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440" r:id="rId5"/>
    <p:sldId id="442" r:id="rId6"/>
    <p:sldId id="441" r:id="rId7"/>
    <p:sldId id="443" r:id="rId8"/>
    <p:sldId id="444" r:id="rId9"/>
    <p:sldId id="446" r:id="rId10"/>
    <p:sldId id="447" r:id="rId11"/>
    <p:sldId id="448" r:id="rId12"/>
    <p:sldId id="451" r:id="rId13"/>
    <p:sldId id="449" r:id="rId14"/>
    <p:sldId id="452" r:id="rId15"/>
    <p:sldId id="453" r:id="rId16"/>
    <p:sldId id="455" r:id="rId17"/>
    <p:sldId id="454" r:id="rId18"/>
    <p:sldId id="456" r:id="rId19"/>
    <p:sldId id="457" r:id="rId20"/>
    <p:sldId id="458" r:id="rId21"/>
    <p:sldId id="459" r:id="rId22"/>
    <p:sldId id="460" r:id="rId23"/>
    <p:sldId id="461" r:id="rId24"/>
    <p:sldId id="26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56059" y="1531610"/>
            <a:ext cx="7104170" cy="87672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2023</a:t>
            </a:r>
            <a:r>
              <a:rPr lang="zh-CN" altLang="en-US" sz="4000" dirty="0"/>
              <a:t>编译原理</a:t>
            </a:r>
            <a:r>
              <a:rPr lang="en-US" altLang="zh-CN" sz="4000" dirty="0"/>
              <a:t>H </a:t>
            </a:r>
            <a:r>
              <a:rPr lang="zh-CN" altLang="en-US" sz="4000" dirty="0"/>
              <a:t>期末汇报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6189E10B-3C99-8AC6-D62D-32B6B8CE0E5C}"/>
              </a:ext>
            </a:extLst>
          </p:cNvPr>
          <p:cNvSpPr txBox="1">
            <a:spLocks/>
          </p:cNvSpPr>
          <p:nvPr/>
        </p:nvSpPr>
        <p:spPr>
          <a:xfrm>
            <a:off x="1130163" y="2552275"/>
            <a:ext cx="3352385" cy="3470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000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36C286CF-49DE-7BD0-1757-07C2E88F48BB}"/>
              </a:ext>
            </a:extLst>
          </p:cNvPr>
          <p:cNvSpPr txBox="1">
            <a:spLocks/>
          </p:cNvSpPr>
          <p:nvPr/>
        </p:nvSpPr>
        <p:spPr>
          <a:xfrm>
            <a:off x="1256059" y="2552275"/>
            <a:ext cx="4608028" cy="469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第</a:t>
            </a:r>
            <a:r>
              <a:rPr lang="en-US" altLang="zh-CN" sz="1800" dirty="0"/>
              <a:t>4</a:t>
            </a:r>
            <a:r>
              <a:rPr lang="zh-CN" altLang="en-US" sz="1800" dirty="0"/>
              <a:t>组</a:t>
            </a:r>
            <a:endParaRPr lang="en-US" altLang="zh-CN" sz="1800" dirty="0"/>
          </a:p>
          <a:p>
            <a:r>
              <a:rPr lang="zh-CN" altLang="en-US" dirty="0"/>
              <a:t>陈骆鑫（组长）</a:t>
            </a:r>
            <a:endParaRPr lang="en-US" altLang="zh-CN" dirty="0"/>
          </a:p>
          <a:p>
            <a:r>
              <a:rPr lang="zh-CN" altLang="en-US" dirty="0"/>
              <a:t>舒英特</a:t>
            </a:r>
            <a:endParaRPr lang="en-US" altLang="zh-CN" dirty="0"/>
          </a:p>
          <a:p>
            <a:r>
              <a:rPr lang="zh-CN" altLang="en-US" dirty="0"/>
              <a:t>李璐豪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声明宏的实现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en-US" altLang="zh-CN" dirty="0"/>
              <a:t>Rust</a:t>
            </a:r>
            <a:r>
              <a:rPr lang="zh-CN" altLang="en-US" dirty="0"/>
              <a:t>宏工作于</a:t>
            </a:r>
            <a:r>
              <a:rPr lang="zh-CN" altLang="en-US" b="1" dirty="0"/>
              <a:t>语法分析</a:t>
            </a:r>
            <a:r>
              <a:rPr lang="zh-CN" altLang="en-US" dirty="0"/>
              <a:t>阶段，</a:t>
            </a:r>
            <a:r>
              <a:rPr lang="en-US" altLang="zh-CN" dirty="0"/>
              <a:t>C</a:t>
            </a:r>
            <a:r>
              <a:rPr lang="zh-CN" altLang="en-US" dirty="0"/>
              <a:t>语言宏工作于</a:t>
            </a:r>
            <a:r>
              <a:rPr lang="zh-CN" altLang="en-US" b="1" dirty="0"/>
              <a:t>词法分析</a:t>
            </a:r>
            <a:r>
              <a:rPr lang="zh-CN" altLang="en-US" dirty="0"/>
              <a:t>阶段。因此，</a:t>
            </a:r>
            <a:r>
              <a:rPr lang="en-US" altLang="zh-CN" dirty="0"/>
              <a:t>Rust</a:t>
            </a:r>
            <a:r>
              <a:rPr lang="zh-CN" altLang="en-US" dirty="0"/>
              <a:t>宏可以避免词法阶段替换导致的优先级和作用域问题，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不需手动处理括号等繁琐内容。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379392-F725-D451-C99F-CD3DA6D3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66" y="3317668"/>
            <a:ext cx="4534133" cy="2502029"/>
          </a:xfrm>
          <a:prstGeom prst="rect">
            <a:avLst/>
          </a:prstGeom>
        </p:spPr>
      </p:pic>
      <p:sp>
        <p:nvSpPr>
          <p:cNvPr id="8" name="乘号 7">
            <a:extLst>
              <a:ext uri="{FF2B5EF4-FFF2-40B4-BE49-F238E27FC236}">
                <a16:creationId xmlns:a16="http://schemas.microsoft.com/office/drawing/2014/main" id="{F4C6AAE2-499D-1A7E-20C0-37875E6B3AA8}"/>
              </a:ext>
            </a:extLst>
          </p:cNvPr>
          <p:cNvSpPr/>
          <p:nvPr/>
        </p:nvSpPr>
        <p:spPr>
          <a:xfrm>
            <a:off x="2298524" y="2608521"/>
            <a:ext cx="4215135" cy="3606905"/>
          </a:xfrm>
          <a:prstGeom prst="mathMultiply">
            <a:avLst>
              <a:gd name="adj1" fmla="val 6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9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声明宏的实现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en-US" altLang="zh-CN" dirty="0"/>
              <a:t>Rust</a:t>
            </a:r>
            <a:r>
              <a:rPr lang="zh-CN" altLang="en-US" dirty="0"/>
              <a:t>宏在</a:t>
            </a:r>
            <a:r>
              <a:rPr lang="en-US" altLang="zh-CN" dirty="0"/>
              <a:t>AST</a:t>
            </a:r>
            <a:r>
              <a:rPr lang="zh-CN" altLang="en-US" dirty="0"/>
              <a:t>生成后处理标记树（</a:t>
            </a:r>
            <a:r>
              <a:rPr lang="en-US" altLang="zh-CN" dirty="0"/>
              <a:t>token tree</a:t>
            </a:r>
            <a:r>
              <a:rPr lang="zh-CN" altLang="en-US" dirty="0"/>
              <a:t>），如</a:t>
            </a:r>
            <a:r>
              <a:rPr lang="en-US" altLang="zh-CN" dirty="0"/>
              <a:t>a + b + (c + d[0]) + e</a:t>
            </a:r>
            <a:r>
              <a:rPr lang="zh-CN" altLang="en-US" dirty="0"/>
              <a:t>的结构。编译器不对宏内容预解析，而是在</a:t>
            </a:r>
            <a:r>
              <a:rPr lang="en-US" altLang="zh-CN" dirty="0"/>
              <a:t>AST</a:t>
            </a:r>
            <a:r>
              <a:rPr lang="zh-CN" altLang="en-US" dirty="0"/>
              <a:t>阶段遍历并展开，允许任意括号匹配的</a:t>
            </a:r>
            <a:r>
              <a:rPr lang="en-US" altLang="zh-CN" dirty="0"/>
              <a:t>token</a:t>
            </a:r>
            <a:r>
              <a:rPr lang="zh-CN" altLang="en-US" dirty="0"/>
              <a:t>序列作为输入输出。展开按规则进行，替换</a:t>
            </a:r>
            <a:r>
              <a:rPr lang="en-US" altLang="zh-CN" dirty="0"/>
              <a:t>AST</a:t>
            </a:r>
            <a:r>
              <a:rPr lang="zh-CN" altLang="en-US" dirty="0"/>
              <a:t>中对应节点，确保与函数调用类似的语义理解，无需顾虑优先级等词法问题。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34D008-69E0-ACB4-5CC2-DE8C04AA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96" y="3877149"/>
            <a:ext cx="4905207" cy="20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0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宏的卫生性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94271E-3A4B-C7E5-B295-A2C1C4F86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85" y="1580787"/>
            <a:ext cx="3041806" cy="3378374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B26D6F-C7BE-2B7D-2983-C0723FDB6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95" y="5347185"/>
            <a:ext cx="5067560" cy="12764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771D9D-78D1-91E7-D2DF-48C6A4285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408" y="1924377"/>
            <a:ext cx="5128972" cy="2475899"/>
          </a:xfrm>
          <a:prstGeom prst="rect">
            <a:avLst/>
          </a:prstGeom>
        </p:spPr>
      </p:pic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A9DD4F7E-D166-4DA9-F7BD-F7BB08FD2F59}"/>
              </a:ext>
            </a:extLst>
          </p:cNvPr>
          <p:cNvSpPr txBox="1">
            <a:spLocks/>
          </p:cNvSpPr>
          <p:nvPr/>
        </p:nvSpPr>
        <p:spPr>
          <a:xfrm>
            <a:off x="1272209" y="1149394"/>
            <a:ext cx="1600200" cy="474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源程序</a:t>
            </a:r>
            <a:endParaRPr lang="en-US" altLang="zh-CN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AC65CFBE-5B54-461A-69AE-9D9D61D57A09}"/>
              </a:ext>
            </a:extLst>
          </p:cNvPr>
          <p:cNvSpPr txBox="1">
            <a:spLocks/>
          </p:cNvSpPr>
          <p:nvPr/>
        </p:nvSpPr>
        <p:spPr>
          <a:xfrm>
            <a:off x="5723811" y="1149393"/>
            <a:ext cx="1600200" cy="474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宏展开</a:t>
            </a:r>
            <a:endParaRPr lang="en-US" altLang="zh-CN" dirty="0"/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ECD3B488-19C5-63B0-39DD-F29EDC3B6029}"/>
              </a:ext>
            </a:extLst>
          </p:cNvPr>
          <p:cNvSpPr txBox="1">
            <a:spLocks/>
          </p:cNvSpPr>
          <p:nvPr/>
        </p:nvSpPr>
        <p:spPr>
          <a:xfrm>
            <a:off x="3724408" y="4872422"/>
            <a:ext cx="1600200" cy="474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编译？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53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宏的卫生性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卫生宏的核心是不干扰上下文，创建的标识符隔离。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声明宏实现局部变量互不影响，并通过卫生性策略，即使在宏内部基于传入标识符生成新变量，也能安全访问。</a:t>
            </a:r>
          </a:p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论文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《A Theory of Hygienic Macros》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提出名称替换法，而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采用标识符与上下文绑定机制，每次宏展开产生新上下文以避免混淆。元变量捕获时含上下文信息，故能区分宏内外同名变量。</a:t>
            </a:r>
            <a:br>
              <a:rPr lang="zh-CN" altLang="en-US" dirty="0"/>
            </a:b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932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过程宏功能更加强大，思路也更加简单：它允许对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TokenTree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（代码中的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TokenStream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类型） 进行任意变换。函数式过程宏定义之后，可以按类似函数调用的方式使用。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3D1E1-D5CD-C260-9D60-183C1271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22" y="2846032"/>
            <a:ext cx="5212788" cy="14675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12D858-C1C7-B502-7512-B482BDB9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17" y="4487499"/>
            <a:ext cx="6052424" cy="18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实际项目分析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本文选取多个流行的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仓库，分析其中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宏使用的模式和频率。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293536-A8B8-B39A-9315-76ECE6E37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60" y="3123173"/>
            <a:ext cx="2366755" cy="21021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6F4AC4-46AC-1594-07AE-104A5F667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82241"/>
            <a:ext cx="2454850" cy="23555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690F3A2-9F91-432E-CD73-1ABF6C18C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35" y="4598167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7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tokio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Tokio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是一个可靠、轻量的异步编程库，提供事件驱动的非阻塞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IO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接口，广泛用于实现网络服务，目前在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拥有超过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万颗星。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111BEA-7716-9B85-F128-D0C38FA36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22" y="3182808"/>
            <a:ext cx="2366755" cy="21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7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tokio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项目中出现属性式过程宏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次，函数式过程宏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次，均封装在单独的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crate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tokio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-macros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中。过程宏虽然数量较少，但是对项目起到了很重要的作用。例如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tokio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程序的主程序被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tokio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::main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修饰，</a:t>
            </a:r>
            <a:r>
              <a:rPr lang="zh-CN" altLang="en-US" dirty="0"/>
              <a:t>实际上是经过了</a:t>
            </a:r>
            <a:r>
              <a:rPr lang="en-US" altLang="zh-CN" dirty="0"/>
              <a:t>`</a:t>
            </a:r>
            <a:r>
              <a:rPr lang="en-US" altLang="zh-CN" dirty="0" err="1"/>
              <a:t>tokio</a:t>
            </a:r>
            <a:r>
              <a:rPr lang="en-US" altLang="zh-CN" dirty="0"/>
              <a:t>::main`</a:t>
            </a:r>
            <a:r>
              <a:rPr lang="zh-CN" altLang="en-US" dirty="0"/>
              <a:t>过程宏的处理，从而对</a:t>
            </a:r>
            <a:r>
              <a:rPr lang="en-US" altLang="zh-CN" dirty="0"/>
              <a:t>main</a:t>
            </a:r>
            <a:r>
              <a:rPr lang="zh-CN" altLang="en-US" dirty="0"/>
              <a:t>函数用户实现改写，完成一些初始化工作，实现异步编程的功能。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50D4CC-29EB-8113-E813-C68E49F3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23" y="4302087"/>
            <a:ext cx="7207620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5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tokio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tokio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仓库中用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`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macro_rules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!`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新定义的宏多达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170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处，我们将其分成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类：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zh-CN" altLang="en-US" dirty="0"/>
              <a:t>输出函数实现</a:t>
            </a:r>
            <a:endParaRPr lang="en-US" altLang="zh-CN" dirty="0"/>
          </a:p>
          <a:p>
            <a:r>
              <a:rPr lang="zh-CN" altLang="en-US" dirty="0"/>
              <a:t>添加项目属性</a:t>
            </a:r>
            <a:endParaRPr lang="en-US" altLang="zh-CN" dirty="0"/>
          </a:p>
          <a:p>
            <a:r>
              <a:rPr lang="zh-CN" altLang="en-US" dirty="0"/>
              <a:t>承担简单功能</a:t>
            </a:r>
            <a:endParaRPr lang="en-US" altLang="zh-CN" dirty="0"/>
          </a:p>
          <a:p>
            <a:r>
              <a:rPr lang="zh-CN" altLang="en-US" dirty="0"/>
              <a:t>展开复杂标记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其中，最后一类宏占总数的极少部分，但承担了十分重要的功能，例如</a:t>
            </a:r>
            <a:r>
              <a:rPr lang="en-US" altLang="zh-CN" dirty="0"/>
              <a:t>join</a:t>
            </a:r>
            <a:r>
              <a:rPr lang="zh-CN" altLang="en-US" dirty="0"/>
              <a:t>宏和</a:t>
            </a:r>
            <a:r>
              <a:rPr lang="en-US" altLang="zh-CN" dirty="0"/>
              <a:t>select</a:t>
            </a:r>
            <a:r>
              <a:rPr lang="zh-CN" altLang="en-US" dirty="0"/>
              <a:t>实现了异步框架的核心功能，体现出</a:t>
            </a:r>
            <a:r>
              <a:rPr lang="en-US" altLang="zh-CN" dirty="0"/>
              <a:t>Rust</a:t>
            </a:r>
            <a:r>
              <a:rPr lang="zh-CN" altLang="en-US" dirty="0"/>
              <a:t>语言有强大的元编程能力。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67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RustScan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RustScan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是一个由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编写的端口扫描程序，目前在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上有超过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万颗星。该项目使用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宏较少，仅定义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个声明宏，主要是输出一些调试信息或者省略一些字段的填写，总体上来说作用不大。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9130AA-8636-C2A3-3B88-1FB48D207C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75" y="3307416"/>
            <a:ext cx="2454850" cy="23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7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zh-CN" altLang="en-US" dirty="0"/>
              <a:t>研究过程</a:t>
            </a:r>
            <a:endParaRPr lang="en-US" altLang="zh-CN" dirty="0"/>
          </a:p>
          <a:p>
            <a:pPr lvl="1"/>
            <a:r>
              <a:rPr lang="zh-CN" altLang="en-US" dirty="0"/>
              <a:t>声明宏</a:t>
            </a:r>
            <a:endParaRPr lang="en-US" altLang="zh-CN" dirty="0"/>
          </a:p>
          <a:p>
            <a:pPr lvl="1"/>
            <a:r>
              <a:rPr lang="zh-CN" altLang="en-US" dirty="0"/>
              <a:t>过程宏</a:t>
            </a:r>
            <a:endParaRPr lang="en-US" altLang="zh-CN" dirty="0"/>
          </a:p>
          <a:p>
            <a:pPr lvl="1"/>
            <a:r>
              <a:rPr lang="zh-CN" altLang="en-US" dirty="0"/>
              <a:t>实际项目分析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RustPython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algn="l"/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RustPython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是一个用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Rust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编写的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Python3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解释器，目前在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上有超过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万颗星。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CC9208-71DD-BF81-D90A-80DA384FD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52" y="2598085"/>
            <a:ext cx="2248696" cy="22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3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RustPython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dirty="0" err="1"/>
              <a:t>RustPython</a:t>
            </a:r>
            <a:r>
              <a:rPr lang="zh-CN" altLang="en-US" dirty="0"/>
              <a:t>大量运用了宏技术，如：</a:t>
            </a:r>
          </a:p>
          <a:p>
            <a:r>
              <a:rPr lang="zh-CN" altLang="en-US" dirty="0"/>
              <a:t>过程宏方面，涵盖</a:t>
            </a:r>
            <a:r>
              <a:rPr lang="en-US" altLang="zh-CN" dirty="0" err="1"/>
              <a:t>pyclass</a:t>
            </a:r>
            <a:r>
              <a:rPr lang="zh-CN" altLang="en-US" dirty="0"/>
              <a:t>属性、</a:t>
            </a:r>
            <a:r>
              <a:rPr lang="en-US" altLang="zh-CN" dirty="0" err="1"/>
              <a:t>py_compile</a:t>
            </a:r>
            <a:r>
              <a:rPr lang="zh-CN" altLang="en-US" dirty="0"/>
              <a:t>函数等十余种，它们封装了</a:t>
            </a:r>
            <a:r>
              <a:rPr lang="en-US" altLang="zh-CN" dirty="0" err="1"/>
              <a:t>derive_impl</a:t>
            </a:r>
            <a:r>
              <a:rPr lang="zh-CN" altLang="en-US" dirty="0"/>
              <a:t>模块中对应函数逻辑，服务于实现</a:t>
            </a:r>
            <a:r>
              <a:rPr lang="en-US" altLang="zh-CN" dirty="0"/>
              <a:t>Python</a:t>
            </a:r>
            <a:r>
              <a:rPr lang="zh-CN" altLang="en-US" dirty="0"/>
              <a:t>内置类型的特性。</a:t>
            </a:r>
          </a:p>
          <a:p>
            <a:r>
              <a:rPr lang="zh-CN" altLang="en-US" dirty="0"/>
              <a:t>声明宏共计</a:t>
            </a:r>
            <a:r>
              <a:rPr lang="en-US" altLang="zh-CN" dirty="0"/>
              <a:t>108</a:t>
            </a:r>
            <a:r>
              <a:rPr lang="zh-CN" altLang="en-US" dirty="0"/>
              <a:t>个，主要分为两类：生成函数实现（如</a:t>
            </a:r>
            <a:r>
              <a:rPr lang="en-US" altLang="zh-CN" dirty="0" err="1"/>
              <a:t>impl_from</a:t>
            </a:r>
            <a:r>
              <a:rPr lang="zh-CN" altLang="en-US" dirty="0"/>
              <a:t>用于批量添加</a:t>
            </a:r>
            <a:r>
              <a:rPr lang="en-US" altLang="zh-CN" dirty="0"/>
              <a:t>from</a:t>
            </a:r>
            <a:r>
              <a:rPr lang="zh-CN" altLang="en-US" dirty="0"/>
              <a:t>属性）和简化功能表达（例如</a:t>
            </a:r>
            <a:r>
              <a:rPr lang="en-US" altLang="zh-CN" dirty="0"/>
              <a:t>ascii</a:t>
            </a:r>
            <a:r>
              <a:rPr lang="zh-CN" altLang="en-US" dirty="0"/>
              <a:t>转字面量为</a:t>
            </a:r>
            <a:r>
              <a:rPr lang="en-US" altLang="zh-CN" dirty="0"/>
              <a:t>ascii</a:t>
            </a:r>
            <a:r>
              <a:rPr lang="zh-CN" altLang="en-US" dirty="0"/>
              <a:t>格式）。虽未像</a:t>
            </a:r>
            <a:r>
              <a:rPr lang="en-US" altLang="zh-CN" dirty="0" err="1"/>
              <a:t>tokio</a:t>
            </a:r>
            <a:r>
              <a:rPr lang="zh-CN" altLang="en-US" dirty="0"/>
              <a:t>那样规模化构建项目属性或采用复杂声明宏，但宏在简化代码及特定功能实现上发挥了关键作用。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658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RustPython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E3E09C-3A36-42D8-45FD-4F47A9F1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22" y="2102126"/>
            <a:ext cx="5292156" cy="26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86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24774D6C-4D4F-EC89-10E6-8FF621A6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/>
              <a:t>总的来说，</a:t>
            </a:r>
            <a:r>
              <a:rPr lang="en-US" altLang="zh-CN" dirty="0"/>
              <a:t>Rust</a:t>
            </a:r>
            <a:r>
              <a:rPr lang="zh-CN" altLang="en-US" dirty="0"/>
              <a:t>宏发挥着重要的作用。过程宏助力简化复杂逻辑，如用于异步编程框架中的编译时代码生成，减少手动编写重复性工作。声明宏则常被应用于精简代码、统一属性设置和自动化类型定义，提升一致性与维护性。无论是简化特定语法构造还是构建语言扩展，宏都能有效增强代码灵活性和开发效率，广泛应用在各类项目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522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zh-CN" altLang="en-US" dirty="0"/>
              <a:t>本课程项目旨在分析</a:t>
            </a:r>
            <a:r>
              <a:rPr lang="en-US" altLang="zh-CN" dirty="0"/>
              <a:t>Rust</a:t>
            </a:r>
            <a:r>
              <a:rPr lang="zh-CN" altLang="en-US" dirty="0"/>
              <a:t>语言中宏的使用及其实现机制。我们将通过分析开源代码仓库，了解宏在</a:t>
            </a:r>
            <a:r>
              <a:rPr lang="en-US" altLang="zh-CN" dirty="0"/>
              <a:t>Rust</a:t>
            </a:r>
            <a:r>
              <a:rPr lang="zh-CN" altLang="en-US" dirty="0"/>
              <a:t>语言中的使用频次、使用模式以及与其他语言特性的互动。通过这个项目，我们希望更深入地理解</a:t>
            </a:r>
            <a:r>
              <a:rPr lang="en-US" altLang="zh-CN" dirty="0"/>
              <a:t>Rust</a:t>
            </a:r>
            <a:r>
              <a:rPr lang="zh-CN" altLang="en-US" dirty="0"/>
              <a:t>语言的特性，以及宏在编程中的实际应用和实现机制。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702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zh-CN" altLang="en-US" dirty="0"/>
              <a:t>详细了解</a:t>
            </a:r>
            <a:r>
              <a:rPr lang="en-US" altLang="zh-CN" dirty="0"/>
              <a:t>Rust</a:t>
            </a:r>
            <a:r>
              <a:rPr lang="zh-CN" altLang="en-US" dirty="0"/>
              <a:t>语言中宏的定义和使用方法，以及其在编程中的实际应用。</a:t>
            </a:r>
          </a:p>
          <a:p>
            <a:r>
              <a:rPr lang="zh-CN" altLang="en-US" dirty="0"/>
              <a:t>深入探索</a:t>
            </a:r>
            <a:r>
              <a:rPr lang="en-US" altLang="zh-CN" dirty="0"/>
              <a:t>Rust</a:t>
            </a:r>
            <a:r>
              <a:rPr lang="zh-CN" altLang="en-US" dirty="0"/>
              <a:t>语言中宏的实现机制，包括宏的语法、编译过程和运行时行为等。</a:t>
            </a:r>
          </a:p>
          <a:p>
            <a:r>
              <a:rPr lang="zh-CN" altLang="en-US" dirty="0"/>
              <a:t>通过分析开源代码仓库，了解宏在</a:t>
            </a:r>
            <a:r>
              <a:rPr lang="en-US" altLang="zh-CN" dirty="0"/>
              <a:t>Rust</a:t>
            </a:r>
            <a:r>
              <a:rPr lang="zh-CN" altLang="en-US" dirty="0"/>
              <a:t>编程中的使用频次和模式，以更好地理解宏在编程中的实际应用和作用。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267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研究过程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2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宏的简介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zh-CN" altLang="en-US" dirty="0"/>
              <a:t>宏（</a:t>
            </a:r>
            <a:r>
              <a:rPr lang="en-US" altLang="zh-CN" dirty="0"/>
              <a:t>Macro</a:t>
            </a:r>
            <a:r>
              <a:rPr lang="zh-CN" altLang="en-US" dirty="0"/>
              <a:t>）指的是 </a:t>
            </a:r>
            <a:r>
              <a:rPr lang="en-US" altLang="zh-CN" dirty="0"/>
              <a:t>Rust </a:t>
            </a:r>
            <a:r>
              <a:rPr lang="zh-CN" altLang="en-US" dirty="0"/>
              <a:t>中一系列的功能：使用 </a:t>
            </a:r>
            <a:r>
              <a:rPr lang="en-US" altLang="zh-CN" dirty="0" err="1"/>
              <a:t>macro_rules</a:t>
            </a:r>
            <a:r>
              <a:rPr lang="en-US" altLang="zh-CN" dirty="0"/>
              <a:t>! </a:t>
            </a:r>
            <a:r>
              <a:rPr lang="zh-CN" altLang="en-US" dirty="0"/>
              <a:t>的声明（</a:t>
            </a:r>
            <a:r>
              <a:rPr lang="en-US" altLang="zh-CN" dirty="0"/>
              <a:t>Declarative</a:t>
            </a:r>
            <a:r>
              <a:rPr lang="zh-CN" altLang="en-US" dirty="0"/>
              <a:t>）宏，和三种过程（</a:t>
            </a:r>
            <a:r>
              <a:rPr lang="en-US" altLang="zh-CN" dirty="0"/>
              <a:t>Procedural</a:t>
            </a:r>
            <a:r>
              <a:rPr lang="zh-CN" altLang="en-US" dirty="0"/>
              <a:t>）宏。宏是一种为写其他代码而写代码的方式，即所谓的“元编程”（</a:t>
            </a:r>
            <a:r>
              <a:rPr lang="en-US" altLang="zh-CN" dirty="0"/>
              <a:t>metaprogramming</a:t>
            </a:r>
            <a:r>
              <a:rPr lang="zh-CN" altLang="en-US" dirty="0"/>
              <a:t>），这种办法对于维护代码，减少工作量非常有用。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771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声明宏的定义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zh-CN" altLang="en-US" dirty="0"/>
              <a:t>声明宏使用 </a:t>
            </a:r>
            <a:r>
              <a:rPr lang="en-US" altLang="zh-CN" dirty="0"/>
              <a:t>`</a:t>
            </a:r>
            <a:r>
              <a:rPr lang="en-US" altLang="zh-CN" dirty="0" err="1"/>
              <a:t>macro_rules</a:t>
            </a:r>
            <a:r>
              <a:rPr lang="en-US" altLang="zh-CN" dirty="0"/>
              <a:t>!` </a:t>
            </a:r>
            <a:r>
              <a:rPr lang="zh-CN" altLang="en-US" dirty="0"/>
              <a:t>来定义，它允许我们编写一些类似 </a:t>
            </a:r>
            <a:r>
              <a:rPr lang="en-US" altLang="zh-CN" dirty="0"/>
              <a:t>`match` </a:t>
            </a:r>
            <a:r>
              <a:rPr lang="zh-CN" altLang="en-US" dirty="0"/>
              <a:t>表达式的代码，根据匹配的模式对代码做相应的展开。它的语法格式如下：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13788EF-197F-D171-7797-82B08556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18" y="4452729"/>
            <a:ext cx="8044845" cy="15453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928DBDF-2DF1-C357-FBFD-8F5FCAA8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8" y="2581231"/>
            <a:ext cx="8058564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1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声明宏的定义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F48CB-1074-FF81-3BE2-7B20881E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011"/>
            <a:ext cx="8055866" cy="4698999"/>
          </a:xfrm>
        </p:spPr>
        <p:txBody>
          <a:bodyPr>
            <a:normAutofit/>
          </a:bodyPr>
          <a:lstStyle/>
          <a:p>
            <a:r>
              <a:rPr lang="en-US" altLang="zh-CN" dirty="0"/>
              <a:t>Rust</a:t>
            </a:r>
            <a:r>
              <a:rPr lang="zh-CN" altLang="en-US" dirty="0"/>
              <a:t>宏规则以</a:t>
            </a:r>
            <a:r>
              <a:rPr lang="en-US" altLang="zh-CN" dirty="0"/>
              <a:t>($matcher) =&gt; {$expansion}</a:t>
            </a:r>
            <a:r>
              <a:rPr lang="zh-CN" altLang="en-US" dirty="0"/>
              <a:t>形式定义，其中</a:t>
            </a:r>
            <a:r>
              <a:rPr lang="en-US" altLang="zh-CN" dirty="0"/>
              <a:t>matcher</a:t>
            </a:r>
            <a:r>
              <a:rPr lang="zh-CN" altLang="en-US" dirty="0"/>
              <a:t>精确匹配字面标记或使用捕获变量（如 </a:t>
            </a:r>
            <a:r>
              <a:rPr lang="en-US" altLang="zh-CN" dirty="0"/>
              <a:t>$identifier: specifier</a:t>
            </a:r>
            <a:r>
              <a:rPr lang="zh-CN" altLang="en-US" dirty="0"/>
              <a:t>）匹配特定语法类别。</a:t>
            </a:r>
            <a:endParaRPr lang="en-US" altLang="zh-CN" dirty="0"/>
          </a:p>
          <a:p>
            <a:r>
              <a:rPr lang="zh-CN" altLang="en-US" dirty="0"/>
              <a:t>捕获变量根据</a:t>
            </a:r>
            <a:r>
              <a:rPr lang="en-US" altLang="zh-CN" dirty="0"/>
              <a:t>specifier</a:t>
            </a:r>
            <a:r>
              <a:rPr lang="zh-CN" altLang="en-US" dirty="0"/>
              <a:t>类型（如</a:t>
            </a:r>
            <a:r>
              <a:rPr lang="en-US" altLang="zh-CN" dirty="0"/>
              <a:t>expr</a:t>
            </a:r>
            <a:r>
              <a:rPr lang="zh-CN" altLang="en-US" dirty="0"/>
              <a:t>、</a:t>
            </a:r>
            <a:r>
              <a:rPr lang="en-US" altLang="zh-CN" dirty="0"/>
              <a:t>ident</a:t>
            </a:r>
            <a:r>
              <a:rPr lang="zh-CN" altLang="en-US" dirty="0"/>
              <a:t>、</a:t>
            </a:r>
            <a:r>
              <a:rPr lang="en-US" altLang="zh-CN" dirty="0"/>
              <a:t>ty</a:t>
            </a:r>
            <a:r>
              <a:rPr lang="zh-CN" altLang="en-US" dirty="0"/>
              <a:t>、</a:t>
            </a:r>
            <a:r>
              <a:rPr lang="en-US" altLang="zh-CN" dirty="0"/>
              <a:t>literal</a:t>
            </a:r>
            <a:r>
              <a:rPr lang="zh-CN" altLang="en-US" dirty="0"/>
              <a:t>等）匹配输入，并在</a:t>
            </a:r>
            <a:r>
              <a:rPr lang="en-US" altLang="zh-CN" dirty="0"/>
              <a:t>expansion</a:t>
            </a:r>
            <a:r>
              <a:rPr lang="zh-CN" altLang="en-US" dirty="0"/>
              <a:t>中通过 </a:t>
            </a:r>
            <a:r>
              <a:rPr lang="en-US" altLang="zh-CN" dirty="0"/>
              <a:t>$identifier </a:t>
            </a:r>
            <a:r>
              <a:rPr lang="zh-CN" altLang="en-US" dirty="0"/>
              <a:t>引用。</a:t>
            </a:r>
            <a:endParaRPr lang="en-US" altLang="zh-CN" dirty="0"/>
          </a:p>
          <a:p>
            <a:r>
              <a:rPr lang="zh-CN" altLang="en-US" dirty="0"/>
              <a:t>使用反复捕获</a:t>
            </a:r>
            <a:r>
              <a:rPr lang="en-US" altLang="zh-CN" dirty="0"/>
              <a:t>$(...) </a:t>
            </a:r>
            <a:r>
              <a:rPr lang="en-US" altLang="zh-CN" dirty="0" err="1"/>
              <a:t>sep</a:t>
            </a:r>
            <a:r>
              <a:rPr lang="en-US" altLang="zh-CN" dirty="0"/>
              <a:t> rep</a:t>
            </a:r>
            <a:r>
              <a:rPr lang="zh-CN" altLang="en-US" dirty="0"/>
              <a:t>匹配多个连续标记，通过</a:t>
            </a:r>
            <a:r>
              <a:rPr lang="en-US" altLang="zh-CN" dirty="0"/>
              <a:t>?</a:t>
            </a:r>
            <a:r>
              <a:rPr lang="zh-CN" altLang="en-US" dirty="0"/>
              <a:t>、*、</a:t>
            </a:r>
            <a:r>
              <a:rPr lang="en-US" altLang="zh-CN" dirty="0"/>
              <a:t>+</a:t>
            </a:r>
            <a:r>
              <a:rPr lang="zh-CN" altLang="en-US" dirty="0"/>
              <a:t>控制重复次数。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838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1200</Words>
  <Application>Microsoft Office PowerPoint</Application>
  <PresentationFormat>全屏显示(4:3)</PresentationFormat>
  <Paragraphs>89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-apple-system</vt:lpstr>
      <vt:lpstr>等线</vt:lpstr>
      <vt:lpstr>Arial</vt:lpstr>
      <vt:lpstr>Candara</vt:lpstr>
      <vt:lpstr>Wingdings</vt:lpstr>
      <vt:lpstr>Office 主题​​</vt:lpstr>
      <vt:lpstr>2023编译原理H 期末汇报</vt:lpstr>
      <vt:lpstr>目录</vt:lpstr>
      <vt:lpstr>研究内容</vt:lpstr>
      <vt:lpstr>摘要</vt:lpstr>
      <vt:lpstr>研究目标</vt:lpstr>
      <vt:lpstr>研究过程</vt:lpstr>
      <vt:lpstr>宏的简介</vt:lpstr>
      <vt:lpstr>声明宏的定义</vt:lpstr>
      <vt:lpstr>声明宏的定义</vt:lpstr>
      <vt:lpstr>声明宏的实现</vt:lpstr>
      <vt:lpstr>声明宏的实现</vt:lpstr>
      <vt:lpstr>宏的卫生性</vt:lpstr>
      <vt:lpstr>宏的卫生性</vt:lpstr>
      <vt:lpstr>过程宏</vt:lpstr>
      <vt:lpstr>实际项目分析</vt:lpstr>
      <vt:lpstr>tokio</vt:lpstr>
      <vt:lpstr>tokio</vt:lpstr>
      <vt:lpstr>tokio</vt:lpstr>
      <vt:lpstr>RustScan</vt:lpstr>
      <vt:lpstr>RustPython</vt:lpstr>
      <vt:lpstr>RustPython</vt:lpstr>
      <vt:lpstr>RustPython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ADMIN ADMIN</cp:lastModifiedBy>
  <cp:revision>1962</cp:revision>
  <dcterms:created xsi:type="dcterms:W3CDTF">2019-09-17T05:09:33Z</dcterms:created>
  <dcterms:modified xsi:type="dcterms:W3CDTF">2024-01-21T16:22:52Z</dcterms:modified>
</cp:coreProperties>
</file>