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A_1FBDD891.xml" ContentType="application/vnd.ms-powerpoint.comments+xml"/>
  <Override PartName="/ppt/comments/modernComment_10E_9E2DC8D6.xml" ContentType="application/vnd.ms-powerpoint.comments+xml"/>
  <Override PartName="/ppt/comments/modernComment_105_E46D747E.xml" ContentType="application/vnd.ms-powerpoint.comments+xml"/>
  <Override PartName="/ppt/comments/modernComment_110_8424A103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4"/>
  </p:sldMasterIdLst>
  <p:sldIdLst>
    <p:sldId id="256" r:id="rId5"/>
    <p:sldId id="264" r:id="rId6"/>
    <p:sldId id="265" r:id="rId7"/>
    <p:sldId id="266" r:id="rId8"/>
    <p:sldId id="270" r:id="rId9"/>
    <p:sldId id="268" r:id="rId10"/>
    <p:sldId id="263" r:id="rId11"/>
    <p:sldId id="271" r:id="rId12"/>
    <p:sldId id="261" r:id="rId13"/>
    <p:sldId id="272" r:id="rId14"/>
    <p:sldId id="275" r:id="rId15"/>
    <p:sldId id="273" r:id="rId16"/>
    <p:sldId id="269" r:id="rId17"/>
    <p:sldId id="274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2A0B694-22BF-CBC7-80E8-B473C075F121}" name="Utilisateur invité" initials="Ui" userId="S::urn:spo:anon#d0a4c20f22f832911deafdfa118698e5a852dc4036d21502f2990fd6edf959cc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77F6EA-A446-41F1-2B7D-73E295D8813E}" v="2230" dt="2024-04-09T11:58:13.008"/>
    <p1510:client id="{732BBAA2-5915-F5C9-7D03-13015CB7B0D6}" v="768" dt="2024-04-09T12:21:48.438"/>
    <p1510:client id="{7A3FF7A9-E133-A8D3-2EED-038B49C9478A}" v="3" dt="2024-04-09T11:45:11.099"/>
    <p1510:client id="{BDFC1F23-034F-0676-86ED-59F3E2533372}" v="404" dt="2024-04-09T11:36:28.686"/>
    <p1510:client id="{F2255A44-3F91-4342-B43B-6F4C962162D9}" v="321" dt="2024-04-09T12:08:29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omments/modernComment_105_E46D747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D494981-8F45-4564-82EC-7C2F5B3C8AA2}" authorId="{22A0B694-22BF-CBC7-80E8-B473C075F121}" created="2024-04-09T10:01:53.71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32378494" sldId="261"/>
      <ac:spMk id="6" creationId="{372D6D59-AFFE-CB18-FA92-325A0C5D562E}"/>
      <ac:txMk cp="0" len="50">
        <ac:context len="51" hash="1586544071"/>
      </ac:txMk>
    </ac:txMkLst>
    <p188:pos x="1774657" y="792078"/>
    <p188:txBody>
      <a:bodyPr/>
      <a:lstStyle/>
      <a:p>
        <a:r>
          <a:rPr lang="en-US"/>
          <a:t>On prédit sur combien de jours ? 1, 4, 7 ?</a:t>
        </a:r>
      </a:p>
    </p188:txBody>
  </p188:cm>
</p188:cmLst>
</file>

<file path=ppt/comments/modernComment_10A_1FBDD89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680AA86-B27D-4C7D-A831-3B3F76C004E4}" authorId="{22A0B694-22BF-CBC7-80E8-B473C075F121}" created="2024-04-09T09:52:17.69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532535441" sldId="266"/>
      <ac:spMk id="3" creationId="{07EAF995-4AF1-39F8-D1B3-62F9DF46A0FD}"/>
      <ac:txMk cp="0" len="87">
        <ac:context len="88" hash="2483885093"/>
      </ac:txMk>
    </ac:txMkLst>
    <p188:txBody>
      <a:bodyPr/>
      <a:lstStyle/>
      <a:p>
        <a:r>
          <a:rPr lang="en-US"/>
          <a:t>Plus la différence entre production et consommation est petite (voire négative), plus le taux de Co2 du mix augmente</a:t>
        </a:r>
      </a:p>
    </p188:txBody>
  </p188:cm>
</p188:cmLst>
</file>

<file path=ppt/comments/modernComment_10E_9E2DC8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80CEB35-9940-41B2-9036-CB41221D1F0D}" authorId="{22A0B694-22BF-CBC7-80E8-B473C075F121}" created="2024-04-09T09:52:17.69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53800662" sldId="270"/>
      <ac:spMk id="3" creationId="{07EAF995-4AF1-39F8-D1B3-62F9DF46A0FD}"/>
      <ac:txMk cp="0" len="85">
        <ac:context len="86" hash="953192033"/>
      </ac:txMk>
    </ac:txMkLst>
    <p188:pos x="5233736" y="3669631"/>
    <p188:txBody>
      <a:bodyPr/>
      <a:lstStyle/>
      <a:p>
        <a:r>
          <a:rPr lang="en-US"/>
          <a:t>Plus la différence entre production et consommation est petite (voire négative), plus le taux de Co2 du mix augmente</a:t>
        </a:r>
      </a:p>
    </p188:txBody>
  </p188:cm>
</p188:cmLst>
</file>

<file path=ppt/comments/modernComment_110_8424A10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A6AAE3E-2931-4718-B10D-34D155DE9E6C}" authorId="{22A0B694-22BF-CBC7-80E8-B473C075F121}" created="2024-04-09T09:52:17.69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532535441" sldId="266"/>
      <ac:spMk id="3" creationId="{07EAF995-4AF1-39F8-D1B3-62F9DF46A0FD}"/>
      <ac:txMk cp="0" len="87">
        <ac:context len="88" hash="2483885093"/>
      </ac:txMk>
    </ac:txMkLst>
    <p188:txBody>
      <a:bodyPr/>
      <a:lstStyle/>
      <a:p>
        <a:r>
          <a:rPr lang="en-US"/>
          <a:t>Plus la différence entre production et consommation est petite (voire négative), plus le taux de Co2 du mix augmente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A565C4-FCE7-49EC-89D0-096D12B72F79}" type="doc">
      <dgm:prSet loTypeId="urn:microsoft.com/office/officeart/2008/layout/Lin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EAFC731-008C-4585-86E3-3B6E26EEC7EB}">
      <dgm:prSet/>
      <dgm:spPr/>
      <dgm:t>
        <a:bodyPr/>
        <a:lstStyle/>
        <a:p>
          <a:r>
            <a:rPr lang="fr-FR"/>
            <a:t>Prédiction des jours tempo</a:t>
          </a:r>
        </a:p>
      </dgm:t>
    </dgm:pt>
    <dgm:pt modelId="{D07C5C6B-3FAA-474D-BD0B-D86BB0AB288F}" type="parTrans" cxnId="{074BEC02-61E4-435C-92C3-01AA81367DBE}">
      <dgm:prSet/>
      <dgm:spPr/>
      <dgm:t>
        <a:bodyPr/>
        <a:lstStyle/>
        <a:p>
          <a:endParaRPr lang="en-US" sz="1000"/>
        </a:p>
      </dgm:t>
    </dgm:pt>
    <dgm:pt modelId="{5BD8CA43-DC39-4124-AA3B-BEE186E4CD8C}" type="sibTrans" cxnId="{074BEC02-61E4-435C-92C3-01AA81367DBE}">
      <dgm:prSet/>
      <dgm:spPr/>
      <dgm:t>
        <a:bodyPr/>
        <a:lstStyle/>
        <a:p>
          <a:endParaRPr lang="en-US"/>
        </a:p>
      </dgm:t>
    </dgm:pt>
    <dgm:pt modelId="{F6DC5F5E-D191-4ECE-ADEE-A6BF14FBFEB8}">
      <dgm:prSet/>
      <dgm:spPr/>
      <dgm:t>
        <a:bodyPr/>
        <a:lstStyle/>
        <a:p>
          <a:pPr rtl="0"/>
          <a:r>
            <a:rPr lang="fr-FR">
              <a:latin typeface="Aptos Display" panose="02110004020202020204"/>
            </a:rPr>
            <a:t>Partenariat avec</a:t>
          </a:r>
          <a:r>
            <a:rPr lang="fr-FR"/>
            <a:t> l'ADEME</a:t>
          </a:r>
        </a:p>
      </dgm:t>
    </dgm:pt>
    <dgm:pt modelId="{C14E9F5E-9EF2-4E2A-9B0C-8877AD574BD1}" type="parTrans" cxnId="{6F88C252-267F-4C30-BF72-70769CDF4527}">
      <dgm:prSet/>
      <dgm:spPr/>
      <dgm:t>
        <a:bodyPr/>
        <a:lstStyle/>
        <a:p>
          <a:endParaRPr lang="en-US" sz="1000"/>
        </a:p>
      </dgm:t>
    </dgm:pt>
    <dgm:pt modelId="{376D946C-FD22-4A0B-9336-7AD60B467812}" type="sibTrans" cxnId="{6F88C252-267F-4C30-BF72-70769CDF4527}">
      <dgm:prSet/>
      <dgm:spPr/>
      <dgm:t>
        <a:bodyPr/>
        <a:lstStyle/>
        <a:p>
          <a:endParaRPr lang="en-US"/>
        </a:p>
      </dgm:t>
    </dgm:pt>
    <dgm:pt modelId="{68A27B52-BB36-4D1B-A86E-2AF471E79E91}">
      <dgm:prSet/>
      <dgm:spPr/>
      <dgm:t>
        <a:bodyPr/>
        <a:lstStyle/>
        <a:p>
          <a:r>
            <a:rPr lang="fr-FR"/>
            <a:t>Service d’alerte mail pour les citoyens</a:t>
          </a:r>
        </a:p>
      </dgm:t>
    </dgm:pt>
    <dgm:pt modelId="{D2FD5C9C-65DB-4575-90F1-081D6DD29654}" type="parTrans" cxnId="{055A8795-C622-4F47-87F5-12A63DFCE05E}">
      <dgm:prSet/>
      <dgm:spPr/>
      <dgm:t>
        <a:bodyPr/>
        <a:lstStyle/>
        <a:p>
          <a:endParaRPr lang="en-US" sz="1000"/>
        </a:p>
      </dgm:t>
    </dgm:pt>
    <dgm:pt modelId="{A0D23683-77ED-4EE6-82AA-A03B749E2067}" type="sibTrans" cxnId="{055A8795-C622-4F47-87F5-12A63DFCE05E}">
      <dgm:prSet/>
      <dgm:spPr/>
      <dgm:t>
        <a:bodyPr/>
        <a:lstStyle/>
        <a:p>
          <a:endParaRPr lang="en-US"/>
        </a:p>
      </dgm:t>
    </dgm:pt>
    <dgm:pt modelId="{9C7C730A-350B-45E5-8F96-4F698AC7070A}">
      <dgm:prSet/>
      <dgm:spPr/>
      <dgm:t>
        <a:bodyPr/>
        <a:lstStyle/>
        <a:p>
          <a:r>
            <a:rPr lang="fr-FR"/>
            <a:t>Continuation avec </a:t>
          </a:r>
          <a:r>
            <a:rPr lang="fr-FR" err="1"/>
            <a:t>DataForGood</a:t>
          </a:r>
        </a:p>
      </dgm:t>
    </dgm:pt>
    <dgm:pt modelId="{2356A869-126B-4562-865C-FEC1E7A46779}" type="parTrans" cxnId="{83DE71B2-F52F-4319-8F80-A21E1426CEEF}">
      <dgm:prSet/>
      <dgm:spPr/>
      <dgm:t>
        <a:bodyPr/>
        <a:lstStyle/>
        <a:p>
          <a:endParaRPr lang="fr-FR"/>
        </a:p>
      </dgm:t>
    </dgm:pt>
    <dgm:pt modelId="{36E9DD12-C260-4F17-90AC-AA1EAE001B1F}" type="sibTrans" cxnId="{83DE71B2-F52F-4319-8F80-A21E1426CEEF}">
      <dgm:prSet/>
      <dgm:spPr/>
      <dgm:t>
        <a:bodyPr/>
        <a:lstStyle/>
        <a:p>
          <a:endParaRPr lang="fr-FR"/>
        </a:p>
      </dgm:t>
    </dgm:pt>
    <dgm:pt modelId="{89F58766-3CB0-4BB4-974C-7683F9E58566}" type="pres">
      <dgm:prSet presAssocID="{F3A565C4-FCE7-49EC-89D0-096D12B72F79}" presName="vert0" presStyleCnt="0">
        <dgm:presLayoutVars>
          <dgm:dir/>
          <dgm:animOne val="branch"/>
          <dgm:animLvl val="lvl"/>
        </dgm:presLayoutVars>
      </dgm:prSet>
      <dgm:spPr/>
    </dgm:pt>
    <dgm:pt modelId="{EB3A3C2A-FC06-460A-A3BB-1246D5C44C21}" type="pres">
      <dgm:prSet presAssocID="{5EAFC731-008C-4585-86E3-3B6E26EEC7EB}" presName="thickLine" presStyleLbl="alignNode1" presStyleIdx="0" presStyleCnt="4"/>
      <dgm:spPr/>
    </dgm:pt>
    <dgm:pt modelId="{229F85CF-BF08-4792-9C62-FB46C263DFD9}" type="pres">
      <dgm:prSet presAssocID="{5EAFC731-008C-4585-86E3-3B6E26EEC7EB}" presName="horz1" presStyleCnt="0"/>
      <dgm:spPr/>
    </dgm:pt>
    <dgm:pt modelId="{77E7D75F-A6F1-4F30-A206-A673A45950E2}" type="pres">
      <dgm:prSet presAssocID="{5EAFC731-008C-4585-86E3-3B6E26EEC7EB}" presName="tx1" presStyleLbl="revTx" presStyleIdx="0" presStyleCnt="4"/>
      <dgm:spPr/>
    </dgm:pt>
    <dgm:pt modelId="{F02C6E4E-9784-456C-B90A-975C158C1C63}" type="pres">
      <dgm:prSet presAssocID="{5EAFC731-008C-4585-86E3-3B6E26EEC7EB}" presName="vert1" presStyleCnt="0"/>
      <dgm:spPr/>
    </dgm:pt>
    <dgm:pt modelId="{6CA7953C-D963-40B6-B492-42BAC273A437}" type="pres">
      <dgm:prSet presAssocID="{F6DC5F5E-D191-4ECE-ADEE-A6BF14FBFEB8}" presName="thickLine" presStyleLbl="alignNode1" presStyleIdx="1" presStyleCnt="4"/>
      <dgm:spPr/>
    </dgm:pt>
    <dgm:pt modelId="{454E75A9-2F2D-4C5E-B122-7DE238F2D2BF}" type="pres">
      <dgm:prSet presAssocID="{F6DC5F5E-D191-4ECE-ADEE-A6BF14FBFEB8}" presName="horz1" presStyleCnt="0"/>
      <dgm:spPr/>
    </dgm:pt>
    <dgm:pt modelId="{42F175CE-63FA-403B-941E-BF554CFC4133}" type="pres">
      <dgm:prSet presAssocID="{F6DC5F5E-D191-4ECE-ADEE-A6BF14FBFEB8}" presName="tx1" presStyleLbl="revTx" presStyleIdx="1" presStyleCnt="4"/>
      <dgm:spPr/>
    </dgm:pt>
    <dgm:pt modelId="{4E42EC0E-DD1C-4F71-9987-72A9851234F7}" type="pres">
      <dgm:prSet presAssocID="{F6DC5F5E-D191-4ECE-ADEE-A6BF14FBFEB8}" presName="vert1" presStyleCnt="0"/>
      <dgm:spPr/>
    </dgm:pt>
    <dgm:pt modelId="{26B33E5D-49BC-4B9B-B30D-395676BB40F0}" type="pres">
      <dgm:prSet presAssocID="{9C7C730A-350B-45E5-8F96-4F698AC7070A}" presName="thickLine" presStyleLbl="alignNode1" presStyleIdx="2" presStyleCnt="4"/>
      <dgm:spPr/>
    </dgm:pt>
    <dgm:pt modelId="{E9C0A1BA-62AD-4994-8132-3219889B5076}" type="pres">
      <dgm:prSet presAssocID="{9C7C730A-350B-45E5-8F96-4F698AC7070A}" presName="horz1" presStyleCnt="0"/>
      <dgm:spPr/>
    </dgm:pt>
    <dgm:pt modelId="{F7E8F10C-D842-4881-B4D9-C28935752F8E}" type="pres">
      <dgm:prSet presAssocID="{9C7C730A-350B-45E5-8F96-4F698AC7070A}" presName="tx1" presStyleLbl="revTx" presStyleIdx="2" presStyleCnt="4"/>
      <dgm:spPr/>
    </dgm:pt>
    <dgm:pt modelId="{50614480-1459-46F2-BEF3-5024CE937D32}" type="pres">
      <dgm:prSet presAssocID="{9C7C730A-350B-45E5-8F96-4F698AC7070A}" presName="vert1" presStyleCnt="0"/>
      <dgm:spPr/>
    </dgm:pt>
    <dgm:pt modelId="{9520F2AD-6DE1-49D7-ABDE-92B4EF38F8A6}" type="pres">
      <dgm:prSet presAssocID="{68A27B52-BB36-4D1B-A86E-2AF471E79E91}" presName="thickLine" presStyleLbl="alignNode1" presStyleIdx="3" presStyleCnt="4"/>
      <dgm:spPr/>
    </dgm:pt>
    <dgm:pt modelId="{0A45CBEC-D77C-40AA-99AF-55791779AFDF}" type="pres">
      <dgm:prSet presAssocID="{68A27B52-BB36-4D1B-A86E-2AF471E79E91}" presName="horz1" presStyleCnt="0"/>
      <dgm:spPr/>
    </dgm:pt>
    <dgm:pt modelId="{7BAF07EC-C036-4811-8968-970DA35C0734}" type="pres">
      <dgm:prSet presAssocID="{68A27B52-BB36-4D1B-A86E-2AF471E79E91}" presName="tx1" presStyleLbl="revTx" presStyleIdx="3" presStyleCnt="4"/>
      <dgm:spPr/>
    </dgm:pt>
    <dgm:pt modelId="{25518AAC-FC6D-448C-8001-85C8997E6748}" type="pres">
      <dgm:prSet presAssocID="{68A27B52-BB36-4D1B-A86E-2AF471E79E91}" presName="vert1" presStyleCnt="0"/>
      <dgm:spPr/>
    </dgm:pt>
  </dgm:ptLst>
  <dgm:cxnLst>
    <dgm:cxn modelId="{074BEC02-61E4-435C-92C3-01AA81367DBE}" srcId="{F3A565C4-FCE7-49EC-89D0-096D12B72F79}" destId="{5EAFC731-008C-4585-86E3-3B6E26EEC7EB}" srcOrd="0" destOrd="0" parTransId="{D07C5C6B-3FAA-474D-BD0B-D86BB0AB288F}" sibTransId="{5BD8CA43-DC39-4124-AA3B-BEE186E4CD8C}"/>
    <dgm:cxn modelId="{3A6C6364-0940-4923-96BB-C5481309E50A}" type="presOf" srcId="{F3A565C4-FCE7-49EC-89D0-096D12B72F79}" destId="{89F58766-3CB0-4BB4-974C-7683F9E58566}" srcOrd="0" destOrd="0" presId="urn:microsoft.com/office/officeart/2008/layout/LinedList"/>
    <dgm:cxn modelId="{71F0924A-81B2-4757-9495-480373E3E9FB}" type="presOf" srcId="{9C7C730A-350B-45E5-8F96-4F698AC7070A}" destId="{F7E8F10C-D842-4881-B4D9-C28935752F8E}" srcOrd="0" destOrd="0" presId="urn:microsoft.com/office/officeart/2008/layout/LinedList"/>
    <dgm:cxn modelId="{6F88C252-267F-4C30-BF72-70769CDF4527}" srcId="{F3A565C4-FCE7-49EC-89D0-096D12B72F79}" destId="{F6DC5F5E-D191-4ECE-ADEE-A6BF14FBFEB8}" srcOrd="1" destOrd="0" parTransId="{C14E9F5E-9EF2-4E2A-9B0C-8877AD574BD1}" sibTransId="{376D946C-FD22-4A0B-9336-7AD60B467812}"/>
    <dgm:cxn modelId="{44EB788D-DC69-46FB-A8C0-96EE3E5FBF51}" type="presOf" srcId="{68A27B52-BB36-4D1B-A86E-2AF471E79E91}" destId="{7BAF07EC-C036-4811-8968-970DA35C0734}" srcOrd="0" destOrd="0" presId="urn:microsoft.com/office/officeart/2008/layout/LinedList"/>
    <dgm:cxn modelId="{055A8795-C622-4F47-87F5-12A63DFCE05E}" srcId="{F3A565C4-FCE7-49EC-89D0-096D12B72F79}" destId="{68A27B52-BB36-4D1B-A86E-2AF471E79E91}" srcOrd="3" destOrd="0" parTransId="{D2FD5C9C-65DB-4575-90F1-081D6DD29654}" sibTransId="{A0D23683-77ED-4EE6-82AA-A03B749E2067}"/>
    <dgm:cxn modelId="{7E933CA9-82DD-438A-9365-A1362E14561C}" type="presOf" srcId="{5EAFC731-008C-4585-86E3-3B6E26EEC7EB}" destId="{77E7D75F-A6F1-4F30-A206-A673A45950E2}" srcOrd="0" destOrd="0" presId="urn:microsoft.com/office/officeart/2008/layout/LinedList"/>
    <dgm:cxn modelId="{83DE71B2-F52F-4319-8F80-A21E1426CEEF}" srcId="{F3A565C4-FCE7-49EC-89D0-096D12B72F79}" destId="{9C7C730A-350B-45E5-8F96-4F698AC7070A}" srcOrd="2" destOrd="0" parTransId="{2356A869-126B-4562-865C-FEC1E7A46779}" sibTransId="{36E9DD12-C260-4F17-90AC-AA1EAE001B1F}"/>
    <dgm:cxn modelId="{EE1634BC-3BD4-4019-8D64-DF75BF6F33E1}" type="presOf" srcId="{F6DC5F5E-D191-4ECE-ADEE-A6BF14FBFEB8}" destId="{42F175CE-63FA-403B-941E-BF554CFC4133}" srcOrd="0" destOrd="0" presId="urn:microsoft.com/office/officeart/2008/layout/LinedList"/>
    <dgm:cxn modelId="{59C9872F-CA2D-4350-BDDE-63CADFD79274}" type="presParOf" srcId="{89F58766-3CB0-4BB4-974C-7683F9E58566}" destId="{EB3A3C2A-FC06-460A-A3BB-1246D5C44C21}" srcOrd="0" destOrd="0" presId="urn:microsoft.com/office/officeart/2008/layout/LinedList"/>
    <dgm:cxn modelId="{8EEE00DF-9F89-403D-A799-4E065E0A572B}" type="presParOf" srcId="{89F58766-3CB0-4BB4-974C-7683F9E58566}" destId="{229F85CF-BF08-4792-9C62-FB46C263DFD9}" srcOrd="1" destOrd="0" presId="urn:microsoft.com/office/officeart/2008/layout/LinedList"/>
    <dgm:cxn modelId="{5FC3A063-542F-4D32-915D-E76B29B741C6}" type="presParOf" srcId="{229F85CF-BF08-4792-9C62-FB46C263DFD9}" destId="{77E7D75F-A6F1-4F30-A206-A673A45950E2}" srcOrd="0" destOrd="0" presId="urn:microsoft.com/office/officeart/2008/layout/LinedList"/>
    <dgm:cxn modelId="{43ECADD0-465A-4CC5-8248-CF11C6E94A0C}" type="presParOf" srcId="{229F85CF-BF08-4792-9C62-FB46C263DFD9}" destId="{F02C6E4E-9784-456C-B90A-975C158C1C63}" srcOrd="1" destOrd="0" presId="urn:microsoft.com/office/officeart/2008/layout/LinedList"/>
    <dgm:cxn modelId="{52215795-B08D-430F-9028-84003CAB3ADC}" type="presParOf" srcId="{89F58766-3CB0-4BB4-974C-7683F9E58566}" destId="{6CA7953C-D963-40B6-B492-42BAC273A437}" srcOrd="2" destOrd="0" presId="urn:microsoft.com/office/officeart/2008/layout/LinedList"/>
    <dgm:cxn modelId="{AC98C0E5-2C14-43B8-9DC4-6F9FADC2664B}" type="presParOf" srcId="{89F58766-3CB0-4BB4-974C-7683F9E58566}" destId="{454E75A9-2F2D-4C5E-B122-7DE238F2D2BF}" srcOrd="3" destOrd="0" presId="urn:microsoft.com/office/officeart/2008/layout/LinedList"/>
    <dgm:cxn modelId="{26A47ECF-CC64-48F5-A08A-8E42E38AA8E4}" type="presParOf" srcId="{454E75A9-2F2D-4C5E-B122-7DE238F2D2BF}" destId="{42F175CE-63FA-403B-941E-BF554CFC4133}" srcOrd="0" destOrd="0" presId="urn:microsoft.com/office/officeart/2008/layout/LinedList"/>
    <dgm:cxn modelId="{5725F136-3A71-405F-ACA1-7CE39C2863FB}" type="presParOf" srcId="{454E75A9-2F2D-4C5E-B122-7DE238F2D2BF}" destId="{4E42EC0E-DD1C-4F71-9987-72A9851234F7}" srcOrd="1" destOrd="0" presId="urn:microsoft.com/office/officeart/2008/layout/LinedList"/>
    <dgm:cxn modelId="{C154DA9C-3A4D-4FB7-A50F-918C43F594D8}" type="presParOf" srcId="{89F58766-3CB0-4BB4-974C-7683F9E58566}" destId="{26B33E5D-49BC-4B9B-B30D-395676BB40F0}" srcOrd="4" destOrd="0" presId="urn:microsoft.com/office/officeart/2008/layout/LinedList"/>
    <dgm:cxn modelId="{D6FD9609-C8B2-4B0C-9571-782FBA9553DC}" type="presParOf" srcId="{89F58766-3CB0-4BB4-974C-7683F9E58566}" destId="{E9C0A1BA-62AD-4994-8132-3219889B5076}" srcOrd="5" destOrd="0" presId="urn:microsoft.com/office/officeart/2008/layout/LinedList"/>
    <dgm:cxn modelId="{38686941-68B1-4D2D-9F87-3766581BCDFF}" type="presParOf" srcId="{E9C0A1BA-62AD-4994-8132-3219889B5076}" destId="{F7E8F10C-D842-4881-B4D9-C28935752F8E}" srcOrd="0" destOrd="0" presId="urn:microsoft.com/office/officeart/2008/layout/LinedList"/>
    <dgm:cxn modelId="{45EDDC2E-B828-4CF2-9F7D-1165FEDD2C11}" type="presParOf" srcId="{E9C0A1BA-62AD-4994-8132-3219889B5076}" destId="{50614480-1459-46F2-BEF3-5024CE937D32}" srcOrd="1" destOrd="0" presId="urn:microsoft.com/office/officeart/2008/layout/LinedList"/>
    <dgm:cxn modelId="{738FF28F-9D52-40E9-A4E2-2AAC98BBC403}" type="presParOf" srcId="{89F58766-3CB0-4BB4-974C-7683F9E58566}" destId="{9520F2AD-6DE1-49D7-ABDE-92B4EF38F8A6}" srcOrd="6" destOrd="0" presId="urn:microsoft.com/office/officeart/2008/layout/LinedList"/>
    <dgm:cxn modelId="{7EC59C8E-4937-4D8E-8630-5D4614552B26}" type="presParOf" srcId="{89F58766-3CB0-4BB4-974C-7683F9E58566}" destId="{0A45CBEC-D77C-40AA-99AF-55791779AFDF}" srcOrd="7" destOrd="0" presId="urn:microsoft.com/office/officeart/2008/layout/LinedList"/>
    <dgm:cxn modelId="{603E4E6B-F012-4C4C-95F9-D3B5E84FFAA9}" type="presParOf" srcId="{0A45CBEC-D77C-40AA-99AF-55791779AFDF}" destId="{7BAF07EC-C036-4811-8968-970DA35C0734}" srcOrd="0" destOrd="0" presId="urn:microsoft.com/office/officeart/2008/layout/LinedList"/>
    <dgm:cxn modelId="{0D8369F7-5CBB-463E-9B2D-A31FF617FF34}" type="presParOf" srcId="{0A45CBEC-D77C-40AA-99AF-55791779AFDF}" destId="{25518AAC-FC6D-448C-8001-85C8997E674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A3C2A-FC06-460A-A3BB-1246D5C44C21}">
      <dsp:nvSpPr>
        <dsp:cNvPr id="0" name=""/>
        <dsp:cNvSpPr/>
      </dsp:nvSpPr>
      <dsp:spPr>
        <a:xfrm>
          <a:off x="0" y="0"/>
          <a:ext cx="1032630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7D75F-A6F1-4F30-A206-A673A45950E2}">
      <dsp:nvSpPr>
        <dsp:cNvPr id="0" name=""/>
        <dsp:cNvSpPr/>
      </dsp:nvSpPr>
      <dsp:spPr>
        <a:xfrm>
          <a:off x="0" y="0"/>
          <a:ext cx="10326302" cy="1174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/>
            <a:t>Prédiction des jours tempo</a:t>
          </a:r>
        </a:p>
      </dsp:txBody>
      <dsp:txXfrm>
        <a:off x="0" y="0"/>
        <a:ext cx="10326302" cy="1174010"/>
      </dsp:txXfrm>
    </dsp:sp>
    <dsp:sp modelId="{6CA7953C-D963-40B6-B492-42BAC273A437}">
      <dsp:nvSpPr>
        <dsp:cNvPr id="0" name=""/>
        <dsp:cNvSpPr/>
      </dsp:nvSpPr>
      <dsp:spPr>
        <a:xfrm>
          <a:off x="0" y="1174010"/>
          <a:ext cx="1032630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175CE-63FA-403B-941E-BF554CFC4133}">
      <dsp:nvSpPr>
        <dsp:cNvPr id="0" name=""/>
        <dsp:cNvSpPr/>
      </dsp:nvSpPr>
      <dsp:spPr>
        <a:xfrm>
          <a:off x="0" y="1174010"/>
          <a:ext cx="10326302" cy="1174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>
              <a:latin typeface="Aptos Display" panose="02110004020202020204"/>
            </a:rPr>
            <a:t>Partenariat avec</a:t>
          </a:r>
          <a:r>
            <a:rPr lang="fr-FR" sz="4800" kern="1200"/>
            <a:t> l'ADEME</a:t>
          </a:r>
        </a:p>
      </dsp:txBody>
      <dsp:txXfrm>
        <a:off x="0" y="1174010"/>
        <a:ext cx="10326302" cy="1174010"/>
      </dsp:txXfrm>
    </dsp:sp>
    <dsp:sp modelId="{26B33E5D-49BC-4B9B-B30D-395676BB40F0}">
      <dsp:nvSpPr>
        <dsp:cNvPr id="0" name=""/>
        <dsp:cNvSpPr/>
      </dsp:nvSpPr>
      <dsp:spPr>
        <a:xfrm>
          <a:off x="0" y="2348021"/>
          <a:ext cx="1032630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8F10C-D842-4881-B4D9-C28935752F8E}">
      <dsp:nvSpPr>
        <dsp:cNvPr id="0" name=""/>
        <dsp:cNvSpPr/>
      </dsp:nvSpPr>
      <dsp:spPr>
        <a:xfrm>
          <a:off x="0" y="2348021"/>
          <a:ext cx="10326302" cy="1174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/>
            <a:t>Continuation avec </a:t>
          </a:r>
          <a:r>
            <a:rPr lang="fr-FR" sz="4800" kern="1200" err="1"/>
            <a:t>DataForGood</a:t>
          </a:r>
        </a:p>
      </dsp:txBody>
      <dsp:txXfrm>
        <a:off x="0" y="2348021"/>
        <a:ext cx="10326302" cy="1174010"/>
      </dsp:txXfrm>
    </dsp:sp>
    <dsp:sp modelId="{9520F2AD-6DE1-49D7-ABDE-92B4EF38F8A6}">
      <dsp:nvSpPr>
        <dsp:cNvPr id="0" name=""/>
        <dsp:cNvSpPr/>
      </dsp:nvSpPr>
      <dsp:spPr>
        <a:xfrm>
          <a:off x="0" y="3522033"/>
          <a:ext cx="1032630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F07EC-C036-4811-8968-970DA35C0734}">
      <dsp:nvSpPr>
        <dsp:cNvPr id="0" name=""/>
        <dsp:cNvSpPr/>
      </dsp:nvSpPr>
      <dsp:spPr>
        <a:xfrm>
          <a:off x="0" y="3522033"/>
          <a:ext cx="10326302" cy="1174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/>
            <a:t>Service d’alerte mail pour les citoyens</a:t>
          </a:r>
        </a:p>
      </dsp:txBody>
      <dsp:txXfrm>
        <a:off x="0" y="3522033"/>
        <a:ext cx="10326302" cy="1174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6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4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8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3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0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0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9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5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10_8424A10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legifrance.gouv.fr/dossierlegislatif/JORFDOLE000046329719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0A_1FBDD89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0E_9E2DC8D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5_E46D747E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F7D3-A183-C1BB-DA03-8BBC83694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855" y="2204909"/>
            <a:ext cx="4080362" cy="1545788"/>
          </a:xfrm>
        </p:spPr>
        <p:txBody>
          <a:bodyPr>
            <a:noAutofit/>
          </a:bodyPr>
          <a:lstStyle/>
          <a:p>
            <a:r>
              <a:rPr lang="fr-FR" sz="3200" b="1">
                <a:highlight>
                  <a:srgbClr val="FFFFFF"/>
                </a:highlight>
                <a:latin typeface="Corbel"/>
              </a:rPr>
              <a:t>Prévoir et sensibiliser au stress du mix électrique français</a:t>
            </a:r>
          </a:p>
        </p:txBody>
      </p:sp>
      <p:pic>
        <p:nvPicPr>
          <p:cNvPr id="25" name="Picture 24" descr="Silhouette du parc éolien">
            <a:extLst>
              <a:ext uri="{FF2B5EF4-FFF2-40B4-BE49-F238E27FC236}">
                <a16:creationId xmlns:a16="http://schemas.microsoft.com/office/drawing/2014/main" id="{618D8F7D-52D2-6240-1CD3-FFE91FF1D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26" r="20203" b="2"/>
          <a:stretch/>
        </p:blipFill>
        <p:spPr>
          <a:xfrm>
            <a:off x="5410200" y="10"/>
            <a:ext cx="6781800" cy="6857990"/>
          </a:xfrm>
          <a:prstGeom prst="rect">
            <a:avLst/>
          </a:prstGeom>
        </p:spPr>
      </p:pic>
      <p:pic>
        <p:nvPicPr>
          <p:cNvPr id="1026" name="Picture 2" descr="Accueil - data.gouv.fr">
            <a:extLst>
              <a:ext uri="{FF2B5EF4-FFF2-40B4-BE49-F238E27FC236}">
                <a16:creationId xmlns:a16="http://schemas.microsoft.com/office/drawing/2014/main" id="{9B6B4149-C5B6-302A-9DAF-AB39D858A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097" y="1019231"/>
            <a:ext cx="827503" cy="43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étéo-France — Wikipédia">
            <a:extLst>
              <a:ext uri="{FF2B5EF4-FFF2-40B4-BE49-F238E27FC236}">
                <a16:creationId xmlns:a16="http://schemas.microsoft.com/office/drawing/2014/main" id="{DF4FA823-B2D1-9AB8-8F7D-36CF51F45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300" y="859436"/>
            <a:ext cx="652166" cy="65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logo with a globe and leaves&#10;&#10;Description automatically generated">
            <a:extLst>
              <a:ext uri="{FF2B5EF4-FFF2-40B4-BE49-F238E27FC236}">
                <a16:creationId xmlns:a16="http://schemas.microsoft.com/office/drawing/2014/main" id="{9C924AFA-0584-2BA1-9493-27AB773BE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15" y="859436"/>
            <a:ext cx="652166" cy="652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187758-6277-6858-3838-69AC240B2BEF}"/>
              </a:ext>
            </a:extLst>
          </p:cNvPr>
          <p:cNvSpPr txBox="1"/>
          <p:nvPr/>
        </p:nvSpPr>
        <p:spPr>
          <a:xfrm>
            <a:off x="898430" y="4979766"/>
            <a:ext cx="180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Mathieu NICOLLE</a:t>
            </a:r>
            <a:br>
              <a:rPr lang="fr-FR" sz="1600"/>
            </a:br>
            <a:r>
              <a:rPr lang="fr-FR" sz="1600"/>
              <a:t>Antoine TAVANT</a:t>
            </a:r>
          </a:p>
          <a:p>
            <a:r>
              <a:rPr lang="fr-FR" sz="1600"/>
              <a:t>Frederic LAGNIER</a:t>
            </a:r>
            <a:endParaRPr lang="en-US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34D8A-6748-2C65-0D2D-BF1908072A62}"/>
              </a:ext>
            </a:extLst>
          </p:cNvPr>
          <p:cNvSpPr txBox="1"/>
          <p:nvPr/>
        </p:nvSpPr>
        <p:spPr>
          <a:xfrm>
            <a:off x="2825848" y="4950761"/>
            <a:ext cx="180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Samuel LITZLER</a:t>
            </a:r>
            <a:br>
              <a:rPr lang="fr-FR" sz="1600"/>
            </a:br>
            <a:r>
              <a:rPr lang="fr-FR" sz="1600"/>
              <a:t>Thibaut CASSARD</a:t>
            </a:r>
            <a:br>
              <a:rPr lang="fr-FR" sz="1600"/>
            </a:br>
            <a:r>
              <a:rPr lang="fr-FR" sz="1600"/>
              <a:t>Matthieu COLIN</a:t>
            </a:r>
            <a:endParaRPr 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3EF7DA-A802-F6F1-BC45-5A6563BE3433}"/>
              </a:ext>
            </a:extLst>
          </p:cNvPr>
          <p:cNvSpPr txBox="1"/>
          <p:nvPr/>
        </p:nvSpPr>
        <p:spPr>
          <a:xfrm>
            <a:off x="1328198" y="6094801"/>
            <a:ext cx="2914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Equipe </a:t>
            </a:r>
            <a:r>
              <a:rPr lang="fr-FR" sz="1600" err="1"/>
              <a:t>GreenForecast</a:t>
            </a:r>
            <a:r>
              <a:rPr lang="fr-FR" sz="1600"/>
              <a:t> Squad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1727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1E68-C8E3-050D-5FE0-9823C5254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 fontScale="90000"/>
          </a:bodyPr>
          <a:lstStyle/>
          <a:p>
            <a:r>
              <a:rPr lang="fr-FR"/>
              <a:t>Utilisation des prévisions numériques ARPEGE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31D98D6-8F0C-3BF6-182E-DAFFA41F0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1033462"/>
            <a:ext cx="4181475" cy="27432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8354BD8-51F8-BCAA-3931-19E21CDD5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29" y="3886202"/>
            <a:ext cx="4071937" cy="2847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480408D-1D6C-19B3-C685-E5E3603E58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593" y="2045493"/>
            <a:ext cx="5429251" cy="414813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9E50CD0-0AB4-DE86-4003-B548D91B35F7}"/>
              </a:ext>
            </a:extLst>
          </p:cNvPr>
          <p:cNvSpPr/>
          <p:nvPr/>
        </p:nvSpPr>
        <p:spPr>
          <a:xfrm rot="840000">
            <a:off x="4942298" y="2739105"/>
            <a:ext cx="1654968" cy="7143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3188D27-BA22-C09D-BC0F-C1A67DDC008F}"/>
              </a:ext>
            </a:extLst>
          </p:cNvPr>
          <p:cNvSpPr/>
          <p:nvPr/>
        </p:nvSpPr>
        <p:spPr>
          <a:xfrm rot="-720000">
            <a:off x="4942297" y="5298948"/>
            <a:ext cx="1654968" cy="7143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B3D542-DF92-F38A-B7D2-690819AB7992}"/>
              </a:ext>
            </a:extLst>
          </p:cNvPr>
          <p:cNvSpPr txBox="1"/>
          <p:nvPr/>
        </p:nvSpPr>
        <p:spPr>
          <a:xfrm>
            <a:off x="6371396" y="1205801"/>
            <a:ext cx="52400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Création d'une base d'entrainement</a:t>
            </a:r>
          </a:p>
        </p:txBody>
      </p:sp>
    </p:spTree>
    <p:extLst>
      <p:ext uri="{BB962C8B-B14F-4D97-AF65-F5344CB8AC3E}">
        <p14:creationId xmlns:p14="http://schemas.microsoft.com/office/powerpoint/2010/main" val="221699302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1E68-C8E3-050D-5FE0-9823C5254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3750"/>
            <a:ext cx="10506456" cy="1010264"/>
          </a:xfrm>
        </p:spPr>
        <p:txBody>
          <a:bodyPr anchor="ctr">
            <a:normAutofit fontScale="90000"/>
          </a:bodyPr>
          <a:lstStyle/>
          <a:p>
            <a:r>
              <a:rPr lang="fr-FR"/>
              <a:t>Résultat</a:t>
            </a:r>
            <a:br>
              <a:rPr lang="fr-FR"/>
            </a:br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93942B-9CF9-B396-50DC-7C234DA76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581" y="1466851"/>
            <a:ext cx="6391273" cy="45672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B6C76D-D6B4-A119-2AA1-D8B15939A907}"/>
              </a:ext>
            </a:extLst>
          </p:cNvPr>
          <p:cNvSpPr txBox="1"/>
          <p:nvPr/>
        </p:nvSpPr>
        <p:spPr>
          <a:xfrm>
            <a:off x="845604" y="2825182"/>
            <a:ext cx="495395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/>
              <a:t>Prédiction de la production ENR journalière à partir des données ARPEGE</a:t>
            </a:r>
          </a:p>
          <a:p>
            <a:endParaRPr lang="fr-FR" sz="2000"/>
          </a:p>
          <a:p>
            <a:r>
              <a:rPr lang="fr-FR" sz="2000"/>
              <a:t>Performance : 16% d'erreur en moyenne</a:t>
            </a:r>
          </a:p>
        </p:txBody>
      </p:sp>
    </p:spTree>
    <p:extLst>
      <p:ext uri="{BB962C8B-B14F-4D97-AF65-F5344CB8AC3E}">
        <p14:creationId xmlns:p14="http://schemas.microsoft.com/office/powerpoint/2010/main" val="3816455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1E68-C8E3-050D-5FE0-9823C5254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 fontScale="90000"/>
          </a:bodyPr>
          <a:lstStyle/>
          <a:p>
            <a:r>
              <a:rPr lang="en-US"/>
              <a:t>Example </a:t>
            </a:r>
            <a:r>
              <a:rPr lang="en-US" err="1"/>
              <a:t>d'application</a:t>
            </a:r>
            <a:r>
              <a:rPr lang="en-US"/>
              <a:t> </a:t>
            </a:r>
            <a:r>
              <a:rPr lang="en-US" err="1"/>
              <a:t>concrètes</a:t>
            </a:r>
            <a:br>
              <a:rPr lang="en-US"/>
            </a:br>
            <a:endParaRPr lang="en-US"/>
          </a:p>
        </p:txBody>
      </p:sp>
      <p:pic>
        <p:nvPicPr>
          <p:cNvPr id="3" name="Content Placeholder 2" descr="Graphique de démonstration">
            <a:extLst>
              <a:ext uri="{FF2B5EF4-FFF2-40B4-BE49-F238E27FC236}">
                <a16:creationId xmlns:a16="http://schemas.microsoft.com/office/drawing/2014/main" id="{A3F4C461-5176-5F4F-B305-C1E6C1B73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566" y="1825625"/>
            <a:ext cx="6948868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4FBCC-B38F-EBAA-F8B1-1B776780812C}"/>
              </a:ext>
            </a:extLst>
          </p:cNvPr>
          <p:cNvSpPr txBox="1"/>
          <p:nvPr/>
        </p:nvSpPr>
        <p:spPr>
          <a:xfrm>
            <a:off x="1375425" y="1074818"/>
            <a:ext cx="84554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Prévision à la semaine des jours Tempo  (contrat d'électricité à tarification variable)</a:t>
            </a:r>
          </a:p>
        </p:txBody>
      </p:sp>
    </p:spTree>
    <p:extLst>
      <p:ext uri="{BB962C8B-B14F-4D97-AF65-F5344CB8AC3E}">
        <p14:creationId xmlns:p14="http://schemas.microsoft.com/office/powerpoint/2010/main" val="57797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1E68-C8E3-050D-5FE0-9823C5254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Pour la suite...</a:t>
            </a:r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835A9514-F22D-0604-3E17-31FBEC20D6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9647477"/>
              </p:ext>
            </p:extLst>
          </p:nvPr>
        </p:nvGraphicFramePr>
        <p:xfrm>
          <a:off x="838200" y="1690688"/>
          <a:ext cx="10326302" cy="4696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4692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ADE859-8B7D-76DB-5A8C-385B04986AF7}"/>
              </a:ext>
            </a:extLst>
          </p:cNvPr>
          <p:cNvSpPr txBox="1">
            <a:spLocks/>
          </p:cNvSpPr>
          <p:nvPr/>
        </p:nvSpPr>
        <p:spPr>
          <a:xfrm>
            <a:off x="841248" y="251312"/>
            <a:ext cx="10506456" cy="1074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err="1"/>
              <a:t>Ressources</a:t>
            </a:r>
            <a:r>
              <a:rPr lang="en-US"/>
              <a:t> </a:t>
            </a:r>
            <a:r>
              <a:rPr lang="en-US" err="1"/>
              <a:t>supplémentaires</a:t>
            </a:r>
            <a:br>
              <a:rPr lang="en-US"/>
            </a:b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182A7-8081-B219-6CC2-18D7FB0BDA7A}"/>
              </a:ext>
            </a:extLst>
          </p:cNvPr>
          <p:cNvSpPr txBox="1"/>
          <p:nvPr/>
        </p:nvSpPr>
        <p:spPr>
          <a:xfrm>
            <a:off x="944118" y="1261576"/>
            <a:ext cx="1040358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/>
              <a:t>Réutilisation sur data </a:t>
            </a:r>
            <a:r>
              <a:rPr lang="fr-FR" b="1" err="1"/>
              <a:t>gouv</a:t>
            </a:r>
            <a:r>
              <a:rPr lang="fr-FR" b="1"/>
              <a:t> </a:t>
            </a:r>
            <a:r>
              <a:rPr lang="fr-FR"/>
              <a:t>: https://www.data.gouv.fr/fr/reuses/anticiper-la-production-denergies-renouvelables-et-ameliorer-loptimisation-du-mix-energetique/</a:t>
            </a:r>
            <a:br>
              <a:rPr lang="fr-FR"/>
            </a:br>
            <a:br>
              <a:rPr lang="fr-FR"/>
            </a:br>
            <a:r>
              <a:rPr lang="fr-FR" b="1"/>
              <a:t>Site web documentation du projet : </a:t>
            </a:r>
            <a:r>
              <a:rPr lang="fr-FR"/>
              <a:t>https://greenforecast-squad.github.io/prevoir-capacite-production-energies-renouvelables-et-faciliter-optimisation-du-mix-energetique</a:t>
            </a:r>
            <a:br>
              <a:rPr lang="fr-FR"/>
            </a:br>
            <a:endParaRPr lang="fr-FR"/>
          </a:p>
          <a:p>
            <a:r>
              <a:rPr lang="fr-FR" b="1" err="1"/>
              <a:t>Github</a:t>
            </a:r>
            <a:r>
              <a:rPr lang="fr-FR" b="1"/>
              <a:t> : </a:t>
            </a:r>
            <a:r>
              <a:rPr lang="fr-FR"/>
              <a:t>https://github.com/GreenForecast-Squad</a:t>
            </a:r>
          </a:p>
        </p:txBody>
      </p:sp>
    </p:spTree>
    <p:extLst>
      <p:ext uri="{BB962C8B-B14F-4D97-AF65-F5344CB8AC3E}">
        <p14:creationId xmlns:p14="http://schemas.microsoft.com/office/powerpoint/2010/main" val="424088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1E68-C8E3-050D-5FE0-9823C5254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Contexte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AF995-4AF1-39F8-D1B3-62F9DF46A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044" y="1718469"/>
            <a:ext cx="10515600" cy="9925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lvl="0" indent="-228600" rtl="0">
              <a:buFont typeface="Calibri"/>
              <a:buChar char="-"/>
            </a:pPr>
            <a:r>
              <a:rPr lang="fr-FR" sz="2400" baseline="0">
                <a:solidFill>
                  <a:srgbClr val="444444"/>
                </a:solidFill>
                <a:latin typeface="Calibri"/>
                <a:ea typeface="Arial"/>
                <a:cs typeface="Arial"/>
              </a:rPr>
              <a:t>Consommation électrique en hausse dans les prochaines années</a:t>
            </a:r>
            <a:r>
              <a:rPr lang="en-US" sz="2400">
                <a:solidFill>
                  <a:srgbClr val="444444"/>
                </a:solidFill>
                <a:latin typeface="Calibri"/>
                <a:ea typeface="Arial"/>
                <a:cs typeface="Arial"/>
              </a:rPr>
              <a:t>​</a:t>
            </a:r>
            <a:endParaRPr lang="en-US" sz="2000">
              <a:solidFill>
                <a:srgbClr val="444444"/>
              </a:solidFill>
              <a:latin typeface="Calibri"/>
              <a:ea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6D80D-2710-64CE-C0B8-B8ABB32A8897}"/>
              </a:ext>
            </a:extLst>
          </p:cNvPr>
          <p:cNvSpPr txBox="1"/>
          <p:nvPr/>
        </p:nvSpPr>
        <p:spPr>
          <a:xfrm>
            <a:off x="8742947" y="5313947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alibri"/>
                <a:ea typeface="Calibri"/>
                <a:cs typeface="Calibri"/>
              </a:rPr>
              <a:t>Source : RTE, "</a:t>
            </a:r>
            <a:r>
              <a:rPr lang="en-US" sz="1400" err="1">
                <a:latin typeface="Calibri"/>
                <a:ea typeface="Calibri"/>
                <a:cs typeface="Calibri"/>
              </a:rPr>
              <a:t>Futurs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énergétiques</a:t>
            </a:r>
            <a:r>
              <a:rPr lang="en-US" sz="1400">
                <a:latin typeface="Calibri"/>
                <a:ea typeface="Calibri"/>
                <a:cs typeface="Calibri"/>
              </a:rPr>
              <a:t> 2050 : les </a:t>
            </a:r>
            <a:r>
              <a:rPr lang="en-US" sz="1400" err="1">
                <a:latin typeface="Calibri"/>
                <a:ea typeface="Calibri"/>
                <a:cs typeface="Calibri"/>
              </a:rPr>
              <a:t>scénarios</a:t>
            </a:r>
            <a:r>
              <a:rPr lang="en-US" sz="1400">
                <a:latin typeface="Calibri"/>
                <a:ea typeface="Calibri"/>
                <a:cs typeface="Calibri"/>
              </a:rPr>
              <a:t> de mix de production à </a:t>
            </a:r>
            <a:r>
              <a:rPr lang="en-US" sz="1400" err="1">
                <a:latin typeface="Calibri"/>
                <a:ea typeface="Calibri"/>
                <a:cs typeface="Calibri"/>
              </a:rPr>
              <a:t>l’étude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permettant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d’atteindre</a:t>
            </a:r>
            <a:r>
              <a:rPr lang="en-US" sz="1400">
                <a:latin typeface="Calibri"/>
                <a:ea typeface="Calibri"/>
                <a:cs typeface="Calibri"/>
              </a:rPr>
              <a:t> la </a:t>
            </a:r>
            <a:r>
              <a:rPr lang="en-US" sz="1400" err="1">
                <a:latin typeface="Calibri"/>
                <a:ea typeface="Calibri"/>
                <a:cs typeface="Calibri"/>
              </a:rPr>
              <a:t>neutralité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carbone</a:t>
            </a:r>
            <a:r>
              <a:rPr lang="en-US" sz="1400">
                <a:latin typeface="Calibri"/>
                <a:ea typeface="Calibri"/>
                <a:cs typeface="Calibri"/>
              </a:rPr>
              <a:t> à </a:t>
            </a:r>
            <a:r>
              <a:rPr lang="en-US" sz="1400" err="1">
                <a:latin typeface="Calibri"/>
                <a:ea typeface="Calibri"/>
                <a:cs typeface="Calibri"/>
              </a:rPr>
              <a:t>l’horizon</a:t>
            </a:r>
            <a:r>
              <a:rPr lang="en-US" sz="1400">
                <a:latin typeface="Calibri"/>
                <a:ea typeface="Calibri"/>
                <a:cs typeface="Calibri"/>
              </a:rPr>
              <a:t> 2050</a:t>
            </a:r>
            <a:r>
              <a:rPr lang="en-US" sz="1400"/>
              <a:t>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D0DB7-18B7-569C-7BDB-7026B39B2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670" y="2231232"/>
            <a:ext cx="6750843" cy="409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6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1E68-C8E3-050D-5FE0-9823C5254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AF995-4AF1-39F8-D1B3-62F9DF46A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17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lvl="0" indent="-228600" rtl="0">
              <a:buFont typeface="Calibri"/>
              <a:buChar char="-"/>
            </a:pPr>
            <a:r>
              <a:rPr lang="fr-FR" sz="2400" baseline="0">
                <a:solidFill>
                  <a:srgbClr val="444444"/>
                </a:solidFill>
                <a:latin typeface="Calibri"/>
                <a:ea typeface="Arial"/>
                <a:cs typeface="Arial"/>
              </a:rPr>
              <a:t>Mix électrique de plus en plus dépendant du solaire et de l'éolien</a:t>
            </a:r>
            <a:r>
              <a:rPr lang="en-US" sz="2400">
                <a:solidFill>
                  <a:srgbClr val="444444"/>
                </a:solidFill>
                <a:latin typeface="Calibri"/>
                <a:ea typeface="Arial"/>
                <a:cs typeface="Arial"/>
              </a:rPr>
              <a:t>​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5A61C-1096-3DD7-0BDF-C716AEDCE10B}"/>
              </a:ext>
            </a:extLst>
          </p:cNvPr>
          <p:cNvSpPr txBox="1"/>
          <p:nvPr/>
        </p:nvSpPr>
        <p:spPr>
          <a:xfrm>
            <a:off x="7865402" y="2832769"/>
            <a:ext cx="3475120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/>
              <a:t>D'ici</a:t>
            </a:r>
            <a:r>
              <a:rPr lang="en-US" sz="2400"/>
              <a:t> 2050 :</a:t>
            </a:r>
          </a:p>
          <a:p>
            <a:pPr marL="285750" indent="-285750">
              <a:buFont typeface="Calibri"/>
              <a:buChar char="-"/>
            </a:pPr>
            <a:r>
              <a:rPr lang="en-US" sz="2400"/>
              <a:t>Solaire x7 à x22</a:t>
            </a:r>
          </a:p>
          <a:p>
            <a:pPr marL="285750" indent="-285750">
              <a:buFont typeface="Calibri"/>
              <a:buChar char="-"/>
            </a:pPr>
            <a:r>
              <a:rPr lang="en-US" sz="2400" err="1"/>
              <a:t>Eolien</a:t>
            </a:r>
            <a:r>
              <a:rPr lang="en-US" sz="2400"/>
              <a:t> x2,5 à x4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A90FB3-C751-0B69-A4DB-14B3F599EFAE}"/>
              </a:ext>
            </a:extLst>
          </p:cNvPr>
          <p:cNvSpPr txBox="1"/>
          <p:nvPr/>
        </p:nvSpPr>
        <p:spPr>
          <a:xfrm>
            <a:off x="8081210" y="4241131"/>
            <a:ext cx="274320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alibri"/>
                <a:ea typeface="Calibri"/>
                <a:cs typeface="Calibri"/>
              </a:rPr>
              <a:t>Source : RTE, "</a:t>
            </a:r>
            <a:r>
              <a:rPr lang="en-US" sz="1400" err="1">
                <a:latin typeface="Calibri"/>
                <a:ea typeface="Calibri"/>
                <a:cs typeface="Calibri"/>
              </a:rPr>
              <a:t>Futurs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énergétiques</a:t>
            </a:r>
            <a:r>
              <a:rPr lang="en-US" sz="1400">
                <a:latin typeface="Calibri"/>
                <a:ea typeface="Calibri"/>
                <a:cs typeface="Calibri"/>
              </a:rPr>
              <a:t> 2050 : les </a:t>
            </a:r>
            <a:r>
              <a:rPr lang="en-US" sz="1400" err="1">
                <a:latin typeface="Calibri"/>
                <a:ea typeface="Calibri"/>
                <a:cs typeface="Calibri"/>
              </a:rPr>
              <a:t>scénarios</a:t>
            </a:r>
            <a:r>
              <a:rPr lang="en-US" sz="1400">
                <a:latin typeface="Calibri"/>
                <a:ea typeface="Calibri"/>
                <a:cs typeface="Calibri"/>
              </a:rPr>
              <a:t> de mix de production à </a:t>
            </a:r>
            <a:r>
              <a:rPr lang="en-US" sz="1400" err="1">
                <a:latin typeface="Calibri"/>
                <a:ea typeface="Calibri"/>
                <a:cs typeface="Calibri"/>
              </a:rPr>
              <a:t>l’étude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permettant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d’atteindre</a:t>
            </a:r>
            <a:r>
              <a:rPr lang="en-US" sz="1400">
                <a:latin typeface="Calibri"/>
                <a:ea typeface="Calibri"/>
                <a:cs typeface="Calibri"/>
              </a:rPr>
              <a:t> la </a:t>
            </a:r>
            <a:r>
              <a:rPr lang="en-US" sz="1400" err="1">
                <a:latin typeface="Calibri"/>
                <a:ea typeface="Calibri"/>
                <a:cs typeface="Calibri"/>
              </a:rPr>
              <a:t>neutralité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carbone</a:t>
            </a:r>
            <a:r>
              <a:rPr lang="en-US" sz="1400">
                <a:latin typeface="Calibri"/>
                <a:ea typeface="Calibri"/>
                <a:cs typeface="Calibri"/>
              </a:rPr>
              <a:t> à </a:t>
            </a:r>
            <a:r>
              <a:rPr lang="en-US" sz="1400" err="1">
                <a:latin typeface="Calibri"/>
                <a:ea typeface="Calibri"/>
                <a:cs typeface="Calibri"/>
              </a:rPr>
              <a:t>l’horizon</a:t>
            </a:r>
            <a:r>
              <a:rPr lang="en-US" sz="1400">
                <a:latin typeface="Calibri"/>
                <a:ea typeface="Calibri"/>
                <a:cs typeface="Calibri"/>
              </a:rPr>
              <a:t> 2050</a:t>
            </a:r>
            <a:r>
              <a:rPr lang="en-US" sz="1400"/>
              <a:t>" et</a:t>
            </a:r>
            <a:r>
              <a:rPr lang="en-US" sz="1400">
                <a:latin typeface="Calibri"/>
                <a:ea typeface="Calibri"/>
                <a:cs typeface="Calibri"/>
              </a:rPr>
              <a:t> </a:t>
            </a:r>
            <a:r>
              <a:rPr lang="fr-FR" sz="1400">
                <a:latin typeface="Calibri"/>
                <a:ea typeface="+mn-lt"/>
                <a:cs typeface="+mn-lt"/>
                <a:hlinkClick r:id="rId2"/>
              </a:rPr>
              <a:t>loi n° 2023-175 du 10 mars 2023 relative à l'accélération de la production d'énergies renouvelables </a:t>
            </a:r>
            <a:endParaRPr lang="en-US" sz="1400">
              <a:latin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B076DC-097E-6797-C9F6-53DF8ECD5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41" y="2831933"/>
            <a:ext cx="7138987" cy="323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1E68-C8E3-050D-5FE0-9823C5254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2281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err="1"/>
              <a:t>Contexte</a:t>
            </a:r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730A291-217D-60EA-3B87-196313B32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9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/>
              <a:buChar char="-"/>
            </a:pPr>
            <a:r>
              <a:rPr lang="en-US" sz="2400">
                <a:latin typeface="Calibri"/>
                <a:ea typeface="Calibri"/>
                <a:cs typeface="Arial"/>
              </a:rPr>
              <a:t>Le </a:t>
            </a:r>
            <a:r>
              <a:rPr lang="en-US" sz="2400" err="1">
                <a:latin typeface="Calibri"/>
                <a:ea typeface="Calibri"/>
                <a:cs typeface="Arial"/>
              </a:rPr>
              <a:t>solaire</a:t>
            </a:r>
            <a:r>
              <a:rPr lang="en-US" sz="2400">
                <a:latin typeface="Calibri"/>
                <a:ea typeface="Calibri"/>
                <a:cs typeface="Arial"/>
              </a:rPr>
              <a:t> et </a:t>
            </a:r>
            <a:r>
              <a:rPr lang="en-US" sz="2400" err="1">
                <a:latin typeface="Calibri"/>
                <a:ea typeface="Calibri"/>
                <a:cs typeface="Arial"/>
              </a:rPr>
              <a:t>l'éolien</a:t>
            </a:r>
            <a:r>
              <a:rPr lang="en-US" sz="2400">
                <a:latin typeface="Calibri"/>
                <a:ea typeface="Calibri"/>
                <a:cs typeface="Arial"/>
              </a:rPr>
              <a:t> </a:t>
            </a:r>
            <a:r>
              <a:rPr lang="en-US" sz="2400" err="1">
                <a:latin typeface="Calibri"/>
                <a:ea typeface="Calibri"/>
                <a:cs typeface="Arial"/>
              </a:rPr>
              <a:t>amènent</a:t>
            </a:r>
            <a:r>
              <a:rPr lang="en-US" sz="2400">
                <a:latin typeface="Calibri"/>
                <a:ea typeface="Calibri"/>
                <a:cs typeface="Arial"/>
              </a:rPr>
              <a:t> de la </a:t>
            </a:r>
            <a:r>
              <a:rPr lang="en-US" sz="2400" err="1">
                <a:latin typeface="Calibri"/>
                <a:ea typeface="Calibri"/>
                <a:cs typeface="Arial"/>
              </a:rPr>
              <a:t>variabilité</a:t>
            </a:r>
            <a:r>
              <a:rPr lang="en-US" sz="2400">
                <a:latin typeface="Calibri"/>
                <a:ea typeface="Calibri"/>
                <a:cs typeface="Arial"/>
              </a:rPr>
              <a:t> dans la production </a:t>
            </a:r>
            <a:r>
              <a:rPr lang="en-US" sz="2400" err="1">
                <a:latin typeface="Calibri"/>
                <a:ea typeface="Calibri"/>
                <a:cs typeface="Arial"/>
              </a:rPr>
              <a:t>décarbonnée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A7E904-0A58-738C-AE47-C022CD684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" y="2295740"/>
            <a:ext cx="10894219" cy="437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3544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1E68-C8E3-050D-5FE0-9823C5254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/>
              <a:t>Contexte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AF995-4AF1-39F8-D1B3-62F9DF46A0FD}"/>
              </a:ext>
            </a:extLst>
          </p:cNvPr>
          <p:cNvSpPr>
            <a:spLocks/>
          </p:cNvSpPr>
          <p:nvPr/>
        </p:nvSpPr>
        <p:spPr>
          <a:xfrm>
            <a:off x="530670" y="1531159"/>
            <a:ext cx="11126556" cy="8147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21945" indent="-321945" defTabSz="859536">
              <a:spcAft>
                <a:spcPts val="600"/>
              </a:spcAft>
              <a:buFont typeface="Calibri" panose="020B0604020202020204" pitchFamily="34" charset="0"/>
              <a:buChar char="-"/>
            </a:pPr>
            <a:r>
              <a:rPr lang="en-US" sz="2400" kern="1200">
                <a:latin typeface="Calibri"/>
                <a:ea typeface="+mn-ea"/>
                <a:cs typeface="Arial"/>
              </a:rPr>
              <a:t>Un stress </a:t>
            </a:r>
            <a:r>
              <a:rPr lang="en-US" sz="2400" kern="1200" err="1">
                <a:latin typeface="Calibri"/>
                <a:ea typeface="+mn-ea"/>
                <a:cs typeface="Arial"/>
              </a:rPr>
              <a:t>élevé</a:t>
            </a:r>
            <a:r>
              <a:rPr lang="en-US" sz="2400" kern="1200">
                <a:latin typeface="Calibri"/>
                <a:ea typeface="+mn-ea"/>
                <a:cs typeface="Arial"/>
              </a:rPr>
              <a:t> </a:t>
            </a:r>
            <a:r>
              <a:rPr lang="en-US" sz="2400" kern="1200" err="1">
                <a:latin typeface="Calibri"/>
                <a:ea typeface="+mn-ea"/>
                <a:cs typeface="Arial"/>
              </a:rPr>
              <a:t>augmente</a:t>
            </a:r>
            <a:r>
              <a:rPr lang="en-US" sz="2400" kern="1200">
                <a:latin typeface="Calibri"/>
                <a:ea typeface="+mn-ea"/>
                <a:cs typeface="Arial"/>
              </a:rPr>
              <a:t> le </a:t>
            </a:r>
            <a:r>
              <a:rPr lang="en-US" sz="2400" kern="1200" err="1">
                <a:latin typeface="Calibri"/>
                <a:ea typeface="+mn-ea"/>
                <a:cs typeface="Arial"/>
              </a:rPr>
              <a:t>taux</a:t>
            </a:r>
            <a:r>
              <a:rPr lang="en-US" sz="2400" kern="1200">
                <a:latin typeface="Calibri"/>
                <a:ea typeface="+mn-ea"/>
                <a:cs typeface="Arial"/>
              </a:rPr>
              <a:t> de CO2 du mix </a:t>
            </a:r>
            <a:r>
              <a:rPr lang="en-US" sz="2400" kern="1200" err="1">
                <a:latin typeface="Calibri"/>
                <a:ea typeface="+mn-ea"/>
                <a:cs typeface="Arial"/>
              </a:rPr>
              <a:t>électrique</a:t>
            </a:r>
            <a:r>
              <a:rPr lang="en-US" sz="2400" kern="1200">
                <a:latin typeface="Calibri"/>
                <a:ea typeface="+mn-ea"/>
                <a:cs typeface="Arial"/>
              </a:rPr>
              <a:t> et les </a:t>
            </a:r>
            <a:r>
              <a:rPr lang="en-US" sz="2400" kern="1200" err="1">
                <a:latin typeface="Calibri"/>
                <a:ea typeface="+mn-ea"/>
                <a:cs typeface="Arial"/>
              </a:rPr>
              <a:t>risques</a:t>
            </a:r>
            <a:r>
              <a:rPr lang="en-US" sz="2400" kern="1200">
                <a:latin typeface="Calibri"/>
                <a:ea typeface="+mn-ea"/>
                <a:cs typeface="Arial"/>
              </a:rPr>
              <a:t> de </a:t>
            </a:r>
            <a:r>
              <a:rPr lang="en-US" sz="2400" kern="1200" err="1">
                <a:latin typeface="Calibri"/>
                <a:ea typeface="+mn-ea"/>
                <a:cs typeface="Arial"/>
              </a:rPr>
              <a:t>coupure</a:t>
            </a:r>
            <a:r>
              <a:rPr lang="en-US" sz="2400" kern="1200">
                <a:latin typeface="Calibri"/>
                <a:ea typeface="+mn-ea"/>
                <a:cs typeface="Arial"/>
              </a:rPr>
              <a:t> </a:t>
            </a:r>
            <a:r>
              <a:rPr lang="fr-FR" sz="2800" kern="1200">
                <a:latin typeface="Calibri"/>
                <a:ea typeface="+mn-ea"/>
                <a:cs typeface="Arial"/>
              </a:rPr>
              <a:t>​</a:t>
            </a:r>
            <a:endParaRPr lang="en-US" sz="2800">
              <a:latin typeface="Calibri"/>
              <a:ea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3C039-614D-870A-18DF-D9D96D2F5AA6}"/>
              </a:ext>
            </a:extLst>
          </p:cNvPr>
          <p:cNvSpPr txBox="1"/>
          <p:nvPr/>
        </p:nvSpPr>
        <p:spPr>
          <a:xfrm>
            <a:off x="5855897" y="3082185"/>
            <a:ext cx="5225384" cy="14857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59536">
              <a:spcAft>
                <a:spcPts val="600"/>
              </a:spcAft>
            </a:pPr>
            <a:r>
              <a:rPr lang="en-US" sz="2250" kern="1200">
                <a:latin typeface="+mn-lt"/>
                <a:ea typeface="+mn-ea"/>
                <a:cs typeface="+mn-cs"/>
              </a:rPr>
              <a:t>Plus </a:t>
            </a:r>
            <a:r>
              <a:rPr lang="en-US" sz="2250" kern="1200" err="1">
                <a:latin typeface="+mn-lt"/>
                <a:ea typeface="+mn-ea"/>
                <a:cs typeface="+mn-cs"/>
              </a:rPr>
              <a:t>notre</a:t>
            </a:r>
            <a:r>
              <a:rPr lang="en-US" sz="2250" kern="1200">
                <a:latin typeface="+mn-lt"/>
                <a:ea typeface="+mn-ea"/>
                <a:cs typeface="+mn-cs"/>
              </a:rPr>
              <a:t> </a:t>
            </a:r>
            <a:r>
              <a:rPr lang="en-US" sz="2250" kern="1200" err="1">
                <a:latin typeface="+mn-lt"/>
                <a:ea typeface="+mn-ea"/>
                <a:cs typeface="+mn-cs"/>
              </a:rPr>
              <a:t>consommation</a:t>
            </a:r>
            <a:r>
              <a:rPr lang="en-US" sz="2250" kern="1200">
                <a:latin typeface="+mn-lt"/>
                <a:ea typeface="+mn-ea"/>
                <a:cs typeface="+mn-cs"/>
              </a:rPr>
              <a:t> </a:t>
            </a:r>
            <a:r>
              <a:rPr lang="en-US" sz="2250" kern="1200" err="1">
                <a:latin typeface="+mn-lt"/>
                <a:ea typeface="+mn-ea"/>
                <a:cs typeface="+mn-cs"/>
              </a:rPr>
              <a:t>est</a:t>
            </a:r>
            <a:r>
              <a:rPr lang="en-US" sz="2250" kern="1200">
                <a:latin typeface="+mn-lt"/>
                <a:ea typeface="+mn-ea"/>
                <a:cs typeface="+mn-cs"/>
              </a:rPr>
              <a:t> haute </a:t>
            </a:r>
            <a:r>
              <a:rPr lang="en-US" sz="2250" kern="1200" err="1">
                <a:latin typeface="+mn-lt"/>
                <a:ea typeface="+mn-ea"/>
                <a:cs typeface="+mn-cs"/>
              </a:rPr>
              <a:t>en</a:t>
            </a:r>
            <a:r>
              <a:rPr lang="en-US" sz="2250" kern="1200">
                <a:latin typeface="+mn-lt"/>
                <a:ea typeface="+mn-ea"/>
                <a:cs typeface="+mn-cs"/>
              </a:rPr>
              <a:t> </a:t>
            </a:r>
            <a:r>
              <a:rPr lang="en-US" sz="2250" kern="1200" err="1">
                <a:latin typeface="+mn-lt"/>
                <a:ea typeface="+mn-ea"/>
                <a:cs typeface="+mn-cs"/>
              </a:rPr>
              <a:t>comparaison</a:t>
            </a:r>
            <a:r>
              <a:rPr lang="en-US" sz="2250" kern="1200">
                <a:latin typeface="+mn-lt"/>
                <a:ea typeface="+mn-ea"/>
                <a:cs typeface="+mn-cs"/>
              </a:rPr>
              <a:t> à </a:t>
            </a:r>
            <a:r>
              <a:rPr lang="en-US" sz="2250"/>
              <a:t>la</a:t>
            </a:r>
            <a:r>
              <a:rPr lang="en-US" sz="2250" kern="1200">
                <a:latin typeface="+mn-lt"/>
                <a:ea typeface="+mn-ea"/>
                <a:cs typeface="+mn-cs"/>
              </a:rPr>
              <a:t> production</a:t>
            </a:r>
            <a:r>
              <a:rPr lang="en-US" sz="2250"/>
              <a:t> ENR</a:t>
            </a:r>
            <a:r>
              <a:rPr lang="en-US" sz="2250" kern="1200">
                <a:latin typeface="+mn-lt"/>
                <a:ea typeface="+mn-ea"/>
                <a:cs typeface="+mn-cs"/>
              </a:rPr>
              <a:t>, plus le </a:t>
            </a:r>
            <a:r>
              <a:rPr lang="en-US" sz="2250" kern="1200" err="1">
                <a:latin typeface="+mn-lt"/>
                <a:ea typeface="+mn-ea"/>
                <a:cs typeface="+mn-cs"/>
              </a:rPr>
              <a:t>taux</a:t>
            </a:r>
            <a:r>
              <a:rPr lang="en-US" sz="2250" kern="1200">
                <a:latin typeface="+mn-lt"/>
                <a:ea typeface="+mn-ea"/>
                <a:cs typeface="+mn-cs"/>
              </a:rPr>
              <a:t> de CO2 </a:t>
            </a:r>
            <a:r>
              <a:rPr lang="en-US" sz="2250" kern="1200" err="1">
                <a:latin typeface="+mn-lt"/>
                <a:ea typeface="+mn-ea"/>
                <a:cs typeface="+mn-cs"/>
              </a:rPr>
              <a:t>augmente</a:t>
            </a:r>
            <a:r>
              <a:rPr lang="en-US" sz="2250" kern="1200">
                <a:latin typeface="+mn-lt"/>
                <a:ea typeface="+mn-ea"/>
                <a:cs typeface="+mn-cs"/>
              </a:rPr>
              <a:t> dans </a:t>
            </a:r>
            <a:r>
              <a:rPr lang="en-US" sz="2250" kern="1200" err="1">
                <a:latin typeface="+mn-lt"/>
                <a:ea typeface="+mn-ea"/>
                <a:cs typeface="+mn-cs"/>
              </a:rPr>
              <a:t>notre</a:t>
            </a:r>
            <a:r>
              <a:rPr lang="en-US" sz="2250" kern="1200">
                <a:latin typeface="+mn-lt"/>
                <a:ea typeface="+mn-ea"/>
                <a:cs typeface="+mn-cs"/>
              </a:rPr>
              <a:t> mix </a:t>
            </a:r>
            <a:r>
              <a:rPr lang="en-US" sz="2250" kern="1200" err="1">
                <a:latin typeface="+mn-lt"/>
                <a:ea typeface="+mn-ea"/>
                <a:cs typeface="+mn-cs"/>
              </a:rPr>
              <a:t>électrique</a:t>
            </a:r>
            <a:endParaRPr lang="en-US" sz="225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9BBB57-FDD7-4745-04BB-19CEC0D46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96" y="2340328"/>
            <a:ext cx="4416515" cy="38948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7B77A8-78E5-3AA8-1795-BE499008E7E6}"/>
              </a:ext>
            </a:extLst>
          </p:cNvPr>
          <p:cNvSpPr txBox="1"/>
          <p:nvPr/>
        </p:nvSpPr>
        <p:spPr>
          <a:xfrm>
            <a:off x="5684692" y="5872637"/>
            <a:ext cx="4513609" cy="2948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59536">
              <a:spcAft>
                <a:spcPts val="600"/>
              </a:spcAft>
            </a:pPr>
            <a:r>
              <a:rPr lang="en-US" sz="1316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Source : données </a:t>
            </a:r>
            <a:r>
              <a:rPr lang="en-US" sz="1316" kern="1200" err="1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aggrégées</a:t>
            </a:r>
            <a:r>
              <a:rPr lang="en-US" sz="1316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RTE (2014-2024) et </a:t>
            </a:r>
            <a:r>
              <a:rPr lang="en-US" sz="1316" kern="1200" err="1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MétéoFrance</a:t>
            </a:r>
            <a:endParaRPr lang="fr-FR" sz="1400" err="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80066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AF995-4AF1-39F8-D1B3-62F9DF46A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568" y="2506788"/>
            <a:ext cx="10515600" cy="120307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lvl="1" rtl="0">
              <a:buFont typeface=""/>
              <a:buChar char="•"/>
            </a:pPr>
            <a:endParaRPr lang="en-US" sz="2000">
              <a:solidFill>
                <a:srgbClr val="FF0000"/>
              </a:solidFill>
              <a:latin typeface="Arial"/>
              <a:ea typeface="Calibri"/>
              <a:cs typeface="Arial"/>
            </a:endParaRPr>
          </a:p>
          <a:p>
            <a:pPr marL="457200" lvl="1" indent="0" algn="ctr">
              <a:buNone/>
            </a:pPr>
            <a:r>
              <a:rPr lang="en-US" sz="2600" b="1">
                <a:latin typeface="Calibri"/>
                <a:ea typeface="Calibri"/>
                <a:cs typeface="Arial"/>
              </a:rPr>
              <a:t>Comment savoir </a:t>
            </a:r>
            <a:r>
              <a:rPr lang="en-US" sz="2600" b="1" err="1">
                <a:latin typeface="Calibri"/>
                <a:ea typeface="Calibri"/>
                <a:cs typeface="Arial"/>
              </a:rPr>
              <a:t>si</a:t>
            </a:r>
            <a:r>
              <a:rPr lang="en-US" sz="2600" b="1">
                <a:latin typeface="Calibri"/>
                <a:ea typeface="Calibri"/>
                <a:cs typeface="Arial"/>
              </a:rPr>
              <a:t> </a:t>
            </a:r>
            <a:r>
              <a:rPr lang="en-US" sz="2600" b="1" err="1">
                <a:latin typeface="Calibri"/>
                <a:ea typeface="Calibri"/>
                <a:cs typeface="Arial"/>
              </a:rPr>
              <a:t>notre</a:t>
            </a:r>
            <a:r>
              <a:rPr lang="en-US" sz="2600" b="1">
                <a:latin typeface="Calibri"/>
                <a:ea typeface="Calibri"/>
                <a:cs typeface="Arial"/>
              </a:rPr>
              <a:t> </a:t>
            </a:r>
            <a:r>
              <a:rPr lang="en-US" sz="2600" b="1" err="1">
                <a:latin typeface="Calibri"/>
                <a:ea typeface="Calibri"/>
                <a:cs typeface="Arial"/>
              </a:rPr>
              <a:t>réseau</a:t>
            </a:r>
            <a:r>
              <a:rPr lang="en-US" sz="2600" b="1">
                <a:latin typeface="Calibri"/>
                <a:ea typeface="Calibri"/>
                <a:cs typeface="Arial"/>
              </a:rPr>
              <a:t> </a:t>
            </a:r>
            <a:r>
              <a:rPr lang="en-US" sz="2600" b="1" err="1">
                <a:latin typeface="Calibri"/>
                <a:ea typeface="Calibri"/>
                <a:cs typeface="Arial"/>
              </a:rPr>
              <a:t>électrique</a:t>
            </a:r>
            <a:r>
              <a:rPr lang="en-US" sz="2600" b="1">
                <a:latin typeface="Calibri"/>
                <a:ea typeface="Calibri"/>
                <a:cs typeface="Arial"/>
              </a:rPr>
              <a:t> </a:t>
            </a:r>
            <a:r>
              <a:rPr lang="en-US" sz="2600" b="1" err="1">
                <a:latin typeface="Calibri"/>
                <a:ea typeface="Calibri"/>
                <a:cs typeface="Arial"/>
              </a:rPr>
              <a:t>est</a:t>
            </a:r>
            <a:r>
              <a:rPr lang="en-US" sz="2600" b="1">
                <a:latin typeface="Calibri"/>
                <a:ea typeface="Calibri"/>
                <a:cs typeface="Arial"/>
              </a:rPr>
              <a:t> sous tension ?</a:t>
            </a:r>
          </a:p>
          <a:p>
            <a:pPr marL="457200" lvl="1" indent="0" algn="ctr">
              <a:buNone/>
            </a:pPr>
            <a:r>
              <a:rPr lang="en-US" sz="2600" b="1" err="1">
                <a:latin typeface="Calibri"/>
                <a:ea typeface="Calibri"/>
                <a:cs typeface="Arial"/>
              </a:rPr>
              <a:t>Peut</a:t>
            </a:r>
            <a:r>
              <a:rPr lang="en-US" sz="2600" b="1">
                <a:latin typeface="Calibri"/>
                <a:ea typeface="Calibri"/>
                <a:cs typeface="Arial"/>
              </a:rPr>
              <a:t>-on le </a:t>
            </a:r>
            <a:r>
              <a:rPr lang="en-US" sz="2600" b="1" err="1">
                <a:latin typeface="Calibri"/>
                <a:ea typeface="Calibri"/>
                <a:cs typeface="Arial"/>
              </a:rPr>
              <a:t>prédire</a:t>
            </a:r>
            <a:r>
              <a:rPr lang="en-US" sz="2600" b="1">
                <a:latin typeface="Calibri"/>
                <a:ea typeface="Calibri"/>
                <a:cs typeface="Arial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41497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1E68-C8E3-050D-5FE0-9823C5254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Notre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AF995-4AF1-39F8-D1B3-62F9DF46A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80" y="1945941"/>
            <a:ext cx="10525626" cy="1464385"/>
          </a:xfr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/>
              <a:buChar char="ü"/>
            </a:pPr>
            <a:r>
              <a:rPr lang="en-US" sz="2400">
                <a:solidFill>
                  <a:srgbClr val="000000"/>
                </a:solidFill>
                <a:latin typeface="Calibri"/>
                <a:ea typeface="Arial"/>
                <a:cs typeface="Arial"/>
              </a:rPr>
              <a:t>Site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Arial"/>
                <a:cs typeface="Arial"/>
              </a:rPr>
              <a:t>industriel</a:t>
            </a:r>
            <a:r>
              <a:rPr lang="en-US" sz="2400">
                <a:solidFill>
                  <a:srgbClr val="000000"/>
                </a:solidFill>
                <a:latin typeface="Calibri"/>
                <a:ea typeface="Arial"/>
                <a:cs typeface="Arial"/>
              </a:rPr>
              <a:t> :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Arial"/>
                <a:cs typeface="Arial"/>
              </a:rPr>
              <a:t>offres</a:t>
            </a:r>
            <a:r>
              <a:rPr lang="en-US" sz="2400">
                <a:solidFill>
                  <a:srgbClr val="000000"/>
                </a:solidFill>
                <a:latin typeface="Calibri"/>
                <a:ea typeface="Arial"/>
                <a:cs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Arial"/>
                <a:cs typeface="Arial"/>
              </a:rPr>
              <a:t>d'effacements</a:t>
            </a:r>
            <a:r>
              <a:rPr lang="en-US" sz="2400">
                <a:solidFill>
                  <a:srgbClr val="000000"/>
                </a:solidFill>
                <a:latin typeface="Calibri"/>
                <a:ea typeface="Arial"/>
                <a:cs typeface="Arial"/>
              </a:rPr>
              <a:t> RTE</a:t>
            </a:r>
            <a:endParaRPr lang="en-US" sz="240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  <a:p>
            <a:pPr>
              <a:buFont typeface="Wingdings"/>
              <a:buChar char="ü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Communication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en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cas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de stress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élevé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(hiver 2022)</a:t>
            </a:r>
          </a:p>
          <a:p>
            <a:pPr>
              <a:buFont typeface="Wingdings"/>
              <a:buChar char="ü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Données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privées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ou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payantes</a:t>
            </a:r>
            <a:endParaRPr lang="en-US" sz="240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  <a:p>
            <a:pPr lvl="1">
              <a:buFont typeface=""/>
              <a:buChar char="•"/>
            </a:pPr>
            <a:endParaRPr lang="en-US">
              <a:solidFill>
                <a:srgbClr val="000000"/>
              </a:solidFill>
              <a:latin typeface="Calibri"/>
              <a:ea typeface="Calibri"/>
              <a:cs typeface="Arial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C54273-1D52-9A96-98C5-C558F0CBC259}"/>
              </a:ext>
            </a:extLst>
          </p:cNvPr>
          <p:cNvSpPr txBox="1">
            <a:spLocks/>
          </p:cNvSpPr>
          <p:nvPr/>
        </p:nvSpPr>
        <p:spPr>
          <a:xfrm>
            <a:off x="840204" y="3622340"/>
            <a:ext cx="10505574" cy="2466391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Char char="ü"/>
            </a:pPr>
            <a:r>
              <a:rPr lang="fr-FR" sz="2400">
                <a:solidFill>
                  <a:schemeClr val="accent6">
                    <a:lumMod val="75000"/>
                  </a:schemeClr>
                </a:solidFill>
                <a:latin typeface="Calibri"/>
                <a:ea typeface="Arial"/>
                <a:cs typeface="Arial"/>
              </a:rPr>
              <a:t>Informer du niveau de stress du mix électrique régulièrement</a:t>
            </a:r>
            <a:endParaRPr lang="en-US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fr-FR" sz="240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Arial"/>
            </a:endParaRPr>
          </a:p>
          <a:p>
            <a:pPr>
              <a:buFont typeface="Wingdings"/>
              <a:buChar char="ü"/>
            </a:pPr>
            <a:r>
              <a:rPr lang="en-US" sz="2400" err="1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Arial"/>
              </a:rPr>
              <a:t>Sensibiliser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Arial"/>
              </a:rPr>
              <a:t> les </a:t>
            </a:r>
            <a:r>
              <a:rPr lang="en-US" sz="2400" err="1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Arial"/>
              </a:rPr>
              <a:t>citoyens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Arial"/>
              </a:rPr>
              <a:t> :</a:t>
            </a:r>
          </a:p>
          <a:p>
            <a:pPr lvl="1">
              <a:buFont typeface=""/>
              <a:buChar char="•"/>
            </a:pPr>
            <a:r>
              <a:rPr lang="en-US" err="1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Arial"/>
              </a:rPr>
              <a:t>Sobriété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Arial"/>
              </a:rPr>
              <a:t> de 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Arial"/>
              </a:rPr>
              <a:t>l'utilisation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Arial"/>
              </a:rPr>
              <a:t> de 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Arial"/>
              </a:rPr>
              <a:t>l'électricité</a:t>
            </a:r>
            <a:endParaRPr lang="en-US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Arial"/>
            </a:endParaRPr>
          </a:p>
          <a:p>
            <a:pPr lvl="1">
              <a:buFont typeface=""/>
              <a:buChar char="•"/>
            </a:pPr>
            <a:r>
              <a:rPr lang="en-US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Arial"/>
              </a:rPr>
              <a:t>Stockage de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Arial"/>
              </a:rPr>
              <a:t>l'électricité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Arial"/>
              </a:rPr>
              <a:t> domestique</a:t>
            </a:r>
          </a:p>
          <a:p>
            <a:pPr lvl="1">
              <a:buFont typeface=""/>
              <a:buChar char="•"/>
            </a:pPr>
            <a:endParaRPr lang="en-US" sz="200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Arial"/>
            </a:endParaRPr>
          </a:p>
          <a:p>
            <a:pPr lvl="1">
              <a:buFont typeface=""/>
              <a:buChar char="•"/>
            </a:pPr>
            <a:endParaRPr lang="en-US" sz="200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C94A0-C2CD-0B1E-7FF6-E0F296650E66}"/>
              </a:ext>
            </a:extLst>
          </p:cNvPr>
          <p:cNvSpPr txBox="1"/>
          <p:nvPr/>
        </p:nvSpPr>
        <p:spPr>
          <a:xfrm>
            <a:off x="9775657" y="1764632"/>
            <a:ext cx="180072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solidFill>
                  <a:srgbClr val="000000"/>
                </a:solidFill>
              </a:rPr>
              <a:t>Aujourd'hui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07C0C-7B14-5559-9118-F45EB0714D22}"/>
              </a:ext>
            </a:extLst>
          </p:cNvPr>
          <p:cNvSpPr txBox="1"/>
          <p:nvPr/>
        </p:nvSpPr>
        <p:spPr>
          <a:xfrm>
            <a:off x="9775657" y="3429000"/>
            <a:ext cx="180072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Notre solution</a:t>
            </a:r>
          </a:p>
        </p:txBody>
      </p:sp>
    </p:spTree>
    <p:extLst>
      <p:ext uri="{BB962C8B-B14F-4D97-AF65-F5344CB8AC3E}">
        <p14:creationId xmlns:p14="http://schemas.microsoft.com/office/powerpoint/2010/main" val="446241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AF995-4AF1-39F8-D1B3-62F9DF46A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076" y="2221038"/>
            <a:ext cx="8789194" cy="12030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US" sz="2600" b="1">
              <a:latin typeface="Calibri"/>
              <a:cs typeface="Arial"/>
            </a:endParaRPr>
          </a:p>
          <a:p>
            <a:pPr marL="457200" lvl="1" indent="0" algn="ctr">
              <a:buNone/>
            </a:pPr>
            <a:r>
              <a:rPr lang="en-US" sz="2600" b="1" err="1">
                <a:latin typeface="Calibri"/>
                <a:cs typeface="Arial"/>
              </a:rPr>
              <a:t>Approche</a:t>
            </a:r>
            <a:r>
              <a:rPr lang="en-US" sz="2600" b="1">
                <a:latin typeface="Calibri"/>
                <a:cs typeface="Arial"/>
              </a:rPr>
              <a:t> </a:t>
            </a:r>
            <a:r>
              <a:rPr lang="en-US" sz="2600" b="1" err="1">
                <a:latin typeface="Calibri"/>
                <a:cs typeface="Arial"/>
              </a:rPr>
              <a:t>suivie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BA20-EF62-8A1F-45AB-A202A26E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Prévision du Stress du mix électrique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FD00E-C2D5-B1F3-D902-9486E9C84A44}"/>
              </a:ext>
            </a:extLst>
          </p:cNvPr>
          <p:cNvSpPr txBox="1"/>
          <p:nvPr/>
        </p:nvSpPr>
        <p:spPr>
          <a:xfrm>
            <a:off x="711868" y="2727157"/>
            <a:ext cx="243639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Données RTE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67B220-4369-30B8-7733-5173EFC8BB68}"/>
              </a:ext>
            </a:extLst>
          </p:cNvPr>
          <p:cNvSpPr txBox="1"/>
          <p:nvPr/>
        </p:nvSpPr>
        <p:spPr>
          <a:xfrm>
            <a:off x="711868" y="4682288"/>
            <a:ext cx="2436394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Données Météo France</a:t>
            </a:r>
          </a:p>
          <a:p>
            <a:pPr algn="ctr"/>
            <a:r>
              <a:rPr lang="fr-FR"/>
              <a:t>ARPEGE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2D6D59-AFFE-CB18-FA92-325A0C5D562E}"/>
              </a:ext>
            </a:extLst>
          </p:cNvPr>
          <p:cNvSpPr txBox="1"/>
          <p:nvPr/>
        </p:nvSpPr>
        <p:spPr>
          <a:xfrm>
            <a:off x="3990473" y="3459076"/>
            <a:ext cx="2436394" cy="92333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solidFill>
                  <a:srgbClr val="3A7D22"/>
                </a:solidFill>
              </a:rPr>
              <a:t>Prédiction de la production électrique total à J+X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8F67C-4BF4-18C2-B91E-8CA6046D2B70}"/>
              </a:ext>
            </a:extLst>
          </p:cNvPr>
          <p:cNvSpPr txBox="1"/>
          <p:nvPr/>
        </p:nvSpPr>
        <p:spPr>
          <a:xfrm>
            <a:off x="7710236" y="2596811"/>
            <a:ext cx="3068051" cy="120032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solidFill>
                  <a:schemeClr val="accent6">
                    <a:lumMod val="75000"/>
                  </a:schemeClr>
                </a:solidFill>
              </a:rPr>
              <a:t>Déduction du niveau de stress</a:t>
            </a:r>
          </a:p>
          <a:p>
            <a:pPr algn="ctr"/>
            <a:r>
              <a:rPr lang="fr-FR">
                <a:solidFill>
                  <a:schemeClr val="accent6">
                    <a:lumMod val="75000"/>
                  </a:schemeClr>
                </a:solidFill>
              </a:rPr>
              <a:t>(Production – consommation)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6119621B-32D1-172B-AFBF-18585F4511D5}"/>
              </a:ext>
            </a:extLst>
          </p:cNvPr>
          <p:cNvCxnSpPr/>
          <p:nvPr/>
        </p:nvCxnSpPr>
        <p:spPr>
          <a:xfrm>
            <a:off x="3144754" y="2914149"/>
            <a:ext cx="844216" cy="1004636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8F49385-A785-0A43-37CD-36BBB8AB7C55}"/>
              </a:ext>
            </a:extLst>
          </p:cNvPr>
          <p:cNvCxnSpPr>
            <a:cxnSpLocks/>
          </p:cNvCxnSpPr>
          <p:nvPr/>
        </p:nvCxnSpPr>
        <p:spPr>
          <a:xfrm flipV="1">
            <a:off x="3144754" y="3918784"/>
            <a:ext cx="844216" cy="1080837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4E7722D5-D7F4-08DB-FBE4-8B9956F14B05}"/>
              </a:ext>
            </a:extLst>
          </p:cNvPr>
          <p:cNvCxnSpPr>
            <a:cxnSpLocks/>
          </p:cNvCxnSpPr>
          <p:nvPr/>
        </p:nvCxnSpPr>
        <p:spPr>
          <a:xfrm flipV="1">
            <a:off x="6423359" y="2926180"/>
            <a:ext cx="1285373" cy="960522"/>
          </a:xfrm>
          <a:prstGeom prst="curvedConnector3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E33AAD-8944-2A6A-0468-51A18F15406E}"/>
              </a:ext>
            </a:extLst>
          </p:cNvPr>
          <p:cNvCxnSpPr/>
          <p:nvPr/>
        </p:nvCxnSpPr>
        <p:spPr>
          <a:xfrm flipV="1">
            <a:off x="3149768" y="2921168"/>
            <a:ext cx="4553951" cy="802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37849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27BEEF6C644F4E973775FEFE17ED45" ma:contentTypeVersion="8" ma:contentTypeDescription="Create a new document." ma:contentTypeScope="" ma:versionID="2b8c25847597f32ae7db88b6a5fe4aef">
  <xsd:schema xmlns:xsd="http://www.w3.org/2001/XMLSchema" xmlns:xs="http://www.w3.org/2001/XMLSchema" xmlns:p="http://schemas.microsoft.com/office/2006/metadata/properties" xmlns:ns3="5234fcc0-5668-4b1c-a295-1e32d9348060" targetNamespace="http://schemas.microsoft.com/office/2006/metadata/properties" ma:root="true" ma:fieldsID="f3d103cee74dc36a12a72acd5d19956a" ns3:_="">
    <xsd:import namespace="5234fcc0-5668-4b1c-a295-1e32d93480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34fcc0-5668-4b1c-a295-1e32d93480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E31774-8E30-4560-B0D1-212A983368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C37B55-4029-4181-A18A-81E24A312E1F}">
  <ds:schemaRefs>
    <ds:schemaRef ds:uri="5234fcc0-5668-4b1c-a295-1e32d934806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E8AB0B3-039B-4712-8BC6-61D796198471}">
  <ds:schemaRefs>
    <ds:schemaRef ds:uri="5234fcc0-5668-4b1c-a295-1e32d934806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Prévoir et sensibiliser au stress du mix électrique français</vt:lpstr>
      <vt:lpstr>Contexte</vt:lpstr>
      <vt:lpstr>Contexte</vt:lpstr>
      <vt:lpstr>Contexte</vt:lpstr>
      <vt:lpstr>Contexte</vt:lpstr>
      <vt:lpstr>PowerPoint Presentation</vt:lpstr>
      <vt:lpstr>Notre Solution</vt:lpstr>
      <vt:lpstr>PowerPoint Presentation</vt:lpstr>
      <vt:lpstr>Prévision du Stress du mix électrique</vt:lpstr>
      <vt:lpstr>Utilisation des prévisions numériques ARPEGE</vt:lpstr>
      <vt:lpstr>Résultat </vt:lpstr>
      <vt:lpstr>Example d'application concrètes </vt:lpstr>
      <vt:lpstr>Pour la suite...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Anticiper la production d’énergies renouvelables et améliorer l’optimisation du mix énergétique.</dc:title>
  <dc:creator>Samuel LITZLER</dc:creator>
  <cp:revision>2</cp:revision>
  <dcterms:created xsi:type="dcterms:W3CDTF">2024-04-09T07:20:28Z</dcterms:created>
  <dcterms:modified xsi:type="dcterms:W3CDTF">2024-04-23T10:26:17Z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0x010100A227BEEF6C644F4E973775FEFE17ED45</vt:lpwstr>
  </property>
</Properties>
</file>