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1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5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6BB5-D876-4779-AD27-C65CD8E1B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41CD-6402-42F6-9A2A-A734D889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Outputs and Loss Functions</a:t>
            </a:r>
            <a:endParaRPr lang="ko-KR" altLang="en-US" dirty="0"/>
          </a:p>
        </p:txBody>
      </p:sp>
      <p:pic>
        <p:nvPicPr>
          <p:cNvPr id="4" name="내용 개체 틀 3" descr="C:\Users\VIP\Downloads\180220_ctpn (1)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9" r="28553"/>
          <a:stretch/>
        </p:blipFill>
        <p:spPr bwMode="auto">
          <a:xfrm>
            <a:off x="4669872" y="1888396"/>
            <a:ext cx="285225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4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Outputs and Loss Functions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72" y="2501149"/>
            <a:ext cx="8331854" cy="743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69507" y="3874293"/>
            <a:ext cx="5852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Lcls</a:t>
            </a:r>
            <a:r>
              <a:rPr lang="en-US" altLang="ko-KR" dirty="0"/>
              <a:t> </a:t>
            </a:r>
            <a:r>
              <a:rPr lang="en-US" altLang="ko-KR" dirty="0" smtClean="0"/>
              <a:t>= text/non-text score -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loss</a:t>
            </a:r>
          </a:p>
          <a:p>
            <a:pPr algn="ctr"/>
            <a:r>
              <a:rPr lang="en-US" altLang="ko-KR" dirty="0" err="1" smtClean="0"/>
              <a:t>Lrev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앵커의 위치 </a:t>
            </a:r>
            <a:r>
              <a:rPr lang="en-US" altLang="ko-KR" dirty="0" smtClean="0"/>
              <a:t>- regression loss</a:t>
            </a:r>
          </a:p>
          <a:p>
            <a:pPr algn="ctr"/>
            <a:r>
              <a:rPr lang="en-US" altLang="ko-KR" dirty="0" err="1" smtClean="0"/>
              <a:t>Lreo</a:t>
            </a:r>
            <a:r>
              <a:rPr lang="en-US" altLang="ko-KR" dirty="0" smtClean="0"/>
              <a:t> = side-refinement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 regression loss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람다 </a:t>
            </a:r>
            <a:r>
              <a:rPr lang="en-US" altLang="ko-KR" dirty="0" smtClean="0"/>
              <a:t>1 = 1.0</a:t>
            </a:r>
          </a:p>
          <a:p>
            <a:pPr algn="ctr"/>
            <a:r>
              <a:rPr lang="ko-KR" altLang="en-US" dirty="0" smtClean="0"/>
              <a:t>람다 </a:t>
            </a:r>
            <a:r>
              <a:rPr lang="en-US" altLang="ko-KR" dirty="0" smtClean="0"/>
              <a:t>2 = 2.0</a:t>
            </a:r>
          </a:p>
          <a:p>
            <a:pPr algn="ctr"/>
            <a:r>
              <a:rPr lang="en-US" altLang="ko-KR" dirty="0" smtClean="0"/>
              <a:t>N = </a:t>
            </a:r>
            <a:r>
              <a:rPr lang="ko-KR" altLang="en-US" dirty="0" smtClean="0"/>
              <a:t>각 항목에서 고려할 앵커의 개수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20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and Implementation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학습을 하기 이전에 해주어야 할 조건들</a:t>
            </a:r>
            <a:endParaRPr lang="en-US" altLang="ko-KR" dirty="0" smtClean="0"/>
          </a:p>
          <a:p>
            <a:r>
              <a:rPr lang="en-US" altLang="ko-KR" dirty="0" smtClean="0"/>
              <a:t>Training labels – </a:t>
            </a:r>
            <a:r>
              <a:rPr lang="ko-KR" altLang="en-US" dirty="0" smtClean="0"/>
              <a:t>학습용 레이블의 규칙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Positive anchor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negative anchor</a:t>
            </a:r>
            <a:r>
              <a:rPr lang="ko-KR" altLang="en-US" dirty="0" smtClean="0"/>
              <a:t>로 나눈다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Positive anchor</a:t>
            </a:r>
            <a:r>
              <a:rPr lang="ko-KR" altLang="en-US" dirty="0" smtClean="0"/>
              <a:t>의 규칙은 다음과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IOU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0.7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IOU</a:t>
            </a:r>
            <a:r>
              <a:rPr lang="ko-KR" altLang="en-US" dirty="0" smtClean="0"/>
              <a:t>가 가장 큰 앵커</a:t>
            </a:r>
            <a:r>
              <a:rPr lang="en-US" altLang="ko-KR" dirty="0" smtClean="0"/>
              <a:t>		</a:t>
            </a:r>
          </a:p>
          <a:p>
            <a:pPr lvl="2"/>
            <a:r>
              <a:rPr lang="ko-KR" altLang="en-US" dirty="0" smtClean="0"/>
              <a:t>또는 크기가 가장 일치하는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Negative anchor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IOU 0.5</a:t>
            </a:r>
            <a:r>
              <a:rPr lang="ko-KR" altLang="en-US" dirty="0" smtClean="0"/>
              <a:t>미만의 앵커들로 정의된다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5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and Implementation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Data – </a:t>
            </a:r>
            <a:r>
              <a:rPr lang="ko-KR" altLang="en-US" dirty="0" smtClean="0"/>
              <a:t>학습용 데이터의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미니배치의 </a:t>
            </a:r>
            <a:r>
              <a:rPr lang="ko-KR" altLang="en-US" dirty="0" err="1" smtClean="0"/>
              <a:t>앵커수는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Ns = 128</a:t>
            </a:r>
            <a:r>
              <a:rPr lang="ko-KR" altLang="en-US" dirty="0" smtClean="0"/>
              <a:t>로 고정된다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의 비율이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인 것이 가장 좋다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논문에서의 모델은 </a:t>
            </a:r>
            <a:r>
              <a:rPr lang="en-US" altLang="ko-KR" dirty="0" smtClean="0"/>
              <a:t>ICDAR2013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229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 + 3000</a:t>
            </a:r>
            <a:r>
              <a:rPr lang="ko-KR" altLang="en-US" dirty="0" smtClean="0"/>
              <a:t>장의 이미지로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훈련되었다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이미지는 본래의 가로세로 비율을 유지하면서 작은 쪽의 크기를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맞춘다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5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Connectionist Text </a:t>
            </a:r>
            <a:r>
              <a:rPr lang="en-US" altLang="ko-KR" dirty="0" smtClean="0"/>
              <a:t>Proposals</a:t>
            </a:r>
            <a:endParaRPr lang="ko-KR" altLang="en-US" dirty="0"/>
          </a:p>
        </p:txBody>
      </p:sp>
      <p:pic>
        <p:nvPicPr>
          <p:cNvPr id="7" name="내용 개체 틀 3" descr="C:\Users\VIP\Downloads\180220_ctpn (1)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4"/>
          <a:stretch/>
        </p:blipFill>
        <p:spPr bwMode="auto">
          <a:xfrm>
            <a:off x="3348920" y="1825625"/>
            <a:ext cx="549415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Connectionist Text </a:t>
            </a:r>
            <a:r>
              <a:rPr lang="en-US" altLang="ko-KR" dirty="0" smtClean="0"/>
              <a:t>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칸</a:t>
            </a:r>
            <a:r>
              <a:rPr lang="en-US" altLang="ko-KR" dirty="0" smtClean="0"/>
              <a:t>(conv5(3x3))</a:t>
            </a:r>
            <a:r>
              <a:rPr lang="ko-KR" altLang="en-US" dirty="0" smtClean="0"/>
              <a:t> 별로 예측이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앵커들을 연결하여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글자로 만들도록 연결해야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위해 </a:t>
            </a:r>
            <a:r>
              <a:rPr lang="en-US" altLang="ko-KR" dirty="0" err="1" smtClean="0"/>
              <a:t>conv</a:t>
            </a:r>
            <a:r>
              <a:rPr lang="ko-KR" altLang="en-US" dirty="0" smtClean="0"/>
              <a:t>계층에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을 넣어 다음과 같은 입력을 넣는다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Connectionist Text </a:t>
            </a:r>
            <a:r>
              <a:rPr lang="en-US" altLang="ko-KR" dirty="0" smtClean="0"/>
              <a:t>Proposals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88" y="3492845"/>
            <a:ext cx="4541945" cy="62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내용 개체 틀 3" descr="C:\Users\VIP\Downloads\180220_ctpn (1)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0" t="26100" r="75556" b="59055"/>
          <a:stretch/>
        </p:blipFill>
        <p:spPr bwMode="auto">
          <a:xfrm>
            <a:off x="2951121" y="4512961"/>
            <a:ext cx="947351" cy="10571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화살표 연결선 6"/>
          <p:cNvCxnSpPr/>
          <p:nvPr/>
        </p:nvCxnSpPr>
        <p:spPr>
          <a:xfrm flipV="1">
            <a:off x="3426941" y="4053017"/>
            <a:ext cx="0" cy="4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3" descr="C:\Users\VIP\Downloads\180220_ctpn (1)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3" t="16194" r="67147" b="67346"/>
          <a:stretch/>
        </p:blipFill>
        <p:spPr bwMode="auto">
          <a:xfrm>
            <a:off x="4198122" y="4267200"/>
            <a:ext cx="1927755" cy="716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5097685" y="4053018"/>
            <a:ext cx="64315" cy="2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804985" y="3233355"/>
            <a:ext cx="0" cy="33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내용 개체 틀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18"/>
          <a:stretch/>
        </p:blipFill>
        <p:spPr bwMode="auto">
          <a:xfrm>
            <a:off x="2588391" y="2561685"/>
            <a:ext cx="476086" cy="6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951121" y="270983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 이전 상태</a:t>
            </a:r>
            <a:endParaRPr lang="ko-KR" altLang="en-US"/>
          </a:p>
        </p:txBody>
      </p:sp>
      <p:pic>
        <p:nvPicPr>
          <p:cNvPr id="15" name="내용 개체 틀 3" descr="C:\Users\VIP\Downloads\180220_ctpn (1)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r="43819"/>
          <a:stretch/>
        </p:blipFill>
        <p:spPr bwMode="auto">
          <a:xfrm>
            <a:off x="7968886" y="1690688"/>
            <a:ext cx="206369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오른쪽 화살표 15"/>
          <p:cNvSpPr/>
          <p:nvPr/>
        </p:nvSpPr>
        <p:spPr>
          <a:xfrm>
            <a:off x="6896481" y="3428871"/>
            <a:ext cx="540085" cy="757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Connectionist Text </a:t>
            </a:r>
            <a:r>
              <a:rPr lang="en-US" altLang="ko-KR" dirty="0" smtClean="0"/>
              <a:t>Proposals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90" t="32790" r="5808" b="30188"/>
          <a:stretch/>
        </p:blipFill>
        <p:spPr>
          <a:xfrm>
            <a:off x="2936824" y="1978935"/>
            <a:ext cx="6318352" cy="40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Side-refinement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(B)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연결을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앵커들을 뽑아내면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 단위로 나누어진 칸으로 인해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와 조금 맞지 않을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보정하는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Side-refinement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</a:t>
            </a:r>
            <a:r>
              <a:rPr lang="en-US" altLang="ko-KR" dirty="0" smtClean="0"/>
              <a:t>Bi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Bj</a:t>
            </a:r>
            <a:r>
              <a:rPr lang="ko-KR" altLang="en-US" dirty="0" smtClean="0"/>
              <a:t>의 연결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박스의 거리가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픽셀 이하 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박스의 거리가 최소 거리인가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Vertical overlap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0.7 </a:t>
            </a:r>
            <a:r>
              <a:rPr lang="ko-KR" altLang="en-US" dirty="0" smtClean="0"/>
              <a:t>이상 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 때</a:t>
            </a:r>
            <a:r>
              <a:rPr lang="en-US" altLang="ko-KR" dirty="0" smtClean="0"/>
              <a:t>, Bi -&gt; </a:t>
            </a:r>
            <a:r>
              <a:rPr lang="en-US" altLang="ko-KR" dirty="0" err="1" smtClean="0"/>
              <a:t>Bj</a:t>
            </a:r>
            <a:r>
              <a:rPr lang="ko-KR" altLang="en-US" dirty="0" smtClean="0"/>
              <a:t>의 입장과 </a:t>
            </a:r>
            <a:r>
              <a:rPr lang="en-US" altLang="ko-KR" dirty="0" err="1" smtClean="0"/>
              <a:t>Bj</a:t>
            </a:r>
            <a:r>
              <a:rPr lang="en-US" altLang="ko-KR" dirty="0" smtClean="0"/>
              <a:t> -&gt; Bi</a:t>
            </a:r>
            <a:r>
              <a:rPr lang="ko-KR" altLang="en-US" dirty="0" smtClean="0"/>
              <a:t>의 입장이 동일한지도 </a:t>
            </a:r>
            <a:r>
              <a:rPr lang="ko-KR" altLang="en-US" dirty="0" err="1" smtClean="0"/>
              <a:t>고려해야함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50876" y="930876"/>
            <a:ext cx="560173" cy="134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530" y="1342769"/>
            <a:ext cx="560173" cy="153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Bj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50876" y="1342769"/>
            <a:ext cx="1725827" cy="93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276703" y="1342769"/>
            <a:ext cx="2842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276703" y="2273644"/>
            <a:ext cx="3006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0420865" y="1342769"/>
            <a:ext cx="8238" cy="930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79559" y="1623540"/>
            <a:ext cx="93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4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Side-refinement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6" y="2891480"/>
            <a:ext cx="7688617" cy="7861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99612" y="4548187"/>
            <a:ext cx="518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Xside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앵커에 가장 가까운 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Cax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앵커의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중심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Wa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앵커의 폭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픽셀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62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Side-refinement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86977"/>
              </p:ext>
            </p:extLst>
          </p:nvPr>
        </p:nvGraphicFramePr>
        <p:xfrm>
          <a:off x="2583937" y="2257167"/>
          <a:ext cx="6856623" cy="30479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1847"/>
                <a:gridCol w="761847"/>
                <a:gridCol w="761847"/>
                <a:gridCol w="761847"/>
                <a:gridCol w="761847"/>
                <a:gridCol w="761847"/>
                <a:gridCol w="761847"/>
                <a:gridCol w="761847"/>
                <a:gridCol w="761847"/>
              </a:tblGrid>
              <a:tr h="30479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42055" y="2973860"/>
            <a:ext cx="7026875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1" idx="1"/>
          </p:cNvCxnSpPr>
          <p:nvPr/>
        </p:nvCxnSpPr>
        <p:spPr>
          <a:xfrm>
            <a:off x="2570205" y="4300152"/>
            <a:ext cx="27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1" idx="1"/>
          </p:cNvCxnSpPr>
          <p:nvPr/>
        </p:nvCxnSpPr>
        <p:spPr>
          <a:xfrm flipH="1">
            <a:off x="2842055" y="4300152"/>
            <a:ext cx="49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42055" y="4448432"/>
            <a:ext cx="126038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842055" y="4637903"/>
            <a:ext cx="2026507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</p:cNvCxnSpPr>
          <p:nvPr/>
        </p:nvCxnSpPr>
        <p:spPr>
          <a:xfrm flipH="1">
            <a:off x="9448800" y="4300152"/>
            <a:ext cx="42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내용 개체 틀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4" t="26199" r="76378" b="16167"/>
          <a:stretch/>
        </p:blipFill>
        <p:spPr bwMode="auto">
          <a:xfrm>
            <a:off x="3124200" y="3875281"/>
            <a:ext cx="469557" cy="243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직선 화살표 연결선 32"/>
          <p:cNvCxnSpPr/>
          <p:nvPr/>
        </p:nvCxnSpPr>
        <p:spPr>
          <a:xfrm flipH="1">
            <a:off x="3163330" y="4118919"/>
            <a:ext cx="168875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358978" y="4118919"/>
            <a:ext cx="113271" cy="32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358978" y="4118919"/>
            <a:ext cx="308919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내용 개체 틀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4" t="20959" r="22913" b="13023"/>
          <a:stretch/>
        </p:blipFill>
        <p:spPr bwMode="auto">
          <a:xfrm>
            <a:off x="9472998" y="4006760"/>
            <a:ext cx="371733" cy="27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내용 개체 틀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4" t="20959" r="22913" b="13023"/>
          <a:stretch/>
        </p:blipFill>
        <p:spPr bwMode="auto">
          <a:xfrm>
            <a:off x="2232455" y="4006760"/>
            <a:ext cx="506628" cy="276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260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CTPN 3</vt:lpstr>
      <vt:lpstr>Recurrent Connectionist Text Proposals</vt:lpstr>
      <vt:lpstr>Recurrent Connectionist Text Proposals</vt:lpstr>
      <vt:lpstr>Recurrent Connectionist Text Proposals</vt:lpstr>
      <vt:lpstr>Recurrent Connectionist Text Proposals</vt:lpstr>
      <vt:lpstr>Side-refinement</vt:lpstr>
      <vt:lpstr>Side-refinement</vt:lpstr>
      <vt:lpstr>Side-refinement</vt:lpstr>
      <vt:lpstr>Side-refinement</vt:lpstr>
      <vt:lpstr>Model Outputs and Loss Functions</vt:lpstr>
      <vt:lpstr>Model Outputs and Loss Functions</vt:lpstr>
      <vt:lpstr>Training and Implementation Details</vt:lpstr>
      <vt:lpstr>Training and Implementation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CTPN 3</dc:title>
  <dc:creator>Windows 사용자</dc:creator>
  <cp:lastModifiedBy>Windows 사용자</cp:lastModifiedBy>
  <cp:revision>58</cp:revision>
  <dcterms:created xsi:type="dcterms:W3CDTF">2019-04-22T03:11:50Z</dcterms:created>
  <dcterms:modified xsi:type="dcterms:W3CDTF">2019-04-22T07:15:59Z</dcterms:modified>
</cp:coreProperties>
</file>