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3" r:id="rId6"/>
    <p:sldId id="264" r:id="rId7"/>
    <p:sldId id="268" r:id="rId8"/>
    <p:sldId id="265" r:id="rId9"/>
    <p:sldId id="266" r:id="rId10"/>
    <p:sldId id="262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295" autoAdjust="0"/>
  </p:normalViewPr>
  <p:slideViewPr>
    <p:cSldViewPr snapToGrid="0">
      <p:cViewPr varScale="1">
        <p:scale>
          <a:sx n="97" d="100"/>
          <a:sy n="97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35A1-7447-435B-8F27-C1ACF0A6430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A8C73-6B3D-4ED4-B5D9-C071496D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9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앵커의 </a:t>
            </a:r>
            <a:r>
              <a:rPr lang="ko-KR" altLang="en-US" dirty="0" err="1" smtClean="0"/>
              <a:t>바운딩</a:t>
            </a:r>
            <a:r>
              <a:rPr lang="ko-KR" altLang="en-US" dirty="0" smtClean="0"/>
              <a:t> 박스 위치에 대한 상대적 예측 수직 좌표</a:t>
            </a:r>
            <a:r>
              <a:rPr lang="en-US" altLang="ko-KR" dirty="0" smtClean="0"/>
              <a:t>(v)</a:t>
            </a:r>
            <a:r>
              <a:rPr lang="ko-KR" altLang="en-US" dirty="0" smtClean="0"/>
              <a:t>를 다음과 같이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 = {</a:t>
            </a:r>
            <a:r>
              <a:rPr lang="en-US" altLang="ko-KR" dirty="0" err="1" smtClean="0"/>
              <a:t>vc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vh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모델의 예측 좌표</a:t>
            </a:r>
            <a:r>
              <a:rPr lang="en-US" altLang="ko-KR" dirty="0" smtClean="0"/>
              <a:t>, V* = {v*c,</a:t>
            </a:r>
            <a:r>
              <a:rPr lang="en-US" altLang="ko-KR" baseline="0" dirty="0" smtClean="0"/>
              <a:t> v*h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GT</a:t>
            </a:r>
            <a:r>
              <a:rPr lang="ko-KR" altLang="en-US" dirty="0" smtClean="0"/>
              <a:t>의 좌표다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을 의미</a:t>
            </a:r>
            <a:r>
              <a:rPr lang="en-US" altLang="ko-KR" dirty="0" smtClean="0"/>
              <a:t>, h</a:t>
            </a:r>
            <a:r>
              <a:rPr lang="ko-KR" altLang="en-US" dirty="0" smtClean="0"/>
              <a:t>는 높이크기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는 앵커를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A8C73-6B3D-4ED4-B5D9-C071496D5C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5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앵커의 </a:t>
            </a:r>
            <a:r>
              <a:rPr lang="ko-KR" altLang="en-US" dirty="0" err="1" smtClean="0"/>
              <a:t>바운딩</a:t>
            </a:r>
            <a:r>
              <a:rPr lang="ko-KR" altLang="en-US" dirty="0" smtClean="0"/>
              <a:t> 박스 위치에 대한 상대적 예측 수직 좌표</a:t>
            </a:r>
            <a:r>
              <a:rPr lang="en-US" altLang="ko-KR" dirty="0" smtClean="0"/>
              <a:t>(v)</a:t>
            </a:r>
            <a:r>
              <a:rPr lang="ko-KR" altLang="en-US" dirty="0" smtClean="0"/>
              <a:t>를 다음과 같이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 = {</a:t>
            </a:r>
            <a:r>
              <a:rPr lang="en-US" altLang="ko-KR" dirty="0" err="1" smtClean="0"/>
              <a:t>vc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vh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모델의 예측 좌표</a:t>
            </a:r>
            <a:r>
              <a:rPr lang="en-US" altLang="ko-KR" dirty="0" smtClean="0"/>
              <a:t>, V* = {v*c,</a:t>
            </a:r>
            <a:r>
              <a:rPr lang="en-US" altLang="ko-KR" baseline="0" dirty="0" smtClean="0"/>
              <a:t> v*h</a:t>
            </a:r>
            <a:r>
              <a:rPr lang="en-US" altLang="ko-KR" dirty="0" smtClean="0"/>
              <a:t>}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GT</a:t>
            </a:r>
            <a:r>
              <a:rPr lang="ko-KR" altLang="en-US" dirty="0" smtClean="0"/>
              <a:t>의 좌표다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A8C73-6B3D-4ED4-B5D9-C071496D5C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8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탐지 처리는 다음과 같이 요약됩니다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이미지가 주어지면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× H × C conv5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(VGG16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사용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가지고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또는 채널의 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색상의 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 × H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이미지 가로 세로의 크기이다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검출기가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3x3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창을 조밀하게 슬라이딩 할 때 각 슬라이딩 창은 예측을 생성하기 위해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3x3xC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컨볼루션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취합니다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예측에 대해 수평 위치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앵커 위치는 고정되어 있으며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공간 창 위치를 입력 이미지에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매핑하여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사전 계산할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검출기는 각 창 위치에서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앵커에 대한 텍스트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텍스트가 아닌 점수와 예측 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출력합니다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감지 된 텍스트 제안은 텍스트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 텍스트 점수가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0.7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앵커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최대가 아닌 억제 포함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생성됩니다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A8C73-6B3D-4ED4-B5D9-C071496D5C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4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A8C73-6B3D-4ED4-B5D9-C071496D5C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99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A8C73-6B3D-4ED4-B5D9-C071496D5C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5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3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2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7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0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6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69CA0-449B-4ACD-8A85-D514B149DEF4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84A5-E1F7-47E9-9567-5A2747528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jp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16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81" y="1825625"/>
            <a:ext cx="6361245" cy="4351338"/>
          </a:xfrm>
          <a:ln w="38100">
            <a:solidFill>
              <a:schemeClr val="tx1"/>
            </a:solidFill>
          </a:ln>
        </p:spPr>
      </p:pic>
      <p:grpSp>
        <p:nvGrpSpPr>
          <p:cNvPr id="50" name="그룹 49"/>
          <p:cNvGrpSpPr/>
          <p:nvPr/>
        </p:nvGrpSpPr>
        <p:grpSpPr>
          <a:xfrm>
            <a:off x="2851581" y="1825625"/>
            <a:ext cx="6361245" cy="4351338"/>
            <a:chOff x="2851581" y="1825625"/>
            <a:chExt cx="6361245" cy="4351338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303639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072580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851581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554362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242620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011561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790562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493343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157020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925961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704962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07743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096001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864942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643943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346724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054646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823587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602588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7305369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993627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762568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7541569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244350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8962103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8731044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8510045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9212826" y="1825625"/>
              <a:ext cx="0" cy="43513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2846441" y="1825625"/>
            <a:ext cx="216760" cy="4351338"/>
            <a:chOff x="2846441" y="1825625"/>
            <a:chExt cx="216760" cy="4351338"/>
          </a:xfrm>
        </p:grpSpPr>
        <p:sp>
          <p:nvSpPr>
            <p:cNvPr id="71" name="직사각형 70"/>
            <p:cNvSpPr/>
            <p:nvPr/>
          </p:nvSpPr>
          <p:spPr>
            <a:xfrm>
              <a:off x="2851581" y="1825625"/>
              <a:ext cx="211619" cy="435133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846441" y="2231923"/>
              <a:ext cx="216759" cy="35297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851359" y="2630134"/>
              <a:ext cx="211842" cy="277761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855823" y="3303639"/>
              <a:ext cx="207378" cy="99305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077270" y="1833440"/>
            <a:ext cx="216760" cy="4351338"/>
            <a:chOff x="2846441" y="1825625"/>
            <a:chExt cx="216760" cy="4351338"/>
          </a:xfrm>
        </p:grpSpPr>
        <p:sp>
          <p:nvSpPr>
            <p:cNvPr id="92" name="직사각형 91"/>
            <p:cNvSpPr/>
            <p:nvPr/>
          </p:nvSpPr>
          <p:spPr>
            <a:xfrm>
              <a:off x="2851581" y="1825625"/>
              <a:ext cx="211619" cy="435133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846441" y="2231923"/>
              <a:ext cx="216759" cy="35297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851359" y="2630134"/>
              <a:ext cx="211842" cy="277761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855823" y="3303639"/>
              <a:ext cx="207378" cy="99305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322969" y="1827642"/>
            <a:ext cx="216760" cy="4351338"/>
            <a:chOff x="2846441" y="1825625"/>
            <a:chExt cx="216760" cy="4351338"/>
          </a:xfrm>
        </p:grpSpPr>
        <p:sp>
          <p:nvSpPr>
            <p:cNvPr id="102" name="직사각형 101"/>
            <p:cNvSpPr/>
            <p:nvPr/>
          </p:nvSpPr>
          <p:spPr>
            <a:xfrm>
              <a:off x="2851581" y="1825625"/>
              <a:ext cx="211619" cy="435133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846441" y="2231923"/>
              <a:ext cx="216759" cy="35297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851359" y="2630134"/>
              <a:ext cx="211842" cy="277761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855823" y="3303639"/>
              <a:ext cx="207378" cy="99305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3751346" y="3311454"/>
            <a:ext cx="908921" cy="85742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5680925" y="3451123"/>
            <a:ext cx="1815949" cy="9340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785421" y="3382297"/>
            <a:ext cx="236201" cy="786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006308" y="3382297"/>
            <a:ext cx="211508" cy="789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>
            <a:off x="2855823" y="1432972"/>
            <a:ext cx="6248581" cy="2747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4" y="628803"/>
            <a:ext cx="4638388" cy="309225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97" y="628803"/>
            <a:ext cx="4638388" cy="30922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4" y="3982065"/>
            <a:ext cx="4638388" cy="26529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97" y="3913874"/>
            <a:ext cx="4081703" cy="27211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4" y="4000515"/>
            <a:ext cx="4638388" cy="26090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4" y="616062"/>
            <a:ext cx="4638388" cy="3092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97" y="3917969"/>
            <a:ext cx="4081703" cy="27211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97" y="628803"/>
            <a:ext cx="4638388" cy="30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6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4" y="628803"/>
            <a:ext cx="4638388" cy="309225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97" y="628803"/>
            <a:ext cx="4638388" cy="30922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4" y="3982065"/>
            <a:ext cx="4638388" cy="26529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97" y="3913874"/>
            <a:ext cx="4081703" cy="27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Detecting Text in Fine-scale Proposals</a:t>
            </a:r>
            <a:endParaRPr lang="ko-KR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임의의 크기의 입력 이미지를 사용 할 수 있음</a:t>
            </a:r>
            <a:endParaRPr lang="en-US" altLang="ko-KR" dirty="0" smtClean="0"/>
          </a:p>
          <a:p>
            <a:r>
              <a:rPr lang="ko-KR" altLang="en-US" dirty="0" smtClean="0"/>
              <a:t>이미지와 같이 작은 창을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하여 텍스트 라인을 검출한다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1854" t="23276" r="8250" b="28965"/>
          <a:stretch/>
        </p:blipFill>
        <p:spPr>
          <a:xfrm>
            <a:off x="7658100" y="2977539"/>
            <a:ext cx="3695700" cy="35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7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048455" cy="4351338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기본적으로 </a:t>
            </a:r>
            <a:r>
              <a:rPr lang="en-US" altLang="ko-KR" sz="2200" dirty="0" smtClean="0"/>
              <a:t>VGG-16</a:t>
            </a:r>
            <a:r>
              <a:rPr lang="ko-KR" altLang="en-US" sz="2200" dirty="0" smtClean="0"/>
              <a:t>을 이용</a:t>
            </a:r>
            <a:endParaRPr lang="en-US" altLang="ko-KR" sz="2200" dirty="0" smtClean="0"/>
          </a:p>
          <a:p>
            <a:r>
              <a:rPr lang="ko-KR" altLang="ko-KR" sz="2200" dirty="0"/>
              <a:t>마지막 </a:t>
            </a:r>
            <a:r>
              <a:rPr lang="en-US" altLang="ko-KR" sz="2200" dirty="0"/>
              <a:t>Convolution </a:t>
            </a:r>
            <a:r>
              <a:rPr lang="en-US" altLang="ko-KR" sz="2200" dirty="0" smtClean="0"/>
              <a:t>network</a:t>
            </a:r>
            <a:r>
              <a:rPr lang="ko-KR" altLang="en-US" sz="2200" dirty="0" smtClean="0"/>
              <a:t>에서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3 </a:t>
            </a:r>
            <a:r>
              <a:rPr lang="en-US" altLang="ko-KR" sz="2200" dirty="0"/>
              <a:t>x </a:t>
            </a:r>
            <a:r>
              <a:rPr lang="en-US" altLang="ko-KR" sz="2200" dirty="0" smtClean="0"/>
              <a:t>3</a:t>
            </a:r>
            <a:r>
              <a:rPr lang="ko-KR" altLang="en-US" sz="2200" dirty="0" smtClean="0"/>
              <a:t>의 피처 </a:t>
            </a:r>
            <a:r>
              <a:rPr lang="ko-KR" altLang="en-US" sz="2200" dirty="0" err="1" smtClean="0"/>
              <a:t>맵을</a:t>
            </a:r>
            <a:r>
              <a:rPr lang="ko-KR" altLang="en-US" sz="2200" dirty="0" smtClean="0"/>
              <a:t> 뽑아냄</a:t>
            </a:r>
            <a:endParaRPr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334" t="22492" r="58230" b="47126"/>
          <a:stretch/>
        </p:blipFill>
        <p:spPr>
          <a:xfrm>
            <a:off x="6030689" y="2487945"/>
            <a:ext cx="5323111" cy="2922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9682" t="40879" r="47698" b="52088"/>
          <a:stretch/>
        </p:blipFill>
        <p:spPr>
          <a:xfrm>
            <a:off x="780836" y="4382160"/>
            <a:ext cx="5249853" cy="88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5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total </a:t>
            </a:r>
            <a:r>
              <a:rPr lang="en-US" altLang="ko-KR" sz="2200" dirty="0" smtClean="0"/>
              <a:t>stride</a:t>
            </a:r>
            <a:r>
              <a:rPr lang="ko-KR" altLang="en-US" sz="2200" dirty="0" smtClean="0"/>
              <a:t>과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receptive </a:t>
            </a:r>
            <a:r>
              <a:rPr lang="en-US" altLang="ko-KR" sz="2200" dirty="0" smtClean="0"/>
              <a:t>field</a:t>
            </a:r>
            <a:r>
              <a:rPr lang="ko-KR" altLang="en-US" sz="2200" dirty="0" smtClean="0"/>
              <a:t>는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ko-KR" altLang="en-US" sz="2200" dirty="0" smtClean="0"/>
              <a:t>각각 </a:t>
            </a:r>
            <a:r>
              <a:rPr lang="en-US" altLang="ko-KR" sz="2200" dirty="0" smtClean="0"/>
              <a:t>16</a:t>
            </a:r>
            <a:r>
              <a:rPr lang="ko-KR" altLang="en-US" sz="2200" dirty="0" smtClean="0"/>
              <a:t>픽셀과 </a:t>
            </a:r>
            <a:r>
              <a:rPr lang="en-US" altLang="ko-KR" sz="2200" dirty="0" smtClean="0"/>
              <a:t>228</a:t>
            </a:r>
            <a:r>
              <a:rPr lang="ko-KR" altLang="en-US" sz="2200" dirty="0" smtClean="0"/>
              <a:t>픽셀로 고정되어 있다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Convolution </a:t>
            </a:r>
            <a:r>
              <a:rPr lang="ko-KR" altLang="en-US" sz="2200" dirty="0" smtClean="0"/>
              <a:t>계층에서 슬라이딩 윈도우기법을 사용하여 탐색</a:t>
            </a:r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ko-KR" altLang="en-US" sz="2200" dirty="0" smtClean="0"/>
              <a:t>슬라이딩 윈도우 </a:t>
            </a:r>
            <a:r>
              <a:rPr lang="en-US" altLang="ko-KR" sz="2200" dirty="0" smtClean="0"/>
              <a:t>– </a:t>
            </a:r>
            <a:r>
              <a:rPr lang="ko-KR" altLang="en-US" sz="2200" dirty="0" smtClean="0"/>
              <a:t>한번에 한 섹션씩 슬라이드 하면서 찾는 무차별 대입 솔루션</a:t>
            </a:r>
            <a:endParaRPr lang="en-US" altLang="ko-KR" sz="2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391" t="22492" r="58230" b="47126"/>
          <a:stretch/>
        </p:blipFill>
        <p:spPr>
          <a:xfrm>
            <a:off x="7531100" y="2540166"/>
            <a:ext cx="3403600" cy="292225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267700" y="2432216"/>
            <a:ext cx="1155700" cy="21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7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84617"/>
            <a:ext cx="5791200" cy="4351338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일반적으로 슬라이딩 윈도우 방식은 여러 크기의 객체를 감지하기 위해 다중 크기 창을 채택한다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 smtClean="0"/>
              <a:t>하나의 창에서 </a:t>
            </a:r>
            <a:r>
              <a:rPr lang="ko-KR" altLang="en-US" sz="2200" dirty="0" err="1" smtClean="0"/>
              <a:t>여러가지</a:t>
            </a:r>
            <a:r>
              <a:rPr lang="ko-KR" altLang="en-US" sz="2200" dirty="0" smtClean="0"/>
              <a:t> 다른 크기의 앵커를 사용하여 광범위한 범위 및 </a:t>
            </a:r>
            <a:r>
              <a:rPr lang="ko-KR" altLang="en-US" sz="2200" dirty="0" err="1" smtClean="0"/>
              <a:t>종횡비의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ko-KR" altLang="en-US" sz="2200" dirty="0" smtClean="0"/>
              <a:t>개체를 예측 할 수 </a:t>
            </a:r>
            <a:r>
              <a:rPr lang="ko-KR" altLang="en-US" sz="2200" dirty="0" err="1" smtClean="0"/>
              <a:t>있게함</a:t>
            </a:r>
            <a:endParaRPr lang="en-US" altLang="ko-KR" sz="22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7690282" y="2707680"/>
            <a:ext cx="3663518" cy="2456712"/>
            <a:chOff x="7690282" y="2651125"/>
            <a:chExt cx="3663518" cy="2456712"/>
          </a:xfrm>
        </p:grpSpPr>
        <p:pic>
          <p:nvPicPr>
            <p:cNvPr id="6" name="내용 개체 틀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0282" y="2651125"/>
              <a:ext cx="3663518" cy="245671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522041" y="2651125"/>
              <a:ext cx="206159" cy="2454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522040" y="3302001"/>
              <a:ext cx="206160" cy="977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522038" y="2919412"/>
              <a:ext cx="206161" cy="1917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334500" y="3555999"/>
              <a:ext cx="1041400" cy="5588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28016" t="48498" r="52857" b="46960"/>
          <a:stretch/>
        </p:blipFill>
        <p:spPr>
          <a:xfrm>
            <a:off x="808816" y="4329820"/>
            <a:ext cx="6488122" cy="8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5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텍스트는 명확한 닫힌 경계가 없는 시퀀스</a:t>
            </a:r>
            <a:endParaRPr lang="en-US" altLang="ko-KR" sz="2200" dirty="0" smtClean="0"/>
          </a:p>
          <a:p>
            <a:r>
              <a:rPr lang="ko-KR" altLang="en-US" sz="2200" dirty="0" smtClean="0"/>
              <a:t>서로간에 명확하게 구별되지 않는 획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문자</a:t>
            </a:r>
            <a:r>
              <a:rPr lang="en-US" altLang="ko-KR" sz="2200" dirty="0" smtClean="0"/>
              <a:t>,</a:t>
            </a:r>
            <a:br>
              <a:rPr lang="en-US" altLang="ko-KR" sz="2200" dirty="0" smtClean="0"/>
            </a:br>
            <a:r>
              <a:rPr lang="ko-KR" altLang="en-US" sz="2200" dirty="0" smtClean="0"/>
              <a:t>단어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텍스트 라인 및 텍스트 영역과 같은 다중 레벨 구성요소를 포함 할 수 있음</a:t>
            </a:r>
            <a:endParaRPr lang="en-US" altLang="ko-KR" sz="2200" dirty="0"/>
          </a:p>
          <a:p>
            <a:r>
              <a:rPr lang="ko-KR" altLang="en-US" sz="2200" dirty="0" smtClean="0"/>
              <a:t>텍스트 감지는 단어 또는 텍스트 줄 수준에서 정의되므로 잘못된 검색을 쉽게 할 수 있다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옆의 그림이 </a:t>
            </a:r>
            <a:r>
              <a:rPr lang="en-US" altLang="ko-KR" sz="2200" dirty="0" smtClean="0"/>
              <a:t>RPN</a:t>
            </a:r>
            <a:r>
              <a:rPr lang="ko-KR" altLang="en-US" sz="2200" dirty="0" smtClean="0"/>
              <a:t>으로 텍스트를 예측화하기 위한 예시이다</a:t>
            </a:r>
            <a:r>
              <a:rPr lang="en-US" altLang="ko-KR" sz="22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515" t="19117" r="49066" b="66853"/>
          <a:stretch/>
        </p:blipFill>
        <p:spPr>
          <a:xfrm>
            <a:off x="6922867" y="2123768"/>
            <a:ext cx="4826681" cy="18189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826" t="19117" r="3059" b="66853"/>
          <a:stretch/>
        </p:blipFill>
        <p:spPr>
          <a:xfrm>
            <a:off x="7010204" y="3672605"/>
            <a:ext cx="4900655" cy="1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2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이러한 이유로 텍스트 박스의 좌표를 예측하는 것이 아닌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text/non text score, </a:t>
            </a:r>
            <a:r>
              <a:rPr lang="ko-KR" altLang="en-US" dirty="0" smtClean="0"/>
              <a:t>각 앵커의</a:t>
            </a:r>
            <a:r>
              <a:rPr lang="en-US" altLang="ko-KR" dirty="0" smtClean="0"/>
              <a:t> y</a:t>
            </a:r>
            <a:r>
              <a:rPr lang="ko-KR" altLang="en-US" dirty="0" smtClean="0"/>
              <a:t>축 위치를 같이 예측하는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매커니즘을</a:t>
            </a:r>
            <a:r>
              <a:rPr lang="ko-KR" altLang="en-US" dirty="0" smtClean="0"/>
              <a:t> 개발함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310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57" y="3200021"/>
            <a:ext cx="5972086" cy="1214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13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Text in Fine-scale Proposals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과정을 거쳐 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이미지에서  크기가 </a:t>
            </a:r>
            <a:r>
              <a:rPr lang="en-US" altLang="ko-KR" dirty="0" smtClean="0"/>
              <a:t>h x 16</a:t>
            </a:r>
            <a:r>
              <a:rPr lang="ko-KR" altLang="en-US" dirty="0" smtClean="0"/>
              <a:t>인 박스를 나타내며</a:t>
            </a:r>
            <a:r>
              <a:rPr lang="en-US" altLang="ko-KR" dirty="0" smtClean="0"/>
              <a:t>, 228x228</a:t>
            </a:r>
            <a:r>
              <a:rPr lang="ko-KR" altLang="en-US" dirty="0" smtClean="0"/>
              <a:t>의 사이즈보다 작게 나오게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56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398</Words>
  <Application>Microsoft Office PowerPoint</Application>
  <PresentationFormat>와이드스크린</PresentationFormat>
  <Paragraphs>38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CTPN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Detecting Text in Fine-scale Proposals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CTPN</dc:title>
  <dc:creator>Windows 사용자</dc:creator>
  <cp:lastModifiedBy>Windows 사용자</cp:lastModifiedBy>
  <cp:revision>75</cp:revision>
  <dcterms:created xsi:type="dcterms:W3CDTF">2019-04-11T20:42:54Z</dcterms:created>
  <dcterms:modified xsi:type="dcterms:W3CDTF">2019-04-15T04:25:04Z</dcterms:modified>
</cp:coreProperties>
</file>