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295" autoAdjust="0"/>
  </p:normalViewPr>
  <p:slideViewPr>
    <p:cSldViewPr snapToGrid="0">
      <p:cViewPr varScale="1">
        <p:scale>
          <a:sx n="97" d="100"/>
          <a:sy n="97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735A1-7447-435B-8F27-C1ACF0A6430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A8C73-6B3D-4ED4-B5D9-C071496D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9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앵커의 </a:t>
            </a:r>
            <a:r>
              <a:rPr lang="ko-KR" altLang="en-US" dirty="0" err="1" smtClean="0"/>
              <a:t>바운딩</a:t>
            </a:r>
            <a:r>
              <a:rPr lang="ko-KR" altLang="en-US" dirty="0" smtClean="0"/>
              <a:t> 박스 위치에 대한 상대적 예측 수직 좌표</a:t>
            </a:r>
            <a:r>
              <a:rPr lang="en-US" altLang="ko-KR" dirty="0" smtClean="0"/>
              <a:t>(v)</a:t>
            </a:r>
            <a:r>
              <a:rPr lang="ko-KR" altLang="en-US" dirty="0" smtClean="0"/>
              <a:t>를 다음과 같이 계산한다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 = {</a:t>
            </a:r>
            <a:r>
              <a:rPr lang="en-US" altLang="ko-KR" dirty="0" err="1" smtClean="0"/>
              <a:t>vc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vh</a:t>
            </a:r>
            <a:r>
              <a:rPr lang="en-US" altLang="ko-KR" dirty="0" smtClean="0"/>
              <a:t>}</a:t>
            </a:r>
            <a:r>
              <a:rPr lang="ko-KR" altLang="en-US" dirty="0" smtClean="0"/>
              <a:t>는 모델의 예측 좌표</a:t>
            </a:r>
            <a:r>
              <a:rPr lang="en-US" altLang="ko-KR" dirty="0" smtClean="0"/>
              <a:t>, V* = {v*c,</a:t>
            </a:r>
            <a:r>
              <a:rPr lang="en-US" altLang="ko-KR" baseline="0" dirty="0" smtClean="0"/>
              <a:t> v*h</a:t>
            </a:r>
            <a:r>
              <a:rPr lang="en-US" altLang="ko-KR" dirty="0" smtClean="0"/>
              <a:t>}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GT</a:t>
            </a:r>
            <a:r>
              <a:rPr lang="ko-KR" altLang="en-US" dirty="0" smtClean="0"/>
              <a:t>의 좌표다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을 의미</a:t>
            </a:r>
            <a:r>
              <a:rPr lang="en-US" altLang="ko-KR" dirty="0" smtClean="0"/>
              <a:t>, h</a:t>
            </a:r>
            <a:r>
              <a:rPr lang="ko-KR" altLang="en-US" dirty="0" smtClean="0"/>
              <a:t>는 높이크기</a:t>
            </a:r>
            <a:r>
              <a:rPr lang="en-US" altLang="ko-KR" dirty="0" smtClean="0"/>
              <a:t>, a</a:t>
            </a:r>
            <a:r>
              <a:rPr lang="ko-KR" altLang="en-US" dirty="0" smtClean="0"/>
              <a:t>는 앵커를 의미한다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A8C73-6B3D-4ED4-B5D9-C071496D5C8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5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앵커의 </a:t>
            </a:r>
            <a:r>
              <a:rPr lang="ko-KR" altLang="en-US" dirty="0" err="1" smtClean="0"/>
              <a:t>바운딩</a:t>
            </a:r>
            <a:r>
              <a:rPr lang="ko-KR" altLang="en-US" dirty="0" smtClean="0"/>
              <a:t> 박스 위치에 대한 상대적 예측 수직 좌표</a:t>
            </a:r>
            <a:r>
              <a:rPr lang="en-US" altLang="ko-KR" dirty="0" smtClean="0"/>
              <a:t>(v)</a:t>
            </a:r>
            <a:r>
              <a:rPr lang="ko-KR" altLang="en-US" dirty="0" smtClean="0"/>
              <a:t>를 다음과 같이 계산한다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 = {</a:t>
            </a:r>
            <a:r>
              <a:rPr lang="en-US" altLang="ko-KR" dirty="0" err="1" smtClean="0"/>
              <a:t>vc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vh</a:t>
            </a:r>
            <a:r>
              <a:rPr lang="en-US" altLang="ko-KR" dirty="0" smtClean="0"/>
              <a:t>}</a:t>
            </a:r>
            <a:r>
              <a:rPr lang="ko-KR" altLang="en-US" dirty="0" smtClean="0"/>
              <a:t>는 모델의 예측 좌표</a:t>
            </a:r>
            <a:r>
              <a:rPr lang="en-US" altLang="ko-KR" dirty="0" smtClean="0"/>
              <a:t>, V* = {v*c,</a:t>
            </a:r>
            <a:r>
              <a:rPr lang="en-US" altLang="ko-KR" baseline="0" dirty="0" smtClean="0"/>
              <a:t> v*h</a:t>
            </a:r>
            <a:r>
              <a:rPr lang="en-US" altLang="ko-KR" dirty="0" smtClean="0"/>
              <a:t>}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GT</a:t>
            </a:r>
            <a:r>
              <a:rPr lang="ko-KR" altLang="en-US" dirty="0" smtClean="0"/>
              <a:t>의 좌표다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A8C73-6B3D-4ED4-B5D9-C071496D5C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8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탐지 처리는 다음과 같이 요약됩니다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이미지가 주어지면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× H × C conv5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특징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(VGG16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 사용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가지고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또는 채널의 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색상의 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 × H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이미지 가로 세로의 크기이다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우리의 검출기가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conv5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3x3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창을 조밀하게 슬라이딩 할 때 각 슬라이딩 창은 예측을 생성하기 위해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3x3xC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컨볼루션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피쳐를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취합니다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예측에 대해 수평 위치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(x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앵커 위치는 고정되어 있으며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conv5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공간 창 위치를 입력 이미지에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매핑하여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사전 계산할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우리의 검출기는 각 창 위치에서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앵커에 대한 텍스트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텍스트가 아닌 점수와 예측 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출력합니다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감지 된 텍스트 제안은 텍스트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 텍스트 점수가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0.7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앵커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최대가 아닌 억제 포함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생성됩니다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A8C73-6B3D-4ED4-B5D9-C071496D5C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34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4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5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71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90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13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2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7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8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0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74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63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69CA0-449B-4ACD-8A85-D514B149DEF4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CTPN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16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Detecting Text in Fine-scale Proposals</a:t>
            </a:r>
            <a:endParaRPr lang="ko-KR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임의의 크기의 입력 이미지를 사용 할 수 있음</a:t>
            </a:r>
            <a:endParaRPr lang="en-US" altLang="ko-KR" dirty="0" smtClean="0"/>
          </a:p>
          <a:p>
            <a:r>
              <a:rPr lang="ko-KR" altLang="en-US" dirty="0" smtClean="0"/>
              <a:t>이미지와 같이 작은 창을 조밀하게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하여 텍스트 라인을 검출한다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1854" t="23276" r="8250" b="28965"/>
          <a:stretch/>
        </p:blipFill>
        <p:spPr>
          <a:xfrm>
            <a:off x="7658100" y="2977539"/>
            <a:ext cx="3695700" cy="356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7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Detecting Text in Fine-scale Proposals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048455" cy="4351338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기본적으로 </a:t>
            </a:r>
            <a:r>
              <a:rPr lang="en-US" altLang="ko-KR" sz="2200" dirty="0" smtClean="0"/>
              <a:t>VGG-16</a:t>
            </a:r>
            <a:r>
              <a:rPr lang="ko-KR" altLang="en-US" sz="2200" dirty="0" smtClean="0"/>
              <a:t>을 이용</a:t>
            </a:r>
            <a:endParaRPr lang="en-US" altLang="ko-KR" sz="2200" dirty="0" smtClean="0"/>
          </a:p>
          <a:p>
            <a:r>
              <a:rPr lang="ko-KR" altLang="ko-KR" sz="2200" dirty="0"/>
              <a:t>마지막 </a:t>
            </a:r>
            <a:r>
              <a:rPr lang="en-US" altLang="ko-KR" sz="2200" dirty="0"/>
              <a:t>Convolution </a:t>
            </a:r>
            <a:r>
              <a:rPr lang="en-US" altLang="ko-KR" sz="2200" dirty="0" smtClean="0"/>
              <a:t>network</a:t>
            </a:r>
            <a:r>
              <a:rPr lang="ko-KR" altLang="en-US" sz="2200" dirty="0" smtClean="0"/>
              <a:t>에서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>3 </a:t>
            </a:r>
            <a:r>
              <a:rPr lang="en-US" altLang="ko-KR" sz="2200" dirty="0"/>
              <a:t>x </a:t>
            </a:r>
            <a:r>
              <a:rPr lang="en-US" altLang="ko-KR" sz="2200" dirty="0" smtClean="0"/>
              <a:t>3</a:t>
            </a:r>
            <a:r>
              <a:rPr lang="ko-KR" altLang="en-US" sz="2200" dirty="0" smtClean="0"/>
              <a:t>의 피처 </a:t>
            </a:r>
            <a:r>
              <a:rPr lang="ko-KR" altLang="en-US" sz="2200" dirty="0" err="1" smtClean="0"/>
              <a:t>맵을</a:t>
            </a:r>
            <a:r>
              <a:rPr lang="ko-KR" altLang="en-US" sz="2200" dirty="0" smtClean="0"/>
              <a:t> 뽑아냄</a:t>
            </a:r>
            <a:endParaRPr lang="ko-KR" altLang="en-US" sz="2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8334" t="22492" r="58230" b="47126"/>
          <a:stretch/>
        </p:blipFill>
        <p:spPr>
          <a:xfrm>
            <a:off x="6030689" y="2487945"/>
            <a:ext cx="5323111" cy="29222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9682" t="40879" r="47698" b="52088"/>
          <a:stretch/>
        </p:blipFill>
        <p:spPr>
          <a:xfrm>
            <a:off x="780836" y="4382160"/>
            <a:ext cx="5249853" cy="88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5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Detecting Text in Fine-scale Proposals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791200" cy="4351338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total </a:t>
            </a:r>
            <a:r>
              <a:rPr lang="en-US" altLang="ko-KR" sz="2200" dirty="0" smtClean="0"/>
              <a:t>stride</a:t>
            </a:r>
            <a:r>
              <a:rPr lang="ko-KR" altLang="en-US" sz="2200" dirty="0" smtClean="0"/>
              <a:t>과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receptive </a:t>
            </a:r>
            <a:r>
              <a:rPr lang="en-US" altLang="ko-KR" sz="2200" dirty="0" smtClean="0"/>
              <a:t>field</a:t>
            </a:r>
            <a:r>
              <a:rPr lang="ko-KR" altLang="en-US" sz="2200" dirty="0" smtClean="0"/>
              <a:t>는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ko-KR" altLang="en-US" sz="2200" dirty="0" smtClean="0"/>
              <a:t>각각 </a:t>
            </a:r>
            <a:r>
              <a:rPr lang="en-US" altLang="ko-KR" sz="2200" dirty="0" smtClean="0"/>
              <a:t>16</a:t>
            </a:r>
            <a:r>
              <a:rPr lang="ko-KR" altLang="en-US" sz="2200" dirty="0" smtClean="0"/>
              <a:t>픽셀과 </a:t>
            </a:r>
            <a:r>
              <a:rPr lang="en-US" altLang="ko-KR" sz="2200" dirty="0" smtClean="0"/>
              <a:t>228</a:t>
            </a:r>
            <a:r>
              <a:rPr lang="ko-KR" altLang="en-US" sz="2200" dirty="0" smtClean="0"/>
              <a:t>픽셀로 고정되어 있다</a:t>
            </a:r>
            <a:r>
              <a:rPr lang="en-US" altLang="ko-KR" sz="2200" dirty="0" smtClean="0"/>
              <a:t>.</a:t>
            </a:r>
          </a:p>
          <a:p>
            <a:r>
              <a:rPr lang="en-US" altLang="ko-KR" sz="2200" dirty="0" smtClean="0"/>
              <a:t>Convolution </a:t>
            </a:r>
            <a:r>
              <a:rPr lang="ko-KR" altLang="en-US" sz="2200" dirty="0" smtClean="0"/>
              <a:t>계층에서 슬라이딩 윈도우기법을 사용하여 탐색</a:t>
            </a:r>
            <a:endParaRPr lang="en-US" altLang="ko-KR" sz="2200" dirty="0" smtClean="0"/>
          </a:p>
          <a:p>
            <a:endParaRPr lang="en-US" altLang="ko-KR" sz="2200" dirty="0"/>
          </a:p>
          <a:p>
            <a:r>
              <a:rPr lang="ko-KR" altLang="en-US" sz="2200" dirty="0" smtClean="0"/>
              <a:t>슬라이딩 윈도우 </a:t>
            </a:r>
            <a:r>
              <a:rPr lang="en-US" altLang="ko-KR" sz="2200" dirty="0" smtClean="0"/>
              <a:t>– </a:t>
            </a:r>
            <a:r>
              <a:rPr lang="ko-KR" altLang="en-US" sz="2200" dirty="0" smtClean="0"/>
              <a:t>한번에 한 섹션씩 슬라이드 하면서 찾는 무차별 대입 솔루션</a:t>
            </a:r>
            <a:endParaRPr lang="en-US" altLang="ko-KR" sz="2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0391" t="22492" r="58230" b="47126"/>
          <a:stretch/>
        </p:blipFill>
        <p:spPr>
          <a:xfrm>
            <a:off x="7531100" y="2540166"/>
            <a:ext cx="3403600" cy="292225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8267700" y="2432216"/>
            <a:ext cx="1155700" cy="215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7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Detecting Text in Fine-scale Proposals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84617"/>
            <a:ext cx="5791200" cy="4351338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일반적으로 슬라이딩 윈도우 방식은 여러 크기의 객체를 감지하기 위해 다중 크기 창을 채택한다</a:t>
            </a:r>
            <a:r>
              <a:rPr lang="en-US" altLang="ko-KR" sz="2200" dirty="0" smtClean="0"/>
              <a:t>.</a:t>
            </a:r>
          </a:p>
          <a:p>
            <a:r>
              <a:rPr lang="ko-KR" altLang="en-US" sz="2200" dirty="0" smtClean="0"/>
              <a:t>하나의 창에서 </a:t>
            </a:r>
            <a:r>
              <a:rPr lang="ko-KR" altLang="en-US" sz="2200" dirty="0" err="1" smtClean="0"/>
              <a:t>여러가지</a:t>
            </a:r>
            <a:r>
              <a:rPr lang="ko-KR" altLang="en-US" sz="2200" dirty="0" smtClean="0"/>
              <a:t> 다른 크기의 앵커를 사용하여 광범위한 범위 및 </a:t>
            </a:r>
            <a:r>
              <a:rPr lang="ko-KR" altLang="en-US" sz="2200" dirty="0" err="1" smtClean="0"/>
              <a:t>종횡비의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ko-KR" altLang="en-US" sz="2200" dirty="0" smtClean="0"/>
              <a:t>개체를 예측 할 수 </a:t>
            </a:r>
            <a:r>
              <a:rPr lang="ko-KR" altLang="en-US" sz="2200" dirty="0" err="1" smtClean="0"/>
              <a:t>있게함</a:t>
            </a:r>
            <a:endParaRPr lang="en-US" altLang="ko-KR" sz="2200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7690282" y="2707680"/>
            <a:ext cx="3663518" cy="2456712"/>
            <a:chOff x="7690282" y="2651125"/>
            <a:chExt cx="3663518" cy="2456712"/>
          </a:xfrm>
        </p:grpSpPr>
        <p:pic>
          <p:nvPicPr>
            <p:cNvPr id="6" name="내용 개체 틀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0282" y="2651125"/>
              <a:ext cx="3663518" cy="2456712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9522041" y="2651125"/>
              <a:ext cx="206159" cy="2454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522040" y="3302001"/>
              <a:ext cx="206160" cy="977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522038" y="2919412"/>
              <a:ext cx="206161" cy="19176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334500" y="3555999"/>
              <a:ext cx="1041400" cy="5588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28016" t="48498" r="52857" b="46960"/>
          <a:stretch/>
        </p:blipFill>
        <p:spPr>
          <a:xfrm>
            <a:off x="808816" y="4329820"/>
            <a:ext cx="6488122" cy="8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5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Detecting Text in Fine-scale Proposals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791200" cy="4351338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텍스트는 명확한 닫힌 경계가 없는 시퀀스</a:t>
            </a:r>
            <a:endParaRPr lang="en-US" altLang="ko-KR" sz="2200" dirty="0" smtClean="0"/>
          </a:p>
          <a:p>
            <a:r>
              <a:rPr lang="ko-KR" altLang="en-US" sz="2200" dirty="0" smtClean="0"/>
              <a:t>서로간에 명확하게 구별되지 않는 획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문자</a:t>
            </a:r>
            <a:r>
              <a:rPr lang="en-US" altLang="ko-KR" sz="2200" dirty="0" smtClean="0"/>
              <a:t>,</a:t>
            </a:r>
            <a:br>
              <a:rPr lang="en-US" altLang="ko-KR" sz="2200" dirty="0" smtClean="0"/>
            </a:br>
            <a:r>
              <a:rPr lang="ko-KR" altLang="en-US" sz="2200" dirty="0" smtClean="0"/>
              <a:t>단어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텍스트 라인 및 텍스트 영역과 같은 다중 레벨 구성요소를 포함 할 수 있음</a:t>
            </a:r>
            <a:endParaRPr lang="en-US" altLang="ko-KR" sz="2200" dirty="0"/>
          </a:p>
          <a:p>
            <a:r>
              <a:rPr lang="ko-KR" altLang="en-US" sz="2200" dirty="0" smtClean="0"/>
              <a:t>텍스트 감지는 단어 또는 텍스트 줄 수준에서 정의되므로 잘못된 검색을 쉽게 할 수 있다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옆의 그림이 </a:t>
            </a:r>
            <a:r>
              <a:rPr lang="en-US" altLang="ko-KR" sz="2200" dirty="0" smtClean="0"/>
              <a:t>RPN</a:t>
            </a:r>
            <a:r>
              <a:rPr lang="ko-KR" altLang="en-US" sz="2200" dirty="0" smtClean="0"/>
              <a:t>으로 텍스트를 예측화하기 위한 예시이다</a:t>
            </a:r>
            <a:r>
              <a:rPr lang="en-US" altLang="ko-KR" sz="22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515" t="19117" r="49066" b="66853"/>
          <a:stretch/>
        </p:blipFill>
        <p:spPr>
          <a:xfrm>
            <a:off x="6922867" y="2123768"/>
            <a:ext cx="4826681" cy="18189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0826" t="19117" r="3059" b="66853"/>
          <a:stretch/>
        </p:blipFill>
        <p:spPr>
          <a:xfrm>
            <a:off x="7010204" y="3672605"/>
            <a:ext cx="4900655" cy="18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2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Detecting Text in Fine-scale Proposals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57" y="3200021"/>
            <a:ext cx="5972086" cy="1214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013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Detecting Text in Fine-scale Proposals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과정을 거쳐 입력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이미지에서  크기가 </a:t>
            </a:r>
            <a:r>
              <a:rPr lang="en-US" altLang="ko-KR" dirty="0" smtClean="0"/>
              <a:t>h x 16</a:t>
            </a:r>
            <a:r>
              <a:rPr lang="ko-KR" altLang="en-US" dirty="0" smtClean="0"/>
              <a:t>인 박스를 나타내며</a:t>
            </a:r>
            <a:r>
              <a:rPr lang="en-US" altLang="ko-KR" dirty="0" smtClean="0"/>
              <a:t>, 228x228</a:t>
            </a:r>
            <a:r>
              <a:rPr lang="ko-KR" altLang="en-US" dirty="0" smtClean="0"/>
              <a:t>의 사이즈보다 작게 나오게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756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Detecting Text in Fine-scale Proposals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81" y="1825625"/>
            <a:ext cx="6488837" cy="4351338"/>
          </a:xfrm>
        </p:spPr>
      </p:pic>
    </p:spTree>
    <p:extLst>
      <p:ext uri="{BB962C8B-B14F-4D97-AF65-F5344CB8AC3E}">
        <p14:creationId xmlns:p14="http://schemas.microsoft.com/office/powerpoint/2010/main" val="1850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383</Words>
  <Application>Microsoft Office PowerPoint</Application>
  <PresentationFormat>와이드스크린</PresentationFormat>
  <Paragraphs>34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CTPN</vt:lpstr>
      <vt:lpstr>Detecting Text in Fine-scale Proposals</vt:lpstr>
      <vt:lpstr>Detecting Text in Fine-scale Proposals</vt:lpstr>
      <vt:lpstr>Detecting Text in Fine-scale Proposals</vt:lpstr>
      <vt:lpstr>Detecting Text in Fine-scale Proposals</vt:lpstr>
      <vt:lpstr>Detecting Text in Fine-scale Proposals</vt:lpstr>
      <vt:lpstr>Detecting Text in Fine-scale Proposals</vt:lpstr>
      <vt:lpstr>Detecting Text in Fine-scale Proposals</vt:lpstr>
      <vt:lpstr>Detecting Text in Fine-scale Proposals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CTPN</dc:title>
  <dc:creator>Windows 사용자</dc:creator>
  <cp:lastModifiedBy>Windows 사용자</cp:lastModifiedBy>
  <cp:revision>57</cp:revision>
  <dcterms:created xsi:type="dcterms:W3CDTF">2019-04-11T20:42:54Z</dcterms:created>
  <dcterms:modified xsi:type="dcterms:W3CDTF">2019-04-14T08:58:24Z</dcterms:modified>
</cp:coreProperties>
</file>