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8"/>
  </p:notesMasterIdLst>
  <p:sldIdLst>
    <p:sldId id="392" r:id="rId2"/>
    <p:sldId id="393" r:id="rId3"/>
    <p:sldId id="394" r:id="rId4"/>
    <p:sldId id="395" r:id="rId5"/>
    <p:sldId id="396" r:id="rId6"/>
    <p:sldId id="397" r:id="rId7"/>
    <p:sldId id="398" r:id="rId8"/>
    <p:sldId id="528" r:id="rId9"/>
    <p:sldId id="529" r:id="rId10"/>
    <p:sldId id="399" r:id="rId11"/>
    <p:sldId id="401" r:id="rId12"/>
    <p:sldId id="402" r:id="rId13"/>
    <p:sldId id="403" r:id="rId14"/>
    <p:sldId id="406" r:id="rId15"/>
    <p:sldId id="405"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530" r:id="rId30"/>
    <p:sldId id="422" r:id="rId31"/>
    <p:sldId id="420" r:id="rId32"/>
    <p:sldId id="421" r:id="rId33"/>
    <p:sldId id="531" r:id="rId34"/>
    <p:sldId id="424" r:id="rId35"/>
    <p:sldId id="425" r:id="rId36"/>
    <p:sldId id="426" r:id="rId37"/>
    <p:sldId id="427"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41" r:id="rId52"/>
    <p:sldId id="442" r:id="rId53"/>
    <p:sldId id="443" r:id="rId54"/>
    <p:sldId id="444" r:id="rId55"/>
    <p:sldId id="445" r:id="rId56"/>
    <p:sldId id="446" r:id="rId57"/>
    <p:sldId id="447" r:id="rId58"/>
    <p:sldId id="448" r:id="rId59"/>
    <p:sldId id="449" r:id="rId60"/>
    <p:sldId id="450" r:id="rId61"/>
    <p:sldId id="451" r:id="rId62"/>
    <p:sldId id="452" r:id="rId63"/>
    <p:sldId id="453" r:id="rId64"/>
    <p:sldId id="454" r:id="rId65"/>
    <p:sldId id="455" r:id="rId66"/>
    <p:sldId id="456" r:id="rId67"/>
    <p:sldId id="458" r:id="rId68"/>
    <p:sldId id="459" r:id="rId69"/>
    <p:sldId id="460" r:id="rId70"/>
    <p:sldId id="461" r:id="rId71"/>
    <p:sldId id="462" r:id="rId72"/>
    <p:sldId id="463" r:id="rId73"/>
    <p:sldId id="464" r:id="rId74"/>
    <p:sldId id="465" r:id="rId75"/>
    <p:sldId id="466" r:id="rId76"/>
    <p:sldId id="467" r:id="rId77"/>
    <p:sldId id="468" r:id="rId78"/>
    <p:sldId id="469" r:id="rId79"/>
    <p:sldId id="470" r:id="rId80"/>
    <p:sldId id="472" r:id="rId81"/>
    <p:sldId id="471" r:id="rId82"/>
    <p:sldId id="348" r:id="rId83"/>
    <p:sldId id="349" r:id="rId84"/>
    <p:sldId id="473" r:id="rId85"/>
    <p:sldId id="350" r:id="rId86"/>
    <p:sldId id="353" r:id="rId87"/>
    <p:sldId id="354" r:id="rId88"/>
    <p:sldId id="355" r:id="rId89"/>
    <p:sldId id="356" r:id="rId90"/>
    <p:sldId id="357" r:id="rId91"/>
    <p:sldId id="474" r:id="rId92"/>
    <p:sldId id="477" r:id="rId93"/>
    <p:sldId id="358" r:id="rId94"/>
    <p:sldId id="360" r:id="rId95"/>
    <p:sldId id="478" r:id="rId96"/>
    <p:sldId id="480" r:id="rId97"/>
    <p:sldId id="361" r:id="rId98"/>
    <p:sldId id="481" r:id="rId99"/>
    <p:sldId id="362" r:id="rId100"/>
    <p:sldId id="364" r:id="rId101"/>
    <p:sldId id="365" r:id="rId102"/>
    <p:sldId id="476" r:id="rId103"/>
    <p:sldId id="475" r:id="rId104"/>
    <p:sldId id="366" r:id="rId105"/>
    <p:sldId id="367" r:id="rId106"/>
    <p:sldId id="368" r:id="rId107"/>
    <p:sldId id="483" r:id="rId108"/>
    <p:sldId id="369" r:id="rId109"/>
    <p:sldId id="535" r:id="rId110"/>
    <p:sldId id="537" r:id="rId111"/>
    <p:sldId id="538" r:id="rId112"/>
    <p:sldId id="370" r:id="rId113"/>
    <p:sldId id="371" r:id="rId114"/>
    <p:sldId id="372" r:id="rId115"/>
    <p:sldId id="495" r:id="rId116"/>
    <p:sldId id="373" r:id="rId117"/>
    <p:sldId id="374" r:id="rId118"/>
    <p:sldId id="375" r:id="rId119"/>
    <p:sldId id="376" r:id="rId120"/>
    <p:sldId id="377" r:id="rId121"/>
    <p:sldId id="378" r:id="rId122"/>
    <p:sldId id="485" r:id="rId123"/>
    <p:sldId id="486" r:id="rId124"/>
    <p:sldId id="379" r:id="rId125"/>
    <p:sldId id="380" r:id="rId126"/>
    <p:sldId id="381" r:id="rId127"/>
    <p:sldId id="489" r:id="rId128"/>
    <p:sldId id="488" r:id="rId129"/>
    <p:sldId id="490" r:id="rId130"/>
    <p:sldId id="491" r:id="rId131"/>
    <p:sldId id="383" r:id="rId132"/>
    <p:sldId id="492" r:id="rId133"/>
    <p:sldId id="493" r:id="rId134"/>
    <p:sldId id="494" r:id="rId135"/>
    <p:sldId id="496" r:id="rId136"/>
    <p:sldId id="385" r:id="rId137"/>
    <p:sldId id="525" r:id="rId138"/>
    <p:sldId id="497" r:id="rId139"/>
    <p:sldId id="498" r:id="rId140"/>
    <p:sldId id="499" r:id="rId141"/>
    <p:sldId id="500" r:id="rId142"/>
    <p:sldId id="501" r:id="rId143"/>
    <p:sldId id="502" r:id="rId144"/>
    <p:sldId id="503" r:id="rId145"/>
    <p:sldId id="504" r:id="rId146"/>
    <p:sldId id="505" r:id="rId147"/>
    <p:sldId id="527" r:id="rId148"/>
    <p:sldId id="506" r:id="rId149"/>
    <p:sldId id="507" r:id="rId150"/>
    <p:sldId id="508" r:id="rId151"/>
    <p:sldId id="509" r:id="rId152"/>
    <p:sldId id="511" r:id="rId153"/>
    <p:sldId id="512" r:id="rId154"/>
    <p:sldId id="513" r:id="rId155"/>
    <p:sldId id="514" r:id="rId156"/>
    <p:sldId id="515" r:id="rId157"/>
    <p:sldId id="516" r:id="rId158"/>
    <p:sldId id="517" r:id="rId159"/>
    <p:sldId id="518" r:id="rId160"/>
    <p:sldId id="519" r:id="rId161"/>
    <p:sldId id="520" r:id="rId162"/>
    <p:sldId id="521" r:id="rId163"/>
    <p:sldId id="522" r:id="rId164"/>
    <p:sldId id="523" r:id="rId165"/>
    <p:sldId id="524" r:id="rId166"/>
    <p:sldId id="526" r:id="rId1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BB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258" autoAdjust="0"/>
  </p:normalViewPr>
  <p:slideViewPr>
    <p:cSldViewPr>
      <p:cViewPr varScale="1">
        <p:scale>
          <a:sx n="58" d="100"/>
          <a:sy n="58" d="100"/>
        </p:scale>
        <p:origin x="-1632"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E878C-2973-4BE4-A8B8-52214768F62C}" type="datetimeFigureOut">
              <a:rPr lang="en-US" smtClean="0"/>
              <a:pPr/>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6D8D6-BE6E-478D-904B-E3E9A0263C3F}" type="slidenum">
              <a:rPr lang="en-US" smtClean="0"/>
              <a:pPr/>
              <a:t>‹#›</a:t>
            </a:fld>
            <a:endParaRPr lang="en-US"/>
          </a:p>
        </p:txBody>
      </p:sp>
    </p:spTree>
    <p:extLst>
      <p:ext uri="{BB962C8B-B14F-4D97-AF65-F5344CB8AC3E}">
        <p14:creationId xmlns="" xmlns:p14="http://schemas.microsoft.com/office/powerpoint/2010/main" val="85755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This_(computer_programming)" TargetMode="External"/><Relationship Id="rId13" Type="http://schemas.openxmlformats.org/officeDocument/2006/relationships/hyperlink" Target="https://en.wikipedia.org/wiki/Data_type" TargetMode="External"/><Relationship Id="rId3" Type="http://schemas.openxmlformats.org/officeDocument/2006/relationships/hyperlink" Target="https://en.wikipedia.org/wiki/Programming_paradigm" TargetMode="External"/><Relationship Id="rId7" Type="http://schemas.openxmlformats.org/officeDocument/2006/relationships/hyperlink" Target="https://en.wikipedia.org/wiki/Method_(computer_science)" TargetMode="External"/><Relationship Id="rId12" Type="http://schemas.openxmlformats.org/officeDocument/2006/relationships/hyperlink" Target="https://en.wikipedia.org/wiki/Class_(computer_scie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Field_(computer_science)" TargetMode="External"/><Relationship Id="rId11" Type="http://schemas.openxmlformats.org/officeDocument/2006/relationships/hyperlink" Target="https://en.wikipedia.org/wiki/Instance_(computer_science)" TargetMode="External"/><Relationship Id="rId5" Type="http://schemas.openxmlformats.org/officeDocument/2006/relationships/hyperlink" Target="https://en.wikipedia.org/wiki/Data" TargetMode="External"/><Relationship Id="rId10" Type="http://schemas.openxmlformats.org/officeDocument/2006/relationships/hyperlink" Target="https://en.wikipedia.org/wiki/Class-based_programming" TargetMode="External"/><Relationship Id="rId4" Type="http://schemas.openxmlformats.org/officeDocument/2006/relationships/hyperlink" Target="https://en.wikipedia.org/wiki/Object_(computer_science)" TargetMode="External"/><Relationship Id="rId9" Type="http://schemas.openxmlformats.org/officeDocument/2006/relationships/hyperlink" Target="https://en.wikipedia.org/wiki/Object-oriented_programm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1"/>
          <p:cNvSpPr>
            <a:spLocks noGrp="1" noChangeArrowheads="1"/>
          </p:cNvSpPr>
          <p:nvPr>
            <p:ph type="dt" sz="quarter" idx="1"/>
          </p:nvPr>
        </p:nvSpPr>
        <p:spPr>
          <a:noFill/>
        </p:spPr>
        <p:txBody>
          <a:bodyPr/>
          <a:lstStyle/>
          <a:p>
            <a:fld id="{1E92B750-4BFC-4EA3-B774-494C156065C9}" type="datetime1">
              <a:rPr lang="en-US" smtClean="0"/>
              <a:pPr/>
              <a:t>1/16/2018</a:t>
            </a:fld>
            <a:endParaRPr lang="en-US" smtClean="0"/>
          </a:p>
        </p:txBody>
      </p:sp>
      <p:sp>
        <p:nvSpPr>
          <p:cNvPr id="128003" name="Rectangle 13"/>
          <p:cNvSpPr>
            <a:spLocks noGrp="1" noChangeArrowheads="1"/>
          </p:cNvSpPr>
          <p:nvPr>
            <p:ph type="sldNum" sz="quarter" idx="5"/>
          </p:nvPr>
        </p:nvSpPr>
        <p:spPr>
          <a:noFill/>
        </p:spPr>
        <p:txBody>
          <a:bodyPr/>
          <a:lstStyle/>
          <a:p>
            <a:fld id="{1CE639B6-D0EA-4C3C-94F5-1B6ECFFDA693}" type="slidenum">
              <a:rPr lang="en-US" smtClean="0"/>
              <a:pPr/>
              <a:t>1</a:t>
            </a:fld>
            <a:endParaRPr lang="en-US" smtClean="0"/>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84172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1"/>
          <p:cNvSpPr>
            <a:spLocks noGrp="1" noChangeArrowheads="1"/>
          </p:cNvSpPr>
          <p:nvPr>
            <p:ph type="dt" sz="quarter" idx="1"/>
          </p:nvPr>
        </p:nvSpPr>
        <p:spPr>
          <a:noFill/>
        </p:spPr>
        <p:txBody>
          <a:bodyPr/>
          <a:lstStyle/>
          <a:p>
            <a:fld id="{38163D32-AFCF-4409-BD36-23FC8E93661E}" type="datetime1">
              <a:rPr lang="en-US" smtClean="0"/>
              <a:pPr/>
              <a:t>1/16/2018</a:t>
            </a:fld>
            <a:endParaRPr lang="en-US" smtClean="0"/>
          </a:p>
        </p:txBody>
      </p:sp>
      <p:sp>
        <p:nvSpPr>
          <p:cNvPr id="136195" name="Rectangle 13"/>
          <p:cNvSpPr>
            <a:spLocks noGrp="1" noChangeArrowheads="1"/>
          </p:cNvSpPr>
          <p:nvPr>
            <p:ph type="sldNum" sz="quarter" idx="5"/>
          </p:nvPr>
        </p:nvSpPr>
        <p:spPr>
          <a:noFill/>
        </p:spPr>
        <p:txBody>
          <a:bodyPr/>
          <a:lstStyle/>
          <a:p>
            <a:fld id="{6CFA93C2-62A7-4FB7-8BBA-D7F7F8F3E157}" type="slidenum">
              <a:rPr lang="en-US" smtClean="0"/>
              <a:pPr/>
              <a:t>12</a:t>
            </a:fld>
            <a:endParaRPr lang="en-US" smtClean="0"/>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3387478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1"/>
          <p:cNvSpPr>
            <a:spLocks noGrp="1" noChangeArrowheads="1"/>
          </p:cNvSpPr>
          <p:nvPr>
            <p:ph type="dt" sz="quarter" idx="1"/>
          </p:nvPr>
        </p:nvSpPr>
        <p:spPr>
          <a:noFill/>
        </p:spPr>
        <p:txBody>
          <a:bodyPr/>
          <a:lstStyle/>
          <a:p>
            <a:fld id="{2CCD0623-B8C6-4BA1-A907-06EC5B7FDFBA}" type="datetime1">
              <a:rPr lang="en-US" smtClean="0"/>
              <a:pPr/>
              <a:t>1/16/2018</a:t>
            </a:fld>
            <a:endParaRPr lang="en-US" smtClean="0"/>
          </a:p>
        </p:txBody>
      </p:sp>
      <p:sp>
        <p:nvSpPr>
          <p:cNvPr id="137219" name="Rectangle 13"/>
          <p:cNvSpPr>
            <a:spLocks noGrp="1" noChangeArrowheads="1"/>
          </p:cNvSpPr>
          <p:nvPr>
            <p:ph type="sldNum" sz="quarter" idx="5"/>
          </p:nvPr>
        </p:nvSpPr>
        <p:spPr>
          <a:noFill/>
        </p:spPr>
        <p:txBody>
          <a:bodyPr/>
          <a:lstStyle/>
          <a:p>
            <a:fld id="{C99841DE-373E-4695-A47B-C33DFCC77805}" type="slidenum">
              <a:rPr lang="en-US" smtClean="0"/>
              <a:pPr/>
              <a:t>13</a:t>
            </a:fld>
            <a:endParaRPr lang="en-US" smtClean="0"/>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47815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1"/>
          <p:cNvSpPr>
            <a:spLocks noGrp="1" noChangeArrowheads="1"/>
          </p:cNvSpPr>
          <p:nvPr>
            <p:ph type="dt" sz="quarter" idx="1"/>
          </p:nvPr>
        </p:nvSpPr>
        <p:spPr>
          <a:noFill/>
        </p:spPr>
        <p:txBody>
          <a:bodyPr/>
          <a:lstStyle/>
          <a:p>
            <a:fld id="{5AD41E1C-3946-4697-AA44-40036CB7DDD8}" type="datetime1">
              <a:rPr lang="en-US" smtClean="0"/>
              <a:pPr/>
              <a:t>1/16/2018</a:t>
            </a:fld>
            <a:endParaRPr lang="en-US" smtClean="0"/>
          </a:p>
        </p:txBody>
      </p:sp>
      <p:sp>
        <p:nvSpPr>
          <p:cNvPr id="140291" name="Rectangle 13"/>
          <p:cNvSpPr>
            <a:spLocks noGrp="1" noChangeArrowheads="1"/>
          </p:cNvSpPr>
          <p:nvPr>
            <p:ph type="sldNum" sz="quarter" idx="5"/>
          </p:nvPr>
        </p:nvSpPr>
        <p:spPr>
          <a:noFill/>
        </p:spPr>
        <p:txBody>
          <a:bodyPr/>
          <a:lstStyle/>
          <a:p>
            <a:fld id="{BA41AD7B-FE9F-44A4-A54D-5749F80745DE}" type="slidenum">
              <a:rPr lang="en-US" smtClean="0"/>
              <a:pPr/>
              <a:t>14</a:t>
            </a:fld>
            <a:endParaRPr lang="en-US" smtClean="0"/>
          </a:p>
        </p:txBody>
      </p:sp>
      <p:sp>
        <p:nvSpPr>
          <p:cNvPr id="140292" name="Rectangle 2"/>
          <p:cNvSpPr>
            <a:spLocks noGrp="1" noRot="1" noChangeAspect="1" noChangeArrowheads="1" noTextEdit="1"/>
          </p:cNvSpPr>
          <p:nvPr>
            <p:ph type="sldImg"/>
          </p:nvPr>
        </p:nvSpPr>
        <p:spPr>
          <a:xfrm>
            <a:off x="3133725" y="160338"/>
            <a:ext cx="3486150" cy="2616200"/>
          </a:xfrm>
          <a:ln/>
        </p:spPr>
      </p:sp>
      <p:sp>
        <p:nvSpPr>
          <p:cNvPr id="140293" name="Rectangle 3"/>
          <p:cNvSpPr>
            <a:spLocks noGrp="1" noChangeArrowheads="1"/>
          </p:cNvSpPr>
          <p:nvPr>
            <p:ph type="body" idx="1"/>
          </p:nvPr>
        </p:nvSpPr>
        <p:spPr>
          <a:xfrm>
            <a:off x="905331" y="4353791"/>
            <a:ext cx="5047338" cy="4129347"/>
          </a:xfrm>
          <a:noFill/>
          <a:ln/>
        </p:spPr>
        <p:txBody>
          <a:bodyPr/>
          <a:lstStyle/>
          <a:p>
            <a:pPr marL="341313" indent="-284163" defTabSz="998538">
              <a:tabLst>
                <a:tab pos="912813" algn="l"/>
                <a:tab pos="1387475" algn="l"/>
                <a:tab pos="1849438" algn="l"/>
                <a:tab pos="2311400" algn="l"/>
              </a:tabLst>
            </a:pPr>
            <a:endParaRPr lang="en-US" smtClean="0"/>
          </a:p>
        </p:txBody>
      </p:sp>
    </p:spTree>
    <p:extLst>
      <p:ext uri="{BB962C8B-B14F-4D97-AF65-F5344CB8AC3E}">
        <p14:creationId xmlns="" xmlns:p14="http://schemas.microsoft.com/office/powerpoint/2010/main" val="3547612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1"/>
          <p:cNvSpPr>
            <a:spLocks noGrp="1" noChangeArrowheads="1"/>
          </p:cNvSpPr>
          <p:nvPr>
            <p:ph type="dt" sz="quarter" idx="1"/>
          </p:nvPr>
        </p:nvSpPr>
        <p:spPr>
          <a:noFill/>
        </p:spPr>
        <p:txBody>
          <a:bodyPr/>
          <a:lstStyle/>
          <a:p>
            <a:fld id="{76B0A06E-8C72-4B71-8B64-B915E4F5C3BE}" type="datetime1">
              <a:rPr lang="en-US" smtClean="0"/>
              <a:pPr/>
              <a:t>1/16/2018</a:t>
            </a:fld>
            <a:endParaRPr lang="en-US" smtClean="0"/>
          </a:p>
        </p:txBody>
      </p:sp>
      <p:sp>
        <p:nvSpPr>
          <p:cNvPr id="139267" name="Rectangle 13"/>
          <p:cNvSpPr>
            <a:spLocks noGrp="1" noChangeArrowheads="1"/>
          </p:cNvSpPr>
          <p:nvPr>
            <p:ph type="sldNum" sz="quarter" idx="5"/>
          </p:nvPr>
        </p:nvSpPr>
        <p:spPr>
          <a:noFill/>
        </p:spPr>
        <p:txBody>
          <a:bodyPr/>
          <a:lstStyle/>
          <a:p>
            <a:fld id="{670401A2-6D59-4B3D-8E1E-14D1BBDF3D97}" type="slidenum">
              <a:rPr lang="en-US" smtClean="0"/>
              <a:pPr/>
              <a:t>15</a:t>
            </a:fld>
            <a:endParaRPr lang="en-US" smtClean="0"/>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115175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1"/>
          <p:cNvSpPr>
            <a:spLocks noGrp="1" noChangeArrowheads="1"/>
          </p:cNvSpPr>
          <p:nvPr>
            <p:ph type="dt" sz="quarter" idx="1"/>
          </p:nvPr>
        </p:nvSpPr>
        <p:spPr>
          <a:noFill/>
        </p:spPr>
        <p:txBody>
          <a:bodyPr/>
          <a:lstStyle/>
          <a:p>
            <a:fld id="{CD8965B3-213F-42D1-852C-4149281E2879}" type="datetime1">
              <a:rPr lang="en-US" smtClean="0"/>
              <a:pPr/>
              <a:t>1/16/2018</a:t>
            </a:fld>
            <a:endParaRPr lang="en-US" smtClean="0"/>
          </a:p>
        </p:txBody>
      </p:sp>
      <p:sp>
        <p:nvSpPr>
          <p:cNvPr id="143363" name="Rectangle 13"/>
          <p:cNvSpPr>
            <a:spLocks noGrp="1" noChangeArrowheads="1"/>
          </p:cNvSpPr>
          <p:nvPr>
            <p:ph type="sldNum" sz="quarter" idx="5"/>
          </p:nvPr>
        </p:nvSpPr>
        <p:spPr>
          <a:noFill/>
        </p:spPr>
        <p:txBody>
          <a:bodyPr/>
          <a:lstStyle/>
          <a:p>
            <a:fld id="{E9445CAE-7B88-4D68-A9C7-5ECCC0E4C890}" type="slidenum">
              <a:rPr lang="en-US" smtClean="0"/>
              <a:pPr/>
              <a:t>16</a:t>
            </a:fld>
            <a:endParaRPr lang="en-US" smtClean="0"/>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1297796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1"/>
          <p:cNvSpPr>
            <a:spLocks noGrp="1" noChangeArrowheads="1"/>
          </p:cNvSpPr>
          <p:nvPr>
            <p:ph type="dt" sz="quarter" idx="1"/>
          </p:nvPr>
        </p:nvSpPr>
        <p:spPr>
          <a:noFill/>
        </p:spPr>
        <p:txBody>
          <a:bodyPr/>
          <a:lstStyle/>
          <a:p>
            <a:fld id="{B7B8BFD1-31D7-4129-ACE9-250490C650B9}" type="datetime1">
              <a:rPr lang="en-US" smtClean="0"/>
              <a:pPr/>
              <a:t>1/16/2018</a:t>
            </a:fld>
            <a:endParaRPr lang="en-US" smtClean="0"/>
          </a:p>
        </p:txBody>
      </p:sp>
      <p:sp>
        <p:nvSpPr>
          <p:cNvPr id="141315" name="Rectangle 13"/>
          <p:cNvSpPr>
            <a:spLocks noGrp="1" noChangeArrowheads="1"/>
          </p:cNvSpPr>
          <p:nvPr>
            <p:ph type="sldNum" sz="quarter" idx="5"/>
          </p:nvPr>
        </p:nvSpPr>
        <p:spPr>
          <a:noFill/>
        </p:spPr>
        <p:txBody>
          <a:bodyPr/>
          <a:lstStyle/>
          <a:p>
            <a:fld id="{D338E8F4-778D-4216-93CB-2A305B53684E}" type="slidenum">
              <a:rPr lang="en-US" smtClean="0"/>
              <a:pPr/>
              <a:t>17</a:t>
            </a:fld>
            <a:endParaRPr lang="en-US" smtClean="0"/>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1630666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1"/>
          <p:cNvSpPr>
            <a:spLocks noGrp="1" noChangeArrowheads="1"/>
          </p:cNvSpPr>
          <p:nvPr>
            <p:ph type="dt" sz="quarter" idx="1"/>
          </p:nvPr>
        </p:nvSpPr>
        <p:spPr>
          <a:noFill/>
        </p:spPr>
        <p:txBody>
          <a:bodyPr/>
          <a:lstStyle/>
          <a:p>
            <a:fld id="{134DF4AB-E32C-4CF0-BBD0-34A57799D97B}" type="datetime1">
              <a:rPr lang="en-US" smtClean="0"/>
              <a:pPr/>
              <a:t>1/16/2018</a:t>
            </a:fld>
            <a:endParaRPr lang="en-US" smtClean="0"/>
          </a:p>
        </p:txBody>
      </p:sp>
      <p:sp>
        <p:nvSpPr>
          <p:cNvPr id="142339" name="Rectangle 13"/>
          <p:cNvSpPr>
            <a:spLocks noGrp="1" noChangeArrowheads="1"/>
          </p:cNvSpPr>
          <p:nvPr>
            <p:ph type="sldNum" sz="quarter" idx="5"/>
          </p:nvPr>
        </p:nvSpPr>
        <p:spPr>
          <a:noFill/>
        </p:spPr>
        <p:txBody>
          <a:bodyPr/>
          <a:lstStyle/>
          <a:p>
            <a:fld id="{7383296E-9156-4ACC-AD84-EC38DFB3AB04}" type="slidenum">
              <a:rPr lang="en-US" smtClean="0"/>
              <a:pPr/>
              <a:t>18</a:t>
            </a:fld>
            <a:endParaRPr lang="en-US" smtClean="0"/>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208938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1"/>
          <p:cNvSpPr>
            <a:spLocks noGrp="1" noChangeArrowheads="1"/>
          </p:cNvSpPr>
          <p:nvPr>
            <p:ph type="dt" sz="quarter" idx="1"/>
          </p:nvPr>
        </p:nvSpPr>
        <p:spPr>
          <a:noFill/>
        </p:spPr>
        <p:txBody>
          <a:bodyPr/>
          <a:lstStyle/>
          <a:p>
            <a:fld id="{CD8965B3-213F-42D1-852C-4149281E2879}" type="datetime1">
              <a:rPr lang="en-US" smtClean="0"/>
              <a:pPr/>
              <a:t>1/16/2018</a:t>
            </a:fld>
            <a:endParaRPr lang="en-US" smtClean="0"/>
          </a:p>
        </p:txBody>
      </p:sp>
      <p:sp>
        <p:nvSpPr>
          <p:cNvPr id="143363" name="Rectangle 13"/>
          <p:cNvSpPr>
            <a:spLocks noGrp="1" noChangeArrowheads="1"/>
          </p:cNvSpPr>
          <p:nvPr>
            <p:ph type="sldNum" sz="quarter" idx="5"/>
          </p:nvPr>
        </p:nvSpPr>
        <p:spPr>
          <a:noFill/>
        </p:spPr>
        <p:txBody>
          <a:bodyPr/>
          <a:lstStyle/>
          <a:p>
            <a:fld id="{E9445CAE-7B88-4D68-A9C7-5ECCC0E4C890}" type="slidenum">
              <a:rPr lang="en-US" smtClean="0"/>
              <a:pPr/>
              <a:t>19</a:t>
            </a:fld>
            <a:endParaRPr lang="en-US" smtClean="0"/>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1555282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1"/>
          <p:cNvSpPr>
            <a:spLocks noGrp="1" noChangeArrowheads="1"/>
          </p:cNvSpPr>
          <p:nvPr>
            <p:ph type="dt" sz="quarter" idx="1"/>
          </p:nvPr>
        </p:nvSpPr>
        <p:spPr>
          <a:noFill/>
        </p:spPr>
        <p:txBody>
          <a:bodyPr/>
          <a:lstStyle/>
          <a:p>
            <a:fld id="{43FCE43B-3036-4D25-9AC3-F7C7CDEDFDF5}" type="datetime1">
              <a:rPr lang="en-US" smtClean="0"/>
              <a:pPr/>
              <a:t>1/16/2018</a:t>
            </a:fld>
            <a:endParaRPr lang="en-US" smtClean="0"/>
          </a:p>
        </p:txBody>
      </p:sp>
      <p:sp>
        <p:nvSpPr>
          <p:cNvPr id="144387" name="Rectangle 13"/>
          <p:cNvSpPr>
            <a:spLocks noGrp="1" noChangeArrowheads="1"/>
          </p:cNvSpPr>
          <p:nvPr>
            <p:ph type="sldNum" sz="quarter" idx="5"/>
          </p:nvPr>
        </p:nvSpPr>
        <p:spPr>
          <a:noFill/>
        </p:spPr>
        <p:txBody>
          <a:bodyPr/>
          <a:lstStyle/>
          <a:p>
            <a:fld id="{6E404BB1-EF48-43AE-A151-DF8A6E3F7AFC}" type="slidenum">
              <a:rPr lang="en-US" smtClean="0"/>
              <a:pPr/>
              <a:t>20</a:t>
            </a:fld>
            <a:endParaRPr lang="en-US" smtClean="0"/>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137740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1"/>
          <p:cNvSpPr>
            <a:spLocks noGrp="1" noChangeArrowheads="1"/>
          </p:cNvSpPr>
          <p:nvPr>
            <p:ph type="dt" sz="quarter" idx="1"/>
          </p:nvPr>
        </p:nvSpPr>
        <p:spPr>
          <a:noFill/>
        </p:spPr>
        <p:txBody>
          <a:bodyPr/>
          <a:lstStyle/>
          <a:p>
            <a:fld id="{4CF32E8B-3771-4879-9B45-D0F75E40B239}" type="datetime1">
              <a:rPr lang="en-US" smtClean="0"/>
              <a:pPr/>
              <a:t>1/16/2018</a:t>
            </a:fld>
            <a:endParaRPr lang="en-US" smtClean="0"/>
          </a:p>
        </p:txBody>
      </p:sp>
      <p:sp>
        <p:nvSpPr>
          <p:cNvPr id="145411" name="Rectangle 13"/>
          <p:cNvSpPr>
            <a:spLocks noGrp="1" noChangeArrowheads="1"/>
          </p:cNvSpPr>
          <p:nvPr>
            <p:ph type="sldNum" sz="quarter" idx="5"/>
          </p:nvPr>
        </p:nvSpPr>
        <p:spPr>
          <a:noFill/>
        </p:spPr>
        <p:txBody>
          <a:bodyPr/>
          <a:lstStyle/>
          <a:p>
            <a:fld id="{447104C4-6A4D-4D0A-ABBA-11C242CD9C79}" type="slidenum">
              <a:rPr lang="en-US" smtClean="0"/>
              <a:pPr/>
              <a:t>21</a:t>
            </a:fld>
            <a:endParaRPr lang="en-US" smtClean="0"/>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355879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86D8D6-BE6E-478D-904B-E3E9A0263C3F}" type="slidenum">
              <a:rPr lang="en-US" smtClean="0"/>
              <a:pPr/>
              <a:t>2</a:t>
            </a:fld>
            <a:endParaRPr lang="en-US"/>
          </a:p>
        </p:txBody>
      </p:sp>
    </p:spTree>
    <p:extLst>
      <p:ext uri="{BB962C8B-B14F-4D97-AF65-F5344CB8AC3E}">
        <p14:creationId xmlns="" xmlns:p14="http://schemas.microsoft.com/office/powerpoint/2010/main" val="976327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1"/>
          <p:cNvSpPr>
            <a:spLocks noGrp="1" noChangeArrowheads="1"/>
          </p:cNvSpPr>
          <p:nvPr>
            <p:ph type="dt" sz="quarter" idx="1"/>
          </p:nvPr>
        </p:nvSpPr>
        <p:spPr>
          <a:noFill/>
        </p:spPr>
        <p:txBody>
          <a:bodyPr/>
          <a:lstStyle/>
          <a:p>
            <a:fld id="{4CF32E8B-3771-4879-9B45-D0F75E40B239}" type="datetime1">
              <a:rPr lang="en-US" smtClean="0"/>
              <a:pPr/>
              <a:t>1/16/2018</a:t>
            </a:fld>
            <a:endParaRPr lang="en-US" smtClean="0"/>
          </a:p>
        </p:txBody>
      </p:sp>
      <p:sp>
        <p:nvSpPr>
          <p:cNvPr id="145411" name="Rectangle 13"/>
          <p:cNvSpPr>
            <a:spLocks noGrp="1" noChangeArrowheads="1"/>
          </p:cNvSpPr>
          <p:nvPr>
            <p:ph type="sldNum" sz="quarter" idx="5"/>
          </p:nvPr>
        </p:nvSpPr>
        <p:spPr>
          <a:noFill/>
        </p:spPr>
        <p:txBody>
          <a:bodyPr/>
          <a:lstStyle/>
          <a:p>
            <a:fld id="{447104C4-6A4D-4D0A-ABBA-11C242CD9C79}" type="slidenum">
              <a:rPr lang="en-US" smtClean="0"/>
              <a:pPr/>
              <a:t>22</a:t>
            </a:fld>
            <a:endParaRPr lang="en-US" smtClean="0"/>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3914448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1"/>
          <p:cNvSpPr>
            <a:spLocks noGrp="1" noChangeArrowheads="1"/>
          </p:cNvSpPr>
          <p:nvPr>
            <p:ph type="dt" sz="quarter" idx="1"/>
          </p:nvPr>
        </p:nvSpPr>
        <p:spPr>
          <a:noFill/>
        </p:spPr>
        <p:txBody>
          <a:bodyPr/>
          <a:lstStyle/>
          <a:p>
            <a:fld id="{9F717853-76CC-4D66-AFD4-53049DF7CB65}" type="datetime1">
              <a:rPr lang="en-US" smtClean="0"/>
              <a:pPr/>
              <a:t>1/16/2018</a:t>
            </a:fld>
            <a:endParaRPr lang="en-US" smtClean="0"/>
          </a:p>
        </p:txBody>
      </p:sp>
      <p:sp>
        <p:nvSpPr>
          <p:cNvPr id="147459" name="Rectangle 13"/>
          <p:cNvSpPr>
            <a:spLocks noGrp="1" noChangeArrowheads="1"/>
          </p:cNvSpPr>
          <p:nvPr>
            <p:ph type="sldNum" sz="quarter" idx="5"/>
          </p:nvPr>
        </p:nvSpPr>
        <p:spPr>
          <a:noFill/>
        </p:spPr>
        <p:txBody>
          <a:bodyPr/>
          <a:lstStyle/>
          <a:p>
            <a:fld id="{ED63373B-0495-423C-B70F-84C98B07E62D}" type="slidenum">
              <a:rPr lang="en-US" smtClean="0"/>
              <a:pPr/>
              <a:t>24</a:t>
            </a:fld>
            <a:endParaRPr lang="en-US" smtClean="0"/>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3270885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1"/>
          <p:cNvSpPr>
            <a:spLocks noGrp="1" noChangeArrowheads="1"/>
          </p:cNvSpPr>
          <p:nvPr>
            <p:ph type="dt" sz="quarter" idx="1"/>
          </p:nvPr>
        </p:nvSpPr>
        <p:spPr>
          <a:noFill/>
        </p:spPr>
        <p:txBody>
          <a:bodyPr/>
          <a:lstStyle/>
          <a:p>
            <a:fld id="{894FECF2-EAE8-4CFF-8983-DD0B5D785C5F}" type="datetime1">
              <a:rPr lang="en-US" smtClean="0"/>
              <a:pPr/>
              <a:t>1/16/2018</a:t>
            </a:fld>
            <a:endParaRPr lang="en-US" smtClean="0"/>
          </a:p>
        </p:txBody>
      </p:sp>
      <p:sp>
        <p:nvSpPr>
          <p:cNvPr id="148483" name="Rectangle 13"/>
          <p:cNvSpPr>
            <a:spLocks noGrp="1" noChangeArrowheads="1"/>
          </p:cNvSpPr>
          <p:nvPr>
            <p:ph type="sldNum" sz="quarter" idx="5"/>
          </p:nvPr>
        </p:nvSpPr>
        <p:spPr>
          <a:noFill/>
        </p:spPr>
        <p:txBody>
          <a:bodyPr/>
          <a:lstStyle/>
          <a:p>
            <a:fld id="{3BD6E04E-B7E5-46F1-86F6-4B7CAF27BBCF}" type="slidenum">
              <a:rPr lang="en-US" smtClean="0"/>
              <a:pPr/>
              <a:t>25</a:t>
            </a:fld>
            <a:endParaRPr lang="en-US" smtClean="0"/>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442755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1"/>
          <p:cNvSpPr>
            <a:spLocks noGrp="1" noChangeArrowheads="1"/>
          </p:cNvSpPr>
          <p:nvPr>
            <p:ph type="dt" sz="quarter" idx="1"/>
          </p:nvPr>
        </p:nvSpPr>
        <p:spPr>
          <a:noFill/>
        </p:spPr>
        <p:txBody>
          <a:bodyPr/>
          <a:lstStyle/>
          <a:p>
            <a:fld id="{388F26DC-1554-46E0-8873-C6F22F12C97B}" type="datetime1">
              <a:rPr lang="en-US" smtClean="0"/>
              <a:pPr/>
              <a:t>1/16/2018</a:t>
            </a:fld>
            <a:endParaRPr lang="en-US" smtClean="0"/>
          </a:p>
        </p:txBody>
      </p:sp>
      <p:sp>
        <p:nvSpPr>
          <p:cNvPr id="146435" name="Rectangle 13"/>
          <p:cNvSpPr>
            <a:spLocks noGrp="1" noChangeArrowheads="1"/>
          </p:cNvSpPr>
          <p:nvPr>
            <p:ph type="sldNum" sz="quarter" idx="5"/>
          </p:nvPr>
        </p:nvSpPr>
        <p:spPr>
          <a:noFill/>
        </p:spPr>
        <p:txBody>
          <a:bodyPr/>
          <a:lstStyle/>
          <a:p>
            <a:fld id="{E38D56E1-D994-434C-B83E-F14BFFDFBD82}" type="slidenum">
              <a:rPr lang="en-US" smtClean="0"/>
              <a:pPr/>
              <a:t>26</a:t>
            </a:fld>
            <a:endParaRPr lang="en-US" smtClean="0"/>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114155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1"/>
          <p:cNvSpPr>
            <a:spLocks noGrp="1" noChangeArrowheads="1"/>
          </p:cNvSpPr>
          <p:nvPr>
            <p:ph type="dt" sz="quarter" idx="1"/>
          </p:nvPr>
        </p:nvSpPr>
        <p:spPr>
          <a:noFill/>
        </p:spPr>
        <p:txBody>
          <a:bodyPr/>
          <a:lstStyle/>
          <a:p>
            <a:fld id="{11140C98-DBF3-4FDD-A56E-0977C7F57618}" type="datetime1">
              <a:rPr lang="en-US" smtClean="0"/>
              <a:pPr/>
              <a:t>1/16/2018</a:t>
            </a:fld>
            <a:endParaRPr lang="en-US" smtClean="0"/>
          </a:p>
        </p:txBody>
      </p:sp>
      <p:sp>
        <p:nvSpPr>
          <p:cNvPr id="149507" name="Rectangle 13"/>
          <p:cNvSpPr>
            <a:spLocks noGrp="1" noChangeArrowheads="1"/>
          </p:cNvSpPr>
          <p:nvPr>
            <p:ph type="sldNum" sz="quarter" idx="5"/>
          </p:nvPr>
        </p:nvSpPr>
        <p:spPr>
          <a:noFill/>
        </p:spPr>
        <p:txBody>
          <a:bodyPr/>
          <a:lstStyle/>
          <a:p>
            <a:fld id="{8FAC9287-E497-4429-9DB5-065B3413463F}" type="slidenum">
              <a:rPr lang="en-US" smtClean="0"/>
              <a:pPr/>
              <a:t>69</a:t>
            </a:fld>
            <a:endParaRPr lang="en-US" smtClean="0"/>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2973460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AF59D813-BA85-4280-976C-F1327EC0195E}" type="slidenum">
              <a:rPr lang="en-US" smtClean="0"/>
              <a:pPr/>
              <a:t>87</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380469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2A290408-2889-4536-8BE7-E72A4723EAB5}" type="slidenum">
              <a:rPr lang="en-US" smtClean="0"/>
              <a:pPr/>
              <a:t>90</a:t>
            </a:fld>
            <a:endParaRPr 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3395624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75687EA2-BDEB-49C8-A600-FAE97FD96DB8}" type="slidenum">
              <a:rPr lang="en-US" smtClean="0"/>
              <a:pPr/>
              <a:t>94</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041959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A7BDE9CE-4B58-4CF8-A815-09103C6D6F69}" type="slidenum">
              <a:rPr lang="en-US" smtClean="0"/>
              <a:pPr/>
              <a:t>97</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1276049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8EA30985-1F49-4155-BBE4-4089E575CF1D}" type="slidenum">
              <a:rPr lang="en-US" smtClean="0"/>
              <a:pPr/>
              <a:t>100</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369291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86D8D6-BE6E-478D-904B-E3E9A0263C3F}" type="slidenum">
              <a:rPr lang="en-US" smtClean="0"/>
              <a:pPr/>
              <a:t>3</a:t>
            </a:fld>
            <a:endParaRPr lang="en-US"/>
          </a:p>
        </p:txBody>
      </p:sp>
    </p:spTree>
    <p:extLst>
      <p:ext uri="{BB962C8B-B14F-4D97-AF65-F5344CB8AC3E}">
        <p14:creationId xmlns="" xmlns:p14="http://schemas.microsoft.com/office/powerpoint/2010/main" val="2968090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8F21748-1E29-44FE-9E08-8F0DA49BC3DA}" type="slidenum">
              <a:rPr lang="en-US" smtClean="0"/>
              <a:pPr/>
              <a:t>101</a:t>
            </a:fld>
            <a:endParaRPr lang="en-US"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323423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0BECE7D3-AA79-4026-91BE-FBF11EB5E1A8}" type="slidenum">
              <a:rPr lang="en-US" smtClean="0"/>
              <a:pPr/>
              <a:t>105</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47292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dt" sz="quarter" idx="1"/>
          </p:nvPr>
        </p:nvSpPr>
        <p:spPr>
          <a:noFill/>
        </p:spPr>
        <p:txBody>
          <a:bodyPr/>
          <a:lstStyle/>
          <a:p>
            <a:fld id="{893084DF-9979-4266-AF36-90B2CCBDA860}" type="datetime1">
              <a:rPr lang="en-US" smtClean="0"/>
              <a:pPr/>
              <a:t>1/16/2018</a:t>
            </a:fld>
            <a:endParaRPr lang="en-US" smtClean="0"/>
          </a:p>
        </p:txBody>
      </p:sp>
      <p:sp>
        <p:nvSpPr>
          <p:cNvPr id="130051" name="Rectangle 13"/>
          <p:cNvSpPr>
            <a:spLocks noGrp="1" noChangeArrowheads="1"/>
          </p:cNvSpPr>
          <p:nvPr>
            <p:ph type="sldNum" sz="quarter" idx="5"/>
          </p:nvPr>
        </p:nvSpPr>
        <p:spPr>
          <a:noFill/>
        </p:spPr>
        <p:txBody>
          <a:bodyPr/>
          <a:lstStyle/>
          <a:p>
            <a:fld id="{04BAC544-DB30-41B4-B8DD-6A1EE14F4ED5}" type="slidenum">
              <a:rPr lang="en-US" smtClean="0"/>
              <a:pPr/>
              <a:t>5</a:t>
            </a:fld>
            <a:endParaRPr lang="en-US" smtClean="0"/>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xfrm>
            <a:off x="686035" y="4343400"/>
            <a:ext cx="5485931" cy="4114800"/>
          </a:xfrm>
          <a:noFill/>
          <a:ln/>
        </p:spPr>
        <p:txBody>
          <a:bodyPr/>
          <a:lstStyle/>
          <a:p>
            <a:endParaRPr lang="en-US" smtClean="0"/>
          </a:p>
        </p:txBody>
      </p:sp>
    </p:spTree>
    <p:extLst>
      <p:ext uri="{BB962C8B-B14F-4D97-AF65-F5344CB8AC3E}">
        <p14:creationId xmlns="" xmlns:p14="http://schemas.microsoft.com/office/powerpoint/2010/main" val="41574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1"/>
          <p:cNvSpPr>
            <a:spLocks noGrp="1" noChangeArrowheads="1"/>
          </p:cNvSpPr>
          <p:nvPr>
            <p:ph type="dt" sz="quarter" idx="1"/>
          </p:nvPr>
        </p:nvSpPr>
        <p:spPr>
          <a:noFill/>
        </p:spPr>
        <p:txBody>
          <a:bodyPr/>
          <a:lstStyle/>
          <a:p>
            <a:fld id="{15D08971-5968-41D2-A848-CC9F28B58944}" type="datetime1">
              <a:rPr lang="en-US" smtClean="0"/>
              <a:pPr/>
              <a:t>1/16/2018</a:t>
            </a:fld>
            <a:endParaRPr lang="en-US" smtClean="0"/>
          </a:p>
        </p:txBody>
      </p:sp>
      <p:sp>
        <p:nvSpPr>
          <p:cNvPr id="131075" name="Rectangle 13"/>
          <p:cNvSpPr>
            <a:spLocks noGrp="1" noChangeArrowheads="1"/>
          </p:cNvSpPr>
          <p:nvPr>
            <p:ph type="sldNum" sz="quarter" idx="5"/>
          </p:nvPr>
        </p:nvSpPr>
        <p:spPr>
          <a:noFill/>
        </p:spPr>
        <p:txBody>
          <a:bodyPr/>
          <a:lstStyle/>
          <a:p>
            <a:fld id="{57F572CD-C1BA-45CE-BABC-83CC1E3E9D4D}" type="slidenum">
              <a:rPr lang="en-US" smtClean="0"/>
              <a:pPr/>
              <a:t>6</a:t>
            </a:fld>
            <a:endParaRPr lang="en-US" smtClean="0"/>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686035" y="4343400"/>
            <a:ext cx="5485931" cy="4114800"/>
          </a:xfrm>
          <a:noFill/>
          <a:ln/>
        </p:spPr>
        <p:txBody>
          <a:bodyPr/>
          <a:lstStyle/>
          <a:p>
            <a:r>
              <a:rPr lang="en-US" b="1" u="sng" dirty="0" smtClean="0"/>
              <a:t>OOP</a:t>
            </a:r>
          </a:p>
          <a:p>
            <a:r>
              <a:rPr lang="en-US" b="0" u="none" dirty="0" smtClean="0"/>
              <a:t>Object-oriented programming (OOP) refers to a type of computer programming (software design) in which programmers define not only the data type of a data structure, but also the types of operations (functions) that can be applied to the data structure.</a:t>
            </a:r>
          </a:p>
          <a:p>
            <a:r>
              <a:rPr lang="en-US" b="1" dirty="0" smtClean="0"/>
              <a:t>Object-oriented programming</a:t>
            </a:r>
            <a:r>
              <a:rPr lang="en-US" dirty="0" smtClean="0"/>
              <a:t> (</a:t>
            </a:r>
            <a:r>
              <a:rPr lang="en-US" b="1" dirty="0" smtClean="0"/>
              <a:t>OOP</a:t>
            </a:r>
            <a:r>
              <a:rPr lang="en-US" dirty="0" smtClean="0"/>
              <a:t>) is a </a:t>
            </a:r>
            <a:r>
              <a:rPr lang="en-US" dirty="0" smtClean="0">
                <a:hlinkClick r:id="rId3" tooltip="Programming paradigm"/>
              </a:rPr>
              <a:t>programming paradigm</a:t>
            </a:r>
            <a:r>
              <a:rPr lang="en-US" dirty="0" smtClean="0"/>
              <a:t> based on the concept of "</a:t>
            </a:r>
            <a:r>
              <a:rPr lang="en-US" dirty="0" smtClean="0">
                <a:hlinkClick r:id="rId4" tooltip="Object (computer science)"/>
              </a:rPr>
              <a:t>objects</a:t>
            </a:r>
            <a:r>
              <a:rPr lang="en-US" dirty="0" smtClean="0"/>
              <a:t>", which may contain </a:t>
            </a:r>
            <a:r>
              <a:rPr lang="en-US" dirty="0" smtClean="0">
                <a:hlinkClick r:id="rId5" tooltip="Data"/>
              </a:rPr>
              <a:t>data</a:t>
            </a:r>
            <a:r>
              <a:rPr lang="en-US" dirty="0" smtClean="0"/>
              <a:t>, in the form of </a:t>
            </a:r>
            <a:r>
              <a:rPr lang="en-US" dirty="0" smtClean="0">
                <a:hlinkClick r:id="rId6" tooltip="Field (computer science)"/>
              </a:rPr>
              <a:t>fields</a:t>
            </a:r>
            <a:r>
              <a:rPr lang="en-US" dirty="0" smtClean="0"/>
              <a:t>, often known as </a:t>
            </a:r>
            <a:r>
              <a:rPr lang="en-US" i="1" dirty="0" smtClean="0"/>
              <a:t>attributes;</a:t>
            </a:r>
            <a:r>
              <a:rPr lang="en-US" dirty="0" smtClean="0"/>
              <a:t> and code, in the form of procedures, often known as </a:t>
            </a:r>
            <a:r>
              <a:rPr lang="en-US" i="1" dirty="0" smtClean="0">
                <a:hlinkClick r:id="rId7" tooltip="Method (computer science)"/>
              </a:rPr>
              <a:t>methods</a:t>
            </a:r>
            <a:r>
              <a:rPr lang="en-US" i="1" dirty="0" smtClean="0"/>
              <a:t>.</a:t>
            </a:r>
            <a:r>
              <a:rPr lang="en-US" dirty="0" smtClean="0"/>
              <a:t> A feature of objects is that an object's procedures can access and often modify the data fields of the object with which they are associated (objects have a notion of "</a:t>
            </a:r>
            <a:r>
              <a:rPr lang="en-US" dirty="0" smtClean="0">
                <a:hlinkClick r:id="rId8" tooltip="This (computer programming)"/>
              </a:rPr>
              <a:t>this</a:t>
            </a:r>
            <a:r>
              <a:rPr lang="en-US" dirty="0" smtClean="0"/>
              <a:t>" or "self"). In OOP, computer programs are designed by making them out of objects that interact with one another.</a:t>
            </a:r>
            <a:r>
              <a:rPr lang="en-US" baseline="30000" dirty="0" smtClean="0">
                <a:hlinkClick r:id="rId9"/>
              </a:rPr>
              <a:t>[1][2]</a:t>
            </a:r>
            <a:r>
              <a:rPr lang="en-US" dirty="0" smtClean="0"/>
              <a:t> There is significant diversity of OOP languages, but the most popular ones are </a:t>
            </a:r>
            <a:r>
              <a:rPr lang="en-US" dirty="0" smtClean="0">
                <a:hlinkClick r:id="rId10" tooltip="Class-based programming"/>
              </a:rPr>
              <a:t>class-based</a:t>
            </a:r>
            <a:r>
              <a:rPr lang="en-US" dirty="0" smtClean="0"/>
              <a:t>, meaning that objects are </a:t>
            </a:r>
            <a:r>
              <a:rPr lang="en-US" dirty="0" smtClean="0">
                <a:hlinkClick r:id="rId11" tooltip="Instance (computer science)"/>
              </a:rPr>
              <a:t>instances</a:t>
            </a:r>
            <a:r>
              <a:rPr lang="en-US" dirty="0" smtClean="0"/>
              <a:t> of </a:t>
            </a:r>
            <a:r>
              <a:rPr lang="en-US" dirty="0" smtClean="0">
                <a:hlinkClick r:id="rId12" tooltip="Class (computer science)"/>
              </a:rPr>
              <a:t>classes</a:t>
            </a:r>
            <a:r>
              <a:rPr lang="en-US" dirty="0" smtClean="0"/>
              <a:t>, which typically also determine their </a:t>
            </a:r>
            <a:r>
              <a:rPr lang="en-US" dirty="0" smtClean="0">
                <a:hlinkClick r:id="rId13" tooltip="Data type"/>
              </a:rPr>
              <a:t>type</a:t>
            </a:r>
            <a:r>
              <a:rPr lang="en-US" dirty="0" smtClean="0"/>
              <a:t>.</a:t>
            </a:r>
            <a:endParaRPr lang="en-US" b="0" u="none" dirty="0" smtClean="0"/>
          </a:p>
        </p:txBody>
      </p:sp>
    </p:spTree>
    <p:extLst>
      <p:ext uri="{BB962C8B-B14F-4D97-AF65-F5344CB8AC3E}">
        <p14:creationId xmlns="" xmlns:p14="http://schemas.microsoft.com/office/powerpoint/2010/main" val="331783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1"/>
          <p:cNvSpPr>
            <a:spLocks noGrp="1" noChangeArrowheads="1"/>
          </p:cNvSpPr>
          <p:nvPr>
            <p:ph type="dt" sz="quarter" idx="1"/>
          </p:nvPr>
        </p:nvSpPr>
        <p:spPr>
          <a:noFill/>
        </p:spPr>
        <p:txBody>
          <a:bodyPr/>
          <a:lstStyle/>
          <a:p>
            <a:fld id="{E32D075A-1998-4890-AAC2-63C37D3D84EA}" type="datetime1">
              <a:rPr lang="en-US" smtClean="0"/>
              <a:pPr/>
              <a:t>1/16/2018</a:t>
            </a:fld>
            <a:endParaRPr lang="en-US" smtClean="0"/>
          </a:p>
        </p:txBody>
      </p:sp>
      <p:sp>
        <p:nvSpPr>
          <p:cNvPr id="132099" name="Rectangle 13"/>
          <p:cNvSpPr>
            <a:spLocks noGrp="1" noChangeArrowheads="1"/>
          </p:cNvSpPr>
          <p:nvPr>
            <p:ph type="sldNum" sz="quarter" idx="5"/>
          </p:nvPr>
        </p:nvSpPr>
        <p:spPr>
          <a:noFill/>
        </p:spPr>
        <p:txBody>
          <a:bodyPr/>
          <a:lstStyle/>
          <a:p>
            <a:fld id="{AD2E18B1-09C1-4754-938E-EC21215CA5AA}" type="slidenum">
              <a:rPr lang="en-US" smtClean="0"/>
              <a:pPr/>
              <a:t>7</a:t>
            </a:fld>
            <a:endParaRPr lang="en-US" smtClean="0"/>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400137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1"/>
          <p:cNvSpPr>
            <a:spLocks noGrp="1" noChangeArrowheads="1"/>
          </p:cNvSpPr>
          <p:nvPr>
            <p:ph type="dt" sz="quarter" idx="1"/>
          </p:nvPr>
        </p:nvSpPr>
        <p:spPr>
          <a:noFill/>
        </p:spPr>
        <p:txBody>
          <a:bodyPr/>
          <a:lstStyle/>
          <a:p>
            <a:fld id="{983FE903-B259-48EE-89FE-526F4A433E24}" type="datetime1">
              <a:rPr lang="en-US" smtClean="0"/>
              <a:pPr/>
              <a:t>1/16/2018</a:t>
            </a:fld>
            <a:endParaRPr lang="en-US" smtClean="0"/>
          </a:p>
        </p:txBody>
      </p:sp>
      <p:sp>
        <p:nvSpPr>
          <p:cNvPr id="138243" name="Rectangle 13"/>
          <p:cNvSpPr>
            <a:spLocks noGrp="1" noChangeArrowheads="1"/>
          </p:cNvSpPr>
          <p:nvPr>
            <p:ph type="sldNum" sz="quarter" idx="5"/>
          </p:nvPr>
        </p:nvSpPr>
        <p:spPr>
          <a:noFill/>
        </p:spPr>
        <p:txBody>
          <a:bodyPr/>
          <a:lstStyle/>
          <a:p>
            <a:fld id="{043DB20A-A2DA-4E21-99C7-9873650BCD9F}" type="slidenum">
              <a:rPr lang="en-US" smtClean="0"/>
              <a:pPr/>
              <a:t>9</a:t>
            </a:fld>
            <a:endParaRPr lang="en-US" smtClean="0"/>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 xmlns:p14="http://schemas.microsoft.com/office/powerpoint/2010/main" val="94435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1"/>
          <p:cNvSpPr>
            <a:spLocks noGrp="1" noChangeArrowheads="1"/>
          </p:cNvSpPr>
          <p:nvPr>
            <p:ph type="dt" sz="quarter" idx="1"/>
          </p:nvPr>
        </p:nvSpPr>
        <p:spPr>
          <a:noFill/>
        </p:spPr>
        <p:txBody>
          <a:bodyPr/>
          <a:lstStyle/>
          <a:p>
            <a:fld id="{893F70CD-FA46-4C2E-B765-2D34E37AF20E}" type="datetime1">
              <a:rPr lang="en-US" smtClean="0"/>
              <a:pPr/>
              <a:t>1/16/2018</a:t>
            </a:fld>
            <a:endParaRPr lang="en-US" smtClean="0"/>
          </a:p>
        </p:txBody>
      </p:sp>
      <p:sp>
        <p:nvSpPr>
          <p:cNvPr id="133123" name="Rectangle 13"/>
          <p:cNvSpPr>
            <a:spLocks noGrp="1" noChangeArrowheads="1"/>
          </p:cNvSpPr>
          <p:nvPr>
            <p:ph type="sldNum" sz="quarter" idx="5"/>
          </p:nvPr>
        </p:nvSpPr>
        <p:spPr>
          <a:noFill/>
        </p:spPr>
        <p:txBody>
          <a:bodyPr/>
          <a:lstStyle/>
          <a:p>
            <a:fld id="{C97E0A85-08E3-4CCE-81B3-2188B9B17236}" type="slidenum">
              <a:rPr lang="en-US" smtClean="0"/>
              <a:pPr/>
              <a:t>10</a:t>
            </a:fld>
            <a:endParaRPr lang="en-US" smtClean="0"/>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xfrm>
            <a:off x="686035" y="4343400"/>
            <a:ext cx="5485931" cy="4114800"/>
          </a:xfrm>
          <a:noFill/>
          <a:ln/>
        </p:spPr>
        <p:txBody>
          <a:bodyPr/>
          <a:lstStyle/>
          <a:p>
            <a:r>
              <a:rPr lang="en-US" b="1" dirty="0" smtClean="0"/>
              <a:t>Compiler</a:t>
            </a:r>
            <a:r>
              <a:rPr lang="en-US" dirty="0" smtClean="0"/>
              <a:t> : </a:t>
            </a:r>
            <a:r>
              <a:rPr lang="en-US" b="1" dirty="0" smtClean="0"/>
              <a:t>Compilers</a:t>
            </a:r>
            <a:r>
              <a:rPr lang="en-US" dirty="0" smtClean="0"/>
              <a:t> are used to convert high level languages (like C, C++ ) into machine code . </a:t>
            </a:r>
          </a:p>
          <a:p>
            <a:r>
              <a:rPr lang="en-US" dirty="0" smtClean="0"/>
              <a:t>Example : </a:t>
            </a:r>
            <a:r>
              <a:rPr lang="en-US" dirty="0" err="1" smtClean="0"/>
              <a:t>gcc</a:t>
            </a:r>
            <a:r>
              <a:rPr lang="en-US" dirty="0" smtClean="0"/>
              <a:t> , Microsoft Visual Studio</a:t>
            </a:r>
          </a:p>
          <a:p>
            <a:r>
              <a:rPr lang="en-US" dirty="0" err="1" smtClean="0"/>
              <a:t>Assembers</a:t>
            </a:r>
            <a:r>
              <a:rPr lang="en-US" dirty="0" smtClean="0"/>
              <a:t> : </a:t>
            </a:r>
            <a:r>
              <a:rPr lang="en-US" b="1" dirty="0" smtClean="0"/>
              <a:t>Assembler</a:t>
            </a:r>
            <a:r>
              <a:rPr lang="en-US" dirty="0" smtClean="0"/>
              <a:t> are used to convert assembly language code into machine code. </a:t>
            </a:r>
          </a:p>
          <a:p>
            <a:r>
              <a:rPr lang="en-US" b="1" dirty="0" smtClean="0"/>
              <a:t>Interpreter</a:t>
            </a:r>
            <a:r>
              <a:rPr lang="en-US" dirty="0" smtClean="0"/>
              <a:t> : An </a:t>
            </a:r>
            <a:r>
              <a:rPr lang="en-US" b="1" dirty="0" smtClean="0"/>
              <a:t>interpreter</a:t>
            </a:r>
            <a:r>
              <a:rPr lang="en-US" dirty="0" smtClean="0"/>
              <a:t> is a computer program which executes a statement directly (at runtime).</a:t>
            </a:r>
          </a:p>
          <a:p>
            <a:r>
              <a:rPr lang="en-US" dirty="0" smtClean="0"/>
              <a:t>Examples: python , LISP, </a:t>
            </a:r>
            <a:r>
              <a:rPr lang="en-US" smtClean="0"/>
              <a:t>Ocamle</a:t>
            </a:r>
            <a:endParaRPr lang="en-US" dirty="0" smtClean="0"/>
          </a:p>
        </p:txBody>
      </p:sp>
    </p:spTree>
    <p:extLst>
      <p:ext uri="{BB962C8B-B14F-4D97-AF65-F5344CB8AC3E}">
        <p14:creationId xmlns="" xmlns:p14="http://schemas.microsoft.com/office/powerpoint/2010/main" val="2600452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1"/>
          <p:cNvSpPr>
            <a:spLocks noGrp="1" noChangeArrowheads="1"/>
          </p:cNvSpPr>
          <p:nvPr>
            <p:ph type="dt" sz="quarter" idx="1"/>
          </p:nvPr>
        </p:nvSpPr>
        <p:spPr>
          <a:noFill/>
        </p:spPr>
        <p:txBody>
          <a:bodyPr/>
          <a:lstStyle/>
          <a:p>
            <a:fld id="{CA12D128-ECAA-41C5-B547-AC52681C1BE0}" type="datetime1">
              <a:rPr lang="en-US" smtClean="0"/>
              <a:pPr/>
              <a:t>1/16/2018</a:t>
            </a:fld>
            <a:endParaRPr lang="en-US" smtClean="0"/>
          </a:p>
        </p:txBody>
      </p:sp>
      <p:sp>
        <p:nvSpPr>
          <p:cNvPr id="135171" name="Rectangle 13"/>
          <p:cNvSpPr>
            <a:spLocks noGrp="1" noChangeArrowheads="1"/>
          </p:cNvSpPr>
          <p:nvPr>
            <p:ph type="sldNum" sz="quarter" idx="5"/>
          </p:nvPr>
        </p:nvSpPr>
        <p:spPr>
          <a:noFill/>
        </p:spPr>
        <p:txBody>
          <a:bodyPr/>
          <a:lstStyle/>
          <a:p>
            <a:fld id="{A30677FE-0B2C-42BC-8CC8-11D361F061FB}" type="slidenum">
              <a:rPr lang="en-US" smtClean="0"/>
              <a:pPr/>
              <a:t>11</a:t>
            </a:fld>
            <a:endParaRPr lang="en-US" smtClean="0"/>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xfrm>
            <a:off x="686035" y="4343400"/>
            <a:ext cx="5485931" cy="4114800"/>
          </a:xfrm>
          <a:noFill/>
          <a:ln/>
        </p:spPr>
        <p:txBody>
          <a:bodyPr/>
          <a:lstStyle/>
          <a:p>
            <a:endParaRPr lang="en-US" smtClean="0"/>
          </a:p>
        </p:txBody>
      </p:sp>
    </p:spTree>
    <p:extLst>
      <p:ext uri="{BB962C8B-B14F-4D97-AF65-F5344CB8AC3E}">
        <p14:creationId xmlns="" xmlns:p14="http://schemas.microsoft.com/office/powerpoint/2010/main" val="428885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D9CEF5-C5A9-4702-A9F3-094DB3EDF3DC}" type="datetime1">
              <a:rPr lang="en-US" smtClean="0"/>
              <a:pPr/>
              <a:t>1/16/2018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16909990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BD558-D30D-467D-90F3-5A1D6C278950}" type="datetime1">
              <a:rPr lang="en-US" smtClean="0"/>
              <a:pPr/>
              <a:t>1/16/2018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38926561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3B4B5-CA86-49F6-8B61-032C9065DE99}" type="datetime1">
              <a:rPr lang="en-US" smtClean="0"/>
              <a:pPr/>
              <a:t>1/16/2018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34343255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D612D-75C8-45CD-A170-81FC23D761B4}" type="datetime1">
              <a:rPr lang="en-US" smtClean="0"/>
              <a:pPr/>
              <a:t>1/16/2018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10834626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86B57B-53A7-47DD-A13C-43CD6C28C0D6}" type="datetime1">
              <a:rPr lang="en-US" smtClean="0"/>
              <a:pPr/>
              <a:t>1/16/2018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7139900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10DAFC-EDF3-4E8E-907A-6690A814DCFD}" type="datetime1">
              <a:rPr lang="en-US" smtClean="0"/>
              <a:pPr/>
              <a:t>1/16/2018</a:t>
            </a:fld>
            <a:endParaRPr lang="en-US"/>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8716940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63F5BC-57F6-4C15-8937-AB15F9664102}" type="datetime1">
              <a:rPr lang="en-US" smtClean="0"/>
              <a:pPr/>
              <a:t>1/16/2018</a:t>
            </a:fld>
            <a:endParaRPr lang="en-US"/>
          </a:p>
        </p:txBody>
      </p:sp>
      <p:sp>
        <p:nvSpPr>
          <p:cNvPr id="8" name="Footer Placeholder 7"/>
          <p:cNvSpPr>
            <a:spLocks noGrp="1"/>
          </p:cNvSpPr>
          <p:nvPr>
            <p:ph type="ftr" sz="quarter" idx="11"/>
          </p:nvPr>
        </p:nvSpPr>
        <p:spPr/>
        <p:txBody>
          <a:bodyPr/>
          <a:lstStyle/>
          <a:p>
            <a:r>
              <a:rPr lang="en-US" smtClean="0"/>
              <a:t>*******Faculty of  Computer Science*******</a:t>
            </a:r>
            <a:endParaRPr lang="en-US"/>
          </a:p>
        </p:txBody>
      </p:sp>
      <p:sp>
        <p:nvSpPr>
          <p:cNvPr id="9" name="Slide Number Placeholder 8"/>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5899363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876EE4-D941-4DED-AEE4-7D220B0E117F}" type="datetime1">
              <a:rPr lang="en-US" smtClean="0"/>
              <a:pPr/>
              <a:t>1/16/2018</a:t>
            </a:fld>
            <a:endParaRPr lang="en-US"/>
          </a:p>
        </p:txBody>
      </p:sp>
      <p:sp>
        <p:nvSpPr>
          <p:cNvPr id="4" name="Footer Placeholder 3"/>
          <p:cNvSpPr>
            <a:spLocks noGrp="1"/>
          </p:cNvSpPr>
          <p:nvPr>
            <p:ph type="ftr" sz="quarter" idx="11"/>
          </p:nvPr>
        </p:nvSpPr>
        <p:spPr/>
        <p:txBody>
          <a:bodyPr/>
          <a:lstStyle/>
          <a:p>
            <a:r>
              <a:rPr lang="en-US" smtClean="0"/>
              <a:t>*******Faculty of  Computer Science*******</a:t>
            </a:r>
            <a:endParaRPr lang="en-US"/>
          </a:p>
        </p:txBody>
      </p:sp>
      <p:sp>
        <p:nvSpPr>
          <p:cNvPr id="5" name="Slide Number Placeholder 4"/>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268844376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7F4F6-55F2-46A7-9841-A3045D0B9D92}" type="datetime1">
              <a:rPr lang="en-US" smtClean="0"/>
              <a:pPr/>
              <a:t>1/16/2018</a:t>
            </a:fld>
            <a:endParaRPr lang="en-US"/>
          </a:p>
        </p:txBody>
      </p:sp>
      <p:sp>
        <p:nvSpPr>
          <p:cNvPr id="3" name="Footer Placeholder 2"/>
          <p:cNvSpPr>
            <a:spLocks noGrp="1"/>
          </p:cNvSpPr>
          <p:nvPr>
            <p:ph type="ftr" sz="quarter" idx="11"/>
          </p:nvPr>
        </p:nvSpPr>
        <p:spPr/>
        <p:txBody>
          <a:bodyPr/>
          <a:lstStyle/>
          <a:p>
            <a:r>
              <a:rPr lang="en-US" smtClean="0"/>
              <a:t>*******Faculty of  Computer Science*******</a:t>
            </a:r>
            <a:endParaRPr lang="en-US"/>
          </a:p>
        </p:txBody>
      </p:sp>
      <p:sp>
        <p:nvSpPr>
          <p:cNvPr id="4" name="Slide Number Placeholder 3"/>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24378408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C56CA-C7C2-4212-A72F-E59EF5EE9BB4}" type="datetime1">
              <a:rPr lang="en-US" smtClean="0"/>
              <a:pPr/>
              <a:t>1/16/2018</a:t>
            </a:fld>
            <a:endParaRPr lang="en-US"/>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3853933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EBE9D-4AF3-4AE0-82B2-D5D0A558E14F}" type="datetime1">
              <a:rPr lang="en-US" smtClean="0"/>
              <a:pPr/>
              <a:t>1/16/2018</a:t>
            </a:fld>
            <a:endParaRPr lang="en-US"/>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 xmlns:p14="http://schemas.microsoft.com/office/powerpoint/2010/main" val="31974500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62611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3820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C519B-CC13-49B6-9F41-5A4D84319D58}" type="datetime1">
              <a:rPr lang="en-US" smtClean="0"/>
              <a:pPr/>
              <a:t>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rgbClr val="38BBDA"/>
                </a:solidFill>
                <a:latin typeface="Times New Roman" pitchFamily="18" charset="0"/>
                <a:cs typeface="Times New Roman" pitchFamily="18" charset="0"/>
              </a:defRPr>
            </a:lvl1pPr>
          </a:lstStyle>
          <a:p>
            <a:r>
              <a:rPr lang="en-US" smtClean="0"/>
              <a:t>*******Faculty of  Computer Science*******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D77BF-8D54-494A-95CF-F5563713F62C}" type="slidenum">
              <a:rPr lang="en-US" smtClean="0"/>
              <a:pPr/>
              <a:t>‹#›</a:t>
            </a:fld>
            <a:endParaRPr lang="en-US"/>
          </a:p>
        </p:txBody>
      </p:sp>
      <p:pic>
        <p:nvPicPr>
          <p:cNvPr id="7" name="Picture 6"/>
          <p:cNvPicPr>
            <a:picLocks noChangeAspect="1"/>
          </p:cNvPicPr>
          <p:nvPr userDrawn="1"/>
        </p:nvPicPr>
        <p:blipFill rotWithShape="1">
          <a:blip r:embed="rId13">
            <a:extLst>
              <a:ext uri="{28A0092B-C50C-407E-A947-70E740481C1C}">
                <a14:useLocalDpi xmlns="" xmlns:a14="http://schemas.microsoft.com/office/drawing/2010/main" val="0"/>
              </a:ext>
            </a:extLst>
          </a:blip>
          <a:srcRect l="7407" r="15185" b="26471"/>
          <a:stretch/>
        </p:blipFill>
        <p:spPr>
          <a:xfrm>
            <a:off x="6324600" y="44449"/>
            <a:ext cx="2806700" cy="952498"/>
          </a:xfrm>
          <a:prstGeom prst="rect">
            <a:avLst/>
          </a:prstGeom>
        </p:spPr>
      </p:pic>
    </p:spTree>
    <p:extLst>
      <p:ext uri="{BB962C8B-B14F-4D97-AF65-F5344CB8AC3E}">
        <p14:creationId xmlns="" xmlns:p14="http://schemas.microsoft.com/office/powerpoint/2010/main" val="244204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descr="Rectangle: Click to edit Master text styles&#10;Second level&#10;Third level&#10;Fourth level&#10;Fifth level"/>
          <p:cNvSpPr>
            <a:spLocks noGrp="1" noChangeArrowheads="1"/>
          </p:cNvSpPr>
          <p:nvPr>
            <p:ph type="subTitle" idx="1"/>
          </p:nvPr>
        </p:nvSpPr>
        <p:spPr>
          <a:xfrm>
            <a:off x="0" y="2667000"/>
            <a:ext cx="9144000" cy="2362200"/>
          </a:xfrm>
        </p:spPr>
        <p:txBody>
          <a:bodyPr/>
          <a:lstStyle/>
          <a:p>
            <a:pPr algn="ctr" eaLnBrk="1" hangingPunct="1"/>
            <a:r>
              <a:rPr lang="en-US" sz="4800" b="1" dirty="0" smtClean="0">
                <a:solidFill>
                  <a:schemeClr val="accent5">
                    <a:lumMod val="50000"/>
                  </a:schemeClr>
                </a:solidFill>
              </a:rPr>
              <a:t>Object-Oriented</a:t>
            </a:r>
            <a:endParaRPr lang="en-US" sz="4800" b="1" dirty="0" smtClean="0">
              <a:solidFill>
                <a:schemeClr val="accent5">
                  <a:lumMod val="50000"/>
                </a:schemeClr>
              </a:solidFill>
            </a:endParaRPr>
          </a:p>
          <a:p>
            <a:pPr algn="ctr" eaLnBrk="1" hangingPunct="1"/>
            <a:r>
              <a:rPr lang="en-US" sz="4800" b="1" dirty="0" smtClean="0">
                <a:solidFill>
                  <a:schemeClr val="accent5">
                    <a:lumMod val="50000"/>
                  </a:schemeClr>
                </a:solidFill>
              </a:rPr>
              <a:t> Programming In  C++</a:t>
            </a:r>
          </a:p>
        </p:txBody>
      </p:sp>
      <p:sp>
        <p:nvSpPr>
          <p:cNvPr id="4" name="Content Placeholder 2"/>
          <p:cNvSpPr txBox="1">
            <a:spLocks/>
          </p:cNvSpPr>
          <p:nvPr/>
        </p:nvSpPr>
        <p:spPr bwMode="auto">
          <a:xfrm>
            <a:off x="533400" y="4953000"/>
            <a:ext cx="7772400" cy="914400"/>
          </a:xfrm>
          <a:prstGeom prst="rect">
            <a:avLst/>
          </a:prstGeom>
          <a:noFill/>
          <a:ln w="9525">
            <a:noFill/>
            <a:miter lim="800000"/>
            <a:headEnd/>
            <a:tailEnd/>
          </a:ln>
        </p:spPr>
        <p:txBody>
          <a:bodyPr/>
          <a:lstStyle/>
          <a:p>
            <a:pPr algn="ctr" eaLnBrk="0" hangingPunct="0">
              <a:spcBef>
                <a:spcPct val="20000"/>
              </a:spcBef>
              <a:buClr>
                <a:schemeClr val="hlink"/>
              </a:buClr>
              <a:buSzPct val="110000"/>
              <a:buFont typeface="Wingdings" pitchFamily="2" charset="2"/>
              <a:buNone/>
              <a:defRPr/>
            </a:pPr>
            <a:r>
              <a:rPr lang="en-US" sz="2600" kern="0" dirty="0">
                <a:solidFill>
                  <a:schemeClr val="accent5">
                    <a:lumMod val="50000"/>
                  </a:schemeClr>
                </a:solidFill>
                <a:latin typeface="+mn-lt"/>
              </a:rPr>
              <a:t>Fourth Edition</a:t>
            </a:r>
          </a:p>
          <a:p>
            <a:pPr algn="ctr" eaLnBrk="0" hangingPunct="0">
              <a:spcBef>
                <a:spcPct val="20000"/>
              </a:spcBef>
              <a:buClr>
                <a:schemeClr val="hlink"/>
              </a:buClr>
              <a:buSzPct val="110000"/>
              <a:buFont typeface="Wingdings" pitchFamily="2" charset="2"/>
              <a:buNone/>
              <a:defRPr/>
            </a:pPr>
            <a:r>
              <a:rPr lang="en-US" sz="2600" kern="0" dirty="0">
                <a:solidFill>
                  <a:schemeClr val="accent5">
                    <a:lumMod val="50000"/>
                  </a:schemeClr>
                </a:solidFill>
                <a:latin typeface="+mn-lt"/>
              </a:rPr>
              <a:t>Robert </a:t>
            </a:r>
            <a:r>
              <a:rPr lang="en-US" sz="2600" kern="0" dirty="0" err="1">
                <a:solidFill>
                  <a:schemeClr val="accent5">
                    <a:lumMod val="50000"/>
                  </a:schemeClr>
                </a:solidFill>
                <a:latin typeface="+mn-lt"/>
              </a:rPr>
              <a:t>Lafore</a:t>
            </a:r>
            <a:endParaRPr lang="en-US" sz="2600" kern="0" dirty="0">
              <a:solidFill>
                <a:schemeClr val="accent5">
                  <a:lumMod val="50000"/>
                </a:schemeClr>
              </a:solidFill>
              <a:latin typeface="+mn-lt"/>
            </a:endParaRPr>
          </a:p>
        </p:txBody>
      </p:sp>
      <p:sp>
        <p:nvSpPr>
          <p:cNvPr id="8" name="TextBox 7"/>
          <p:cNvSpPr txBox="1"/>
          <p:nvPr/>
        </p:nvSpPr>
        <p:spPr>
          <a:xfrm>
            <a:off x="0" y="152400"/>
            <a:ext cx="6248400" cy="584775"/>
          </a:xfrm>
          <a:prstGeom prst="rect">
            <a:avLst/>
          </a:prstGeom>
          <a:noFill/>
        </p:spPr>
        <p:txBody>
          <a:bodyPr wrap="square" rtlCol="0">
            <a:spAutoFit/>
          </a:bodyPr>
          <a:lstStyle/>
          <a:p>
            <a:r>
              <a:rPr lang="en-US" sz="3200" dirty="0" smtClean="0">
                <a:solidFill>
                  <a:schemeClr val="accent5">
                    <a:lumMod val="50000"/>
                  </a:schemeClr>
                </a:solidFill>
                <a:latin typeface="Times New Roman" pitchFamily="18" charset="0"/>
                <a:cs typeface="Times New Roman" pitchFamily="18" charset="0"/>
              </a:rPr>
              <a:t>CST-104</a:t>
            </a:r>
            <a:endParaRPr lang="en-US" sz="3200" dirty="0">
              <a:solidFill>
                <a:schemeClr val="accent5">
                  <a:lumMod val="50000"/>
                </a:schemeClr>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6306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42" name="Picture 2" descr="15_01"/>
          <p:cNvPicPr>
            <a:picLocks noChangeAspect="1" noChangeArrowheads="1"/>
          </p:cNvPicPr>
          <p:nvPr/>
        </p:nvPicPr>
        <p:blipFill>
          <a:blip r:embed="rId3" cstate="print"/>
          <a:srcRect/>
          <a:stretch>
            <a:fillRect/>
          </a:stretch>
        </p:blipFill>
        <p:spPr bwMode="auto">
          <a:xfrm>
            <a:off x="1066800" y="1219200"/>
            <a:ext cx="7086600" cy="2751138"/>
          </a:xfrm>
          <a:prstGeom prst="rect">
            <a:avLst/>
          </a:prstGeom>
          <a:noFill/>
          <a:ln w="9525">
            <a:solidFill>
              <a:schemeClr val="tx1"/>
            </a:solidFill>
            <a:miter lim="800000"/>
            <a:headEnd/>
            <a:tailEnd/>
          </a:ln>
        </p:spPr>
      </p:pic>
      <p:sp>
        <p:nvSpPr>
          <p:cNvPr id="10243" name="Text Box 3"/>
          <p:cNvSpPr>
            <a:spLocks noGrp="1" noChangeArrowheads="1"/>
          </p:cNvSpPr>
          <p:nvPr>
            <p:ph type="title" idx="4294967295"/>
          </p:nvPr>
        </p:nvSpPr>
        <p:spPr>
          <a:xfrm>
            <a:off x="0" y="0"/>
            <a:ext cx="6324600" cy="990600"/>
          </a:xfrm>
        </p:spPr>
        <p:txBody>
          <a:bodyPr/>
          <a:lstStyle/>
          <a:p>
            <a:pPr algn="l" eaLnBrk="1" hangingPunct="1"/>
            <a:r>
              <a:rPr lang="en-US" b="1" dirty="0" smtClean="0">
                <a:solidFill>
                  <a:schemeClr val="accent5">
                    <a:lumMod val="50000"/>
                  </a:schemeClr>
                </a:solidFill>
              </a:rPr>
              <a:t>Compilers and Interpreters</a:t>
            </a:r>
          </a:p>
        </p:txBody>
      </p:sp>
      <p:sp>
        <p:nvSpPr>
          <p:cNvPr id="778244" name="Rectangle 4" descr="Rectangle: Click to edit Master text styles&#10;Second level&#10;Third level&#10;Fourth level&#10;Fifth level"/>
          <p:cNvSpPr>
            <a:spLocks noGrp="1" noChangeArrowheads="1"/>
          </p:cNvSpPr>
          <p:nvPr>
            <p:ph idx="4294967295"/>
          </p:nvPr>
        </p:nvSpPr>
        <p:spPr>
          <a:xfrm>
            <a:off x="533400" y="4379913"/>
            <a:ext cx="8610600" cy="2362200"/>
          </a:xfrm>
        </p:spPr>
        <p:txBody>
          <a:bodyPr/>
          <a:lstStyle/>
          <a:p>
            <a:pPr>
              <a:lnSpc>
                <a:spcPct val="90000"/>
              </a:lnSpc>
            </a:pPr>
            <a:endParaRPr lang="en-US" sz="2400" dirty="0" smtClean="0"/>
          </a:p>
          <a:p>
            <a:pPr>
              <a:lnSpc>
                <a:spcPct val="90000"/>
              </a:lnSpc>
            </a:pPr>
            <a:r>
              <a:rPr lang="en-US" sz="2400" dirty="0" smtClean="0"/>
              <a:t>An interpreter translates source code </a:t>
            </a:r>
            <a:r>
              <a:rPr lang="en-US" sz="2400" i="1" dirty="0" smtClean="0"/>
              <a:t>one line at a time</a:t>
            </a:r>
            <a:r>
              <a:rPr lang="en-US" sz="2400" dirty="0" smtClean="0"/>
              <a:t> and executes the instruction. </a:t>
            </a:r>
            <a:r>
              <a:rPr lang="en-US" sz="2400" dirty="0" err="1" smtClean="0"/>
              <a:t>Eg</a:t>
            </a:r>
            <a:r>
              <a:rPr lang="en-US" sz="2400" dirty="0" smtClean="0"/>
              <a:t>. </a:t>
            </a:r>
            <a:r>
              <a:rPr lang="en-US" sz="2400" dirty="0"/>
              <a:t>BASIC</a:t>
            </a:r>
            <a:endParaRPr lang="en-US" sz="2400" dirty="0" smtClean="0"/>
          </a:p>
          <a:p>
            <a:pPr eaLnBrk="1" hangingPunct="1">
              <a:lnSpc>
                <a:spcPct val="90000"/>
              </a:lnSpc>
            </a:pPr>
            <a:r>
              <a:rPr lang="en-US" sz="2400" dirty="0" smtClean="0"/>
              <a:t>A compiler is a program that changes source code to object code, all in one shot. </a:t>
            </a:r>
            <a:r>
              <a:rPr lang="en-US" sz="2400" dirty="0" err="1" smtClean="0"/>
              <a:t>Eg</a:t>
            </a:r>
            <a:r>
              <a:rPr lang="en-US" sz="2400" dirty="0" smtClean="0"/>
              <a:t>. C++</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849978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78242"/>
                                        </p:tgtEl>
                                        <p:attrNameLst>
                                          <p:attrName>style.visibility</p:attrName>
                                        </p:attrNameLst>
                                      </p:cBhvr>
                                      <p:to>
                                        <p:strVal val="visible"/>
                                      </p:to>
                                    </p:set>
                                    <p:animEffect transition="in" filter="fade">
                                      <p:cBhvr>
                                        <p:cTn id="7" dur="1000"/>
                                        <p:tgtEl>
                                          <p:spTgt spid="778242"/>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778244">
                                            <p:txEl>
                                              <p:pRg st="2" end="2"/>
                                            </p:txEl>
                                          </p:spTgt>
                                        </p:tgtEl>
                                        <p:attrNameLst>
                                          <p:attrName>style.visibility</p:attrName>
                                        </p:attrNameLst>
                                      </p:cBhvr>
                                      <p:to>
                                        <p:strVal val="visible"/>
                                      </p:to>
                                    </p:set>
                                    <p:animEffect transition="in" filter="wipe(left)">
                                      <p:cBhvr>
                                        <p:cTn id="11" dur="1000"/>
                                        <p:tgtEl>
                                          <p:spTgt spid="778244">
                                            <p:txEl>
                                              <p:pRg st="2" end="2"/>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778244">
                                            <p:txEl>
                                              <p:pRg st="1" end="1"/>
                                            </p:txEl>
                                          </p:spTgt>
                                        </p:tgtEl>
                                        <p:attrNameLst>
                                          <p:attrName>style.visibility</p:attrName>
                                        </p:attrNameLst>
                                      </p:cBhvr>
                                      <p:to>
                                        <p:strVal val="visible"/>
                                      </p:to>
                                    </p:set>
                                    <p:animEffect transition="in" filter="wipe(left)">
                                      <p:cBhvr>
                                        <p:cTn id="15" dur="1000"/>
                                        <p:tgtEl>
                                          <p:spTgt spid="7782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70338" y="76200"/>
            <a:ext cx="8229600" cy="1143000"/>
          </a:xfrm>
        </p:spPr>
        <p:txBody>
          <a:bodyPr/>
          <a:lstStyle/>
          <a:p>
            <a:pPr algn="l" eaLnBrk="1" hangingPunct="1"/>
            <a:r>
              <a:rPr lang="en-US" b="1" dirty="0" smtClean="0"/>
              <a:t>The if-else Chain</a:t>
            </a:r>
          </a:p>
        </p:txBody>
      </p:sp>
      <p:sp>
        <p:nvSpPr>
          <p:cNvPr id="98307" name="Rectangle 9" descr="Rectangle: Click to edit Master text styles&#10;Second level&#10;Third level&#10;Fourth level&#10;Fifth level"/>
          <p:cNvSpPr>
            <a:spLocks noGrp="1" noChangeArrowheads="1"/>
          </p:cNvSpPr>
          <p:nvPr>
            <p:ph idx="4294967295"/>
          </p:nvPr>
        </p:nvSpPr>
        <p:spPr>
          <a:xfrm>
            <a:off x="140677" y="1447800"/>
            <a:ext cx="8862646" cy="5029200"/>
          </a:xfrm>
        </p:spPr>
        <p:txBody>
          <a:bodyPr>
            <a:normAutofit/>
          </a:bodyPr>
          <a:lstStyle/>
          <a:p>
            <a:pPr algn="just" eaLnBrk="1" hangingPunct="1">
              <a:lnSpc>
                <a:spcPct val="160000"/>
              </a:lnSpc>
            </a:pPr>
            <a:r>
              <a:rPr lang="en-US" sz="2400" b="1" dirty="0" smtClean="0"/>
              <a:t>if-else </a:t>
            </a:r>
            <a:r>
              <a:rPr lang="en-US" sz="2400" dirty="0" smtClean="0"/>
              <a:t>chain: A nested </a:t>
            </a:r>
            <a:r>
              <a:rPr lang="en-US" sz="2400" b="1" dirty="0" smtClean="0"/>
              <a:t>if</a:t>
            </a:r>
            <a:r>
              <a:rPr lang="en-US" sz="2400" dirty="0" smtClean="0"/>
              <a:t> statement occurring in the </a:t>
            </a:r>
            <a:r>
              <a:rPr lang="en-US" sz="2400" b="1" dirty="0" smtClean="0"/>
              <a:t>else</a:t>
            </a:r>
            <a:r>
              <a:rPr lang="en-US" sz="2400" dirty="0" smtClean="0"/>
              <a:t> clause of the outer </a:t>
            </a:r>
            <a:r>
              <a:rPr lang="en-US" sz="2400" b="1" dirty="0" smtClean="0"/>
              <a:t>if-else</a:t>
            </a:r>
          </a:p>
          <a:p>
            <a:pPr algn="just" eaLnBrk="1" hangingPunct="1">
              <a:lnSpc>
                <a:spcPct val="160000"/>
              </a:lnSpc>
            </a:pPr>
            <a:r>
              <a:rPr lang="en-US" sz="2400" dirty="0" smtClean="0"/>
              <a:t>If any condition is true, the corresponding statement is executed and the chain terminates</a:t>
            </a:r>
          </a:p>
          <a:p>
            <a:pPr algn="just" eaLnBrk="1" hangingPunct="1">
              <a:lnSpc>
                <a:spcPct val="160000"/>
              </a:lnSpc>
            </a:pPr>
            <a:r>
              <a:rPr lang="en-US" sz="2400" dirty="0" smtClean="0"/>
              <a:t>Final </a:t>
            </a:r>
            <a:r>
              <a:rPr lang="en-US" sz="2400" b="1" dirty="0" smtClean="0"/>
              <a:t>else</a:t>
            </a:r>
            <a:r>
              <a:rPr lang="en-US" sz="2400" dirty="0" smtClean="0"/>
              <a:t> is only executed if no conditions were true</a:t>
            </a:r>
          </a:p>
          <a:p>
            <a:pPr lvl="1" algn="just" eaLnBrk="1" hangingPunct="1">
              <a:lnSpc>
                <a:spcPct val="160000"/>
              </a:lnSpc>
            </a:pPr>
            <a:r>
              <a:rPr lang="en-US" sz="2400" dirty="0" smtClean="0"/>
              <a:t>Serves as a catch-all case</a:t>
            </a:r>
          </a:p>
          <a:p>
            <a:pPr algn="just" eaLnBrk="1" hangingPunct="1">
              <a:lnSpc>
                <a:spcPct val="160000"/>
              </a:lnSpc>
            </a:pPr>
            <a:r>
              <a:rPr lang="en-US" sz="2400" b="1" dirty="0" smtClean="0"/>
              <a:t>if-else</a:t>
            </a:r>
            <a:r>
              <a:rPr lang="en-US" sz="2400" dirty="0" smtClean="0"/>
              <a:t> chain provides one selection from many possible alternatives</a:t>
            </a:r>
          </a:p>
          <a:p>
            <a:pPr lvl="1" eaLnBrk="1" hangingPunct="1"/>
            <a:endParaRPr lang="en-US" sz="2400" dirty="0" smtClean="0"/>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70338" y="76200"/>
            <a:ext cx="8229600" cy="1143000"/>
          </a:xfrm>
        </p:spPr>
        <p:txBody>
          <a:bodyPr/>
          <a:lstStyle/>
          <a:p>
            <a:pPr algn="l" eaLnBrk="1" hangingPunct="1"/>
            <a:r>
              <a:rPr lang="en-US" b="1" dirty="0" smtClean="0"/>
              <a:t>The if-else Chain (continued)</a:t>
            </a:r>
          </a:p>
        </p:txBody>
      </p:sp>
      <p:sp>
        <p:nvSpPr>
          <p:cNvPr id="52227" name="Rectangle 9" descr="Rectangle: Click to edit Master text styles&#10;Second level&#10;Third level&#10;Fourth level&#10;Fifth level"/>
          <p:cNvSpPr>
            <a:spLocks noGrp="1" noChangeArrowheads="1"/>
          </p:cNvSpPr>
          <p:nvPr>
            <p:ph idx="4294967295"/>
          </p:nvPr>
        </p:nvSpPr>
        <p:spPr>
          <a:xfrm>
            <a:off x="211016" y="1447800"/>
            <a:ext cx="8581292" cy="4953000"/>
          </a:xfrm>
        </p:spPr>
        <p:txBody>
          <a:bodyPr>
            <a:normAutofit fontScale="77500" lnSpcReduction="20000"/>
          </a:bodyPr>
          <a:lstStyle/>
          <a:p>
            <a:pPr eaLnBrk="1" hangingPunct="1">
              <a:defRPr/>
            </a:pPr>
            <a:r>
              <a:rPr lang="en-US" sz="3600" dirty="0" smtClean="0"/>
              <a:t>Syntax</a:t>
            </a:r>
          </a:p>
          <a:p>
            <a:pPr indent="0" eaLnBrk="1" hangingPunct="1">
              <a:spcBef>
                <a:spcPts val="0"/>
              </a:spcBef>
              <a:buFontTx/>
              <a:buNone/>
              <a:defRPr/>
            </a:pPr>
            <a:endParaRPr lang="en-US" dirty="0" smtClean="0"/>
          </a:p>
          <a:p>
            <a:pPr indent="0" eaLnBrk="1" hangingPunct="1">
              <a:spcBef>
                <a:spcPts val="0"/>
              </a:spcBef>
              <a:buFontTx/>
              <a:buNone/>
              <a:defRPr/>
            </a:pPr>
            <a:r>
              <a:rPr lang="en-US" dirty="0" smtClean="0"/>
              <a:t>if (condition_1)</a:t>
            </a:r>
          </a:p>
          <a:p>
            <a:pPr indent="0" eaLnBrk="1" hangingPunct="1">
              <a:spcBef>
                <a:spcPts val="0"/>
              </a:spcBef>
              <a:buFontTx/>
              <a:buNone/>
              <a:defRPr/>
            </a:pPr>
            <a:r>
              <a:rPr lang="en-US" dirty="0" smtClean="0"/>
              <a:t>	statement_1; //executed if condition_1 is true;</a:t>
            </a:r>
          </a:p>
          <a:p>
            <a:pPr indent="0" eaLnBrk="1" hangingPunct="1">
              <a:spcBef>
                <a:spcPts val="0"/>
              </a:spcBef>
              <a:buFontTx/>
              <a:buNone/>
              <a:defRPr/>
            </a:pPr>
            <a:r>
              <a:rPr lang="en-US" dirty="0" smtClean="0"/>
              <a:t>else if (condition_2)</a:t>
            </a:r>
          </a:p>
          <a:p>
            <a:pPr indent="0" eaLnBrk="1" hangingPunct="1">
              <a:spcBef>
                <a:spcPts val="0"/>
              </a:spcBef>
              <a:buFontTx/>
              <a:buNone/>
              <a:defRPr/>
            </a:pPr>
            <a:r>
              <a:rPr lang="en-US" dirty="0" smtClean="0"/>
              <a:t>    statement_2; //executed if condition_2 is true;</a:t>
            </a:r>
          </a:p>
          <a:p>
            <a:pPr indent="0" eaLnBrk="1" hangingPunct="1">
              <a:spcBef>
                <a:spcPts val="0"/>
              </a:spcBef>
              <a:buFontTx/>
              <a:buNone/>
              <a:defRPr/>
            </a:pPr>
            <a:r>
              <a:rPr lang="en-US" dirty="0" smtClean="0"/>
              <a:t>else if (condition_3)</a:t>
            </a:r>
          </a:p>
          <a:p>
            <a:pPr indent="0" eaLnBrk="1" hangingPunct="1">
              <a:spcBef>
                <a:spcPts val="0"/>
              </a:spcBef>
              <a:buFontTx/>
              <a:buNone/>
              <a:defRPr/>
            </a:pPr>
            <a:r>
              <a:rPr lang="en-US" dirty="0" smtClean="0"/>
              <a:t>    statement_3; //executed if condition_3 is true;</a:t>
            </a:r>
          </a:p>
          <a:p>
            <a:pPr indent="0" eaLnBrk="1" hangingPunct="1">
              <a:spcBef>
                <a:spcPts val="0"/>
              </a:spcBef>
              <a:buFontTx/>
              <a:buNone/>
              <a:defRPr/>
            </a:pPr>
            <a:r>
              <a:rPr lang="en-US" dirty="0" smtClean="0"/>
              <a:t>	.</a:t>
            </a:r>
          </a:p>
          <a:p>
            <a:pPr indent="0" eaLnBrk="1" hangingPunct="1">
              <a:spcBef>
                <a:spcPts val="0"/>
              </a:spcBef>
              <a:buFontTx/>
              <a:buNone/>
              <a:defRPr/>
            </a:pPr>
            <a:r>
              <a:rPr lang="en-US" dirty="0" smtClean="0"/>
              <a:t>	.</a:t>
            </a:r>
          </a:p>
          <a:p>
            <a:pPr indent="0" eaLnBrk="1" hangingPunct="1">
              <a:spcBef>
                <a:spcPts val="0"/>
              </a:spcBef>
              <a:buFontTx/>
              <a:buNone/>
              <a:defRPr/>
            </a:pPr>
            <a:r>
              <a:rPr lang="en-US" dirty="0" smtClean="0"/>
              <a:t>else if (</a:t>
            </a:r>
            <a:r>
              <a:rPr lang="en-US" dirty="0" err="1" smtClean="0"/>
              <a:t>condition_n</a:t>
            </a:r>
            <a:r>
              <a:rPr lang="en-US" dirty="0" smtClean="0"/>
              <a:t>)</a:t>
            </a:r>
          </a:p>
          <a:p>
            <a:pPr indent="0" eaLnBrk="1" hangingPunct="1">
              <a:spcBef>
                <a:spcPts val="0"/>
              </a:spcBef>
              <a:buFontTx/>
              <a:buNone/>
              <a:defRPr/>
            </a:pPr>
            <a:r>
              <a:rPr lang="en-US" dirty="0" smtClean="0"/>
              <a:t>    </a:t>
            </a:r>
            <a:r>
              <a:rPr lang="en-US" dirty="0" err="1" smtClean="0"/>
              <a:t>statement_n</a:t>
            </a:r>
            <a:r>
              <a:rPr lang="en-US" dirty="0" smtClean="0"/>
              <a:t>; //executed if </a:t>
            </a:r>
            <a:r>
              <a:rPr lang="en-US" dirty="0" err="1" smtClean="0"/>
              <a:t>condition_n</a:t>
            </a:r>
            <a:r>
              <a:rPr lang="en-US" dirty="0" smtClean="0"/>
              <a:t> is true;</a:t>
            </a:r>
          </a:p>
          <a:p>
            <a:pPr indent="0" eaLnBrk="1" hangingPunct="1">
              <a:spcBef>
                <a:spcPts val="0"/>
              </a:spcBef>
              <a:buFontTx/>
              <a:buNone/>
              <a:defRPr/>
            </a:pPr>
            <a:r>
              <a:rPr lang="en-US" dirty="0" smtClean="0"/>
              <a:t>else</a:t>
            </a:r>
          </a:p>
          <a:p>
            <a:pPr indent="0" eaLnBrk="1" hangingPunct="1">
              <a:spcBef>
                <a:spcPts val="0"/>
              </a:spcBef>
              <a:buFontTx/>
              <a:buNone/>
              <a:defRPr/>
            </a:pPr>
            <a:r>
              <a:rPr lang="en-US" dirty="0" smtClean="0"/>
              <a:t>	</a:t>
            </a:r>
            <a:r>
              <a:rPr lang="en-US" dirty="0" err="1" smtClean="0"/>
              <a:t>last_statement</a:t>
            </a:r>
            <a:r>
              <a:rPr lang="en-US" dirty="0" smtClean="0"/>
              <a:t>; //executed </a:t>
            </a:r>
          </a:p>
          <a:p>
            <a:pPr indent="0" eaLnBrk="1" hangingPunct="1">
              <a:spcBef>
                <a:spcPts val="0"/>
              </a:spcBef>
              <a:buFontTx/>
              <a:buNone/>
              <a:defRPr/>
            </a:pPr>
            <a:r>
              <a:rPr lang="en-US" dirty="0" smtClean="0"/>
              <a:t>			    //if the above conditions are false</a:t>
            </a:r>
          </a:p>
          <a:p>
            <a:pPr indent="0" eaLnBrk="1" hangingPunct="1">
              <a:spcBef>
                <a:spcPts val="0"/>
              </a:spcBef>
              <a:buFontTx/>
              <a:buNone/>
              <a:defRPr/>
            </a:pPr>
            <a:endParaRPr lang="en-US" dirty="0" smtClean="0"/>
          </a:p>
          <a:p>
            <a:pPr indent="0" eaLnBrk="1" hangingPunct="1">
              <a:spcBef>
                <a:spcPts val="0"/>
              </a:spcBef>
              <a:buFontTx/>
              <a:buNone/>
              <a:defRPr/>
            </a:pPr>
            <a:endParaRPr lang="en-US" dirty="0" smtClean="0"/>
          </a:p>
          <a:p>
            <a:pPr indent="0" eaLnBrk="1" hangingPunct="1">
              <a:spcBef>
                <a:spcPts val="0"/>
              </a:spcBef>
              <a:buFontTx/>
              <a:buNone/>
              <a:defRPr/>
            </a:pPr>
            <a:endParaRPr lang="en-US" dirty="0" smtClean="0"/>
          </a:p>
          <a:p>
            <a:pPr eaLnBrk="1" hangingPunct="1">
              <a:buFont typeface="Wingdings" pitchFamily="2" charset="2"/>
              <a:buNone/>
              <a:defRPr/>
            </a:pPr>
            <a:endParaRPr lang="en-US" dirty="0" smtClean="0"/>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810000" cy="365125"/>
          </a:xfrm>
        </p:spPr>
        <p:txBody>
          <a:bodyPr/>
          <a:lstStyle/>
          <a:p>
            <a:r>
              <a:rPr lang="en-US" dirty="0" smtClean="0"/>
              <a:t>*******Faculty of  Computer Science*******</a:t>
            </a:r>
            <a:endParaRPr lang="en-US" dirty="0"/>
          </a:p>
        </p:txBody>
      </p:sp>
      <p:sp>
        <p:nvSpPr>
          <p:cNvPr id="3" name="Rectangle 2"/>
          <p:cNvSpPr/>
          <p:nvPr/>
        </p:nvSpPr>
        <p:spPr>
          <a:xfrm>
            <a:off x="34413" y="152400"/>
            <a:ext cx="9109587" cy="6186309"/>
          </a:xfrm>
          <a:prstGeom prst="rect">
            <a:avLst/>
          </a:prstGeom>
        </p:spPr>
        <p:txBody>
          <a:bodyPr wrap="square">
            <a:spAutoFit/>
          </a:bodyPr>
          <a:lstStyle/>
          <a:p>
            <a:r>
              <a:rPr lang="en-US" dirty="0" smtClean="0">
                <a:latin typeface="Times New Roman" pitchFamily="18" charset="0"/>
                <a:cs typeface="Times New Roman" pitchFamily="18" charset="0"/>
              </a:rPr>
              <a:t>elseif1.cpp</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void main ()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a:t>
            </a:r>
          </a:p>
          <a:p>
            <a:r>
              <a:rPr lang="en-US" dirty="0">
                <a:latin typeface="Times New Roman" pitchFamily="18" charset="0"/>
                <a:cs typeface="Times New Roman" pitchFamily="18" charset="0"/>
              </a:rPr>
              <a:t>   cout&lt;&lt;"Enter a number";</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cin</a:t>
            </a:r>
            <a:r>
              <a:rPr lang="en-US" dirty="0">
                <a:latin typeface="Times New Roman" pitchFamily="18" charset="0"/>
                <a:cs typeface="Times New Roman" pitchFamily="18" charset="0"/>
              </a:rPr>
              <a:t>&gt;&gt;a;    </a:t>
            </a:r>
          </a:p>
          <a:p>
            <a:r>
              <a:rPr lang="en-US" dirty="0">
                <a:latin typeface="Times New Roman" pitchFamily="18" charset="0"/>
                <a:cs typeface="Times New Roman" pitchFamily="18" charset="0"/>
              </a:rPr>
              <a:t>   if( a == 10 )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cout &lt;&lt; "Value of a is 10" &lt;&lt; </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 	// if condition is true then print the following</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else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if</a:t>
            </a:r>
            <a:r>
              <a:rPr lang="en-US" dirty="0">
                <a:latin typeface="Times New Roman" pitchFamily="18" charset="0"/>
                <a:cs typeface="Times New Roman" pitchFamily="18" charset="0"/>
              </a:rPr>
              <a:t>( a == 20 )    cout &lt;&lt; "Value of a is 20" &lt;&lt; </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 	// if else if condition is true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else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if</a:t>
            </a:r>
            <a:r>
              <a:rPr lang="en-US" dirty="0">
                <a:latin typeface="Times New Roman" pitchFamily="18" charset="0"/>
                <a:cs typeface="Times New Roman" pitchFamily="18" charset="0"/>
              </a:rPr>
              <a:t>( a == 30 )  cout &lt;&lt; "Value of a is 30" &lt;&lt; </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else if condition is </a:t>
            </a:r>
            <a:r>
              <a:rPr lang="en-US" dirty="0" smtClean="0">
                <a:latin typeface="Times New Roman" pitchFamily="18" charset="0"/>
                <a:cs typeface="Times New Roman" pitchFamily="18" charset="0"/>
              </a:rPr>
              <a:t>true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else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cout </a:t>
            </a:r>
            <a:r>
              <a:rPr lang="en-US" dirty="0">
                <a:latin typeface="Times New Roman" pitchFamily="18" charset="0"/>
                <a:cs typeface="Times New Roman" pitchFamily="18" charset="0"/>
              </a:rPr>
              <a:t>&lt;&lt; "Value of a is not matching" &lt;&lt; </a:t>
            </a:r>
            <a:r>
              <a:rPr lang="en-US" dirty="0" err="1">
                <a:latin typeface="Times New Roman" pitchFamily="18" charset="0"/>
                <a:cs typeface="Times New Roman" pitchFamily="18" charset="0"/>
              </a:rPr>
              <a:t>endl</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if none of the </a:t>
            </a:r>
            <a:r>
              <a:rPr lang="en-US" dirty="0" smtClean="0">
                <a:latin typeface="Times New Roman" pitchFamily="18" charset="0"/>
                <a:cs typeface="Times New Roman" pitchFamily="18" charset="0"/>
              </a:rPr>
              <a:t>conditions </a:t>
            </a:r>
            <a:r>
              <a:rPr lang="en-US" dirty="0">
                <a:latin typeface="Times New Roman" pitchFamily="18" charset="0"/>
                <a:cs typeface="Times New Roman" pitchFamily="18" charset="0"/>
              </a:rPr>
              <a:t>is true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Tree>
    <p:extLst>
      <p:ext uri="{BB962C8B-B14F-4D97-AF65-F5344CB8AC3E}">
        <p14:creationId xmlns="" xmlns:p14="http://schemas.microsoft.com/office/powerpoint/2010/main" val="3535239599"/>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810000" cy="365125"/>
          </a:xfrm>
        </p:spPr>
        <p:txBody>
          <a:bodyPr/>
          <a:lstStyle/>
          <a:p>
            <a:r>
              <a:rPr lang="en-US" dirty="0" smtClean="0"/>
              <a:t>*******Faculty of  Computer Science*******</a:t>
            </a:r>
            <a:endParaRPr lang="en-US" dirty="0"/>
          </a:p>
        </p:txBody>
      </p:sp>
      <p:sp>
        <p:nvSpPr>
          <p:cNvPr id="3" name="Rectangle 2"/>
          <p:cNvSpPr txBox="1">
            <a:spLocks noChangeArrowheads="1"/>
          </p:cNvSpPr>
          <p:nvPr/>
        </p:nvSpPr>
        <p:spPr bwMode="auto">
          <a:xfrm>
            <a:off x="70339" y="76200"/>
            <a:ext cx="8862646" cy="762000"/>
          </a:xfrm>
          <a:prstGeom prst="rect">
            <a:avLst/>
          </a:prstGeom>
          <a:noFill/>
          <a:ln w="9525">
            <a:noFill/>
            <a:miter lim="800000"/>
            <a:headEnd/>
            <a:tailEnd/>
          </a:ln>
        </p:spPr>
        <p:txBody>
          <a:bodyPr anchor="b"/>
          <a:lstStyle/>
          <a:p>
            <a:pPr>
              <a:defRPr/>
            </a:pPr>
            <a:r>
              <a:rPr lang="en-US" sz="3600" b="1" kern="0" dirty="0">
                <a:latin typeface="Times New Roman" pitchFamily="18" charset="0"/>
                <a:ea typeface="+mj-ea"/>
                <a:cs typeface="Times New Roman" pitchFamily="18" charset="0"/>
              </a:rPr>
              <a:t>e</a:t>
            </a:r>
            <a:r>
              <a:rPr lang="en-US" sz="3600" b="1" kern="0" dirty="0" smtClean="0">
                <a:latin typeface="Times New Roman" pitchFamily="18" charset="0"/>
                <a:ea typeface="+mj-ea"/>
                <a:cs typeface="Times New Roman" pitchFamily="18" charset="0"/>
              </a:rPr>
              <a:t>lse if </a:t>
            </a:r>
            <a:r>
              <a:rPr lang="en-US" sz="3600" b="1" kern="0" dirty="0">
                <a:latin typeface="Times New Roman" pitchFamily="18" charset="0"/>
                <a:ea typeface="+mj-ea"/>
                <a:cs typeface="Times New Roman" pitchFamily="18" charset="0"/>
              </a:rPr>
              <a:t>Example</a:t>
            </a:r>
          </a:p>
        </p:txBody>
      </p:sp>
      <p:sp>
        <p:nvSpPr>
          <p:cNvPr id="5" name="TextBox 4"/>
          <p:cNvSpPr txBox="1"/>
          <p:nvPr/>
        </p:nvSpPr>
        <p:spPr>
          <a:xfrm>
            <a:off x="70338" y="838200"/>
            <a:ext cx="9302261" cy="4401205"/>
          </a:xfrm>
          <a:prstGeom prst="rect">
            <a:avLst/>
          </a:prstGeom>
          <a:noFill/>
        </p:spPr>
        <p:txBody>
          <a:bodyPr wrap="square" rtlCol="0">
            <a:spAutoFit/>
          </a:bodyPr>
          <a:lstStyle/>
          <a:p>
            <a:r>
              <a:rPr lang="en-US" sz="2000" dirty="0" smtClean="0">
                <a:latin typeface="Times New Roman" pitchFamily="18" charset="0"/>
                <a:cs typeface="Times New Roman" pitchFamily="18" charset="0"/>
              </a:rPr>
              <a:t>elseif2.cpp</a:t>
            </a:r>
          </a:p>
          <a:p>
            <a:r>
              <a:rPr lang="en-US" sz="2000" dirty="0" smtClean="0">
                <a:latin typeface="Times New Roman" pitchFamily="18" charset="0"/>
                <a:cs typeface="Times New Roman" pitchFamily="18" charset="0"/>
              </a:rPr>
              <a:t>#include&lt;</a:t>
            </a:r>
            <a:r>
              <a:rPr lang="en-US" sz="2000" dirty="0" err="1" smtClean="0">
                <a:latin typeface="Times New Roman" pitchFamily="18" charset="0"/>
                <a:cs typeface="Times New Roman" pitchFamily="18" charset="0"/>
              </a:rPr>
              <a:t>iostream.h</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void main () </a:t>
            </a: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cout&lt;&lt;“Enter a number”;</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cin</a:t>
            </a:r>
            <a:r>
              <a:rPr lang="en-US" sz="2000" dirty="0" smtClean="0">
                <a:latin typeface="Times New Roman" pitchFamily="18" charset="0"/>
                <a:cs typeface="Times New Roman" pitchFamily="18" charset="0"/>
              </a:rPr>
              <a:t>&gt;&gt;a;    </a:t>
            </a:r>
          </a:p>
          <a:p>
            <a:r>
              <a:rPr lang="en-US" sz="2000" dirty="0" smtClean="0">
                <a:latin typeface="Times New Roman" pitchFamily="18" charset="0"/>
                <a:cs typeface="Times New Roman" pitchFamily="18" charset="0"/>
              </a:rPr>
              <a:t>   if( a == 10 )</a:t>
            </a:r>
          </a:p>
          <a:p>
            <a:r>
              <a:rPr lang="en-US" sz="2000" dirty="0" smtClean="0">
                <a:latin typeface="Times New Roman" pitchFamily="18" charset="0"/>
                <a:cs typeface="Times New Roman" pitchFamily="18" charset="0"/>
              </a:rPr>
              <a:t>   cout &lt;&lt; "Value of a is 10" &lt;&lt; </a:t>
            </a:r>
            <a:r>
              <a:rPr lang="en-US" sz="2000" dirty="0" err="1" smtClean="0">
                <a:latin typeface="Times New Roman" pitchFamily="18" charset="0"/>
                <a:cs typeface="Times New Roman" pitchFamily="18" charset="0"/>
              </a:rPr>
              <a:t>endl</a:t>
            </a:r>
            <a:r>
              <a:rPr lang="en-US" sz="2000" dirty="0" smtClean="0">
                <a:latin typeface="Times New Roman" pitchFamily="18" charset="0"/>
                <a:cs typeface="Times New Roman" pitchFamily="18" charset="0"/>
              </a:rPr>
              <a:t>; // if condition is true then print the following</a:t>
            </a:r>
          </a:p>
          <a:p>
            <a:r>
              <a:rPr lang="en-US" sz="2000" dirty="0" smtClean="0">
                <a:latin typeface="Times New Roman" pitchFamily="18" charset="0"/>
                <a:cs typeface="Times New Roman" pitchFamily="18" charset="0"/>
              </a:rPr>
              <a:t>   else   if( a == 20 )    cout &lt;&lt; "Value of a is 20" &lt;&lt; </a:t>
            </a:r>
            <a:r>
              <a:rPr lang="en-US" sz="2000" dirty="0" err="1" smtClean="0">
                <a:latin typeface="Times New Roman" pitchFamily="18" charset="0"/>
                <a:cs typeface="Times New Roman" pitchFamily="18" charset="0"/>
              </a:rPr>
              <a:t>endl</a:t>
            </a:r>
            <a:r>
              <a:rPr lang="en-US" sz="2000" dirty="0" smtClean="0">
                <a:latin typeface="Times New Roman" pitchFamily="18" charset="0"/>
                <a:cs typeface="Times New Roman" pitchFamily="18" charset="0"/>
              </a:rPr>
              <a:t>; // if else if condition is 	true</a:t>
            </a:r>
          </a:p>
          <a:p>
            <a:r>
              <a:rPr lang="en-US" sz="2000" dirty="0" smtClean="0">
                <a:latin typeface="Times New Roman" pitchFamily="18" charset="0"/>
                <a:cs typeface="Times New Roman" pitchFamily="18" charset="0"/>
              </a:rPr>
              <a:t>   else  if( a == 30 )  cout &lt;&lt; "Value of a is 30" &lt;&lt; </a:t>
            </a:r>
            <a:r>
              <a:rPr lang="en-US" sz="2000" dirty="0" err="1" smtClean="0">
                <a:latin typeface="Times New Roman" pitchFamily="18" charset="0"/>
                <a:cs typeface="Times New Roman" pitchFamily="18" charset="0"/>
              </a:rPr>
              <a:t>endl</a:t>
            </a:r>
            <a:r>
              <a:rPr lang="en-US" sz="2000" dirty="0" smtClean="0">
                <a:latin typeface="Times New Roman" pitchFamily="18" charset="0"/>
                <a:cs typeface="Times New Roman" pitchFamily="18" charset="0"/>
              </a:rPr>
              <a:t>;    // if else if condition is true</a:t>
            </a:r>
          </a:p>
          <a:p>
            <a:r>
              <a:rPr lang="en-US" sz="2000" dirty="0" smtClean="0">
                <a:latin typeface="Times New Roman" pitchFamily="18" charset="0"/>
                <a:cs typeface="Times New Roman" pitchFamily="18" charset="0"/>
              </a:rPr>
              <a:t>   else  cout &lt;&lt; "Value of a is not matching" &lt;&lt; </a:t>
            </a:r>
            <a:r>
              <a:rPr lang="en-US" sz="2000" dirty="0" err="1" smtClean="0">
                <a:latin typeface="Times New Roman" pitchFamily="18" charset="0"/>
                <a:cs typeface="Times New Roman" pitchFamily="18" charset="0"/>
              </a:rPr>
              <a:t>endl</a:t>
            </a:r>
            <a:r>
              <a:rPr lang="en-US" sz="2000" dirty="0" smtClean="0">
                <a:latin typeface="Times New Roman" pitchFamily="18" charset="0"/>
                <a:cs typeface="Times New Roman" pitchFamily="18" charset="0"/>
              </a:rPr>
              <a:t>;	 // if none of the conditions is true</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51159536"/>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ChangeArrowheads="1"/>
          </p:cNvSpPr>
          <p:nvPr/>
        </p:nvSpPr>
        <p:spPr bwMode="auto">
          <a:xfrm>
            <a:off x="246185" y="927745"/>
            <a:ext cx="8686800" cy="6186309"/>
          </a:xfrm>
          <a:prstGeom prst="rect">
            <a:avLst/>
          </a:prstGeom>
          <a:noFill/>
          <a:ln w="9525">
            <a:noFill/>
            <a:miter lim="800000"/>
            <a:headEnd/>
            <a:tailEnd/>
          </a:ln>
        </p:spPr>
        <p:txBody>
          <a:bodyPr wrap="square">
            <a:spAutoFit/>
          </a:bodyPr>
          <a:lstStyle/>
          <a:p>
            <a:r>
              <a:rPr lang="en-US" sz="2200" dirty="0" smtClean="0">
                <a:solidFill>
                  <a:schemeClr val="tx1"/>
                </a:solidFill>
                <a:latin typeface="Times New Roman" pitchFamily="18" charset="0"/>
                <a:cs typeface="Times New Roman" pitchFamily="18" charset="0"/>
              </a:rPr>
              <a:t>examresult.cpp</a:t>
            </a:r>
          </a:p>
          <a:p>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r>
              <a:rPr lang="en-US" sz="2200" dirty="0">
                <a:solidFill>
                  <a:schemeClr val="tx1"/>
                </a:solidFill>
                <a:latin typeface="Times New Roman" pitchFamily="18" charset="0"/>
                <a:cs typeface="Times New Roman" pitchFamily="18" charset="0"/>
              </a:rPr>
              <a:t>void main()</a:t>
            </a:r>
          </a:p>
          <a:p>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mark1,mark2,mark3;</a:t>
            </a:r>
          </a:p>
          <a:p>
            <a:r>
              <a:rPr lang="en-US" sz="2200" dirty="0">
                <a:solidFill>
                  <a:schemeClr val="tx1"/>
                </a:solidFill>
                <a:latin typeface="Times New Roman" pitchFamily="18" charset="0"/>
                <a:cs typeface="Times New Roman" pitchFamily="18" charset="0"/>
              </a:rPr>
              <a:t>   cout&lt;&lt;"Enter three marks: ";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cin</a:t>
            </a:r>
            <a:r>
              <a:rPr lang="en-US" sz="2200" dirty="0">
                <a:solidFill>
                  <a:schemeClr val="tx1"/>
                </a:solidFill>
                <a:latin typeface="Times New Roman" pitchFamily="18" charset="0"/>
                <a:cs typeface="Times New Roman" pitchFamily="18" charset="0"/>
              </a:rPr>
              <a:t>&gt;&gt;mark1&gt;&gt;mark2&gt;&gt;mark3;</a:t>
            </a:r>
          </a:p>
          <a:p>
            <a:r>
              <a:rPr lang="en-US" sz="2200" dirty="0">
                <a:solidFill>
                  <a:schemeClr val="tx1"/>
                </a:solidFill>
                <a:latin typeface="Times New Roman" pitchFamily="18" charset="0"/>
                <a:cs typeface="Times New Roman" pitchFamily="18" charset="0"/>
              </a:rPr>
              <a:t>   if (mark1 &gt;= 50 &amp;&amp; mark2 &gt;=50 &amp;&amp; mark3 &gt;= 50)</a:t>
            </a:r>
          </a:p>
          <a:p>
            <a:r>
              <a:rPr lang="en-US" sz="2200" dirty="0">
                <a:solidFill>
                  <a:schemeClr val="tx1"/>
                </a:solidFill>
                <a:latin typeface="Times New Roman" pitchFamily="18" charset="0"/>
                <a:cs typeface="Times New Roman" pitchFamily="18" charset="0"/>
              </a:rPr>
              <a:t>   {  </a:t>
            </a:r>
          </a:p>
          <a:p>
            <a:r>
              <a:rPr lang="en-US" sz="2200" dirty="0">
                <a:solidFill>
                  <a:schemeClr val="tx1"/>
                </a:solidFill>
                <a:latin typeface="Times New Roman" pitchFamily="18" charset="0"/>
                <a:cs typeface="Times New Roman" pitchFamily="18" charset="0"/>
              </a:rPr>
              <a:t>	if (mark1 &gt;= 80 </a:t>
            </a:r>
            <a:r>
              <a:rPr lang="en-US" sz="2200" dirty="0" smtClean="0">
                <a:latin typeface="Times New Roman" pitchFamily="18" charset="0"/>
                <a:cs typeface="Times New Roman" pitchFamily="18" charset="0"/>
              </a:rPr>
              <a:t>&amp;&amp;</a:t>
            </a:r>
            <a:r>
              <a:rPr lang="en-US" sz="2200" dirty="0" smtClean="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mark2 &gt;=80 </a:t>
            </a:r>
            <a:r>
              <a:rPr lang="en-US" sz="2200" dirty="0" smtClean="0">
                <a:latin typeface="Times New Roman" pitchFamily="18" charset="0"/>
                <a:cs typeface="Times New Roman" pitchFamily="18" charset="0"/>
              </a:rPr>
              <a:t>&amp;&amp;</a:t>
            </a:r>
            <a:r>
              <a:rPr lang="en-US" sz="2200" dirty="0" smtClean="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mark3 &gt;= 80)  </a:t>
            </a:r>
          </a:p>
          <a:p>
            <a:r>
              <a:rPr lang="en-US" sz="2200" dirty="0">
                <a:solidFill>
                  <a:schemeClr val="tx1"/>
                </a:solidFill>
                <a:latin typeface="Times New Roman" pitchFamily="18" charset="0"/>
                <a:cs typeface="Times New Roman" pitchFamily="18" charset="0"/>
              </a:rPr>
              <a:t>		cout&lt;&lt;“Pass with Distinction”; </a:t>
            </a:r>
          </a:p>
          <a:p>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else </a:t>
            </a:r>
            <a:r>
              <a:rPr lang="en-US" sz="2200" dirty="0">
                <a:solidFill>
                  <a:schemeClr val="tx1"/>
                </a:solidFill>
                <a:latin typeface="Times New Roman" pitchFamily="18" charset="0"/>
                <a:cs typeface="Times New Roman" pitchFamily="18" charset="0"/>
              </a:rPr>
              <a:t>if(mark1 &gt;= 65 &amp;&amp; mark2 &gt;=65 &amp;&amp; mark3 &gt;= 65)</a:t>
            </a:r>
          </a:p>
          <a:p>
            <a:r>
              <a:rPr lang="en-US" sz="2200" dirty="0">
                <a:solidFill>
                  <a:schemeClr val="tx1"/>
                </a:solidFill>
                <a:latin typeface="Times New Roman" pitchFamily="18" charset="0"/>
                <a:cs typeface="Times New Roman" pitchFamily="18" charset="0"/>
              </a:rPr>
              <a:t>		cout&lt;&lt;“Pass with Credit”;</a:t>
            </a:r>
          </a:p>
          <a:p>
            <a:r>
              <a:rPr lang="en-US" sz="2200" dirty="0">
                <a:solidFill>
                  <a:schemeClr val="tx1"/>
                </a:solidFill>
                <a:latin typeface="Times New Roman" pitchFamily="18" charset="0"/>
                <a:cs typeface="Times New Roman" pitchFamily="18" charset="0"/>
              </a:rPr>
              <a:t>	else cout&lt;&lt;“Pass”;  </a:t>
            </a:r>
          </a:p>
          <a:p>
            <a:r>
              <a:rPr lang="en-US" sz="2200" dirty="0">
                <a:solidFill>
                  <a:schemeClr val="tx1"/>
                </a:solidFill>
                <a:latin typeface="Times New Roman" pitchFamily="18" charset="0"/>
                <a:cs typeface="Times New Roman" pitchFamily="18" charset="0"/>
              </a:rPr>
              <a:t>   }</a:t>
            </a:r>
          </a:p>
          <a:p>
            <a:r>
              <a:rPr lang="en-US" sz="2200" dirty="0">
                <a:solidFill>
                  <a:schemeClr val="tx1"/>
                </a:solidFill>
                <a:latin typeface="Times New Roman" pitchFamily="18" charset="0"/>
                <a:cs typeface="Times New Roman" pitchFamily="18" charset="0"/>
              </a:rPr>
              <a:t>   else     cout&lt;&lt;“Fail";</a:t>
            </a:r>
          </a:p>
          <a:p>
            <a:r>
              <a:rPr lang="en-US" sz="2200" dirty="0">
                <a:solidFill>
                  <a:schemeClr val="tx1"/>
                </a:solidFill>
                <a:latin typeface="Times New Roman" pitchFamily="18" charset="0"/>
                <a:cs typeface="Times New Roman" pitchFamily="18" charset="0"/>
              </a:rPr>
              <a:t>   getch();</a:t>
            </a:r>
          </a:p>
          <a:p>
            <a:r>
              <a:rPr lang="en-US" sz="22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70339" y="76200"/>
            <a:ext cx="8862646" cy="495300"/>
          </a:xfrm>
          <a:prstGeom prst="rect">
            <a:avLst/>
          </a:prstGeom>
          <a:noFill/>
          <a:ln w="9525">
            <a:noFill/>
            <a:miter lim="800000"/>
            <a:headEnd/>
            <a:tailEnd/>
          </a:ln>
        </p:spPr>
        <p:txBody>
          <a:bodyPr anchor="b"/>
          <a:lstStyle/>
          <a:p>
            <a:pPr>
              <a:defRPr/>
            </a:pPr>
            <a:r>
              <a:rPr lang="en-US" sz="3600" kern="0" dirty="0">
                <a:solidFill>
                  <a:srgbClr val="660066"/>
                </a:solidFill>
                <a:latin typeface="Times New Roman" pitchFamily="18" charset="0"/>
                <a:ea typeface="+mj-ea"/>
                <a:cs typeface="Times New Roman" pitchFamily="18" charset="0"/>
              </a:rPr>
              <a:t>if-else </a:t>
            </a:r>
            <a:r>
              <a:rPr lang="en-US" sz="3600" kern="0" dirty="0">
                <a:solidFill>
                  <a:schemeClr val="tx2"/>
                </a:solidFill>
                <a:latin typeface="Times New Roman" pitchFamily="18" charset="0"/>
                <a:ea typeface="+mj-ea"/>
                <a:cs typeface="Times New Roman" pitchFamily="18" charset="0"/>
              </a:rPr>
              <a:t>Example</a:t>
            </a:r>
          </a:p>
        </p:txBody>
      </p:sp>
      <p:sp>
        <p:nvSpPr>
          <p:cNvPr id="7" name="Footer Placeholder 6"/>
          <p:cNvSpPr>
            <a:spLocks noGrp="1"/>
          </p:cNvSpPr>
          <p:nvPr>
            <p:ph type="ftr" sz="quarter" idx="11"/>
          </p:nvPr>
        </p:nvSpPr>
        <p:spPr>
          <a:xfrm>
            <a:off x="3124200" y="6356350"/>
            <a:ext cx="43434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70338" y="76200"/>
            <a:ext cx="8229600" cy="990600"/>
          </a:xfrm>
        </p:spPr>
        <p:txBody>
          <a:bodyPr/>
          <a:lstStyle/>
          <a:p>
            <a:pPr algn="l" eaLnBrk="1" hangingPunct="1"/>
            <a:r>
              <a:rPr lang="en-US" b="1" dirty="0" smtClean="0"/>
              <a:t>switch Statement</a:t>
            </a:r>
          </a:p>
        </p:txBody>
      </p:sp>
      <p:sp>
        <p:nvSpPr>
          <p:cNvPr id="52227" name="Rectangle 9" descr="Rectangle: Click to edit Master text styles&#10;Second level&#10;Third level&#10;Fourth level&#10;Fifth level"/>
          <p:cNvSpPr>
            <a:spLocks noGrp="1" noChangeArrowheads="1"/>
          </p:cNvSpPr>
          <p:nvPr>
            <p:ph idx="4294967295"/>
          </p:nvPr>
        </p:nvSpPr>
        <p:spPr>
          <a:xfrm>
            <a:off x="140677" y="1143000"/>
            <a:ext cx="8932985" cy="4953000"/>
          </a:xfrm>
        </p:spPr>
        <p:txBody>
          <a:bodyPr>
            <a:normAutofit fontScale="92500" lnSpcReduction="20000"/>
          </a:bodyPr>
          <a:lstStyle/>
          <a:p>
            <a:pPr eaLnBrk="1" hangingPunct="1">
              <a:defRPr/>
            </a:pPr>
            <a:r>
              <a:rPr lang="en-US" sz="2600" dirty="0" smtClean="0"/>
              <a:t>If all the decisions depend on the same variable, consider switch statement instead of if…else or else if constructions</a:t>
            </a:r>
          </a:p>
          <a:p>
            <a:pPr eaLnBrk="1" hangingPunct="1">
              <a:defRPr/>
            </a:pPr>
            <a:r>
              <a:rPr lang="en-US" sz="2600" dirty="0" smtClean="0"/>
              <a:t>Syntax</a:t>
            </a:r>
          </a:p>
          <a:p>
            <a:pPr indent="0" eaLnBrk="1" hangingPunct="1">
              <a:spcBef>
                <a:spcPts val="0"/>
              </a:spcBef>
              <a:buFontTx/>
              <a:buNone/>
              <a:defRPr/>
            </a:pPr>
            <a:r>
              <a:rPr lang="en-US" sz="2600" dirty="0" smtClean="0">
                <a:latin typeface="Courier New" pitchFamily="49" charset="0"/>
              </a:rPr>
              <a:t>switch (integer or char variable)</a:t>
            </a:r>
          </a:p>
          <a:p>
            <a:pPr indent="0" eaLnBrk="1" hangingPunct="1">
              <a:spcBef>
                <a:spcPts val="0"/>
              </a:spcBef>
              <a:buFontTx/>
              <a:buNone/>
              <a:defRPr/>
            </a:pPr>
            <a:r>
              <a:rPr lang="en-US" sz="2600" dirty="0" smtClean="0">
                <a:latin typeface="Courier New" pitchFamily="49" charset="0"/>
              </a:rPr>
              <a:t>{</a:t>
            </a:r>
          </a:p>
          <a:p>
            <a:pPr indent="0" eaLnBrk="1" hangingPunct="1">
              <a:spcBef>
                <a:spcPts val="0"/>
              </a:spcBef>
              <a:buFontTx/>
              <a:buNone/>
              <a:defRPr/>
            </a:pPr>
            <a:r>
              <a:rPr lang="en-US" sz="2600" dirty="0" smtClean="0">
                <a:latin typeface="Courier New" pitchFamily="49" charset="0"/>
              </a:rPr>
              <a:t>	case 1:</a:t>
            </a:r>
          </a:p>
          <a:p>
            <a:pPr indent="0" eaLnBrk="1" hangingPunct="1">
              <a:spcBef>
                <a:spcPts val="0"/>
              </a:spcBef>
              <a:buFontTx/>
              <a:buNone/>
              <a:defRPr/>
            </a:pPr>
            <a:r>
              <a:rPr lang="en-US" sz="2600" dirty="0" smtClean="0">
                <a:latin typeface="Courier New" pitchFamily="49" charset="0"/>
              </a:rPr>
              <a:t>	    statement; … statement;</a:t>
            </a:r>
          </a:p>
          <a:p>
            <a:pPr indent="0" eaLnBrk="1" hangingPunct="1">
              <a:spcBef>
                <a:spcPts val="0"/>
              </a:spcBef>
              <a:buFontTx/>
              <a:buNone/>
              <a:defRPr/>
            </a:pPr>
            <a:r>
              <a:rPr lang="en-US" sz="2600" dirty="0" smtClean="0">
                <a:latin typeface="Courier New" pitchFamily="49" charset="0"/>
              </a:rPr>
              <a:t>	    break; 	 </a:t>
            </a:r>
          </a:p>
          <a:p>
            <a:pPr indent="0" eaLnBrk="1" hangingPunct="1">
              <a:spcBef>
                <a:spcPts val="0"/>
              </a:spcBef>
              <a:buFontTx/>
              <a:buNone/>
              <a:defRPr/>
            </a:pPr>
            <a:r>
              <a:rPr lang="en-US" sz="2600" dirty="0" smtClean="0">
                <a:latin typeface="Courier New" pitchFamily="49" charset="0"/>
              </a:rPr>
              <a:t>	case 2:</a:t>
            </a:r>
          </a:p>
          <a:p>
            <a:pPr indent="0" eaLnBrk="1" hangingPunct="1">
              <a:spcBef>
                <a:spcPts val="0"/>
              </a:spcBef>
              <a:buFontTx/>
              <a:buNone/>
              <a:defRPr/>
            </a:pPr>
            <a:r>
              <a:rPr lang="en-US" sz="2600" dirty="0" smtClean="0">
                <a:latin typeface="Courier New" pitchFamily="49" charset="0"/>
              </a:rPr>
              <a:t>	    statement;</a:t>
            </a:r>
          </a:p>
          <a:p>
            <a:pPr indent="0" eaLnBrk="1" hangingPunct="1">
              <a:spcBef>
                <a:spcPts val="0"/>
              </a:spcBef>
              <a:buFontTx/>
              <a:buNone/>
              <a:defRPr/>
            </a:pPr>
            <a:r>
              <a:rPr lang="en-US" sz="2600" dirty="0" smtClean="0">
                <a:latin typeface="Courier New" pitchFamily="49" charset="0"/>
              </a:rPr>
              <a:t>	    break;</a:t>
            </a:r>
          </a:p>
          <a:p>
            <a:pPr indent="0" eaLnBrk="1" hangingPunct="1">
              <a:spcBef>
                <a:spcPts val="0"/>
              </a:spcBef>
              <a:buFontTx/>
              <a:buNone/>
              <a:defRPr/>
            </a:pPr>
            <a:r>
              <a:rPr lang="en-US" sz="2600" dirty="0" smtClean="0">
                <a:latin typeface="Courier New" pitchFamily="49" charset="0"/>
              </a:rPr>
              <a:t>		...</a:t>
            </a:r>
          </a:p>
          <a:p>
            <a:pPr indent="0" eaLnBrk="1" hangingPunct="1">
              <a:spcBef>
                <a:spcPts val="0"/>
              </a:spcBef>
              <a:buFontTx/>
              <a:buNone/>
              <a:defRPr/>
            </a:pPr>
            <a:r>
              <a:rPr lang="en-US" sz="2600" dirty="0" smtClean="0">
                <a:latin typeface="Courier New" pitchFamily="49" charset="0"/>
              </a:rPr>
              <a:t>	default:</a:t>
            </a:r>
          </a:p>
          <a:p>
            <a:pPr indent="0" eaLnBrk="1" hangingPunct="1">
              <a:spcBef>
                <a:spcPts val="0"/>
              </a:spcBef>
              <a:buFontTx/>
              <a:buNone/>
              <a:defRPr/>
            </a:pPr>
            <a:r>
              <a:rPr lang="en-US" sz="2600" dirty="0" smtClean="0">
                <a:latin typeface="Courier New" pitchFamily="49" charset="0"/>
              </a:rPr>
              <a:t>	    statement; … statement;</a:t>
            </a:r>
          </a:p>
          <a:p>
            <a:pPr indent="0" eaLnBrk="1" hangingPunct="1">
              <a:spcBef>
                <a:spcPts val="0"/>
              </a:spcBef>
              <a:buFontTx/>
              <a:buNone/>
              <a:defRPr/>
            </a:pPr>
            <a:r>
              <a:rPr lang="en-US" sz="2600" dirty="0" smtClean="0">
                <a:latin typeface="Courier New" pitchFamily="49" charset="0"/>
              </a:rPr>
              <a:t>}</a:t>
            </a:r>
          </a:p>
          <a:p>
            <a:pPr indent="0" eaLnBrk="1" hangingPunct="1">
              <a:spcBef>
                <a:spcPts val="0"/>
              </a:spcBef>
              <a:buFontTx/>
              <a:buNone/>
              <a:defRPr/>
            </a:pPr>
            <a:endParaRPr lang="en-US" dirty="0" smtClean="0">
              <a:latin typeface="Courier New" pitchFamily="49" charset="0"/>
            </a:endParaRPr>
          </a:p>
          <a:p>
            <a:pPr indent="0" eaLnBrk="1" hangingPunct="1">
              <a:spcBef>
                <a:spcPts val="0"/>
              </a:spcBef>
              <a:buFontTx/>
              <a:buNone/>
              <a:defRPr/>
            </a:pPr>
            <a:endParaRPr lang="en-US" dirty="0" smtClean="0">
              <a:latin typeface="Courier New" pitchFamily="49" charset="0"/>
            </a:endParaRPr>
          </a:p>
          <a:p>
            <a:pPr eaLnBrk="1" hangingPunct="1">
              <a:buFont typeface="Wingdings" pitchFamily="2" charset="2"/>
              <a:buNone/>
              <a:defRPr/>
            </a:pPr>
            <a:endParaRPr lang="en-US" dirty="0" smtClean="0"/>
          </a:p>
        </p:txBody>
      </p:sp>
      <p:cxnSp>
        <p:nvCxnSpPr>
          <p:cNvPr id="101380" name="Straight Arrow Connector 7"/>
          <p:cNvCxnSpPr>
            <a:cxnSpLocks noChangeShapeType="1"/>
          </p:cNvCxnSpPr>
          <p:nvPr/>
        </p:nvCxnSpPr>
        <p:spPr bwMode="auto">
          <a:xfrm rot="10800000">
            <a:off x="5205046" y="2514601"/>
            <a:ext cx="844062" cy="9525"/>
          </a:xfrm>
          <a:prstGeom prst="straightConnector1">
            <a:avLst/>
          </a:prstGeom>
          <a:noFill/>
          <a:ln w="15875" algn="ctr">
            <a:solidFill>
              <a:srgbClr val="FF0000"/>
            </a:solidFill>
            <a:round/>
            <a:headEnd/>
            <a:tailEnd type="arrow" w="med" len="med"/>
          </a:ln>
        </p:spPr>
      </p:cxnSp>
      <p:sp>
        <p:nvSpPr>
          <p:cNvPr id="101381" name="TextBox 8"/>
          <p:cNvSpPr txBox="1">
            <a:spLocks noChangeArrowheads="1"/>
          </p:cNvSpPr>
          <p:nvPr/>
        </p:nvSpPr>
        <p:spPr bwMode="auto">
          <a:xfrm>
            <a:off x="6119446" y="2281238"/>
            <a:ext cx="2492798" cy="461665"/>
          </a:xfrm>
          <a:prstGeom prst="rect">
            <a:avLst/>
          </a:prstGeom>
          <a:noFill/>
          <a:ln w="9525">
            <a:noFill/>
            <a:miter lim="800000"/>
            <a:headEnd/>
            <a:tailEnd/>
          </a:ln>
        </p:spPr>
        <p:txBody>
          <a:bodyPr wrap="none">
            <a:spAutoFit/>
          </a:bodyPr>
          <a:lstStyle/>
          <a:p>
            <a:r>
              <a:rPr lang="en-US" sz="2400">
                <a:solidFill>
                  <a:srgbClr val="FF0000"/>
                </a:solidFill>
              </a:rPr>
              <a:t>no semicolon here</a:t>
            </a:r>
          </a:p>
        </p:txBody>
      </p:sp>
      <p:cxnSp>
        <p:nvCxnSpPr>
          <p:cNvPr id="101382" name="Straight Arrow Connector 7"/>
          <p:cNvCxnSpPr>
            <a:cxnSpLocks noChangeShapeType="1"/>
          </p:cNvCxnSpPr>
          <p:nvPr/>
        </p:nvCxnSpPr>
        <p:spPr bwMode="auto">
          <a:xfrm rot="10800000">
            <a:off x="703384" y="5872164"/>
            <a:ext cx="844062" cy="9525"/>
          </a:xfrm>
          <a:prstGeom prst="straightConnector1">
            <a:avLst/>
          </a:prstGeom>
          <a:noFill/>
          <a:ln w="15875" algn="ctr">
            <a:solidFill>
              <a:srgbClr val="FF0000"/>
            </a:solidFill>
            <a:round/>
            <a:headEnd/>
            <a:tailEnd type="arrow" w="med" len="med"/>
          </a:ln>
        </p:spPr>
      </p:cxnSp>
      <p:sp>
        <p:nvSpPr>
          <p:cNvPr id="101383" name="TextBox 8"/>
          <p:cNvSpPr txBox="1">
            <a:spLocks noChangeArrowheads="1"/>
          </p:cNvSpPr>
          <p:nvPr/>
        </p:nvSpPr>
        <p:spPr bwMode="auto">
          <a:xfrm>
            <a:off x="1617785" y="5638801"/>
            <a:ext cx="2492798" cy="461665"/>
          </a:xfrm>
          <a:prstGeom prst="rect">
            <a:avLst/>
          </a:prstGeom>
          <a:noFill/>
          <a:ln w="9525">
            <a:noFill/>
            <a:miter lim="800000"/>
            <a:headEnd/>
            <a:tailEnd/>
          </a:ln>
        </p:spPr>
        <p:txBody>
          <a:bodyPr wrap="none">
            <a:spAutoFit/>
          </a:bodyPr>
          <a:lstStyle/>
          <a:p>
            <a:r>
              <a:rPr lang="en-US" sz="2400">
                <a:solidFill>
                  <a:srgbClr val="FF0000"/>
                </a:solidFill>
              </a:rPr>
              <a:t>no semicolon here</a:t>
            </a:r>
          </a:p>
        </p:txBody>
      </p:sp>
      <p:pic>
        <p:nvPicPr>
          <p:cNvPr id="101384" name="Picture 2"/>
          <p:cNvPicPr>
            <a:picLocks noChangeAspect="1" noChangeArrowheads="1"/>
          </p:cNvPicPr>
          <p:nvPr/>
        </p:nvPicPr>
        <p:blipFill>
          <a:blip r:embed="rId3"/>
          <a:srcRect/>
          <a:stretch>
            <a:fillRect/>
          </a:stretch>
        </p:blipFill>
        <p:spPr bwMode="auto">
          <a:xfrm>
            <a:off x="6101511" y="2742903"/>
            <a:ext cx="3024554" cy="4037012"/>
          </a:xfrm>
          <a:prstGeom prst="rect">
            <a:avLst/>
          </a:prstGeom>
          <a:noFill/>
          <a:ln w="9525">
            <a:noFill/>
            <a:miter lim="800000"/>
            <a:headEnd/>
            <a:tailEnd/>
          </a:ln>
        </p:spPr>
      </p:pic>
      <p:sp>
        <p:nvSpPr>
          <p:cNvPr id="11" name="Footer Placeholder 10"/>
          <p:cNvSpPr>
            <a:spLocks noGrp="1"/>
          </p:cNvSpPr>
          <p:nvPr>
            <p:ph type="ftr" sz="quarter" idx="11"/>
          </p:nvPr>
        </p:nvSpPr>
        <p:spPr>
          <a:xfrm>
            <a:off x="0" y="64166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171" y="457200"/>
            <a:ext cx="8299938" cy="6524863"/>
          </a:xfrm>
          <a:prstGeom prst="rect">
            <a:avLst/>
          </a:prstGeom>
        </p:spPr>
        <p:txBody>
          <a:bodyPr>
            <a:spAutoFit/>
          </a:bodyPr>
          <a:lstStyle/>
          <a:p>
            <a:pPr>
              <a:defRPr/>
            </a:pPr>
            <a:r>
              <a:rPr lang="en-US" sz="2200" dirty="0" smtClean="0">
                <a:solidFill>
                  <a:schemeClr val="tx1"/>
                </a:solidFill>
                <a:latin typeface="Times New Roman" pitchFamily="18" charset="0"/>
                <a:cs typeface="Times New Roman" pitchFamily="18" charset="0"/>
              </a:rPr>
              <a:t>switch1.cpp</a:t>
            </a:r>
          </a:p>
          <a:p>
            <a:pPr>
              <a:defRPr/>
            </a:pPr>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demonstrates switch statements</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void main()</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age;</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cout&lt;&lt;"\</a:t>
            </a:r>
            <a:r>
              <a:rPr lang="en-US" sz="2200" dirty="0" err="1">
                <a:solidFill>
                  <a:schemeClr val="tx1"/>
                </a:solidFill>
                <a:latin typeface="Times New Roman" pitchFamily="18" charset="0"/>
                <a:cs typeface="Times New Roman" pitchFamily="18" charset="0"/>
              </a:rPr>
              <a:t>nEnter</a:t>
            </a: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16, 28, </a:t>
            </a:r>
            <a:r>
              <a:rPr lang="en-US" sz="2200" dirty="0">
                <a:solidFill>
                  <a:schemeClr val="tx1"/>
                </a:solidFill>
                <a:latin typeface="Times New Roman" pitchFamily="18" charset="0"/>
                <a:cs typeface="Times New Roman" pitchFamily="18" charset="0"/>
              </a:rPr>
              <a:t>or </a:t>
            </a:r>
            <a:r>
              <a:rPr lang="en-US" sz="2200" dirty="0" smtClean="0">
                <a:solidFill>
                  <a:schemeClr val="tx1"/>
                </a:solidFill>
                <a:latin typeface="Times New Roman" pitchFamily="18" charset="0"/>
                <a:cs typeface="Times New Roman" pitchFamily="18" charset="0"/>
              </a:rPr>
              <a:t>68</a:t>
            </a:r>
            <a:r>
              <a:rPr lang="en-US" sz="2200" dirty="0">
                <a:solidFill>
                  <a:schemeClr val="tx1"/>
                </a:solidFill>
                <a:latin typeface="Times New Roman" pitchFamily="18" charset="0"/>
                <a:cs typeface="Times New Roman" pitchFamily="18" charset="0"/>
              </a:rPr>
              <a:t>: “;  </a:t>
            </a:r>
            <a:r>
              <a:rPr lang="en-US" sz="2200" dirty="0" err="1">
                <a:solidFill>
                  <a:schemeClr val="tx1"/>
                </a:solidFill>
                <a:latin typeface="Times New Roman" pitchFamily="18" charset="0"/>
                <a:cs typeface="Times New Roman" pitchFamily="18" charset="0"/>
              </a:rPr>
              <a:t>cin</a:t>
            </a:r>
            <a:r>
              <a:rPr lang="en-US" sz="2200" dirty="0" smtClean="0">
                <a:solidFill>
                  <a:schemeClr val="tx1"/>
                </a:solidFill>
                <a:latin typeface="Times New Roman" pitchFamily="18" charset="0"/>
                <a:cs typeface="Times New Roman" pitchFamily="18" charset="0"/>
              </a:rPr>
              <a:t>&gt;&gt;age;</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switch(age)</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a:t>
            </a:r>
          </a:p>
          <a:p>
            <a:pPr>
              <a:defRPr/>
            </a:pPr>
            <a:r>
              <a:rPr lang="en-US" sz="2200" dirty="0">
                <a:solidFill>
                  <a:schemeClr val="tx1"/>
                </a:solidFill>
                <a:latin typeface="Times New Roman" pitchFamily="18" charset="0"/>
                <a:cs typeface="Times New Roman" pitchFamily="18" charset="0"/>
              </a:rPr>
              <a:t>       case </a:t>
            </a:r>
            <a:r>
              <a:rPr lang="en-US" sz="2200" dirty="0" smtClean="0">
                <a:solidFill>
                  <a:schemeClr val="tx1"/>
                </a:solidFill>
                <a:latin typeface="Times New Roman" pitchFamily="18" charset="0"/>
                <a:cs typeface="Times New Roman" pitchFamily="18" charset="0"/>
              </a:rPr>
              <a:t>16:</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a:t>
            </a:r>
            <a:r>
              <a:rPr lang="en-US" sz="2200" dirty="0" smtClean="0">
                <a:latin typeface="Times New Roman" pitchFamily="18" charset="0"/>
                <a:cs typeface="Times New Roman" pitchFamily="18" charset="0"/>
              </a:rPr>
              <a:t>Teenager</a:t>
            </a:r>
            <a:r>
              <a:rPr lang="en-US" sz="2200" dirty="0" smtClean="0">
                <a:solidFill>
                  <a:schemeClr val="tx1"/>
                </a:solidFill>
                <a:latin typeface="Times New Roman" pitchFamily="18" charset="0"/>
                <a:cs typeface="Times New Roman" pitchFamily="18" charset="0"/>
              </a:rPr>
              <a:t>\</a:t>
            </a:r>
            <a:r>
              <a:rPr lang="en-US" sz="2200" dirty="0" err="1" smtClean="0">
                <a:solidFill>
                  <a:schemeClr val="tx1"/>
                </a:solidFill>
                <a:latin typeface="Times New Roman" pitchFamily="18" charset="0"/>
                <a:cs typeface="Times New Roman" pitchFamily="18" charset="0"/>
              </a:rPr>
              <a:t>n</a:t>
            </a:r>
            <a:r>
              <a:rPr lang="en-US" sz="2200" dirty="0" err="1">
                <a:solidFill>
                  <a:schemeClr val="tx1"/>
                </a:solidFill>
                <a:latin typeface="Times New Roman" pitchFamily="18" charset="0"/>
                <a:cs typeface="Times New Roman" pitchFamily="18" charset="0"/>
              </a:rPr>
              <a:t>";break</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case </a:t>
            </a:r>
            <a:r>
              <a:rPr lang="en-US" sz="2200" dirty="0" smtClean="0">
                <a:solidFill>
                  <a:schemeClr val="tx1"/>
                </a:solidFill>
                <a:latin typeface="Times New Roman" pitchFamily="18" charset="0"/>
                <a:cs typeface="Times New Roman" pitchFamily="18" charset="0"/>
              </a:rPr>
              <a:t>28:</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a:t>
            </a:r>
            <a:r>
              <a:rPr lang="en-US" sz="2200" dirty="0" smtClean="0">
                <a:latin typeface="Times New Roman" pitchFamily="18" charset="0"/>
                <a:cs typeface="Times New Roman" pitchFamily="18" charset="0"/>
              </a:rPr>
              <a:t>Young adult</a:t>
            </a:r>
            <a:r>
              <a:rPr lang="en-US" sz="2200" dirty="0" smtClean="0">
                <a:solidFill>
                  <a:schemeClr val="tx1"/>
                </a:solidFill>
                <a:latin typeface="Times New Roman" pitchFamily="18" charset="0"/>
                <a:cs typeface="Times New Roman" pitchFamily="18" charset="0"/>
              </a:rPr>
              <a:t>\</a:t>
            </a:r>
            <a:r>
              <a:rPr lang="en-US" sz="2200" dirty="0" err="1" smtClean="0">
                <a:solidFill>
                  <a:schemeClr val="tx1"/>
                </a:solidFill>
                <a:latin typeface="Times New Roman" pitchFamily="18" charset="0"/>
                <a:cs typeface="Times New Roman" pitchFamily="18" charset="0"/>
              </a:rPr>
              <a:t>n</a:t>
            </a:r>
            <a:r>
              <a:rPr lang="en-US" sz="2200" dirty="0" err="1">
                <a:solidFill>
                  <a:schemeClr val="tx1"/>
                </a:solidFill>
                <a:latin typeface="Times New Roman" pitchFamily="18" charset="0"/>
                <a:cs typeface="Times New Roman" pitchFamily="18" charset="0"/>
              </a:rPr>
              <a:t>";break</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case </a:t>
            </a:r>
            <a:r>
              <a:rPr lang="en-US" sz="2200" dirty="0" smtClean="0">
                <a:solidFill>
                  <a:schemeClr val="tx1"/>
                </a:solidFill>
                <a:latin typeface="Times New Roman" pitchFamily="18" charset="0"/>
                <a:cs typeface="Times New Roman" pitchFamily="18" charset="0"/>
              </a:rPr>
              <a:t>68</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&lt;&lt;“Old age\</a:t>
            </a:r>
            <a:r>
              <a:rPr lang="en-US" sz="2200" dirty="0" err="1" smtClean="0">
                <a:solidFill>
                  <a:schemeClr val="tx1"/>
                </a:solidFill>
                <a:latin typeface="Times New Roman" pitchFamily="18" charset="0"/>
                <a:cs typeface="Times New Roman" pitchFamily="18" charset="0"/>
              </a:rPr>
              <a:t>n</a:t>
            </a:r>
            <a:r>
              <a:rPr lang="en-US" sz="2200" dirty="0" err="1">
                <a:solidFill>
                  <a:schemeClr val="tx1"/>
                </a:solidFill>
                <a:latin typeface="Times New Roman" pitchFamily="18" charset="0"/>
                <a:cs typeface="Times New Roman" pitchFamily="18" charset="0"/>
              </a:rPr>
              <a:t>";break</a:t>
            </a:r>
            <a:r>
              <a:rPr lang="en-US" sz="2200" dirty="0" smtClean="0">
                <a:solidFill>
                  <a:schemeClr val="tx1"/>
                </a:solidFill>
                <a:latin typeface="Times New Roman" pitchFamily="18" charset="0"/>
                <a:cs typeface="Times New Roman" pitchFamily="18" charset="0"/>
              </a:rPr>
              <a:t>;</a:t>
            </a:r>
          </a:p>
          <a:p>
            <a:pPr>
              <a:defRPr/>
            </a:pPr>
            <a:r>
              <a:rPr lang="en-US" sz="2200" dirty="0" smtClean="0">
                <a:latin typeface="Times New Roman" pitchFamily="18" charset="0"/>
                <a:cs typeface="Times New Roman" pitchFamily="18" charset="0"/>
              </a:rPr>
              <a:t>       default: cout&lt;&lt;“invalid input”;</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a:t>
            </a:r>
          </a:p>
          <a:p>
            <a:pPr>
              <a:defRPr/>
            </a:pPr>
            <a:r>
              <a:rPr lang="en-US" sz="2200" dirty="0">
                <a:solidFill>
                  <a:schemeClr val="tx1"/>
                </a:solidFill>
                <a:latin typeface="Times New Roman" pitchFamily="18" charset="0"/>
                <a:cs typeface="Times New Roman" pitchFamily="18" charset="0"/>
              </a:rPr>
              <a:t>    getch();</a:t>
            </a:r>
          </a:p>
          <a:p>
            <a:pPr>
              <a:defRPr/>
            </a:pPr>
            <a:r>
              <a:rPr lang="en-US" sz="2200" dirty="0">
                <a:solidFill>
                  <a:schemeClr val="tx1"/>
                </a:solidFill>
                <a:latin typeface="Times New Roman" pitchFamily="18" charset="0"/>
                <a:cs typeface="Times New Roman" pitchFamily="18" charset="0"/>
              </a:rPr>
              <a:t>}</a:t>
            </a:r>
          </a:p>
        </p:txBody>
      </p:sp>
      <p:sp>
        <p:nvSpPr>
          <p:cNvPr id="3" name="Title 1"/>
          <p:cNvSpPr txBox="1">
            <a:spLocks/>
          </p:cNvSpPr>
          <p:nvPr/>
        </p:nvSpPr>
        <p:spPr bwMode="auto">
          <a:xfrm>
            <a:off x="0" y="34925"/>
            <a:ext cx="9144000" cy="990600"/>
          </a:xfrm>
          <a:prstGeom prst="rect">
            <a:avLst/>
          </a:prstGeom>
          <a:noFill/>
          <a:ln w="9525">
            <a:noFill/>
            <a:miter lim="800000"/>
            <a:headEnd/>
            <a:tailEnd/>
          </a:ln>
        </p:spPr>
        <p:txBody>
          <a:bodyPr anchor="b"/>
          <a:lstStyle/>
          <a:p>
            <a:pPr>
              <a:defRPr/>
            </a:pPr>
            <a:endParaRPr lang="en-US" kern="0" dirty="0">
              <a:solidFill>
                <a:schemeClr val="tx2"/>
              </a:solidFill>
              <a:latin typeface="+mj-lt"/>
              <a:ea typeface="+mj-ea"/>
              <a:cs typeface="+mj-cs"/>
            </a:endParaRP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5" name="Rectangle 2"/>
          <p:cNvSpPr txBox="1">
            <a:spLocks noChangeArrowheads="1"/>
          </p:cNvSpPr>
          <p:nvPr/>
        </p:nvSpPr>
        <p:spPr>
          <a:xfrm>
            <a:off x="70338" y="-152400"/>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b="1" dirty="0" smtClean="0"/>
              <a:t>switch Statement Example</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578" y="381000"/>
            <a:ext cx="8299938" cy="6555641"/>
          </a:xfrm>
          <a:prstGeom prst="rect">
            <a:avLst/>
          </a:prstGeom>
        </p:spPr>
        <p:txBody>
          <a:bodyPr>
            <a:spAutoFit/>
          </a:bodyPr>
          <a:lstStyle/>
          <a:p>
            <a:pPr>
              <a:defRPr/>
            </a:pPr>
            <a:r>
              <a:rPr lang="en-US" sz="2100" dirty="0" smtClean="0">
                <a:solidFill>
                  <a:schemeClr val="tx1"/>
                </a:solidFill>
                <a:latin typeface="Times New Roman" pitchFamily="18" charset="0"/>
                <a:cs typeface="Times New Roman" pitchFamily="18" charset="0"/>
              </a:rPr>
              <a:t>switch2.cpp</a:t>
            </a:r>
          </a:p>
          <a:p>
            <a:pPr>
              <a:defRPr/>
            </a:pPr>
            <a:r>
              <a:rPr lang="en-US" sz="2100" dirty="0" smtClean="0">
                <a:solidFill>
                  <a:schemeClr val="tx1"/>
                </a:solidFill>
                <a:latin typeface="Times New Roman" pitchFamily="18" charset="0"/>
                <a:cs typeface="Times New Roman" pitchFamily="18" charset="0"/>
              </a:rPr>
              <a:t>//</a:t>
            </a:r>
            <a:r>
              <a:rPr lang="en-US" sz="2100" dirty="0">
                <a:solidFill>
                  <a:schemeClr val="tx1"/>
                </a:solidFill>
                <a:latin typeface="Times New Roman" pitchFamily="18" charset="0"/>
                <a:cs typeface="Times New Roman" pitchFamily="18" charset="0"/>
              </a:rPr>
              <a:t>demonstrates switch statements</a:t>
            </a:r>
          </a:p>
          <a:p>
            <a:pPr>
              <a:defRPr/>
            </a:pPr>
            <a:r>
              <a:rPr lang="en-US" sz="2100" dirty="0">
                <a:solidFill>
                  <a:schemeClr val="tx1"/>
                </a:solidFill>
                <a:latin typeface="Times New Roman" pitchFamily="18" charset="0"/>
                <a:cs typeface="Times New Roman" pitchFamily="18" charset="0"/>
              </a:rPr>
              <a:t>#include&lt;</a:t>
            </a:r>
            <a:r>
              <a:rPr lang="en-US" sz="2100" dirty="0" err="1">
                <a:solidFill>
                  <a:schemeClr val="tx1"/>
                </a:solidFill>
                <a:latin typeface="Times New Roman" pitchFamily="18" charset="0"/>
                <a:cs typeface="Times New Roman" pitchFamily="18" charset="0"/>
              </a:rPr>
              <a:t>iostream.h</a:t>
            </a:r>
            <a:r>
              <a:rPr lang="en-US" sz="2100" dirty="0">
                <a:solidFill>
                  <a:schemeClr val="tx1"/>
                </a:solidFill>
                <a:latin typeface="Times New Roman" pitchFamily="18" charset="0"/>
                <a:cs typeface="Times New Roman" pitchFamily="18" charset="0"/>
              </a:rPr>
              <a:t>&gt;</a:t>
            </a:r>
          </a:p>
          <a:p>
            <a:pPr>
              <a:defRPr/>
            </a:pPr>
            <a:r>
              <a:rPr lang="en-US" sz="2100" dirty="0">
                <a:solidFill>
                  <a:schemeClr val="tx1"/>
                </a:solidFill>
                <a:latin typeface="Times New Roman" pitchFamily="18" charset="0"/>
                <a:cs typeface="Times New Roman" pitchFamily="18" charset="0"/>
              </a:rPr>
              <a:t>#include&lt;</a:t>
            </a:r>
            <a:r>
              <a:rPr lang="en-US" sz="2100" dirty="0" err="1">
                <a:solidFill>
                  <a:schemeClr val="tx1"/>
                </a:solidFill>
                <a:latin typeface="Times New Roman" pitchFamily="18" charset="0"/>
                <a:cs typeface="Times New Roman" pitchFamily="18" charset="0"/>
              </a:rPr>
              <a:t>conio.h</a:t>
            </a:r>
            <a:r>
              <a:rPr lang="en-US" sz="2100" dirty="0">
                <a:solidFill>
                  <a:schemeClr val="tx1"/>
                </a:solidFill>
                <a:latin typeface="Times New Roman" pitchFamily="18" charset="0"/>
                <a:cs typeface="Times New Roman" pitchFamily="18" charset="0"/>
              </a:rPr>
              <a:t>&gt;</a:t>
            </a:r>
          </a:p>
          <a:p>
            <a:pPr>
              <a:defRPr/>
            </a:pPr>
            <a:r>
              <a:rPr lang="en-US" sz="2100" dirty="0">
                <a:solidFill>
                  <a:schemeClr val="tx1"/>
                </a:solidFill>
                <a:latin typeface="Times New Roman" pitchFamily="18" charset="0"/>
                <a:cs typeface="Times New Roman" pitchFamily="18" charset="0"/>
              </a:rPr>
              <a:t>void main()</a:t>
            </a:r>
          </a:p>
          <a:p>
            <a:pPr>
              <a:defRPr/>
            </a:pPr>
            <a:r>
              <a:rPr lang="en-US" sz="2100" dirty="0">
                <a:solidFill>
                  <a:schemeClr val="tx1"/>
                </a:solidFill>
                <a:latin typeface="Times New Roman" pitchFamily="18" charset="0"/>
                <a:cs typeface="Times New Roman" pitchFamily="18" charset="0"/>
              </a:rPr>
              <a:t>{  </a:t>
            </a:r>
            <a:r>
              <a:rPr lang="en-US" sz="2100" dirty="0" err="1">
                <a:solidFill>
                  <a:schemeClr val="tx1"/>
                </a:solidFill>
                <a:latin typeface="Times New Roman" pitchFamily="18" charset="0"/>
                <a:cs typeface="Times New Roman" pitchFamily="18" charset="0"/>
              </a:rPr>
              <a:t>clrscr</a:t>
            </a:r>
            <a:r>
              <a:rPr lang="en-US" sz="2100" dirty="0">
                <a:solidFill>
                  <a:schemeClr val="tx1"/>
                </a:solidFill>
                <a:latin typeface="Times New Roman" pitchFamily="18" charset="0"/>
                <a:cs typeface="Times New Roman" pitchFamily="18" charset="0"/>
              </a:rPr>
              <a:t>();  </a:t>
            </a:r>
            <a:endParaRPr lang="en-US" sz="2100" dirty="0" smtClean="0">
              <a:solidFill>
                <a:schemeClr val="tx1"/>
              </a:solidFill>
              <a:latin typeface="Times New Roman" pitchFamily="18" charset="0"/>
              <a:cs typeface="Times New Roman" pitchFamily="18" charset="0"/>
            </a:endParaRPr>
          </a:p>
          <a:p>
            <a:pPr>
              <a:defRPr/>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char </a:t>
            </a:r>
            <a:r>
              <a:rPr lang="en-US" sz="2100" dirty="0" err="1" smtClean="0">
                <a:solidFill>
                  <a:schemeClr val="tx1"/>
                </a:solidFill>
                <a:latin typeface="Times New Roman" pitchFamily="18" charset="0"/>
                <a:cs typeface="Times New Roman" pitchFamily="18" charset="0"/>
              </a:rPr>
              <a:t>ch</a:t>
            </a:r>
            <a:r>
              <a:rPr lang="en-US" sz="2100" dirty="0" smtClean="0">
                <a:solidFill>
                  <a:schemeClr val="tx1"/>
                </a:solidFill>
                <a:latin typeface="Times New Roman" pitchFamily="18" charset="0"/>
                <a:cs typeface="Times New Roman" pitchFamily="18" charset="0"/>
              </a:rPr>
              <a:t>;</a:t>
            </a:r>
            <a:endParaRPr lang="en-US" sz="2100" dirty="0">
              <a:solidFill>
                <a:schemeClr val="tx1"/>
              </a:solidFill>
              <a:latin typeface="Times New Roman" pitchFamily="18" charset="0"/>
              <a:cs typeface="Times New Roman" pitchFamily="18" charset="0"/>
            </a:endParaRPr>
          </a:p>
          <a:p>
            <a:pPr>
              <a:defRPr/>
            </a:pPr>
            <a:r>
              <a:rPr lang="en-US" sz="2100" dirty="0">
                <a:solidFill>
                  <a:schemeClr val="tx1"/>
                </a:solidFill>
                <a:latin typeface="Times New Roman" pitchFamily="18" charset="0"/>
                <a:cs typeface="Times New Roman" pitchFamily="18" charset="0"/>
              </a:rPr>
              <a:t>    cout&lt;&lt;"\</a:t>
            </a:r>
            <a:r>
              <a:rPr lang="en-US" sz="2100" dirty="0" err="1">
                <a:solidFill>
                  <a:schemeClr val="tx1"/>
                </a:solidFill>
                <a:latin typeface="Times New Roman" pitchFamily="18" charset="0"/>
                <a:cs typeface="Times New Roman" pitchFamily="18" charset="0"/>
              </a:rPr>
              <a:t>nEnter</a:t>
            </a: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CD, VCD or DVD(</a:t>
            </a:r>
            <a:r>
              <a:rPr lang="en-US" sz="2100" dirty="0" err="1" smtClean="0">
                <a:solidFill>
                  <a:schemeClr val="tx1"/>
                </a:solidFill>
                <a:latin typeface="Times New Roman" pitchFamily="18" charset="0"/>
                <a:cs typeface="Times New Roman" pitchFamily="18" charset="0"/>
              </a:rPr>
              <a:t>c,v,d</a:t>
            </a:r>
            <a:r>
              <a:rPr lang="en-US" sz="2100" dirty="0" smtClean="0">
                <a:solidFill>
                  <a:schemeClr val="tx1"/>
                </a:solidFill>
                <a:latin typeface="Times New Roman" pitchFamily="18" charset="0"/>
                <a:cs typeface="Times New Roman" pitchFamily="18" charset="0"/>
              </a:rPr>
              <a:t>): </a:t>
            </a:r>
            <a:r>
              <a:rPr lang="en-US" sz="2100" dirty="0">
                <a:solidFill>
                  <a:schemeClr val="tx1"/>
                </a:solidFill>
                <a:latin typeface="Times New Roman" pitchFamily="18" charset="0"/>
                <a:cs typeface="Times New Roman" pitchFamily="18" charset="0"/>
              </a:rPr>
              <a:t>“; </a:t>
            </a:r>
            <a:endParaRPr lang="en-US" sz="2100" dirty="0" smtClean="0">
              <a:solidFill>
                <a:schemeClr val="tx1"/>
              </a:solidFill>
              <a:latin typeface="Times New Roman" pitchFamily="18" charset="0"/>
              <a:cs typeface="Times New Roman" pitchFamily="18" charset="0"/>
            </a:endParaRPr>
          </a:p>
          <a:p>
            <a:pPr>
              <a:defRPr/>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a:t>
            </a:r>
            <a:r>
              <a:rPr lang="en-US" sz="2100" dirty="0" err="1">
                <a:solidFill>
                  <a:schemeClr val="tx1"/>
                </a:solidFill>
                <a:latin typeface="Times New Roman" pitchFamily="18" charset="0"/>
                <a:cs typeface="Times New Roman" pitchFamily="18" charset="0"/>
              </a:rPr>
              <a:t>cin</a:t>
            </a:r>
            <a:r>
              <a:rPr lang="en-US" sz="2100" dirty="0" smtClean="0">
                <a:solidFill>
                  <a:schemeClr val="tx1"/>
                </a:solidFill>
                <a:latin typeface="Times New Roman" pitchFamily="18" charset="0"/>
                <a:cs typeface="Times New Roman" pitchFamily="18" charset="0"/>
              </a:rPr>
              <a:t>&gt;&gt;</a:t>
            </a:r>
            <a:r>
              <a:rPr lang="en-US" sz="2100" dirty="0" err="1" smtClean="0">
                <a:solidFill>
                  <a:schemeClr val="tx1"/>
                </a:solidFill>
                <a:latin typeface="Times New Roman" pitchFamily="18" charset="0"/>
                <a:cs typeface="Times New Roman" pitchFamily="18" charset="0"/>
              </a:rPr>
              <a:t>ch</a:t>
            </a:r>
            <a:r>
              <a:rPr lang="en-US" sz="2100" dirty="0" smtClean="0">
                <a:solidFill>
                  <a:schemeClr val="tx1"/>
                </a:solidFill>
                <a:latin typeface="Times New Roman" pitchFamily="18" charset="0"/>
                <a:cs typeface="Times New Roman" pitchFamily="18" charset="0"/>
              </a:rPr>
              <a:t>;</a:t>
            </a:r>
            <a:endParaRPr lang="en-US" sz="2100" dirty="0">
              <a:solidFill>
                <a:schemeClr val="tx1"/>
              </a:solidFill>
              <a:latin typeface="Times New Roman" pitchFamily="18" charset="0"/>
              <a:cs typeface="Times New Roman" pitchFamily="18" charset="0"/>
            </a:endParaRPr>
          </a:p>
          <a:p>
            <a:pPr>
              <a:defRPr/>
            </a:pP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switch(</a:t>
            </a:r>
            <a:r>
              <a:rPr lang="en-US" sz="2100" dirty="0" err="1" smtClean="0">
                <a:solidFill>
                  <a:schemeClr val="tx1"/>
                </a:solidFill>
                <a:latin typeface="Times New Roman" pitchFamily="18" charset="0"/>
                <a:cs typeface="Times New Roman" pitchFamily="18" charset="0"/>
              </a:rPr>
              <a:t>ch</a:t>
            </a:r>
            <a:r>
              <a:rPr lang="en-US" sz="2100" dirty="0" smtClean="0">
                <a:solidFill>
                  <a:schemeClr val="tx1"/>
                </a:solidFill>
                <a:latin typeface="Times New Roman" pitchFamily="18" charset="0"/>
                <a:cs typeface="Times New Roman" pitchFamily="18" charset="0"/>
              </a:rPr>
              <a:t>)</a:t>
            </a:r>
            <a:endParaRPr lang="en-US" sz="2100" dirty="0">
              <a:solidFill>
                <a:schemeClr val="tx1"/>
              </a:solidFill>
              <a:latin typeface="Times New Roman" pitchFamily="18" charset="0"/>
              <a:cs typeface="Times New Roman" pitchFamily="18" charset="0"/>
            </a:endParaRPr>
          </a:p>
          <a:p>
            <a:pPr>
              <a:defRPr/>
            </a:pP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a:t>
            </a:r>
            <a:r>
              <a:rPr lang="en-US" sz="2100" dirty="0">
                <a:solidFill>
                  <a:schemeClr val="tx1"/>
                </a:solidFill>
                <a:latin typeface="Times New Roman" pitchFamily="18" charset="0"/>
                <a:cs typeface="Times New Roman" pitchFamily="18" charset="0"/>
              </a:rPr>
              <a:t>case </a:t>
            </a:r>
            <a:r>
              <a:rPr lang="en-US" sz="2100" dirty="0" smtClean="0">
                <a:solidFill>
                  <a:schemeClr val="tx1"/>
                </a:solidFill>
                <a:latin typeface="Times New Roman" pitchFamily="18" charset="0"/>
                <a:cs typeface="Times New Roman" pitchFamily="18" charset="0"/>
              </a:rPr>
              <a:t>‘c’:</a:t>
            </a:r>
            <a:endParaRPr lang="en-US" sz="2100" dirty="0">
              <a:solidFill>
                <a:schemeClr val="tx1"/>
              </a:solidFill>
              <a:latin typeface="Times New Roman" pitchFamily="18" charset="0"/>
              <a:cs typeface="Times New Roman" pitchFamily="18" charset="0"/>
            </a:endParaRPr>
          </a:p>
          <a:p>
            <a:pPr>
              <a:defRPr/>
            </a:pPr>
            <a:r>
              <a:rPr lang="en-US" sz="2100" dirty="0">
                <a:solidFill>
                  <a:schemeClr val="tx1"/>
                </a:solidFill>
                <a:latin typeface="Times New Roman" pitchFamily="18" charset="0"/>
                <a:cs typeface="Times New Roman" pitchFamily="18" charset="0"/>
              </a:rPr>
              <a:t>	  cout</a:t>
            </a:r>
            <a:r>
              <a:rPr lang="en-US" sz="2100" dirty="0" smtClean="0">
                <a:solidFill>
                  <a:schemeClr val="tx1"/>
                </a:solidFill>
                <a:latin typeface="Times New Roman" pitchFamily="18" charset="0"/>
                <a:cs typeface="Times New Roman" pitchFamily="18" charset="0"/>
              </a:rPr>
              <a:t>&lt;&lt;“</a:t>
            </a:r>
            <a:r>
              <a:rPr lang="en-US" sz="2100" dirty="0" smtClean="0">
                <a:latin typeface="Times New Roman" pitchFamily="18" charset="0"/>
                <a:cs typeface="Times New Roman" pitchFamily="18" charset="0"/>
              </a:rPr>
              <a:t>CD </a:t>
            </a:r>
            <a:r>
              <a:rPr lang="en-US" sz="2100" dirty="0" smtClean="0">
                <a:solidFill>
                  <a:schemeClr val="tx1"/>
                </a:solidFill>
                <a:latin typeface="Times New Roman" pitchFamily="18" charset="0"/>
                <a:cs typeface="Times New Roman" pitchFamily="18" charset="0"/>
              </a:rPr>
              <a:t>\</a:t>
            </a:r>
            <a:r>
              <a:rPr lang="en-US" sz="2100" dirty="0" err="1" smtClean="0">
                <a:solidFill>
                  <a:schemeClr val="tx1"/>
                </a:solidFill>
                <a:latin typeface="Times New Roman" pitchFamily="18" charset="0"/>
                <a:cs typeface="Times New Roman" pitchFamily="18" charset="0"/>
              </a:rPr>
              <a:t>n</a:t>
            </a:r>
            <a:r>
              <a:rPr lang="en-US" sz="2100" dirty="0" err="1">
                <a:solidFill>
                  <a:schemeClr val="tx1"/>
                </a:solidFill>
                <a:latin typeface="Times New Roman" pitchFamily="18" charset="0"/>
                <a:cs typeface="Times New Roman" pitchFamily="18" charset="0"/>
              </a:rPr>
              <a:t>";break</a:t>
            </a:r>
            <a:r>
              <a:rPr lang="en-US" sz="2100" dirty="0">
                <a:solidFill>
                  <a:schemeClr val="tx1"/>
                </a:solidFill>
                <a:latin typeface="Times New Roman" pitchFamily="18" charset="0"/>
                <a:cs typeface="Times New Roman" pitchFamily="18" charset="0"/>
              </a:rPr>
              <a:t>;</a:t>
            </a:r>
          </a:p>
          <a:p>
            <a:pPr>
              <a:defRPr/>
            </a:pPr>
            <a:r>
              <a:rPr lang="en-US" sz="2100" dirty="0">
                <a:solidFill>
                  <a:schemeClr val="tx1"/>
                </a:solidFill>
                <a:latin typeface="Times New Roman" pitchFamily="18" charset="0"/>
                <a:cs typeface="Times New Roman" pitchFamily="18" charset="0"/>
              </a:rPr>
              <a:t>       case </a:t>
            </a:r>
            <a:r>
              <a:rPr lang="en-US" sz="2100" dirty="0" smtClean="0">
                <a:solidFill>
                  <a:schemeClr val="tx1"/>
                </a:solidFill>
                <a:latin typeface="Times New Roman" pitchFamily="18" charset="0"/>
                <a:cs typeface="Times New Roman" pitchFamily="18" charset="0"/>
              </a:rPr>
              <a:t>‘v’:</a:t>
            </a:r>
            <a:endParaRPr lang="en-US" sz="2100" dirty="0">
              <a:solidFill>
                <a:schemeClr val="tx1"/>
              </a:solidFill>
              <a:latin typeface="Times New Roman" pitchFamily="18" charset="0"/>
              <a:cs typeface="Times New Roman" pitchFamily="18" charset="0"/>
            </a:endParaRPr>
          </a:p>
          <a:p>
            <a:pPr>
              <a:defRPr/>
            </a:pPr>
            <a:r>
              <a:rPr lang="en-US" sz="2100" dirty="0">
                <a:solidFill>
                  <a:schemeClr val="tx1"/>
                </a:solidFill>
                <a:latin typeface="Times New Roman" pitchFamily="18" charset="0"/>
                <a:cs typeface="Times New Roman" pitchFamily="18" charset="0"/>
              </a:rPr>
              <a:t>	  cout</a:t>
            </a:r>
            <a:r>
              <a:rPr lang="en-US" sz="2100" dirty="0" smtClean="0">
                <a:solidFill>
                  <a:schemeClr val="tx1"/>
                </a:solidFill>
                <a:latin typeface="Times New Roman" pitchFamily="18" charset="0"/>
                <a:cs typeface="Times New Roman" pitchFamily="18" charset="0"/>
              </a:rPr>
              <a:t>&lt;&lt;“</a:t>
            </a:r>
            <a:r>
              <a:rPr lang="en-US" sz="2100" dirty="0" smtClean="0">
                <a:latin typeface="Times New Roman" pitchFamily="18" charset="0"/>
                <a:cs typeface="Times New Roman" pitchFamily="18" charset="0"/>
              </a:rPr>
              <a:t>VCD</a:t>
            </a:r>
            <a:r>
              <a:rPr lang="en-US" sz="2100" dirty="0" smtClean="0">
                <a:solidFill>
                  <a:schemeClr val="tx1"/>
                </a:solidFill>
                <a:latin typeface="Times New Roman" pitchFamily="18" charset="0"/>
                <a:cs typeface="Times New Roman" pitchFamily="18" charset="0"/>
              </a:rPr>
              <a:t>\</a:t>
            </a:r>
            <a:r>
              <a:rPr lang="en-US" sz="2100" dirty="0" err="1" smtClean="0">
                <a:solidFill>
                  <a:schemeClr val="tx1"/>
                </a:solidFill>
                <a:latin typeface="Times New Roman" pitchFamily="18" charset="0"/>
                <a:cs typeface="Times New Roman" pitchFamily="18" charset="0"/>
              </a:rPr>
              <a:t>n</a:t>
            </a:r>
            <a:r>
              <a:rPr lang="en-US" sz="2100" dirty="0" err="1">
                <a:solidFill>
                  <a:schemeClr val="tx1"/>
                </a:solidFill>
                <a:latin typeface="Times New Roman" pitchFamily="18" charset="0"/>
                <a:cs typeface="Times New Roman" pitchFamily="18" charset="0"/>
              </a:rPr>
              <a:t>";break</a:t>
            </a:r>
            <a:r>
              <a:rPr lang="en-US" sz="2100" dirty="0">
                <a:solidFill>
                  <a:schemeClr val="tx1"/>
                </a:solidFill>
                <a:latin typeface="Times New Roman" pitchFamily="18" charset="0"/>
                <a:cs typeface="Times New Roman" pitchFamily="18" charset="0"/>
              </a:rPr>
              <a:t>;</a:t>
            </a:r>
          </a:p>
          <a:p>
            <a:pPr>
              <a:defRPr/>
            </a:pPr>
            <a:r>
              <a:rPr lang="en-US" sz="2100" dirty="0">
                <a:solidFill>
                  <a:schemeClr val="tx1"/>
                </a:solidFill>
                <a:latin typeface="Times New Roman" pitchFamily="18" charset="0"/>
                <a:cs typeface="Times New Roman" pitchFamily="18" charset="0"/>
              </a:rPr>
              <a:t>       case </a:t>
            </a:r>
            <a:r>
              <a:rPr lang="en-US" sz="2100" dirty="0" smtClean="0">
                <a:solidFill>
                  <a:schemeClr val="tx1"/>
                </a:solidFill>
                <a:latin typeface="Times New Roman" pitchFamily="18" charset="0"/>
                <a:cs typeface="Times New Roman" pitchFamily="18" charset="0"/>
              </a:rPr>
              <a:t>‘d’:</a:t>
            </a:r>
            <a:endParaRPr lang="en-US" sz="2100" dirty="0">
              <a:solidFill>
                <a:schemeClr val="tx1"/>
              </a:solidFill>
              <a:latin typeface="Times New Roman" pitchFamily="18" charset="0"/>
              <a:cs typeface="Times New Roman" pitchFamily="18" charset="0"/>
            </a:endParaRPr>
          </a:p>
          <a:p>
            <a:pPr>
              <a:defRPr/>
            </a:pPr>
            <a:r>
              <a:rPr lang="en-US" sz="2100" dirty="0">
                <a:solidFill>
                  <a:schemeClr val="tx1"/>
                </a:solidFill>
                <a:latin typeface="Times New Roman" pitchFamily="18" charset="0"/>
                <a:cs typeface="Times New Roman" pitchFamily="18" charset="0"/>
              </a:rPr>
              <a:t>	  cout</a:t>
            </a:r>
            <a:r>
              <a:rPr lang="en-US" sz="2100" dirty="0" smtClean="0">
                <a:solidFill>
                  <a:schemeClr val="tx1"/>
                </a:solidFill>
                <a:latin typeface="Times New Roman" pitchFamily="18" charset="0"/>
                <a:cs typeface="Times New Roman" pitchFamily="18" charset="0"/>
              </a:rPr>
              <a:t>&lt;&lt;“DVD\</a:t>
            </a:r>
            <a:r>
              <a:rPr lang="en-US" sz="2100" dirty="0" err="1" smtClean="0">
                <a:solidFill>
                  <a:schemeClr val="tx1"/>
                </a:solidFill>
                <a:latin typeface="Times New Roman" pitchFamily="18" charset="0"/>
                <a:cs typeface="Times New Roman" pitchFamily="18" charset="0"/>
              </a:rPr>
              <a:t>n</a:t>
            </a:r>
            <a:r>
              <a:rPr lang="en-US" sz="2100" dirty="0" err="1">
                <a:solidFill>
                  <a:schemeClr val="tx1"/>
                </a:solidFill>
                <a:latin typeface="Times New Roman" pitchFamily="18" charset="0"/>
                <a:cs typeface="Times New Roman" pitchFamily="18" charset="0"/>
              </a:rPr>
              <a:t>";break</a:t>
            </a:r>
            <a:r>
              <a:rPr lang="en-US" sz="2100" dirty="0" smtClean="0">
                <a:solidFill>
                  <a:schemeClr val="tx1"/>
                </a:solidFill>
                <a:latin typeface="Times New Roman" pitchFamily="18" charset="0"/>
                <a:cs typeface="Times New Roman" pitchFamily="18" charset="0"/>
              </a:rPr>
              <a:t>;</a:t>
            </a:r>
          </a:p>
          <a:p>
            <a:pPr>
              <a:defRPr/>
            </a:pPr>
            <a:r>
              <a:rPr lang="en-US" sz="2100" dirty="0" smtClean="0">
                <a:latin typeface="Times New Roman" pitchFamily="18" charset="0"/>
                <a:cs typeface="Times New Roman" pitchFamily="18" charset="0"/>
              </a:rPr>
              <a:t>      default: cout&lt;&lt;“The input is wrong”;</a:t>
            </a:r>
            <a:endParaRPr lang="en-US" sz="2100" dirty="0">
              <a:solidFill>
                <a:schemeClr val="tx1"/>
              </a:solidFill>
              <a:latin typeface="Times New Roman" pitchFamily="18" charset="0"/>
              <a:cs typeface="Times New Roman" pitchFamily="18" charset="0"/>
            </a:endParaRPr>
          </a:p>
          <a:p>
            <a:pPr>
              <a:defRPr/>
            </a:pPr>
            <a:r>
              <a:rPr lang="en-US" sz="2100" dirty="0">
                <a:solidFill>
                  <a:schemeClr val="tx1"/>
                </a:solidFill>
                <a:latin typeface="Times New Roman" pitchFamily="18" charset="0"/>
                <a:cs typeface="Times New Roman" pitchFamily="18" charset="0"/>
              </a:rPr>
              <a:t>    }</a:t>
            </a:r>
          </a:p>
          <a:p>
            <a:pPr>
              <a:defRPr/>
            </a:pPr>
            <a:r>
              <a:rPr lang="en-US" sz="2100" dirty="0">
                <a:solidFill>
                  <a:schemeClr val="tx1"/>
                </a:solidFill>
                <a:latin typeface="Times New Roman" pitchFamily="18" charset="0"/>
                <a:cs typeface="Times New Roman" pitchFamily="18" charset="0"/>
              </a:rPr>
              <a:t>    getch();</a:t>
            </a:r>
          </a:p>
          <a:p>
            <a:pPr>
              <a:defRPr/>
            </a:pPr>
            <a:r>
              <a:rPr lang="en-US" sz="2100" dirty="0">
                <a:solidFill>
                  <a:schemeClr val="tx1"/>
                </a:solidFill>
                <a:latin typeface="Times New Roman" pitchFamily="18" charset="0"/>
                <a:cs typeface="Times New Roman" pitchFamily="18" charset="0"/>
              </a:rPr>
              <a:t>}</a:t>
            </a:r>
          </a:p>
        </p:txBody>
      </p:sp>
      <p:sp>
        <p:nvSpPr>
          <p:cNvPr id="3" name="Title 1"/>
          <p:cNvSpPr txBox="1">
            <a:spLocks/>
          </p:cNvSpPr>
          <p:nvPr/>
        </p:nvSpPr>
        <p:spPr bwMode="auto">
          <a:xfrm>
            <a:off x="0" y="34925"/>
            <a:ext cx="9144000" cy="990600"/>
          </a:xfrm>
          <a:prstGeom prst="rect">
            <a:avLst/>
          </a:prstGeom>
          <a:noFill/>
          <a:ln w="9525">
            <a:noFill/>
            <a:miter lim="800000"/>
            <a:headEnd/>
            <a:tailEnd/>
          </a:ln>
        </p:spPr>
        <p:txBody>
          <a:bodyPr anchor="b"/>
          <a:lstStyle/>
          <a:p>
            <a:pPr>
              <a:defRPr/>
            </a:pPr>
            <a:endParaRPr lang="en-US" kern="0" dirty="0">
              <a:solidFill>
                <a:schemeClr val="tx2"/>
              </a:solidFill>
              <a:latin typeface="+mj-lt"/>
              <a:ea typeface="+mj-ea"/>
              <a:cs typeface="+mj-cs"/>
            </a:endParaRP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5" name="Rectangle 2"/>
          <p:cNvSpPr txBox="1">
            <a:spLocks noChangeArrowheads="1"/>
          </p:cNvSpPr>
          <p:nvPr/>
        </p:nvSpPr>
        <p:spPr>
          <a:xfrm>
            <a:off x="70338" y="-76200"/>
            <a:ext cx="8229600" cy="7886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b="1" dirty="0" smtClean="0"/>
              <a:t>switch Statement Example</a:t>
            </a:r>
          </a:p>
        </p:txBody>
      </p:sp>
    </p:spTree>
    <p:extLst>
      <p:ext uri="{BB962C8B-B14F-4D97-AF65-F5344CB8AC3E}">
        <p14:creationId xmlns="" xmlns:p14="http://schemas.microsoft.com/office/powerpoint/2010/main" val="37037800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3" descr="Rectangle: Click to edit Master text styles&#10;Second level&#10;Third level&#10;Fourth level&#10;Fifth level"/>
          <p:cNvSpPr>
            <a:spLocks noGrp="1"/>
          </p:cNvSpPr>
          <p:nvPr>
            <p:ph idx="1"/>
          </p:nvPr>
        </p:nvSpPr>
        <p:spPr>
          <a:xfrm>
            <a:off x="422031" y="76200"/>
            <a:ext cx="8194431" cy="6248400"/>
          </a:xfrm>
        </p:spPr>
        <p:txBody>
          <a:bodyPr>
            <a:noAutofit/>
          </a:bodyPr>
          <a:lstStyle/>
          <a:p>
            <a:pPr marL="0" indent="0">
              <a:buFont typeface="Wingdings" pitchFamily="2" charset="2"/>
              <a:buNone/>
            </a:pPr>
            <a:r>
              <a:rPr lang="en-US" sz="2000" dirty="0" smtClean="0"/>
              <a:t>#include &lt;</a:t>
            </a:r>
            <a:r>
              <a:rPr lang="en-US" sz="2000" dirty="0" err="1" smtClean="0"/>
              <a:t>iostream.h</a:t>
            </a:r>
            <a:r>
              <a:rPr lang="en-US" sz="2000" dirty="0" smtClean="0"/>
              <a:t>&gt;</a:t>
            </a:r>
          </a:p>
          <a:p>
            <a:pPr marL="0" indent="0">
              <a:buFont typeface="Wingdings" pitchFamily="2" charset="2"/>
              <a:buNone/>
            </a:pPr>
            <a:r>
              <a:rPr lang="en-US" sz="2000" dirty="0" smtClean="0"/>
              <a:t>#include &lt;</a:t>
            </a:r>
            <a:r>
              <a:rPr lang="en-US" sz="2000" dirty="0" err="1" smtClean="0"/>
              <a:t>conio.h</a:t>
            </a:r>
            <a:r>
              <a:rPr lang="en-US" sz="2000" dirty="0" smtClean="0"/>
              <a:t>&gt;                             //for </a:t>
            </a:r>
            <a:r>
              <a:rPr lang="en-US" sz="2000" dirty="0" err="1" smtClean="0"/>
              <a:t>getche</a:t>
            </a:r>
            <a:r>
              <a:rPr lang="en-US" sz="2000" dirty="0" smtClean="0"/>
              <a:t>()</a:t>
            </a:r>
          </a:p>
          <a:p>
            <a:pPr marL="0" indent="0">
              <a:buFont typeface="Wingdings" pitchFamily="2" charset="2"/>
              <a:buNone/>
            </a:pPr>
            <a:r>
              <a:rPr lang="en-US" sz="2000" dirty="0" err="1" smtClean="0"/>
              <a:t>int</a:t>
            </a:r>
            <a:r>
              <a:rPr lang="en-US" sz="2000" dirty="0" smtClean="0"/>
              <a:t> main()</a:t>
            </a:r>
          </a:p>
          <a:p>
            <a:pPr marL="0" indent="0">
              <a:buFont typeface="Wingdings" pitchFamily="2" charset="2"/>
              <a:buNone/>
            </a:pPr>
            <a:r>
              <a:rPr lang="en-US" sz="2000" dirty="0" smtClean="0"/>
              <a:t>{ char </a:t>
            </a:r>
            <a:r>
              <a:rPr lang="en-US" sz="2000" dirty="0" err="1" smtClean="0"/>
              <a:t>dir</a:t>
            </a:r>
            <a:r>
              <a:rPr lang="en-US" sz="2000" dirty="0" smtClean="0"/>
              <a:t>;</a:t>
            </a:r>
          </a:p>
          <a:p>
            <a:pPr marL="0" indent="0">
              <a:buFont typeface="Wingdings" pitchFamily="2" charset="2"/>
              <a:buNone/>
            </a:pPr>
            <a:r>
              <a:rPr lang="en-US" sz="2000" dirty="0" err="1" smtClean="0"/>
              <a:t>int</a:t>
            </a:r>
            <a:r>
              <a:rPr lang="en-US" sz="2000" dirty="0" smtClean="0"/>
              <a:t> y=10; </a:t>
            </a:r>
            <a:r>
              <a:rPr lang="en-US" sz="2000" dirty="0" err="1" smtClean="0"/>
              <a:t>int</a:t>
            </a:r>
            <a:r>
              <a:rPr lang="en-US" sz="2000" dirty="0" smtClean="0"/>
              <a:t> x=20;</a:t>
            </a:r>
          </a:p>
          <a:p>
            <a:pPr marL="0" indent="0">
              <a:buFont typeface="Wingdings" pitchFamily="2" charset="2"/>
              <a:buNone/>
            </a:pPr>
            <a:r>
              <a:rPr lang="en-US" sz="2000" dirty="0" smtClean="0"/>
              <a:t>cout &lt;&lt; “\</a:t>
            </a:r>
            <a:r>
              <a:rPr lang="en-US" sz="2000" dirty="0" err="1" smtClean="0"/>
              <a:t>nEnter</a:t>
            </a:r>
            <a:r>
              <a:rPr lang="en-US" sz="2000" dirty="0" smtClean="0"/>
              <a:t> direction (n, s, e, w): “;</a:t>
            </a:r>
          </a:p>
          <a:p>
            <a:pPr marL="0" indent="0">
              <a:buFont typeface="Wingdings" pitchFamily="2" charset="2"/>
              <a:buNone/>
            </a:pPr>
            <a:r>
              <a:rPr lang="en-US" sz="2000" dirty="0" err="1" smtClean="0"/>
              <a:t>dir</a:t>
            </a:r>
            <a:r>
              <a:rPr lang="en-US" sz="2000" dirty="0" smtClean="0"/>
              <a:t> = </a:t>
            </a:r>
            <a:r>
              <a:rPr lang="en-US" sz="2000" dirty="0" err="1" smtClean="0"/>
              <a:t>getche</a:t>
            </a:r>
            <a:r>
              <a:rPr lang="en-US" sz="2000" dirty="0" smtClean="0"/>
              <a:t>();                           //get character</a:t>
            </a:r>
          </a:p>
          <a:p>
            <a:pPr marL="0" indent="0">
              <a:buFont typeface="Wingdings" pitchFamily="2" charset="2"/>
              <a:buNone/>
            </a:pPr>
            <a:r>
              <a:rPr lang="en-US" sz="2000" dirty="0" smtClean="0"/>
              <a:t>switch(</a:t>
            </a:r>
            <a:r>
              <a:rPr lang="en-US" sz="2000" dirty="0" err="1" smtClean="0"/>
              <a:t>dir</a:t>
            </a:r>
            <a:r>
              <a:rPr lang="en-US" sz="2000" dirty="0" smtClean="0"/>
              <a:t>)                               //switch on it</a:t>
            </a:r>
          </a:p>
          <a:p>
            <a:pPr marL="0" indent="0">
              <a:buFont typeface="Wingdings" pitchFamily="2" charset="2"/>
              <a:buNone/>
            </a:pPr>
            <a:r>
              <a:rPr lang="en-US" sz="2000" dirty="0" smtClean="0"/>
              <a:t>{</a:t>
            </a:r>
          </a:p>
          <a:p>
            <a:pPr marL="457200" lvl="1" indent="0">
              <a:buFont typeface="Wingdings" pitchFamily="2" charset="2"/>
              <a:buNone/>
            </a:pPr>
            <a:r>
              <a:rPr lang="en-US" sz="2000" dirty="0" smtClean="0"/>
              <a:t>case ‘n’:  y++; break;                 //go north</a:t>
            </a:r>
          </a:p>
          <a:p>
            <a:pPr marL="457200" lvl="1" indent="0">
              <a:buFont typeface="Wingdings" pitchFamily="2" charset="2"/>
              <a:buNone/>
            </a:pPr>
            <a:r>
              <a:rPr lang="en-US" sz="2000" dirty="0" smtClean="0"/>
              <a:t>case ‘s’:  y--; break;                 //go south</a:t>
            </a:r>
          </a:p>
          <a:p>
            <a:pPr marL="457200" lvl="1" indent="0">
              <a:buFont typeface="Wingdings" pitchFamily="2" charset="2"/>
              <a:buNone/>
            </a:pPr>
            <a:r>
              <a:rPr lang="en-US" sz="2000" dirty="0" smtClean="0"/>
              <a:t>case ‘e’:  x++; break;                 //go east</a:t>
            </a:r>
          </a:p>
          <a:p>
            <a:pPr marL="457200" lvl="1" indent="0">
              <a:buFont typeface="Wingdings" pitchFamily="2" charset="2"/>
              <a:buNone/>
            </a:pPr>
            <a:r>
              <a:rPr lang="en-US" sz="2000" dirty="0" smtClean="0"/>
              <a:t>case ‘w’:  x--; break;                 //go west</a:t>
            </a:r>
          </a:p>
          <a:p>
            <a:pPr marL="457200" lvl="1" indent="0">
              <a:buFont typeface="Wingdings" pitchFamily="2" charset="2"/>
              <a:buNone/>
            </a:pPr>
            <a:r>
              <a:rPr lang="en-US" sz="2000" dirty="0" smtClean="0"/>
              <a:t>case ‘\r’: cout &lt;&lt; “Exiting\n”; break; //Enter key</a:t>
            </a:r>
          </a:p>
          <a:p>
            <a:pPr marL="457200" lvl="1" indent="0">
              <a:buFont typeface="Wingdings" pitchFamily="2" charset="2"/>
              <a:buNone/>
            </a:pPr>
            <a:r>
              <a:rPr lang="en-US" sz="2000" dirty="0" smtClean="0"/>
              <a:t>default:   cout &lt;&lt; “Try again\n”;      //unknown char</a:t>
            </a:r>
          </a:p>
          <a:p>
            <a:pPr marL="0" indent="0">
              <a:buFont typeface="Wingdings" pitchFamily="2" charset="2"/>
              <a:buNone/>
            </a:pPr>
            <a:r>
              <a:rPr lang="en-US" sz="2000" dirty="0" smtClean="0"/>
              <a:t>}  //end switch</a:t>
            </a:r>
          </a:p>
          <a:p>
            <a:pPr marL="0" indent="0">
              <a:buFont typeface="Wingdings" pitchFamily="2" charset="2"/>
              <a:buNone/>
            </a:pPr>
            <a:r>
              <a:rPr lang="en-US" sz="2000" dirty="0" smtClean="0"/>
              <a:t> return 0;</a:t>
            </a:r>
          </a:p>
          <a:p>
            <a:pPr marL="0" indent="0">
              <a:buFont typeface="Wingdings" pitchFamily="2" charset="2"/>
              <a:buNone/>
            </a:pPr>
            <a:r>
              <a:rPr lang="en-US" sz="2000" dirty="0" smtClean="0"/>
              <a:t>}  //end main</a:t>
            </a:r>
          </a:p>
        </p:txBody>
      </p:sp>
      <p:sp>
        <p:nvSpPr>
          <p:cNvPr id="5" name="Footer Placeholder 4"/>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422030" y="1143000"/>
            <a:ext cx="8018585" cy="5262979"/>
          </a:xfrm>
          <a:prstGeom prst="rect">
            <a:avLst/>
          </a:prstGeom>
          <a:noFill/>
          <a:ln w="9525">
            <a:noFill/>
            <a:miter lim="800000"/>
            <a:headEnd/>
            <a:tailEnd/>
          </a:ln>
        </p:spPr>
        <p:txBody>
          <a:bodyPr>
            <a:spAutoFit/>
          </a:bodyPr>
          <a:lstStyle/>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iostream.h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conio.h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void main()</a:t>
            </a:r>
          </a:p>
          <a:p>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clrscr</a:t>
            </a:r>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int</a:t>
            </a:r>
            <a:r>
              <a:rPr lang="en-US" sz="2400" dirty="0">
                <a:solidFill>
                  <a:schemeClr val="tx1"/>
                </a:solidFill>
                <a:latin typeface="Times New Roman" pitchFamily="18" charset="0"/>
                <a:cs typeface="Times New Roman" pitchFamily="18" charset="0"/>
              </a:rPr>
              <a:t> mark1,mark2,mark3;</a:t>
            </a:r>
          </a:p>
          <a:p>
            <a:r>
              <a:rPr lang="en-US" sz="2400" dirty="0">
                <a:solidFill>
                  <a:schemeClr val="tx1"/>
                </a:solidFill>
                <a:latin typeface="Times New Roman" pitchFamily="18" charset="0"/>
                <a:cs typeface="Times New Roman" pitchFamily="18" charset="0"/>
              </a:rPr>
              <a:t>   cout&lt;&lt;"Enter three marks: "; </a:t>
            </a:r>
            <a:endParaRPr lang="en-US" sz="2400" dirty="0" smtClean="0">
              <a:solidFill>
                <a:schemeClr val="tx1"/>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cin</a:t>
            </a:r>
            <a:r>
              <a:rPr lang="en-US" sz="2400" dirty="0">
                <a:solidFill>
                  <a:schemeClr val="tx1"/>
                </a:solidFill>
                <a:latin typeface="Times New Roman" pitchFamily="18" charset="0"/>
                <a:cs typeface="Times New Roman" pitchFamily="18" charset="0"/>
              </a:rPr>
              <a:t>&gt;&gt;mark1&gt;&gt;mark2&gt;&gt;mark3;</a:t>
            </a:r>
          </a:p>
          <a:p>
            <a:r>
              <a:rPr lang="en-US" sz="2400" dirty="0">
                <a:solidFill>
                  <a:schemeClr val="tx1"/>
                </a:solidFill>
                <a:latin typeface="Times New Roman" pitchFamily="18" charset="0"/>
                <a:cs typeface="Times New Roman" pitchFamily="18" charset="0"/>
              </a:rPr>
              <a:t>   if (mark1 &gt;= 50 &amp;&amp; mark2 &gt;=50 &amp;&amp; mark3 &gt;= 50)</a:t>
            </a:r>
          </a:p>
          <a:p>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cout</a:t>
            </a:r>
            <a:r>
              <a:rPr lang="en-US" sz="2400" dirty="0">
                <a:solidFill>
                  <a:schemeClr val="tx1"/>
                </a:solidFill>
                <a:latin typeface="Times New Roman" pitchFamily="18" charset="0"/>
                <a:cs typeface="Times New Roman" pitchFamily="18" charset="0"/>
              </a:rPr>
              <a:t>&lt;&lt;“Pass”;</a:t>
            </a:r>
          </a:p>
          <a:p>
            <a:r>
              <a:rPr lang="en-US" sz="2400" dirty="0">
                <a:solidFill>
                  <a:schemeClr val="tx1"/>
                </a:solidFill>
                <a:latin typeface="Times New Roman" pitchFamily="18" charset="0"/>
                <a:cs typeface="Times New Roman" pitchFamily="18" charset="0"/>
              </a:rPr>
              <a:t>   else     </a:t>
            </a:r>
            <a:endParaRPr lang="en-US" sz="2400" dirty="0" smtClean="0">
              <a:solidFill>
                <a:schemeClr val="tx1"/>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cout</a:t>
            </a:r>
            <a:r>
              <a:rPr lang="en-US" sz="2400" dirty="0">
                <a:solidFill>
                  <a:schemeClr val="tx1"/>
                </a:solidFill>
                <a:latin typeface="Times New Roman" pitchFamily="18" charset="0"/>
                <a:cs typeface="Times New Roman" pitchFamily="18" charset="0"/>
              </a:rPr>
              <a:t>&lt;&lt;“Fail";</a:t>
            </a:r>
          </a:p>
          <a:p>
            <a:r>
              <a:rPr lang="en-US" sz="2400" dirty="0">
                <a:solidFill>
                  <a:schemeClr val="tx1"/>
                </a:solidFill>
                <a:latin typeface="Times New Roman" pitchFamily="18" charset="0"/>
                <a:cs typeface="Times New Roman" pitchFamily="18" charset="0"/>
              </a:rPr>
              <a:t>   getch();</a:t>
            </a:r>
          </a:p>
          <a:p>
            <a:r>
              <a:rPr lang="en-US" sz="2400" dirty="0">
                <a:solidFill>
                  <a:schemeClr val="tx1"/>
                </a:solidFill>
                <a:latin typeface="Times New Roman" pitchFamily="18" charset="0"/>
                <a:cs typeface="Times New Roman" pitchFamily="18" charset="0"/>
              </a:rPr>
              <a:t>}</a:t>
            </a:r>
          </a:p>
        </p:txBody>
      </p:sp>
      <p:sp>
        <p:nvSpPr>
          <p:cNvPr id="3" name="Title 1"/>
          <p:cNvSpPr txBox="1">
            <a:spLocks/>
          </p:cNvSpPr>
          <p:nvPr/>
        </p:nvSpPr>
        <p:spPr bwMode="auto">
          <a:xfrm>
            <a:off x="0" y="50389"/>
            <a:ext cx="9144000" cy="661219"/>
          </a:xfrm>
          <a:prstGeom prst="rect">
            <a:avLst/>
          </a:prstGeom>
          <a:noFill/>
          <a:ln w="9525">
            <a:noFill/>
            <a:miter lim="800000"/>
            <a:headEnd/>
            <a:tailEnd/>
          </a:ln>
        </p:spPr>
        <p:txBody>
          <a:bodyPr anchor="b"/>
          <a:lstStyle/>
          <a:p>
            <a:pPr>
              <a:defRPr/>
            </a:pPr>
            <a:r>
              <a:rPr lang="en-US" sz="3600" b="1" kern="0" dirty="0">
                <a:latin typeface="Times New Roman" pitchFamily="18" charset="0"/>
                <a:ea typeface="+mj-ea"/>
                <a:cs typeface="Times New Roman" pitchFamily="18" charset="0"/>
              </a:rPr>
              <a:t>Logical and (&amp;&amp;) </a:t>
            </a:r>
            <a:r>
              <a:rPr lang="en-US" sz="3600" b="1" kern="0" dirty="0" smtClean="0">
                <a:latin typeface="Times New Roman" pitchFamily="18" charset="0"/>
                <a:ea typeface="+mj-ea"/>
                <a:cs typeface="Times New Roman" pitchFamily="18" charset="0"/>
              </a:rPr>
              <a:t>Operator        </a:t>
            </a:r>
            <a:endParaRPr lang="en-US" sz="3600" b="1" kern="0" dirty="0">
              <a:latin typeface="Times New Roman" pitchFamily="18" charset="0"/>
              <a:ea typeface="+mj-ea"/>
              <a:cs typeface="Times New Roman" pitchFamily="18" charset="0"/>
            </a:endParaRP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525090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a:spLocks noGrp="1" noChangeArrowheads="1"/>
          </p:cNvSpPr>
          <p:nvPr>
            <p:ph type="title" idx="4294967295"/>
          </p:nvPr>
        </p:nvSpPr>
        <p:spPr>
          <a:xfrm>
            <a:off x="152400" y="0"/>
            <a:ext cx="5943600" cy="990600"/>
          </a:xfrm>
        </p:spPr>
        <p:txBody>
          <a:bodyPr/>
          <a:lstStyle/>
          <a:p>
            <a:pPr algn="l" eaLnBrk="1" hangingPunct="1"/>
            <a:r>
              <a:rPr lang="en-US" b="1" dirty="0" smtClean="0">
                <a:solidFill>
                  <a:schemeClr val="accent5">
                    <a:lumMod val="50000"/>
                  </a:schemeClr>
                </a:solidFill>
              </a:rPr>
              <a:t>Structured Design</a:t>
            </a:r>
          </a:p>
        </p:txBody>
      </p:sp>
      <p:sp>
        <p:nvSpPr>
          <p:cNvPr id="809987" name="Text Box 3" descr="Rectangle: Click to edit Master text styles&#10;Second level&#10;Third level&#10;Fourth level&#10;Fifth level"/>
          <p:cNvSpPr>
            <a:spLocks noGrp="1" noChangeArrowheads="1"/>
          </p:cNvSpPr>
          <p:nvPr>
            <p:ph idx="4294967295"/>
          </p:nvPr>
        </p:nvSpPr>
        <p:spPr>
          <a:xfrm>
            <a:off x="246185" y="1219200"/>
            <a:ext cx="8686800" cy="5486400"/>
          </a:xfrm>
        </p:spPr>
        <p:txBody>
          <a:bodyPr>
            <a:normAutofit fontScale="92500" lnSpcReduction="20000"/>
          </a:bodyPr>
          <a:lstStyle/>
          <a:p>
            <a:pPr eaLnBrk="1" hangingPunct="1"/>
            <a:r>
              <a:rPr lang="en-US" sz="2800" dirty="0" smtClean="0"/>
              <a:t>Structured programming implements structured design</a:t>
            </a:r>
          </a:p>
          <a:p>
            <a:pPr eaLnBrk="1" hangingPunct="1"/>
            <a:r>
              <a:rPr lang="en-US" sz="2800" dirty="0" smtClean="0"/>
              <a:t>Use </a:t>
            </a:r>
            <a:r>
              <a:rPr lang="en-US" sz="2800" dirty="0"/>
              <a:t>three fundamental control structures </a:t>
            </a:r>
            <a:r>
              <a:rPr lang="en-US" sz="2800" dirty="0" smtClean="0"/>
              <a:t>:Sequence</a:t>
            </a:r>
            <a:r>
              <a:rPr lang="en-US" sz="2800" dirty="0"/>
              <a:t>, Selection, </a:t>
            </a:r>
            <a:r>
              <a:rPr lang="en-US" sz="2800" dirty="0" smtClean="0"/>
              <a:t>Repetition</a:t>
            </a:r>
          </a:p>
          <a:p>
            <a:pPr marL="800100" lvl="1" indent="-342900" eaLnBrk="1" hangingPunct="1">
              <a:lnSpc>
                <a:spcPct val="150000"/>
              </a:lnSpc>
            </a:pPr>
            <a:r>
              <a:rPr lang="en-US" b="1" dirty="0" smtClean="0"/>
              <a:t>Sequence control structure</a:t>
            </a:r>
            <a:r>
              <a:rPr lang="en-US" dirty="0" smtClean="0"/>
              <a:t> – Instructions are executed in the order in which they appear</a:t>
            </a:r>
          </a:p>
          <a:p>
            <a:pPr marL="800100" lvl="1" indent="-342900" eaLnBrk="1" hangingPunct="1">
              <a:lnSpc>
                <a:spcPct val="150000"/>
              </a:lnSpc>
            </a:pPr>
            <a:r>
              <a:rPr lang="en-US" b="1" dirty="0" smtClean="0"/>
              <a:t>Selection control structures</a:t>
            </a:r>
            <a:r>
              <a:rPr lang="en-US" dirty="0" smtClean="0"/>
              <a:t> – The program branches to different instructions depending on whether a condition is met; IF…THEN…ELSE</a:t>
            </a:r>
          </a:p>
          <a:p>
            <a:pPr marL="800100" lvl="1" indent="-342900" eaLnBrk="1" hangingPunct="1">
              <a:lnSpc>
                <a:spcPct val="150000"/>
              </a:lnSpc>
            </a:pPr>
            <a:r>
              <a:rPr lang="en-US" b="1" dirty="0" smtClean="0"/>
              <a:t>Repetition control structure </a:t>
            </a:r>
            <a:r>
              <a:rPr lang="en-US" dirty="0" smtClean="0"/>
              <a:t>– The program repeats the same instructions over and over; DO-WHILE and DO-UNTIL</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166541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809987">
                                            <p:txEl>
                                              <p:pRg st="0" end="0"/>
                                            </p:txEl>
                                          </p:spTgt>
                                        </p:tgtEl>
                                        <p:attrNameLst>
                                          <p:attrName>style.visibility</p:attrName>
                                        </p:attrNameLst>
                                      </p:cBhvr>
                                      <p:to>
                                        <p:strVal val="visible"/>
                                      </p:to>
                                    </p:set>
                                    <p:animEffect transition="in" filter="wipe(left)">
                                      <p:cBhvr>
                                        <p:cTn id="12" dur="1000"/>
                                        <p:tgtEl>
                                          <p:spTgt spid="809987">
                                            <p:txEl>
                                              <p:pRg st="0" end="0"/>
                                            </p:txEl>
                                          </p:spTgt>
                                        </p:tgtEl>
                                      </p:cBhvr>
                                    </p:animEffect>
                                  </p:childTnLst>
                                </p:cTn>
                              </p:par>
                            </p:childTnLst>
                          </p:cTn>
                        </p:par>
                        <p:par>
                          <p:cTn id="13" fill="hold">
                            <p:stCondLst>
                              <p:cond delay="1500"/>
                            </p:stCondLst>
                            <p:childTnLst>
                              <p:par>
                                <p:cTn id="14" presetID="22" presetClass="entr" presetSubtype="8" fill="hold" nodeType="afterEffect">
                                  <p:stCondLst>
                                    <p:cond delay="0"/>
                                  </p:stCondLst>
                                  <p:childTnLst>
                                    <p:set>
                                      <p:cBhvr>
                                        <p:cTn id="15" dur="1" fill="hold">
                                          <p:stCondLst>
                                            <p:cond delay="0"/>
                                          </p:stCondLst>
                                        </p:cTn>
                                        <p:tgtEl>
                                          <p:spTgt spid="809987">
                                            <p:txEl>
                                              <p:pRg st="1" end="1"/>
                                            </p:txEl>
                                          </p:spTgt>
                                        </p:tgtEl>
                                        <p:attrNameLst>
                                          <p:attrName>style.visibility</p:attrName>
                                        </p:attrNameLst>
                                      </p:cBhvr>
                                      <p:to>
                                        <p:strVal val="visible"/>
                                      </p:to>
                                    </p:set>
                                    <p:animEffect transition="in" filter="wipe(left)">
                                      <p:cBhvr>
                                        <p:cTn id="16" dur="1000"/>
                                        <p:tgtEl>
                                          <p:spTgt spid="809987">
                                            <p:txEl>
                                              <p:pRg st="1" end="1"/>
                                            </p:txEl>
                                          </p:spTgt>
                                        </p:tgtEl>
                                      </p:cBhvr>
                                    </p:animEffect>
                                  </p:childTnLst>
                                </p:cTn>
                              </p:par>
                            </p:childTnLst>
                          </p:cTn>
                        </p:par>
                        <p:par>
                          <p:cTn id="17" fill="hold" nodeType="afterGroup">
                            <p:stCondLst>
                              <p:cond delay="2500"/>
                            </p:stCondLst>
                            <p:childTnLst>
                              <p:par>
                                <p:cTn id="18" presetID="22" presetClass="entr" presetSubtype="8" fill="hold" nodeType="afterEffect">
                                  <p:stCondLst>
                                    <p:cond delay="0"/>
                                  </p:stCondLst>
                                  <p:childTnLst>
                                    <p:set>
                                      <p:cBhvr>
                                        <p:cTn id="19" dur="1" fill="hold">
                                          <p:stCondLst>
                                            <p:cond delay="0"/>
                                          </p:stCondLst>
                                        </p:cTn>
                                        <p:tgtEl>
                                          <p:spTgt spid="809987">
                                            <p:txEl>
                                              <p:pRg st="2" end="2"/>
                                            </p:txEl>
                                          </p:spTgt>
                                        </p:tgtEl>
                                        <p:attrNameLst>
                                          <p:attrName>style.visibility</p:attrName>
                                        </p:attrNameLst>
                                      </p:cBhvr>
                                      <p:to>
                                        <p:strVal val="visible"/>
                                      </p:to>
                                    </p:set>
                                    <p:animEffect transition="in" filter="wipe(left)">
                                      <p:cBhvr>
                                        <p:cTn id="20" dur="1000"/>
                                        <p:tgtEl>
                                          <p:spTgt spid="809987">
                                            <p:txEl>
                                              <p:pRg st="2" end="2"/>
                                            </p:txEl>
                                          </p:spTgt>
                                        </p:tgtEl>
                                      </p:cBhvr>
                                    </p:animEffect>
                                  </p:childTnLst>
                                </p:cTn>
                              </p:par>
                            </p:childTnLst>
                          </p:cTn>
                        </p:par>
                        <p:par>
                          <p:cTn id="21" fill="hold" nodeType="afterGroup">
                            <p:stCondLst>
                              <p:cond delay="3500"/>
                            </p:stCondLst>
                            <p:childTnLst>
                              <p:par>
                                <p:cTn id="22" presetID="22" presetClass="entr" presetSubtype="8" fill="hold" nodeType="afterEffect">
                                  <p:stCondLst>
                                    <p:cond delay="0"/>
                                  </p:stCondLst>
                                  <p:childTnLst>
                                    <p:set>
                                      <p:cBhvr>
                                        <p:cTn id="23" dur="1" fill="hold">
                                          <p:stCondLst>
                                            <p:cond delay="0"/>
                                          </p:stCondLst>
                                        </p:cTn>
                                        <p:tgtEl>
                                          <p:spTgt spid="809987">
                                            <p:txEl>
                                              <p:pRg st="3" end="3"/>
                                            </p:txEl>
                                          </p:spTgt>
                                        </p:tgtEl>
                                        <p:attrNameLst>
                                          <p:attrName>style.visibility</p:attrName>
                                        </p:attrNameLst>
                                      </p:cBhvr>
                                      <p:to>
                                        <p:strVal val="visible"/>
                                      </p:to>
                                    </p:set>
                                    <p:animEffect transition="in" filter="wipe(left)">
                                      <p:cBhvr>
                                        <p:cTn id="24" dur="1000"/>
                                        <p:tgtEl>
                                          <p:spTgt spid="809987">
                                            <p:txEl>
                                              <p:pRg st="3" end="3"/>
                                            </p:txEl>
                                          </p:spTgt>
                                        </p:tgtEl>
                                      </p:cBhvr>
                                    </p:animEffect>
                                  </p:childTnLst>
                                </p:cTn>
                              </p:par>
                            </p:childTnLst>
                          </p:cTn>
                        </p:par>
                        <p:par>
                          <p:cTn id="25" fill="hold" nodeType="afterGroup">
                            <p:stCondLst>
                              <p:cond delay="4500"/>
                            </p:stCondLst>
                            <p:childTnLst>
                              <p:par>
                                <p:cTn id="26" presetID="22" presetClass="entr" presetSubtype="8" fill="hold" nodeType="afterEffect">
                                  <p:stCondLst>
                                    <p:cond delay="0"/>
                                  </p:stCondLst>
                                  <p:childTnLst>
                                    <p:set>
                                      <p:cBhvr>
                                        <p:cTn id="27" dur="1" fill="hold">
                                          <p:stCondLst>
                                            <p:cond delay="0"/>
                                          </p:stCondLst>
                                        </p:cTn>
                                        <p:tgtEl>
                                          <p:spTgt spid="809987">
                                            <p:txEl>
                                              <p:pRg st="4" end="4"/>
                                            </p:txEl>
                                          </p:spTgt>
                                        </p:tgtEl>
                                        <p:attrNameLst>
                                          <p:attrName>style.visibility</p:attrName>
                                        </p:attrNameLst>
                                      </p:cBhvr>
                                      <p:to>
                                        <p:strVal val="visible"/>
                                      </p:to>
                                    </p:set>
                                    <p:animEffect transition="in" filter="wipe(left)">
                                      <p:cBhvr>
                                        <p:cTn id="28" dur="1000"/>
                                        <p:tgtEl>
                                          <p:spTgt spid="80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422030" y="1143000"/>
            <a:ext cx="8018585" cy="5262979"/>
          </a:xfrm>
          <a:prstGeom prst="rect">
            <a:avLst/>
          </a:prstGeom>
          <a:noFill/>
          <a:ln w="9525">
            <a:noFill/>
            <a:miter lim="800000"/>
            <a:headEnd/>
            <a:tailEnd/>
          </a:ln>
        </p:spPr>
        <p:txBody>
          <a:bodyPr>
            <a:spAutoFit/>
          </a:bodyPr>
          <a:lstStyle/>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iostream.h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conio.h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void main()</a:t>
            </a:r>
          </a:p>
          <a:p>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clrscr</a:t>
            </a:r>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char </a:t>
            </a:r>
            <a:r>
              <a:rPr lang="en-US" sz="2400" dirty="0" err="1" smtClean="0">
                <a:solidFill>
                  <a:schemeClr val="tx1"/>
                </a:solidFill>
                <a:latin typeface="Times New Roman" pitchFamily="18" charset="0"/>
                <a:cs typeface="Times New Roman" pitchFamily="18" charset="0"/>
              </a:rPr>
              <a:t>ch</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   cout&lt;&lt;"Enter </a:t>
            </a:r>
            <a:r>
              <a:rPr lang="en-US" sz="2400" dirty="0" smtClean="0">
                <a:solidFill>
                  <a:schemeClr val="tx1"/>
                </a:solidFill>
                <a:latin typeface="Times New Roman" pitchFamily="18" charset="0"/>
                <a:cs typeface="Times New Roman" pitchFamily="18" charset="0"/>
              </a:rPr>
              <a:t>a vowel: </a:t>
            </a:r>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cin</a:t>
            </a:r>
            <a:r>
              <a:rPr lang="en-US" sz="2400" dirty="0" smtClean="0">
                <a:solidFill>
                  <a:schemeClr val="tx1"/>
                </a:solidFill>
                <a:latin typeface="Times New Roman" pitchFamily="18" charset="0"/>
                <a:cs typeface="Times New Roman" pitchFamily="18" charset="0"/>
              </a:rPr>
              <a:t>&gt;&gt;</a:t>
            </a:r>
            <a:r>
              <a:rPr lang="en-US" sz="2400" dirty="0" err="1" smtClean="0">
                <a:solidFill>
                  <a:schemeClr val="tx1"/>
                </a:solidFill>
                <a:latin typeface="Times New Roman" pitchFamily="18" charset="0"/>
                <a:cs typeface="Times New Roman" pitchFamily="18" charset="0"/>
              </a:rPr>
              <a:t>ch</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   if </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ch</a:t>
            </a:r>
            <a:r>
              <a:rPr lang="en-US" sz="2400" dirty="0" smtClean="0">
                <a:solidFill>
                  <a:schemeClr val="tx1"/>
                </a:solidFill>
                <a:latin typeface="Times New Roman" pitchFamily="18" charset="0"/>
                <a:cs typeface="Times New Roman" pitchFamily="18" charset="0"/>
              </a:rPr>
              <a:t>==‘a’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a:t>
            </a:r>
            <a:r>
              <a:rPr lang="en-US" sz="2400" dirty="0" smtClean="0">
                <a:latin typeface="Times New Roman" pitchFamily="18" charset="0"/>
                <a:cs typeface="Times New Roman" pitchFamily="18" charset="0"/>
              </a:rPr>
              <a:t>==‘e’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a:t>
            </a:r>
            <a:r>
              <a:rPr lang="en-US" sz="2400" dirty="0" smtClean="0">
                <a:latin typeface="Times New Roman" pitchFamily="18" charset="0"/>
                <a:cs typeface="Times New Roman" pitchFamily="18" charset="0"/>
              </a:rPr>
              <a:t>==‘i’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a:t>
            </a:r>
            <a:r>
              <a:rPr lang="en-US" sz="2400" dirty="0" smtClean="0">
                <a:latin typeface="Times New Roman" pitchFamily="18" charset="0"/>
                <a:cs typeface="Times New Roman" pitchFamily="18" charset="0"/>
              </a:rPr>
              <a:t>==‘o’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a:t>
            </a:r>
            <a:r>
              <a:rPr lang="en-US" sz="2400" dirty="0" smtClean="0">
                <a:latin typeface="Times New Roman" pitchFamily="18" charset="0"/>
                <a:cs typeface="Times New Roman" pitchFamily="18" charset="0"/>
              </a:rPr>
              <a:t>==‘u’)</a:t>
            </a:r>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cout&lt;&lt;“vowel”;</a:t>
            </a:r>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   else     </a:t>
            </a:r>
            <a:endParaRPr lang="en-US" sz="2400" dirty="0" smtClean="0">
              <a:solidFill>
                <a:schemeClr val="tx1"/>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cout&lt;&lt;“not vowel";</a:t>
            </a:r>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   getch();</a:t>
            </a:r>
          </a:p>
          <a:p>
            <a:r>
              <a:rPr lang="en-US" sz="2400" dirty="0">
                <a:solidFill>
                  <a:schemeClr val="tx1"/>
                </a:solidFill>
                <a:latin typeface="Times New Roman" pitchFamily="18" charset="0"/>
                <a:cs typeface="Times New Roman" pitchFamily="18" charset="0"/>
              </a:rPr>
              <a:t>}</a:t>
            </a:r>
          </a:p>
        </p:txBody>
      </p:sp>
      <p:sp>
        <p:nvSpPr>
          <p:cNvPr id="3" name="Title 1"/>
          <p:cNvSpPr txBox="1">
            <a:spLocks/>
          </p:cNvSpPr>
          <p:nvPr/>
        </p:nvSpPr>
        <p:spPr bwMode="auto">
          <a:xfrm>
            <a:off x="0" y="50389"/>
            <a:ext cx="9144000" cy="661219"/>
          </a:xfrm>
          <a:prstGeom prst="rect">
            <a:avLst/>
          </a:prstGeom>
          <a:noFill/>
          <a:ln w="9525">
            <a:noFill/>
            <a:miter lim="800000"/>
            <a:headEnd/>
            <a:tailEnd/>
          </a:ln>
        </p:spPr>
        <p:txBody>
          <a:bodyPr anchor="b"/>
          <a:lstStyle/>
          <a:p>
            <a:pPr>
              <a:defRPr/>
            </a:pPr>
            <a:r>
              <a:rPr lang="en-US" sz="3600" b="1" kern="0" dirty="0">
                <a:latin typeface="Times New Roman" pitchFamily="18" charset="0"/>
                <a:ea typeface="+mj-ea"/>
                <a:cs typeface="Times New Roman" pitchFamily="18" charset="0"/>
              </a:rPr>
              <a:t>Logical </a:t>
            </a:r>
            <a:r>
              <a:rPr lang="en-US" sz="3600" b="1" kern="0" dirty="0" smtClean="0">
                <a:latin typeface="Times New Roman" pitchFamily="18" charset="0"/>
                <a:ea typeface="+mj-ea"/>
                <a:cs typeface="Times New Roman" pitchFamily="18" charset="0"/>
              </a:rPr>
              <a:t>or (||) Operator        </a:t>
            </a:r>
            <a:endParaRPr lang="en-US" sz="3600" b="1" kern="0" dirty="0">
              <a:latin typeface="Times New Roman" pitchFamily="18" charset="0"/>
              <a:ea typeface="+mj-ea"/>
              <a:cs typeface="Times New Roman" pitchFamily="18" charset="0"/>
            </a:endParaRP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8820257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*******Faculty of  Computer Science*******</a:t>
            </a:r>
            <a:endParaRPr lang="en-US"/>
          </a:p>
        </p:txBody>
      </p:sp>
      <p:sp>
        <p:nvSpPr>
          <p:cNvPr id="3" name="Rectangle 2"/>
          <p:cNvSpPr/>
          <p:nvPr/>
        </p:nvSpPr>
        <p:spPr>
          <a:xfrm>
            <a:off x="685800" y="457200"/>
            <a:ext cx="4835939" cy="646331"/>
          </a:xfrm>
          <a:prstGeom prst="rect">
            <a:avLst/>
          </a:prstGeom>
        </p:spPr>
        <p:txBody>
          <a:bodyPr wrap="none">
            <a:spAutoFit/>
          </a:bodyPr>
          <a:lstStyle/>
          <a:p>
            <a:r>
              <a:rPr lang="en-US" sz="3600" b="1" dirty="0">
                <a:latin typeface="Times New Roman" pitchFamily="18" charset="0"/>
                <a:cs typeface="Times New Roman" pitchFamily="18" charset="0"/>
              </a:rPr>
              <a:t>Logical or </a:t>
            </a:r>
            <a:r>
              <a:rPr lang="en-US" sz="3600" b="1" dirty="0" smtClean="0">
                <a:latin typeface="Times New Roman" pitchFamily="18" charset="0"/>
                <a:cs typeface="Times New Roman" pitchFamily="18" charset="0"/>
              </a:rPr>
              <a:t>(!) </a:t>
            </a:r>
            <a:r>
              <a:rPr lang="en-US" sz="3600" b="1" dirty="0">
                <a:latin typeface="Times New Roman" pitchFamily="18" charset="0"/>
                <a:cs typeface="Times New Roman" pitchFamily="18" charset="0"/>
              </a:rPr>
              <a:t>Operator </a:t>
            </a:r>
          </a:p>
        </p:txBody>
      </p:sp>
      <p:sp>
        <p:nvSpPr>
          <p:cNvPr id="4" name="Rectangle 3"/>
          <p:cNvSpPr/>
          <p:nvPr/>
        </p:nvSpPr>
        <p:spPr>
          <a:xfrm>
            <a:off x="683172" y="1295400"/>
            <a:ext cx="7241628" cy="5262979"/>
          </a:xfrm>
          <a:prstGeom prst="rect">
            <a:avLst/>
          </a:prstGeom>
        </p:spPr>
        <p:txBody>
          <a:bodyPr wrap="square">
            <a:spAutoFit/>
          </a:bodyPr>
          <a:lstStyle/>
          <a:p>
            <a:r>
              <a:rPr lang="en-US" sz="2400" dirty="0">
                <a:latin typeface="Times New Roman" pitchFamily="18" charset="0"/>
                <a:cs typeface="Times New Roman" pitchFamily="18" charset="0"/>
              </a:rPr>
              <a:t>#include&lt;</a:t>
            </a:r>
            <a:r>
              <a:rPr lang="en-US" sz="2400" dirty="0" err="1">
                <a:latin typeface="Times New Roman" pitchFamily="18" charset="0"/>
                <a:cs typeface="Times New Roman" pitchFamily="18" charset="0"/>
              </a:rPr>
              <a:t>iostream.h</a:t>
            </a:r>
            <a:r>
              <a:rPr lang="en-US" sz="2400" dirty="0">
                <a:latin typeface="Times New Roman" pitchFamily="18" charset="0"/>
                <a:cs typeface="Times New Roman" pitchFamily="18" charset="0"/>
              </a:rPr>
              <a:t>&gt;</a:t>
            </a:r>
          </a:p>
          <a:p>
            <a:r>
              <a:rPr lang="en-US" sz="2400" dirty="0">
                <a:latin typeface="Times New Roman" pitchFamily="18" charset="0"/>
                <a:cs typeface="Times New Roman" pitchFamily="18" charset="0"/>
              </a:rPr>
              <a:t>#include&lt;</a:t>
            </a:r>
            <a:r>
              <a:rPr lang="en-US" sz="2400" dirty="0" err="1">
                <a:latin typeface="Times New Roman" pitchFamily="18" charset="0"/>
                <a:cs typeface="Times New Roman" pitchFamily="18" charset="0"/>
              </a:rPr>
              <a:t>conio.h</a:t>
            </a:r>
            <a:r>
              <a:rPr lang="en-US" sz="2400" dirty="0">
                <a:latin typeface="Times New Roman" pitchFamily="18" charset="0"/>
                <a:cs typeface="Times New Roman" pitchFamily="18" charset="0"/>
              </a:rPr>
              <a:t>&gt;</a:t>
            </a:r>
          </a:p>
          <a:p>
            <a:r>
              <a:rPr lang="en-US" sz="2400" dirty="0">
                <a:latin typeface="Times New Roman" pitchFamily="18" charset="0"/>
                <a:cs typeface="Times New Roman" pitchFamily="18" charset="0"/>
              </a:rPr>
              <a:t>void main()</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clrscr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char </a:t>
            </a:r>
            <a:r>
              <a:rPr lang="en-US" sz="2400" dirty="0" err="1">
                <a:latin typeface="Times New Roman" pitchFamily="18" charset="0"/>
                <a:cs typeface="Times New Roman" pitchFamily="18" charset="0"/>
              </a:rPr>
              <a:t>ch</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cout</a:t>
            </a:r>
            <a:r>
              <a:rPr lang="en-US" sz="2400" dirty="0">
                <a:latin typeface="Times New Roman" pitchFamily="18" charset="0"/>
                <a:cs typeface="Times New Roman" pitchFamily="18" charset="0"/>
              </a:rPr>
              <a:t>&lt;&lt;"Enter a vowel: "; </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cin</a:t>
            </a:r>
            <a:r>
              <a:rPr lang="en-US" sz="2400" dirty="0">
                <a:latin typeface="Times New Roman" pitchFamily="18" charset="0"/>
                <a:cs typeface="Times New Roman" pitchFamily="18" charset="0"/>
              </a:rPr>
              <a:t>&gt;&gt;</a:t>
            </a:r>
            <a:r>
              <a:rPr lang="en-US" sz="2400" dirty="0" err="1">
                <a:latin typeface="Times New Roman" pitchFamily="18" charset="0"/>
                <a:cs typeface="Times New Roman" pitchFamily="18" charset="0"/>
              </a:rPr>
              <a:t>ch</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if (!(</a:t>
            </a:r>
            <a:r>
              <a:rPr lang="en-US" sz="2400" dirty="0" err="1">
                <a:latin typeface="Times New Roman" pitchFamily="18" charset="0"/>
                <a:cs typeface="Times New Roman" pitchFamily="18" charset="0"/>
              </a:rPr>
              <a:t>ch</a:t>
            </a: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ch</a:t>
            </a:r>
            <a:r>
              <a:rPr lang="en-US" sz="2400" dirty="0">
                <a:latin typeface="Times New Roman" pitchFamily="18" charset="0"/>
                <a:cs typeface="Times New Roman" pitchFamily="18" charset="0"/>
              </a:rPr>
              <a:t>==‘e’ || </a:t>
            </a:r>
            <a:r>
              <a:rPr lang="en-US" sz="2400" dirty="0" err="1">
                <a:latin typeface="Times New Roman" pitchFamily="18" charset="0"/>
                <a:cs typeface="Times New Roman" pitchFamily="18" charset="0"/>
              </a:rPr>
              <a:t>ch</a:t>
            </a:r>
            <a:r>
              <a:rPr lang="en-US" sz="2400" dirty="0">
                <a:latin typeface="Times New Roman" pitchFamily="18" charset="0"/>
                <a:cs typeface="Times New Roman" pitchFamily="18" charset="0"/>
              </a:rPr>
              <a:t>==‘i’ || </a:t>
            </a:r>
            <a:r>
              <a:rPr lang="en-US" sz="2400" dirty="0" err="1">
                <a:latin typeface="Times New Roman" pitchFamily="18" charset="0"/>
                <a:cs typeface="Times New Roman" pitchFamily="18" charset="0"/>
              </a:rPr>
              <a:t>ch</a:t>
            </a:r>
            <a:r>
              <a:rPr lang="en-US" sz="2400" dirty="0">
                <a:latin typeface="Times New Roman" pitchFamily="18" charset="0"/>
                <a:cs typeface="Times New Roman" pitchFamily="18" charset="0"/>
              </a:rPr>
              <a:t>==‘o’ || </a:t>
            </a:r>
            <a:r>
              <a:rPr lang="en-US" sz="2400" dirty="0" err="1">
                <a:latin typeface="Times New Roman" pitchFamily="18" charset="0"/>
                <a:cs typeface="Times New Roman" pitchFamily="18" charset="0"/>
              </a:rPr>
              <a:t>ch</a:t>
            </a:r>
            <a:r>
              <a:rPr lang="en-US" sz="2400" dirty="0">
                <a:latin typeface="Times New Roman" pitchFamily="18" charset="0"/>
                <a:cs typeface="Times New Roman" pitchFamily="18" charset="0"/>
              </a:rPr>
              <a:t>==‘u</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cout</a:t>
            </a:r>
            <a:r>
              <a:rPr lang="en-US" sz="2400" dirty="0" smtClean="0">
                <a:latin typeface="Times New Roman" pitchFamily="18" charset="0"/>
                <a:cs typeface="Times New Roman" pitchFamily="18" charset="0"/>
              </a:rPr>
              <a:t>&lt;&lt;“ not vowel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else     </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cout</a:t>
            </a:r>
            <a:r>
              <a:rPr lang="en-US" sz="2400" dirty="0" smtClean="0">
                <a:latin typeface="Times New Roman" pitchFamily="18" charset="0"/>
                <a:cs typeface="Times New Roman" pitchFamily="18" charset="0"/>
              </a:rPr>
              <a:t>&lt;&lt;“vowel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getch</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a:t>
            </a:r>
          </a:p>
        </p:txBody>
      </p:sp>
    </p:spTree>
    <p:extLst>
      <p:ext uri="{BB962C8B-B14F-4D97-AF65-F5344CB8AC3E}">
        <p14:creationId xmlns="" xmlns:p14="http://schemas.microsoft.com/office/powerpoint/2010/main" val="2754933358"/>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40677" y="76200"/>
            <a:ext cx="8651631" cy="533400"/>
          </a:xfrm>
          <a:prstGeom prst="rect">
            <a:avLst/>
          </a:prstGeom>
          <a:noFill/>
          <a:ln w="9525">
            <a:noFill/>
            <a:miter lim="800000"/>
            <a:headEnd/>
            <a:tailEnd/>
          </a:ln>
        </p:spPr>
        <p:txBody>
          <a:bodyPr anchor="b"/>
          <a:lstStyle/>
          <a:p>
            <a:pPr>
              <a:defRPr/>
            </a:pPr>
            <a:r>
              <a:rPr lang="en-US" sz="3600" b="1" kern="0" dirty="0">
                <a:solidFill>
                  <a:schemeClr val="tx2"/>
                </a:solidFill>
                <a:latin typeface="Times New Roman" pitchFamily="18" charset="0"/>
                <a:ea typeface="+mj-ea"/>
                <a:cs typeface="Times New Roman" pitchFamily="18" charset="0"/>
              </a:rPr>
              <a:t>Loops / Iterations</a:t>
            </a:r>
          </a:p>
        </p:txBody>
      </p:sp>
      <p:sp>
        <p:nvSpPr>
          <p:cNvPr id="4" name="Content Placeholder 2" descr="Rectangle: Click to edit Master text styles&#10;Second level&#10;Third level&#10;Fourth level&#10;Fifth level"/>
          <p:cNvSpPr txBox="1">
            <a:spLocks/>
          </p:cNvSpPr>
          <p:nvPr/>
        </p:nvSpPr>
        <p:spPr bwMode="auto">
          <a:xfrm>
            <a:off x="181708" y="990600"/>
            <a:ext cx="8680938" cy="4876800"/>
          </a:xfrm>
          <a:prstGeom prst="rect">
            <a:avLst/>
          </a:prstGeom>
          <a:noFill/>
          <a:ln w="9525">
            <a:noFill/>
            <a:miter lim="800000"/>
            <a:headEnd/>
            <a:tailEnd/>
          </a:ln>
        </p:spPr>
        <p:txBody>
          <a:bodyPr/>
          <a:lstStyle/>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A section of the program to be repeated a certain number of times</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Three kinds of loops in C++</a:t>
            </a:r>
          </a:p>
          <a:p>
            <a:pPr marL="800100" lvl="1" indent="-342900" algn="just">
              <a:spcBef>
                <a:spcPct val="20000"/>
              </a:spcBef>
              <a:buClr>
                <a:schemeClr val="hlink"/>
              </a:buClr>
              <a:buSzPct val="110000"/>
              <a:buFont typeface="Wingdings" pitchFamily="2" charset="2"/>
              <a:buChar char="§"/>
              <a:defRPr/>
            </a:pPr>
            <a:r>
              <a:rPr lang="en-US" sz="2400" kern="0" dirty="0">
                <a:solidFill>
                  <a:schemeClr val="tx1"/>
                </a:solidFill>
                <a:latin typeface="Times New Roman" pitchFamily="18" charset="0"/>
                <a:cs typeface="Times New Roman" pitchFamily="18" charset="0"/>
              </a:rPr>
              <a:t>for loop</a:t>
            </a:r>
          </a:p>
          <a:p>
            <a:pPr marL="800100" lvl="1" indent="-342900" algn="just">
              <a:spcBef>
                <a:spcPct val="20000"/>
              </a:spcBef>
              <a:buClr>
                <a:schemeClr val="hlink"/>
              </a:buClr>
              <a:buSzPct val="110000"/>
              <a:buFont typeface="Wingdings" pitchFamily="2" charset="2"/>
              <a:buChar char="§"/>
              <a:defRPr/>
            </a:pPr>
            <a:r>
              <a:rPr lang="en-US" sz="2400" kern="0" dirty="0">
                <a:latin typeface="Times New Roman" pitchFamily="18" charset="0"/>
                <a:cs typeface="Times New Roman" pitchFamily="18" charset="0"/>
              </a:rPr>
              <a:t>w</a:t>
            </a:r>
            <a:r>
              <a:rPr lang="en-US" sz="2400" kern="0" dirty="0" smtClean="0">
                <a:solidFill>
                  <a:schemeClr val="tx1"/>
                </a:solidFill>
                <a:latin typeface="Times New Roman" pitchFamily="18" charset="0"/>
                <a:cs typeface="Times New Roman" pitchFamily="18" charset="0"/>
              </a:rPr>
              <a:t>hile </a:t>
            </a:r>
            <a:r>
              <a:rPr lang="en-US" sz="2400" kern="0" dirty="0">
                <a:solidFill>
                  <a:schemeClr val="tx1"/>
                </a:solidFill>
                <a:latin typeface="Times New Roman" pitchFamily="18" charset="0"/>
                <a:cs typeface="Times New Roman" pitchFamily="18" charset="0"/>
              </a:rPr>
              <a:t>loop</a:t>
            </a:r>
            <a:endParaRPr lang="en-US" sz="2400" kern="0" dirty="0">
              <a:solidFill>
                <a:srgbClr val="40458C"/>
              </a:solidFill>
              <a:latin typeface="Times New Roman" pitchFamily="18" charset="0"/>
              <a:cs typeface="Times New Roman" pitchFamily="18" charset="0"/>
            </a:endParaRPr>
          </a:p>
          <a:p>
            <a:pPr marL="800100" lvl="1" indent="-342900" algn="just">
              <a:spcBef>
                <a:spcPct val="20000"/>
              </a:spcBef>
              <a:buClr>
                <a:schemeClr val="hlink"/>
              </a:buClr>
              <a:buSzPct val="110000"/>
              <a:buFont typeface="Wingdings" pitchFamily="2" charset="2"/>
              <a:buChar char="§"/>
              <a:defRPr/>
            </a:pPr>
            <a:r>
              <a:rPr lang="en-US" sz="2400" kern="0" dirty="0">
                <a:solidFill>
                  <a:schemeClr val="tx1"/>
                </a:solidFill>
                <a:latin typeface="Times New Roman" pitchFamily="18" charset="0"/>
                <a:cs typeface="Times New Roman" pitchFamily="18" charset="0"/>
              </a:rPr>
              <a:t>do … while loop</a:t>
            </a:r>
          </a:p>
          <a:p>
            <a:pPr marL="342900" indent="-342900" algn="just">
              <a:spcBef>
                <a:spcPct val="20000"/>
              </a:spcBef>
              <a:buClr>
                <a:schemeClr val="hlink"/>
              </a:buClr>
              <a:buSzPct val="110000"/>
              <a:buFontTx/>
              <a:buBlip>
                <a:blip r:embed="rId2"/>
              </a:buBlip>
              <a:defRPr/>
            </a:pPr>
            <a:endParaRPr lang="en-US" sz="2400" kern="0" dirty="0">
              <a:solidFill>
                <a:schemeClr val="tx1"/>
              </a:solidFill>
              <a:latin typeface="+mn-lt"/>
            </a:endParaRPr>
          </a:p>
        </p:txBody>
      </p:sp>
      <p:sp>
        <p:nvSpPr>
          <p:cNvPr id="7" name="Footer Placeholder 6"/>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40677" y="76200"/>
            <a:ext cx="8651631" cy="1066800"/>
          </a:xfrm>
          <a:prstGeom prst="rect">
            <a:avLst/>
          </a:prstGeom>
          <a:noFill/>
          <a:ln w="9525">
            <a:noFill/>
            <a:miter lim="800000"/>
            <a:headEnd/>
            <a:tailEnd/>
          </a:ln>
        </p:spPr>
        <p:txBody>
          <a:bodyPr anchor="b"/>
          <a:lstStyle/>
          <a:p>
            <a:pPr>
              <a:defRPr/>
            </a:pPr>
            <a:r>
              <a:rPr lang="en-US" kern="0" dirty="0">
                <a:solidFill>
                  <a:schemeClr val="tx2"/>
                </a:solidFill>
                <a:latin typeface="+mj-lt"/>
                <a:ea typeface="+mj-ea"/>
                <a:cs typeface="+mj-cs"/>
              </a:rPr>
              <a:t>The</a:t>
            </a:r>
            <a:r>
              <a:rPr lang="en-US" sz="4800" kern="0" dirty="0">
                <a:solidFill>
                  <a:schemeClr val="tx2"/>
                </a:solidFill>
                <a:latin typeface="Courier New" pitchFamily="49" charset="0"/>
                <a:ea typeface="+mj-ea"/>
                <a:cs typeface="Courier New" pitchFamily="49" charset="0"/>
              </a:rPr>
              <a:t> for</a:t>
            </a:r>
            <a:r>
              <a:rPr lang="en-US" kern="0" dirty="0">
                <a:solidFill>
                  <a:schemeClr val="tx2"/>
                </a:solidFill>
                <a:latin typeface="+mj-lt"/>
                <a:ea typeface="+mj-ea"/>
                <a:cs typeface="+mj-cs"/>
              </a:rPr>
              <a:t> loop</a:t>
            </a:r>
          </a:p>
        </p:txBody>
      </p:sp>
      <p:sp>
        <p:nvSpPr>
          <p:cNvPr id="4" name="Content Placeholder 2" descr="Rectangle: Click to edit Master text styles&#10;Second level&#10;Third level&#10;Fourth level&#10;Fifth level"/>
          <p:cNvSpPr txBox="1">
            <a:spLocks/>
          </p:cNvSpPr>
          <p:nvPr/>
        </p:nvSpPr>
        <p:spPr bwMode="auto">
          <a:xfrm>
            <a:off x="140677" y="1295400"/>
            <a:ext cx="8932985" cy="5334000"/>
          </a:xfrm>
          <a:prstGeom prst="rect">
            <a:avLst/>
          </a:prstGeom>
          <a:noFill/>
          <a:ln w="9525">
            <a:noFill/>
            <a:miter lim="800000"/>
            <a:headEnd/>
            <a:tailEnd/>
          </a:ln>
        </p:spPr>
        <p:txBody>
          <a:bodyPr/>
          <a:lstStyle/>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Executes a section of code a fixed number of times</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Is used when you know, before entering the loop, how many times you want to execute the code</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Syntax:</a:t>
            </a:r>
          </a:p>
          <a:p>
            <a:pPr marL="342900">
              <a:spcBef>
                <a:spcPct val="20000"/>
              </a:spcBef>
              <a:buClr>
                <a:srgbClr val="6F89F7"/>
              </a:buClr>
              <a:buSzPct val="110000"/>
              <a:defRPr/>
            </a:pPr>
            <a:r>
              <a:rPr lang="en-US" sz="2200" kern="0" dirty="0">
                <a:solidFill>
                  <a:srgbClr val="40458C"/>
                </a:solidFill>
                <a:latin typeface="Courier New" pitchFamily="49" charset="0"/>
              </a:rPr>
              <a:t>for(</a:t>
            </a:r>
            <a:r>
              <a:rPr lang="en-US" sz="2200" kern="0" dirty="0" err="1">
                <a:solidFill>
                  <a:srgbClr val="40458C"/>
                </a:solidFill>
                <a:latin typeface="Courier New" pitchFamily="49" charset="0"/>
              </a:rPr>
              <a:t>initialization;test</a:t>
            </a:r>
            <a:r>
              <a:rPr lang="en-US" sz="2200" kern="0" dirty="0">
                <a:solidFill>
                  <a:srgbClr val="40458C"/>
                </a:solidFill>
                <a:latin typeface="Courier New" pitchFamily="49" charset="0"/>
              </a:rPr>
              <a:t>/</a:t>
            </a:r>
            <a:r>
              <a:rPr lang="en-US" sz="2200" kern="0" dirty="0" err="1">
                <a:solidFill>
                  <a:srgbClr val="40458C"/>
                </a:solidFill>
                <a:latin typeface="Courier New" pitchFamily="49" charset="0"/>
              </a:rPr>
              <a:t>condition;increment</a:t>
            </a:r>
            <a:r>
              <a:rPr lang="en-US" sz="2200" kern="0" dirty="0">
                <a:solidFill>
                  <a:srgbClr val="40458C"/>
                </a:solidFill>
                <a:latin typeface="Courier New" pitchFamily="49" charset="0"/>
              </a:rPr>
              <a:t>/decrement)</a:t>
            </a:r>
          </a:p>
          <a:p>
            <a:pPr marL="342900">
              <a:spcBef>
                <a:spcPts val="0"/>
              </a:spcBef>
              <a:buClr>
                <a:srgbClr val="6F89F7"/>
              </a:buClr>
              <a:buSzPct val="110000"/>
              <a:defRPr/>
            </a:pPr>
            <a:r>
              <a:rPr lang="en-US" sz="2200" kern="0" dirty="0">
                <a:solidFill>
                  <a:srgbClr val="40458C"/>
                </a:solidFill>
                <a:latin typeface="Courier New" pitchFamily="49" charset="0"/>
              </a:rPr>
              <a:t>    statement;</a:t>
            </a:r>
          </a:p>
          <a:p>
            <a:pPr marL="342900">
              <a:spcBef>
                <a:spcPct val="20000"/>
              </a:spcBef>
              <a:buClr>
                <a:srgbClr val="6F89F7"/>
              </a:buClr>
              <a:buSzPct val="110000"/>
              <a:defRPr/>
            </a:pPr>
            <a:r>
              <a:rPr lang="en-US" sz="2400" kern="0" dirty="0">
                <a:solidFill>
                  <a:srgbClr val="40458C"/>
                </a:solidFill>
                <a:latin typeface="Tahoma"/>
              </a:rPr>
              <a:t>(or) </a:t>
            </a:r>
          </a:p>
          <a:p>
            <a:pPr marL="342900">
              <a:spcBef>
                <a:spcPct val="20000"/>
              </a:spcBef>
              <a:buClr>
                <a:srgbClr val="6F89F7"/>
              </a:buClr>
              <a:buSzPct val="110000"/>
              <a:defRPr/>
            </a:pPr>
            <a:endParaRPr lang="en-US" sz="2200" kern="0" dirty="0">
              <a:solidFill>
                <a:srgbClr val="40458C"/>
              </a:solidFill>
              <a:latin typeface="Courier New" pitchFamily="49" charset="0"/>
            </a:endParaRPr>
          </a:p>
          <a:p>
            <a:pPr marL="342900">
              <a:spcBef>
                <a:spcPct val="20000"/>
              </a:spcBef>
              <a:buClr>
                <a:srgbClr val="6F89F7"/>
              </a:buClr>
              <a:buSzPct val="110000"/>
              <a:defRPr/>
            </a:pPr>
            <a:r>
              <a:rPr lang="en-US" sz="2200" kern="0" dirty="0">
                <a:solidFill>
                  <a:srgbClr val="40458C"/>
                </a:solidFill>
                <a:latin typeface="Courier New" pitchFamily="49" charset="0"/>
              </a:rPr>
              <a:t>for(</a:t>
            </a:r>
            <a:r>
              <a:rPr lang="en-US" sz="2200" kern="0" dirty="0" err="1">
                <a:solidFill>
                  <a:srgbClr val="40458C"/>
                </a:solidFill>
                <a:latin typeface="Courier New" pitchFamily="49" charset="0"/>
              </a:rPr>
              <a:t>initialization;test</a:t>
            </a:r>
            <a:r>
              <a:rPr lang="en-US" sz="2200" kern="0" dirty="0">
                <a:solidFill>
                  <a:srgbClr val="40458C"/>
                </a:solidFill>
                <a:latin typeface="Courier New" pitchFamily="49" charset="0"/>
              </a:rPr>
              <a:t>/</a:t>
            </a:r>
            <a:r>
              <a:rPr lang="en-US" sz="2200" kern="0" dirty="0" err="1">
                <a:solidFill>
                  <a:srgbClr val="40458C"/>
                </a:solidFill>
                <a:latin typeface="Courier New" pitchFamily="49" charset="0"/>
              </a:rPr>
              <a:t>condition;increment</a:t>
            </a:r>
            <a:r>
              <a:rPr lang="en-US" sz="2200" kern="0" dirty="0">
                <a:solidFill>
                  <a:srgbClr val="40458C"/>
                </a:solidFill>
                <a:latin typeface="Courier New" pitchFamily="49" charset="0"/>
              </a:rPr>
              <a:t>/decrement)</a:t>
            </a:r>
          </a:p>
          <a:p>
            <a:pPr marL="342900">
              <a:spcBef>
                <a:spcPts val="0"/>
              </a:spcBef>
              <a:buClr>
                <a:srgbClr val="6F89F7"/>
              </a:buClr>
              <a:buSzPct val="110000"/>
              <a:defRPr/>
            </a:pPr>
            <a:r>
              <a:rPr lang="en-US" sz="2200" kern="0" dirty="0">
                <a:solidFill>
                  <a:srgbClr val="40458C"/>
                </a:solidFill>
                <a:latin typeface="Courier New" pitchFamily="49" charset="0"/>
              </a:rPr>
              <a:t>{</a:t>
            </a:r>
          </a:p>
          <a:p>
            <a:pPr marL="342900">
              <a:spcBef>
                <a:spcPts val="0"/>
              </a:spcBef>
              <a:buClr>
                <a:srgbClr val="6F89F7"/>
              </a:buClr>
              <a:buSzPct val="110000"/>
              <a:defRPr/>
            </a:pPr>
            <a:r>
              <a:rPr lang="en-US" sz="2200" kern="0" dirty="0">
                <a:solidFill>
                  <a:srgbClr val="40458C"/>
                </a:solidFill>
                <a:latin typeface="Courier New" pitchFamily="49" charset="0"/>
              </a:rPr>
              <a:t>	 statement 1;… statement n;</a:t>
            </a:r>
          </a:p>
          <a:p>
            <a:pPr marL="342900">
              <a:spcBef>
                <a:spcPts val="0"/>
              </a:spcBef>
              <a:buClr>
                <a:srgbClr val="6F89F7"/>
              </a:buClr>
              <a:buSzPct val="110000"/>
              <a:defRPr/>
            </a:pPr>
            <a:r>
              <a:rPr lang="en-US" sz="2200" kern="0" dirty="0">
                <a:solidFill>
                  <a:srgbClr val="40458C"/>
                </a:solidFill>
                <a:latin typeface="Courier New" pitchFamily="49" charset="0"/>
              </a:rPr>
              <a:t>}</a:t>
            </a:r>
          </a:p>
          <a:p>
            <a:pPr marL="342900" indent="-342900" algn="just">
              <a:spcBef>
                <a:spcPct val="20000"/>
              </a:spcBef>
              <a:buClr>
                <a:schemeClr val="hlink"/>
              </a:buClr>
              <a:buSzPct val="110000"/>
              <a:buFont typeface="Wingdings" pitchFamily="2" charset="2"/>
              <a:buBlip>
                <a:blip r:embed="rId2"/>
              </a:buBlip>
              <a:defRPr/>
            </a:pPr>
            <a:endParaRPr lang="en-US" sz="2400" kern="0" dirty="0">
              <a:solidFill>
                <a:schemeClr val="tx1"/>
              </a:solidFill>
              <a:latin typeface="+mn-lt"/>
            </a:endParaRPr>
          </a:p>
          <a:p>
            <a:pPr marL="342900" indent="-342900" algn="just">
              <a:spcBef>
                <a:spcPct val="20000"/>
              </a:spcBef>
              <a:buClr>
                <a:schemeClr val="hlink"/>
              </a:buClr>
              <a:buSzPct val="110000"/>
              <a:buFont typeface="Wingdings" pitchFamily="2" charset="2"/>
              <a:buBlip>
                <a:blip r:embed="rId2"/>
              </a:buBlip>
              <a:defRPr/>
            </a:pPr>
            <a:endParaRPr lang="en-US" sz="2400" kern="0" dirty="0">
              <a:solidFill>
                <a:schemeClr val="tx1"/>
              </a:solidFill>
              <a:latin typeface="+mn-lt"/>
            </a:endParaRPr>
          </a:p>
        </p:txBody>
      </p:sp>
      <p:cxnSp>
        <p:nvCxnSpPr>
          <p:cNvPr id="105476" name="Straight Arrow Connector 3"/>
          <p:cNvCxnSpPr>
            <a:cxnSpLocks noChangeShapeType="1"/>
          </p:cNvCxnSpPr>
          <p:nvPr/>
        </p:nvCxnSpPr>
        <p:spPr bwMode="auto">
          <a:xfrm rot="10800000">
            <a:off x="1371600" y="5482350"/>
            <a:ext cx="2461846" cy="1588"/>
          </a:xfrm>
          <a:prstGeom prst="straightConnector1">
            <a:avLst/>
          </a:prstGeom>
          <a:noFill/>
          <a:ln w="15875" algn="ctr">
            <a:solidFill>
              <a:srgbClr val="FF0000"/>
            </a:solidFill>
            <a:round/>
            <a:headEnd/>
            <a:tailEnd type="arrow" w="med" len="med"/>
          </a:ln>
        </p:spPr>
      </p:cxnSp>
      <p:sp>
        <p:nvSpPr>
          <p:cNvPr id="105477" name="TextBox 4"/>
          <p:cNvSpPr txBox="1">
            <a:spLocks noChangeArrowheads="1"/>
          </p:cNvSpPr>
          <p:nvPr/>
        </p:nvSpPr>
        <p:spPr bwMode="auto">
          <a:xfrm>
            <a:off x="3822936" y="5251517"/>
            <a:ext cx="2492798" cy="461665"/>
          </a:xfrm>
          <a:prstGeom prst="rect">
            <a:avLst/>
          </a:prstGeom>
          <a:noFill/>
          <a:ln w="9525">
            <a:noFill/>
            <a:miter lim="800000"/>
            <a:headEnd/>
            <a:tailEnd/>
          </a:ln>
        </p:spPr>
        <p:txBody>
          <a:bodyPr wrap="none">
            <a:spAutoFit/>
          </a:bodyPr>
          <a:lstStyle/>
          <a:p>
            <a:r>
              <a:rPr lang="en-US" sz="2400" dirty="0">
                <a:solidFill>
                  <a:srgbClr val="FF0000"/>
                </a:solidFill>
              </a:rPr>
              <a:t>no semicolon here</a:t>
            </a:r>
          </a:p>
        </p:txBody>
      </p:sp>
      <p:cxnSp>
        <p:nvCxnSpPr>
          <p:cNvPr id="105478" name="Straight Arrow Connector 3"/>
          <p:cNvCxnSpPr>
            <a:cxnSpLocks noChangeShapeType="1"/>
          </p:cNvCxnSpPr>
          <p:nvPr/>
        </p:nvCxnSpPr>
        <p:spPr bwMode="auto">
          <a:xfrm flipH="1" flipV="1">
            <a:off x="1371599" y="3505200"/>
            <a:ext cx="508492" cy="1"/>
          </a:xfrm>
          <a:prstGeom prst="straightConnector1">
            <a:avLst/>
          </a:prstGeom>
          <a:noFill/>
          <a:ln w="15875" algn="ctr">
            <a:solidFill>
              <a:srgbClr val="FF0000"/>
            </a:solidFill>
            <a:round/>
            <a:headEnd/>
            <a:tailEnd type="arrow" w="med" len="med"/>
          </a:ln>
        </p:spPr>
      </p:cxnSp>
      <p:sp>
        <p:nvSpPr>
          <p:cNvPr id="105479" name="TextBox 4"/>
          <p:cNvSpPr txBox="1">
            <a:spLocks noChangeArrowheads="1"/>
          </p:cNvSpPr>
          <p:nvPr/>
        </p:nvSpPr>
        <p:spPr bwMode="auto">
          <a:xfrm>
            <a:off x="1973694" y="3274367"/>
            <a:ext cx="2492798" cy="461665"/>
          </a:xfrm>
          <a:prstGeom prst="rect">
            <a:avLst/>
          </a:prstGeom>
          <a:noFill/>
          <a:ln w="9525">
            <a:noFill/>
            <a:miter lim="800000"/>
            <a:headEnd/>
            <a:tailEnd/>
          </a:ln>
        </p:spPr>
        <p:txBody>
          <a:bodyPr wrap="none">
            <a:spAutoFit/>
          </a:bodyPr>
          <a:lstStyle/>
          <a:p>
            <a:r>
              <a:rPr lang="en-US" sz="2400" dirty="0">
                <a:solidFill>
                  <a:srgbClr val="FF0000"/>
                </a:solidFill>
              </a:rPr>
              <a:t>no semicolon here</a:t>
            </a:r>
          </a:p>
        </p:txBody>
      </p:sp>
      <p:sp>
        <p:nvSpPr>
          <p:cNvPr id="10" name="Footer Placeholder 9"/>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40677" y="76200"/>
            <a:ext cx="8651631" cy="1066800"/>
          </a:xfrm>
          <a:prstGeom prst="rect">
            <a:avLst/>
          </a:prstGeom>
          <a:noFill/>
          <a:ln w="9525">
            <a:noFill/>
            <a:miter lim="800000"/>
            <a:headEnd/>
            <a:tailEnd/>
          </a:ln>
        </p:spPr>
        <p:txBody>
          <a:bodyPr anchor="b"/>
          <a:lstStyle/>
          <a:p>
            <a:pPr>
              <a:defRPr/>
            </a:pPr>
            <a:r>
              <a:rPr lang="en-US" kern="0" dirty="0">
                <a:solidFill>
                  <a:schemeClr val="tx2"/>
                </a:solidFill>
                <a:latin typeface="+mj-lt"/>
                <a:ea typeface="+mj-ea"/>
                <a:cs typeface="+mj-cs"/>
              </a:rPr>
              <a:t>How </a:t>
            </a:r>
            <a:r>
              <a:rPr lang="en-US" sz="4800" kern="0" dirty="0">
                <a:solidFill>
                  <a:schemeClr val="tx2"/>
                </a:solidFill>
                <a:latin typeface="Courier New" pitchFamily="49" charset="0"/>
                <a:ea typeface="+mj-ea"/>
                <a:cs typeface="Courier New" pitchFamily="49" charset="0"/>
              </a:rPr>
              <a:t>for</a:t>
            </a:r>
            <a:r>
              <a:rPr lang="en-US" kern="0" dirty="0">
                <a:solidFill>
                  <a:schemeClr val="tx2"/>
                </a:solidFill>
                <a:latin typeface="+mj-lt"/>
                <a:ea typeface="+mj-ea"/>
                <a:cs typeface="+mj-cs"/>
              </a:rPr>
              <a:t> loop works!</a:t>
            </a:r>
          </a:p>
        </p:txBody>
      </p:sp>
      <p:sp>
        <p:nvSpPr>
          <p:cNvPr id="4" name="Content Placeholder 2" descr="Rectangle: Click to edit Master text styles&#10;Second level&#10;Third level&#10;Fourth level&#10;Fifth level"/>
          <p:cNvSpPr txBox="1">
            <a:spLocks/>
          </p:cNvSpPr>
          <p:nvPr/>
        </p:nvSpPr>
        <p:spPr bwMode="auto">
          <a:xfrm>
            <a:off x="70338" y="1295400"/>
            <a:ext cx="6049108" cy="5334000"/>
          </a:xfrm>
          <a:prstGeom prst="rect">
            <a:avLst/>
          </a:prstGeom>
          <a:noFill/>
          <a:ln w="9525">
            <a:noFill/>
            <a:miter lim="800000"/>
            <a:headEnd/>
            <a:tailEnd/>
          </a:ln>
        </p:spPr>
        <p:txBody>
          <a:bodyPr/>
          <a:lstStyle/>
          <a:p>
            <a:pPr marL="457200" indent="-457200" algn="just">
              <a:spcBef>
                <a:spcPct val="20000"/>
              </a:spcBef>
              <a:buClr>
                <a:srgbClr val="3E61F4"/>
              </a:buClr>
              <a:buSzPct val="110000"/>
              <a:buFont typeface="+mj-lt"/>
              <a:buAutoNum type="arabicPeriod"/>
              <a:defRPr/>
            </a:pPr>
            <a:r>
              <a:rPr lang="en-US" sz="2400" kern="0" dirty="0">
                <a:solidFill>
                  <a:schemeClr val="tx1"/>
                </a:solidFill>
                <a:latin typeface="Courier New" pitchFamily="49" charset="0"/>
                <a:cs typeface="Courier New" pitchFamily="49" charset="0"/>
              </a:rPr>
              <a:t>initialization</a:t>
            </a:r>
            <a:r>
              <a:rPr lang="en-US" sz="2400" kern="0" dirty="0">
                <a:solidFill>
                  <a:schemeClr val="tx1"/>
                </a:solidFill>
                <a:latin typeface="+mn-lt"/>
              </a:rPr>
              <a:t> expression - Generally it is an initial value setting for a counter variable. This is executed only once.  </a:t>
            </a:r>
          </a:p>
          <a:p>
            <a:pPr marL="457200" indent="-457200" algn="just">
              <a:spcBef>
                <a:spcPct val="20000"/>
              </a:spcBef>
              <a:buClr>
                <a:srgbClr val="3E61F4"/>
              </a:buClr>
              <a:buSzPct val="110000"/>
              <a:buFont typeface="+mj-lt"/>
              <a:buAutoNum type="arabicPeriod"/>
              <a:defRPr/>
            </a:pPr>
            <a:r>
              <a:rPr lang="en-US" sz="2400" kern="0" dirty="0">
                <a:solidFill>
                  <a:schemeClr val="tx1"/>
                </a:solidFill>
                <a:latin typeface="Courier New" pitchFamily="49" charset="0"/>
                <a:cs typeface="Courier New" pitchFamily="49" charset="0"/>
              </a:rPr>
              <a:t>test/condition</a:t>
            </a:r>
            <a:r>
              <a:rPr lang="en-US" sz="2400" kern="0" dirty="0">
                <a:solidFill>
                  <a:schemeClr val="tx1"/>
                </a:solidFill>
                <a:latin typeface="+mn-lt"/>
              </a:rPr>
              <a:t> expression - If the condition is true, the loop continues, otherwise the loop ends and statement is skipped (not executed).  </a:t>
            </a:r>
          </a:p>
          <a:p>
            <a:pPr marL="457200" indent="-457200" algn="just">
              <a:spcBef>
                <a:spcPct val="20000"/>
              </a:spcBef>
              <a:buClr>
                <a:srgbClr val="3E61F4"/>
              </a:buClr>
              <a:buSzPct val="110000"/>
              <a:buFont typeface="+mj-lt"/>
              <a:buAutoNum type="arabicPeriod"/>
              <a:defRPr/>
            </a:pPr>
            <a:r>
              <a:rPr lang="en-US" sz="2400" kern="0" dirty="0">
                <a:solidFill>
                  <a:schemeClr val="tx1"/>
                </a:solidFill>
                <a:latin typeface="Courier New" pitchFamily="49" charset="0"/>
                <a:cs typeface="Courier New" pitchFamily="49" charset="0"/>
              </a:rPr>
              <a:t>statement</a:t>
            </a:r>
            <a:r>
              <a:rPr lang="en-US" sz="2400" kern="0" dirty="0">
                <a:solidFill>
                  <a:schemeClr val="tx1"/>
                </a:solidFill>
                <a:latin typeface="+mn-lt"/>
              </a:rPr>
              <a:t> – It is executed. As usual, it can be either a single statement or a block enclosed in braces { }. </a:t>
            </a:r>
          </a:p>
          <a:p>
            <a:pPr marL="457200" indent="-457200" algn="just">
              <a:spcBef>
                <a:spcPct val="20000"/>
              </a:spcBef>
              <a:buClr>
                <a:srgbClr val="3E61F4"/>
              </a:buClr>
              <a:buSzPct val="110000"/>
              <a:buFont typeface="+mj-lt"/>
              <a:buAutoNum type="arabicPeriod"/>
              <a:defRPr/>
            </a:pPr>
            <a:r>
              <a:rPr lang="en-US" sz="2400" kern="0" dirty="0">
                <a:solidFill>
                  <a:schemeClr val="tx1"/>
                </a:solidFill>
                <a:latin typeface="+mn-lt"/>
              </a:rPr>
              <a:t>whatever is specified in the increase/decrease field is executed and the loop gets back to step 2.</a:t>
            </a:r>
          </a:p>
          <a:p>
            <a:pPr marL="457200" indent="-457200" algn="just">
              <a:spcBef>
                <a:spcPct val="20000"/>
              </a:spcBef>
              <a:buClr>
                <a:schemeClr val="hlink"/>
              </a:buClr>
              <a:buSzPct val="110000"/>
              <a:buFont typeface="+mj-lt"/>
              <a:buAutoNum type="arabicPeriod"/>
              <a:defRPr/>
            </a:pPr>
            <a:endParaRPr lang="en-US" sz="2400" kern="0" dirty="0">
              <a:solidFill>
                <a:schemeClr val="tx1"/>
              </a:solidFill>
              <a:latin typeface="+mn-lt"/>
            </a:endParaRPr>
          </a:p>
        </p:txBody>
      </p:sp>
      <p:pic>
        <p:nvPicPr>
          <p:cNvPr id="106500" name="Picture 2"/>
          <p:cNvPicPr>
            <a:picLocks noChangeAspect="1" noChangeArrowheads="1"/>
          </p:cNvPicPr>
          <p:nvPr/>
        </p:nvPicPr>
        <p:blipFill>
          <a:blip r:embed="rId2"/>
          <a:srcRect/>
          <a:stretch>
            <a:fillRect/>
          </a:stretch>
        </p:blipFill>
        <p:spPr bwMode="auto">
          <a:xfrm>
            <a:off x="6172200" y="1447800"/>
            <a:ext cx="2901462" cy="4572000"/>
          </a:xfrm>
          <a:prstGeom prst="rect">
            <a:avLst/>
          </a:prstGeom>
          <a:noFill/>
          <a:ln w="9525">
            <a:noFill/>
            <a:miter lim="800000"/>
            <a:headEnd/>
            <a:tailEnd/>
          </a:ln>
        </p:spPr>
      </p:pic>
      <p:sp>
        <p:nvSpPr>
          <p:cNvPr id="7" name="Footer Placeholder 6"/>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657600" cy="365125"/>
          </a:xfrm>
        </p:spPr>
        <p:txBody>
          <a:bodyPr/>
          <a:lstStyle/>
          <a:p>
            <a:r>
              <a:rPr lang="en-US" smtClean="0"/>
              <a:t>*******Faculty of  Computer Science*******</a:t>
            </a:r>
            <a:endParaRPr lang="en-US"/>
          </a:p>
        </p:txBody>
      </p:sp>
      <p:sp>
        <p:nvSpPr>
          <p:cNvPr id="3" name="Rectangle 2"/>
          <p:cNvSpPr/>
          <p:nvPr/>
        </p:nvSpPr>
        <p:spPr>
          <a:xfrm>
            <a:off x="115179" y="685800"/>
            <a:ext cx="8766810" cy="6678751"/>
          </a:xfrm>
          <a:prstGeom prst="rect">
            <a:avLst/>
          </a:prstGeom>
        </p:spPr>
        <p:txBody>
          <a:bodyPr wrap="square">
            <a:spAutoFit/>
          </a:bodyPr>
          <a:lstStyle/>
          <a:p>
            <a:pPr>
              <a:defRPr/>
            </a:pPr>
            <a:r>
              <a:rPr lang="en-US" sz="2200" dirty="0">
                <a:latin typeface="Times New Roman" pitchFamily="18" charset="0"/>
                <a:cs typeface="Times New Roman" pitchFamily="18" charset="0"/>
              </a:rPr>
              <a:t>// fordemo.cpp</a:t>
            </a:r>
          </a:p>
          <a:p>
            <a:pPr>
              <a:defRPr/>
            </a:pPr>
            <a:r>
              <a:rPr lang="en-US" sz="2200" dirty="0">
                <a:latin typeface="Times New Roman" pitchFamily="18" charset="0"/>
                <a:cs typeface="Times New Roman" pitchFamily="18" charset="0"/>
              </a:rPr>
              <a:t>// demonstrates simple </a:t>
            </a:r>
            <a:r>
              <a:rPr lang="en-US" sz="2200" b="1" dirty="0">
                <a:latin typeface="Times New Roman" pitchFamily="18" charset="0"/>
                <a:cs typeface="Times New Roman" pitchFamily="18" charset="0"/>
              </a:rPr>
              <a:t>for</a:t>
            </a:r>
            <a:r>
              <a:rPr lang="en-US" sz="2200" dirty="0">
                <a:latin typeface="Times New Roman" pitchFamily="18" charset="0"/>
                <a:cs typeface="Times New Roman" pitchFamily="18" charset="0"/>
              </a:rPr>
              <a:t> loop</a:t>
            </a:r>
          </a:p>
          <a:p>
            <a:pPr>
              <a:defRPr/>
            </a:pPr>
            <a:r>
              <a:rPr lang="en-US" sz="2200" dirty="0">
                <a:latin typeface="Times New Roman" pitchFamily="18" charset="0"/>
                <a:cs typeface="Times New Roman" pitchFamily="18" charset="0"/>
              </a:rPr>
              <a:t>#include&lt;</a:t>
            </a:r>
            <a:r>
              <a:rPr lang="en-US" sz="2200" dirty="0" err="1">
                <a:latin typeface="Times New Roman" pitchFamily="18" charset="0"/>
                <a:cs typeface="Times New Roman" pitchFamily="18" charset="0"/>
              </a:rPr>
              <a:t>iostream.h</a:t>
            </a:r>
            <a:r>
              <a:rPr lang="en-US" sz="2200" dirty="0">
                <a:latin typeface="Times New Roman" pitchFamily="18" charset="0"/>
                <a:cs typeface="Times New Roman" pitchFamily="18" charset="0"/>
              </a:rPr>
              <a:t>&gt;</a:t>
            </a:r>
          </a:p>
          <a:p>
            <a:pPr>
              <a:defRPr/>
            </a:pPr>
            <a:r>
              <a:rPr lang="en-US" sz="2200" dirty="0">
                <a:latin typeface="Times New Roman" pitchFamily="18" charset="0"/>
                <a:cs typeface="Times New Roman" pitchFamily="18" charset="0"/>
              </a:rPr>
              <a:t>#include&lt;</a:t>
            </a:r>
            <a:r>
              <a:rPr lang="en-US" sz="2200" dirty="0" err="1">
                <a:latin typeface="Times New Roman" pitchFamily="18" charset="0"/>
                <a:cs typeface="Times New Roman" pitchFamily="18" charset="0"/>
              </a:rPr>
              <a:t>conio.h</a:t>
            </a:r>
            <a:r>
              <a:rPr lang="en-US" sz="2200" dirty="0">
                <a:latin typeface="Times New Roman" pitchFamily="18" charset="0"/>
                <a:cs typeface="Times New Roman" pitchFamily="18" charset="0"/>
              </a:rPr>
              <a:t>&gt;</a:t>
            </a:r>
          </a:p>
          <a:p>
            <a:pPr>
              <a:defRPr/>
            </a:pPr>
            <a:r>
              <a:rPr lang="en-US" sz="2200" dirty="0">
                <a:latin typeface="Times New Roman" pitchFamily="18" charset="0"/>
                <a:cs typeface="Times New Roman" pitchFamily="18" charset="0"/>
              </a:rPr>
              <a:t>void main()</a:t>
            </a:r>
          </a:p>
          <a:p>
            <a:pPr>
              <a:defRPr/>
            </a:pPr>
            <a:r>
              <a:rPr lang="en-US" sz="2200" dirty="0">
                <a:latin typeface="Times New Roman" pitchFamily="18" charset="0"/>
                <a:cs typeface="Times New Roman" pitchFamily="18" charset="0"/>
              </a:rPr>
              <a:t>{</a:t>
            </a:r>
          </a:p>
          <a:p>
            <a:pPr>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clrscr</a:t>
            </a:r>
            <a:r>
              <a:rPr lang="en-US" sz="2200" dirty="0">
                <a:latin typeface="Times New Roman" pitchFamily="18" charset="0"/>
                <a:cs typeface="Times New Roman" pitchFamily="18" charset="0"/>
              </a:rPr>
              <a:t>();</a:t>
            </a:r>
          </a:p>
          <a:p>
            <a:pPr>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j;</a:t>
            </a:r>
          </a:p>
          <a:p>
            <a:pPr>
              <a:defRPr/>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for(j=0;j&lt;5;j</a:t>
            </a:r>
            <a:r>
              <a:rPr lang="en-US" sz="2200" dirty="0">
                <a:latin typeface="Times New Roman" pitchFamily="18" charset="0"/>
                <a:cs typeface="Times New Roman" pitchFamily="18" charset="0"/>
              </a:rPr>
              <a:t>++)</a:t>
            </a:r>
          </a:p>
          <a:p>
            <a:pPr>
              <a:defRPr/>
            </a:pPr>
            <a:r>
              <a:rPr lang="en-US" sz="2200" dirty="0">
                <a:latin typeface="Times New Roman" pitchFamily="18" charset="0"/>
                <a:cs typeface="Times New Roman" pitchFamily="18" charset="0"/>
              </a:rPr>
              <a:t>      cout</a:t>
            </a:r>
            <a:r>
              <a:rPr lang="en-US" sz="2200" dirty="0" smtClean="0">
                <a:latin typeface="Times New Roman" pitchFamily="18" charset="0"/>
                <a:cs typeface="Times New Roman" pitchFamily="18" charset="0"/>
              </a:rPr>
              <a:t>&lt;&lt;“Hello World!\n”;</a:t>
            </a:r>
            <a:endParaRPr lang="en-US" sz="2200" dirty="0">
              <a:latin typeface="Times New Roman" pitchFamily="18" charset="0"/>
              <a:cs typeface="Times New Roman" pitchFamily="18" charset="0"/>
            </a:endParaRPr>
          </a:p>
          <a:p>
            <a:pPr>
              <a:defRPr/>
            </a:pPr>
            <a:r>
              <a:rPr lang="en-US" sz="2200" dirty="0" smtClean="0">
                <a:latin typeface="Times New Roman" pitchFamily="18" charset="0"/>
                <a:cs typeface="Times New Roman" pitchFamily="18" charset="0"/>
              </a:rPr>
              <a:t>   getch</a:t>
            </a:r>
            <a:r>
              <a:rPr lang="en-US" sz="2200" dirty="0">
                <a:latin typeface="Times New Roman" pitchFamily="18" charset="0"/>
                <a:cs typeface="Times New Roman" pitchFamily="18" charset="0"/>
              </a:rPr>
              <a:t>();</a:t>
            </a:r>
          </a:p>
          <a:p>
            <a:pPr>
              <a:defRPr/>
            </a:pPr>
            <a:endParaRPr lang="en-US" sz="2200" dirty="0">
              <a:latin typeface="Times New Roman" pitchFamily="18" charset="0"/>
              <a:cs typeface="Times New Roman" pitchFamily="18" charset="0"/>
            </a:endParaRPr>
          </a:p>
          <a:p>
            <a:pPr>
              <a:defRPr/>
            </a:pP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Hello World!</a:t>
            </a:r>
          </a:p>
          <a:p>
            <a:r>
              <a:rPr lang="en-US" sz="2200" dirty="0">
                <a:latin typeface="Times New Roman" pitchFamily="18" charset="0"/>
                <a:cs typeface="Times New Roman" pitchFamily="18" charset="0"/>
              </a:rPr>
              <a:t>Hello World!</a:t>
            </a:r>
          </a:p>
          <a:p>
            <a:r>
              <a:rPr lang="en-US" sz="2200" dirty="0">
                <a:latin typeface="Times New Roman" pitchFamily="18" charset="0"/>
                <a:cs typeface="Times New Roman" pitchFamily="18" charset="0"/>
              </a:rPr>
              <a:t>Hello World!</a:t>
            </a:r>
          </a:p>
          <a:p>
            <a:r>
              <a:rPr lang="en-US" sz="2200" dirty="0">
                <a:latin typeface="Times New Roman" pitchFamily="18" charset="0"/>
                <a:cs typeface="Times New Roman" pitchFamily="18" charset="0"/>
              </a:rPr>
              <a:t>Hello World!</a:t>
            </a:r>
          </a:p>
          <a:p>
            <a:r>
              <a:rPr lang="en-US" sz="2200" dirty="0">
                <a:latin typeface="Times New Roman" pitchFamily="18" charset="0"/>
                <a:cs typeface="Times New Roman" pitchFamily="18" charset="0"/>
              </a:rPr>
              <a:t>Hello World!</a:t>
            </a:r>
          </a:p>
          <a:p>
            <a:pPr>
              <a:defRPr/>
            </a:pPr>
            <a:endParaRPr lang="en-US" sz="2200" dirty="0">
              <a:latin typeface="Times New Roman" pitchFamily="18" charset="0"/>
              <a:cs typeface="Times New Roman" pitchFamily="18" charset="0"/>
            </a:endParaRPr>
          </a:p>
        </p:txBody>
      </p:sp>
      <p:sp>
        <p:nvSpPr>
          <p:cNvPr id="4" name="Rectangle 2"/>
          <p:cNvSpPr txBox="1">
            <a:spLocks noChangeArrowheads="1"/>
          </p:cNvSpPr>
          <p:nvPr/>
        </p:nvSpPr>
        <p:spPr bwMode="auto">
          <a:xfrm>
            <a:off x="115179" y="91440"/>
            <a:ext cx="8651631" cy="670560"/>
          </a:xfrm>
          <a:prstGeom prst="rect">
            <a:avLst/>
          </a:prstGeom>
          <a:noFill/>
          <a:ln w="9525">
            <a:noFill/>
            <a:miter lim="800000"/>
            <a:headEnd/>
            <a:tailEnd/>
          </a:ln>
        </p:spPr>
        <p:txBody>
          <a:bodyPr anchor="b"/>
          <a:lstStyle/>
          <a:p>
            <a:pPr>
              <a:defRPr/>
            </a:pPr>
            <a:r>
              <a:rPr lang="en-US" sz="4800" kern="0" dirty="0" smtClean="0">
                <a:solidFill>
                  <a:schemeClr val="tx2"/>
                </a:solidFill>
                <a:latin typeface="Times New Roman" pitchFamily="18" charset="0"/>
                <a:ea typeface="+mj-ea"/>
                <a:cs typeface="Times New Roman" pitchFamily="18" charset="0"/>
              </a:rPr>
              <a:t>For Loop </a:t>
            </a:r>
            <a:r>
              <a:rPr lang="en-US" sz="4800" kern="0" dirty="0">
                <a:solidFill>
                  <a:schemeClr val="tx2"/>
                </a:solidFill>
                <a:latin typeface="Times New Roman" pitchFamily="18" charset="0"/>
                <a:ea typeface="+mj-ea"/>
                <a:cs typeface="Times New Roman" pitchFamily="18" charset="0"/>
              </a:rPr>
              <a:t>Example</a:t>
            </a:r>
          </a:p>
        </p:txBody>
      </p:sp>
    </p:spTree>
    <p:extLst>
      <p:ext uri="{BB962C8B-B14F-4D97-AF65-F5344CB8AC3E}">
        <p14:creationId xmlns="" xmlns:p14="http://schemas.microsoft.com/office/powerpoint/2010/main" val="3194251687"/>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ChangeArrowheads="1"/>
          </p:cNvSpPr>
          <p:nvPr/>
        </p:nvSpPr>
        <p:spPr bwMode="auto">
          <a:xfrm>
            <a:off x="70339" y="838200"/>
            <a:ext cx="9073661" cy="5509200"/>
          </a:xfrm>
          <a:prstGeom prst="rect">
            <a:avLst/>
          </a:prstGeom>
          <a:noFill/>
          <a:ln w="9525">
            <a:noFill/>
            <a:miter lim="800000"/>
            <a:headEnd/>
            <a:tailEnd/>
          </a:ln>
        </p:spPr>
        <p:txBody>
          <a:bodyPr wrap="square">
            <a:spAutoFit/>
          </a:bodyPr>
          <a:lstStyle/>
          <a:p>
            <a:pPr>
              <a:defRPr/>
            </a:pPr>
            <a:r>
              <a:rPr lang="en-US" sz="2200" dirty="0">
                <a:solidFill>
                  <a:schemeClr val="tx1"/>
                </a:solidFill>
                <a:latin typeface="Times New Roman" pitchFamily="18" charset="0"/>
                <a:cs typeface="Times New Roman" pitchFamily="18" charset="0"/>
              </a:rPr>
              <a:t>// fordemo.cpp</a:t>
            </a:r>
          </a:p>
          <a:p>
            <a:pPr>
              <a:defRPr/>
            </a:pPr>
            <a:r>
              <a:rPr lang="en-US" sz="2200" dirty="0">
                <a:solidFill>
                  <a:schemeClr val="tx1"/>
                </a:solidFill>
                <a:latin typeface="Times New Roman" pitchFamily="18" charset="0"/>
                <a:cs typeface="Times New Roman" pitchFamily="18" charset="0"/>
              </a:rPr>
              <a:t>// demonstrates simple </a:t>
            </a:r>
            <a:r>
              <a:rPr lang="en-US" sz="2200" b="1" dirty="0">
                <a:solidFill>
                  <a:schemeClr val="tx1"/>
                </a:solidFill>
                <a:latin typeface="Times New Roman" pitchFamily="18" charset="0"/>
                <a:cs typeface="Times New Roman" pitchFamily="18" charset="0"/>
              </a:rPr>
              <a:t>for</a:t>
            </a:r>
            <a:r>
              <a:rPr lang="en-US" sz="2200" dirty="0">
                <a:solidFill>
                  <a:schemeClr val="tx1"/>
                </a:solidFill>
                <a:latin typeface="Times New Roman" pitchFamily="18" charset="0"/>
                <a:cs typeface="Times New Roman" pitchFamily="18" charset="0"/>
              </a:rPr>
              <a:t> loop</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void main()</a:t>
            </a:r>
          </a:p>
          <a:p>
            <a:pPr>
              <a:defRPr/>
            </a:pP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j;</a:t>
            </a:r>
          </a:p>
          <a:p>
            <a:pPr>
              <a:defRPr/>
            </a:pPr>
            <a:r>
              <a:rPr lang="en-US" sz="2200" dirty="0">
                <a:solidFill>
                  <a:schemeClr val="tx1"/>
                </a:solidFill>
                <a:latin typeface="Times New Roman" pitchFamily="18" charset="0"/>
                <a:cs typeface="Times New Roman" pitchFamily="18" charset="0"/>
              </a:rPr>
              <a:t>   for(j=0;j&lt;15;j++)</a:t>
            </a:r>
          </a:p>
          <a:p>
            <a:pPr>
              <a:defRPr/>
            </a:pPr>
            <a:r>
              <a:rPr lang="en-US" sz="2200" dirty="0">
                <a:solidFill>
                  <a:schemeClr val="tx1"/>
                </a:solidFill>
                <a:latin typeface="Times New Roman" pitchFamily="18" charset="0"/>
                <a:cs typeface="Times New Roman" pitchFamily="18" charset="0"/>
              </a:rPr>
              <a:t>      cout&lt;&lt;j * j&lt;&lt;"  ";</a:t>
            </a:r>
          </a:p>
          <a:p>
            <a:pPr>
              <a:defRPr/>
            </a:pPr>
            <a:r>
              <a:rPr lang="en-US" sz="2200" dirty="0">
                <a:solidFill>
                  <a:schemeClr val="tx1"/>
                </a:solidFill>
                <a:latin typeface="Times New Roman" pitchFamily="18" charset="0"/>
                <a:cs typeface="Times New Roman" pitchFamily="18" charset="0"/>
              </a:rPr>
              <a:t>   cout&lt;&lt;</a:t>
            </a:r>
            <a:r>
              <a:rPr lang="en-US" sz="2200" dirty="0" err="1">
                <a:solidFill>
                  <a:schemeClr val="tx1"/>
                </a:solidFill>
                <a:latin typeface="Times New Roman" pitchFamily="18" charset="0"/>
                <a:cs typeface="Times New Roman" pitchFamily="18" charset="0"/>
              </a:rPr>
              <a:t>endl</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getch();</a:t>
            </a:r>
          </a:p>
          <a:p>
            <a:pPr>
              <a:defRPr/>
            </a:pP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a:t>
            </a:r>
          </a:p>
          <a:p>
            <a:pPr>
              <a:defRPr/>
            </a:pPr>
            <a:r>
              <a:rPr lang="en-US" sz="2200" dirty="0" smtClean="0">
                <a:solidFill>
                  <a:srgbClr val="000000"/>
                </a:solidFill>
                <a:latin typeface="Times New Roman" pitchFamily="18" charset="0"/>
                <a:cs typeface="Times New Roman" pitchFamily="18" charset="0"/>
              </a:rPr>
              <a:t>Program </a:t>
            </a:r>
            <a:r>
              <a:rPr lang="en-US" sz="2200" dirty="0">
                <a:solidFill>
                  <a:srgbClr val="000000"/>
                </a:solidFill>
                <a:latin typeface="Times New Roman" pitchFamily="18" charset="0"/>
                <a:cs typeface="Times New Roman" pitchFamily="18" charset="0"/>
              </a:rPr>
              <a:t>Output</a:t>
            </a:r>
            <a:r>
              <a:rPr lang="en-US" sz="2200" dirty="0" smtClean="0">
                <a:solidFill>
                  <a:srgbClr val="000000"/>
                </a:solidFill>
                <a:latin typeface="Times New Roman" pitchFamily="18" charset="0"/>
                <a:cs typeface="Times New Roman" pitchFamily="18" charset="0"/>
              </a:rPr>
              <a:t>:</a:t>
            </a:r>
          </a:p>
          <a:p>
            <a:pPr>
              <a:defRPr/>
            </a:pPr>
            <a:r>
              <a:rPr lang="en-US" sz="2200" dirty="0" smtClean="0">
                <a:solidFill>
                  <a:srgbClr val="000000"/>
                </a:solidFill>
                <a:latin typeface="Times New Roman" pitchFamily="18" charset="0"/>
                <a:cs typeface="Times New Roman" pitchFamily="18" charset="0"/>
              </a:rPr>
              <a:t>0    1    4    9     16     25     36     49     64    81    100     121    144     169    196  </a:t>
            </a:r>
            <a:endParaRPr lang="en-US" sz="2200" dirty="0">
              <a:solidFill>
                <a:srgbClr val="000000"/>
              </a:solidFill>
              <a:latin typeface="Times New Roman" pitchFamily="18" charset="0"/>
              <a:cs typeface="Times New Roman" pitchFamily="18" charset="0"/>
            </a:endParaRPr>
          </a:p>
        </p:txBody>
      </p:sp>
      <p:sp>
        <p:nvSpPr>
          <p:cNvPr id="4" name="Rectangle 2"/>
          <p:cNvSpPr txBox="1">
            <a:spLocks noChangeArrowheads="1"/>
          </p:cNvSpPr>
          <p:nvPr/>
        </p:nvSpPr>
        <p:spPr bwMode="auto">
          <a:xfrm>
            <a:off x="70339" y="76200"/>
            <a:ext cx="8862646" cy="685800"/>
          </a:xfrm>
          <a:prstGeom prst="rect">
            <a:avLst/>
          </a:prstGeom>
          <a:noFill/>
          <a:ln w="9525">
            <a:noFill/>
            <a:miter lim="800000"/>
            <a:headEnd/>
            <a:tailEnd/>
          </a:ln>
        </p:spPr>
        <p:txBody>
          <a:bodyPr anchor="b"/>
          <a:lstStyle/>
          <a:p>
            <a:pPr>
              <a:defRPr/>
            </a:pPr>
            <a:r>
              <a:rPr lang="en-US" sz="3600" kern="0" dirty="0" smtClean="0">
                <a:solidFill>
                  <a:srgbClr val="660066"/>
                </a:solidFill>
                <a:latin typeface="Times New Roman" pitchFamily="18" charset="0"/>
                <a:ea typeface="+mj-ea"/>
                <a:cs typeface="Times New Roman" pitchFamily="18" charset="0"/>
              </a:rPr>
              <a:t>for </a:t>
            </a:r>
            <a:r>
              <a:rPr lang="en-US" sz="3600" kern="0" dirty="0" smtClean="0">
                <a:solidFill>
                  <a:schemeClr val="tx2"/>
                </a:solidFill>
                <a:latin typeface="Times New Roman" pitchFamily="18" charset="0"/>
                <a:ea typeface="+mj-ea"/>
                <a:cs typeface="Times New Roman" pitchFamily="18" charset="0"/>
              </a:rPr>
              <a:t>Loop Example pg.78 </a:t>
            </a:r>
            <a:endParaRPr lang="en-US" kern="0" dirty="0">
              <a:solidFill>
                <a:schemeClr val="tx2"/>
              </a:solidFill>
              <a:latin typeface="+mj-lt"/>
              <a:ea typeface="+mj-ea"/>
              <a:cs typeface="+mj-cs"/>
            </a:endParaRPr>
          </a:p>
        </p:txBody>
      </p:sp>
      <p:sp>
        <p:nvSpPr>
          <p:cNvPr id="7" name="Footer Placeholder 6"/>
          <p:cNvSpPr>
            <a:spLocks noGrp="1"/>
          </p:cNvSpPr>
          <p:nvPr>
            <p:ph type="ftr" sz="quarter" idx="11"/>
          </p:nvPr>
        </p:nvSpPr>
        <p:spPr>
          <a:xfrm>
            <a:off x="0" y="65690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ChangeArrowheads="1"/>
          </p:cNvSpPr>
          <p:nvPr/>
        </p:nvSpPr>
        <p:spPr bwMode="auto">
          <a:xfrm>
            <a:off x="422031" y="595491"/>
            <a:ext cx="8510954" cy="6186309"/>
          </a:xfrm>
          <a:prstGeom prst="rect">
            <a:avLst/>
          </a:prstGeom>
          <a:noFill/>
          <a:ln w="9525">
            <a:noFill/>
            <a:miter lim="800000"/>
            <a:headEnd/>
            <a:tailEnd/>
          </a:ln>
        </p:spPr>
        <p:txBody>
          <a:bodyPr>
            <a:spAutoFit/>
          </a:bodyPr>
          <a:lstStyle/>
          <a:p>
            <a:r>
              <a:rPr lang="en-US" sz="2200" dirty="0">
                <a:solidFill>
                  <a:schemeClr val="tx1"/>
                </a:solidFill>
                <a:latin typeface="Times New Roman" pitchFamily="18" charset="0"/>
                <a:cs typeface="Times New Roman" pitchFamily="18" charset="0"/>
              </a:rPr>
              <a:t>//page 81</a:t>
            </a:r>
          </a:p>
          <a:p>
            <a:r>
              <a:rPr lang="en-US" sz="2200" dirty="0">
                <a:solidFill>
                  <a:schemeClr val="tx1"/>
                </a:solidFill>
                <a:latin typeface="Times New Roman" pitchFamily="18" charset="0"/>
                <a:cs typeface="Times New Roman" pitchFamily="18" charset="0"/>
              </a:rPr>
              <a:t>// cubelist.cpp</a:t>
            </a:r>
          </a:p>
          <a:p>
            <a:r>
              <a:rPr lang="en-US" sz="2200" dirty="0">
                <a:solidFill>
                  <a:schemeClr val="tx1"/>
                </a:solidFill>
                <a:latin typeface="Times New Roman" pitchFamily="18" charset="0"/>
                <a:cs typeface="Times New Roman" pitchFamily="18" charset="0"/>
              </a:rPr>
              <a:t>// lists cubes from 1 to 100 </a:t>
            </a:r>
          </a:p>
          <a:p>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iomanip.h</a:t>
            </a:r>
            <a:r>
              <a:rPr lang="en-US" sz="2200" dirty="0">
                <a:solidFill>
                  <a:schemeClr val="tx1"/>
                </a:solidFill>
                <a:latin typeface="Times New Roman" pitchFamily="18" charset="0"/>
                <a:cs typeface="Times New Roman" pitchFamily="18" charset="0"/>
              </a:rPr>
              <a:t>&gt;</a:t>
            </a:r>
          </a:p>
          <a:p>
            <a:r>
              <a:rPr lang="en-US" sz="2200" dirty="0">
                <a:solidFill>
                  <a:schemeClr val="tx1"/>
                </a:solidFill>
                <a:latin typeface="Times New Roman" pitchFamily="18" charset="0"/>
                <a:cs typeface="Times New Roman" pitchFamily="18" charset="0"/>
              </a:rPr>
              <a:t>void main()</a:t>
            </a:r>
          </a:p>
          <a:p>
            <a:r>
              <a:rPr lang="en-US" sz="2200" dirty="0">
                <a:solidFill>
                  <a:schemeClr val="tx1"/>
                </a:solidFill>
                <a:latin typeface="Times New Roman" pitchFamily="18" charset="0"/>
                <a:cs typeface="Times New Roman" pitchFamily="18" charset="0"/>
              </a:rPr>
              <a:t>{</a:t>
            </a:r>
          </a:p>
          <a:p>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numb;</a:t>
            </a:r>
          </a:p>
          <a:p>
            <a:r>
              <a:rPr lang="en-US" sz="2200" dirty="0">
                <a:solidFill>
                  <a:schemeClr val="tx1"/>
                </a:solidFill>
                <a:latin typeface="Times New Roman" pitchFamily="18" charset="0"/>
                <a:cs typeface="Times New Roman" pitchFamily="18" charset="0"/>
              </a:rPr>
              <a:t>   for(numb=1;numb&lt;=10;numb++)</a:t>
            </a:r>
          </a:p>
          <a:p>
            <a:r>
              <a:rPr lang="en-US" sz="2200" dirty="0">
                <a:solidFill>
                  <a:schemeClr val="tx1"/>
                </a:solidFill>
                <a:latin typeface="Times New Roman" pitchFamily="18" charset="0"/>
                <a:cs typeface="Times New Roman" pitchFamily="18" charset="0"/>
              </a:rPr>
              <a:t>   {</a:t>
            </a:r>
          </a:p>
          <a:p>
            <a:r>
              <a:rPr lang="en-US" sz="2200" dirty="0">
                <a:solidFill>
                  <a:schemeClr val="tx1"/>
                </a:solidFill>
                <a:latin typeface="Times New Roman" pitchFamily="18" charset="0"/>
                <a:cs typeface="Times New Roman" pitchFamily="18" charset="0"/>
              </a:rPr>
              <a:t>      cout&lt;&lt;</a:t>
            </a:r>
            <a:r>
              <a:rPr lang="en-US" sz="2200" dirty="0" err="1">
                <a:solidFill>
                  <a:schemeClr val="tx1"/>
                </a:solidFill>
                <a:latin typeface="Times New Roman" pitchFamily="18" charset="0"/>
                <a:cs typeface="Times New Roman" pitchFamily="18" charset="0"/>
              </a:rPr>
              <a:t>setw</a:t>
            </a:r>
            <a:r>
              <a:rPr lang="en-US" sz="2200" dirty="0">
                <a:solidFill>
                  <a:schemeClr val="tx1"/>
                </a:solidFill>
                <a:latin typeface="Times New Roman" pitchFamily="18" charset="0"/>
                <a:cs typeface="Times New Roman" pitchFamily="18" charset="0"/>
              </a:rPr>
              <a:t>(4)&lt;&lt;numb;</a:t>
            </a:r>
          </a:p>
          <a:p>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cube = numb * numb * numb;</a:t>
            </a:r>
          </a:p>
          <a:p>
            <a:r>
              <a:rPr lang="en-US" sz="2200" dirty="0">
                <a:solidFill>
                  <a:schemeClr val="tx1"/>
                </a:solidFill>
                <a:latin typeface="Times New Roman" pitchFamily="18" charset="0"/>
                <a:cs typeface="Times New Roman" pitchFamily="18" charset="0"/>
              </a:rPr>
              <a:t>      cout&lt;&lt;</a:t>
            </a:r>
            <a:r>
              <a:rPr lang="en-US" sz="2200" dirty="0" err="1">
                <a:solidFill>
                  <a:schemeClr val="tx1"/>
                </a:solidFill>
                <a:latin typeface="Times New Roman" pitchFamily="18" charset="0"/>
                <a:cs typeface="Times New Roman" pitchFamily="18" charset="0"/>
              </a:rPr>
              <a:t>setw</a:t>
            </a:r>
            <a:r>
              <a:rPr lang="en-US" sz="2200" dirty="0">
                <a:solidFill>
                  <a:schemeClr val="tx1"/>
                </a:solidFill>
                <a:latin typeface="Times New Roman" pitchFamily="18" charset="0"/>
                <a:cs typeface="Times New Roman" pitchFamily="18" charset="0"/>
              </a:rPr>
              <a:t>(6)&lt;&lt;cube&lt;&lt;</a:t>
            </a:r>
            <a:r>
              <a:rPr lang="en-US" sz="2200" dirty="0" err="1">
                <a:solidFill>
                  <a:schemeClr val="tx1"/>
                </a:solidFill>
                <a:latin typeface="Times New Roman" pitchFamily="18" charset="0"/>
                <a:cs typeface="Times New Roman" pitchFamily="18" charset="0"/>
              </a:rPr>
              <a:t>endl</a:t>
            </a:r>
            <a:r>
              <a:rPr lang="en-US" sz="2200" dirty="0">
                <a:solidFill>
                  <a:schemeClr val="tx1"/>
                </a:solidFill>
                <a:latin typeface="Times New Roman" pitchFamily="18" charset="0"/>
                <a:cs typeface="Times New Roman" pitchFamily="18" charset="0"/>
              </a:rPr>
              <a:t>;</a:t>
            </a:r>
          </a:p>
          <a:p>
            <a:r>
              <a:rPr lang="en-US" sz="2200" dirty="0">
                <a:solidFill>
                  <a:schemeClr val="tx1"/>
                </a:solidFill>
                <a:latin typeface="Times New Roman" pitchFamily="18" charset="0"/>
                <a:cs typeface="Times New Roman" pitchFamily="18" charset="0"/>
              </a:rPr>
              <a:t>   }</a:t>
            </a:r>
          </a:p>
          <a:p>
            <a:r>
              <a:rPr lang="en-US" sz="2200" dirty="0">
                <a:solidFill>
                  <a:schemeClr val="tx1"/>
                </a:solidFill>
                <a:latin typeface="Times New Roman" pitchFamily="18" charset="0"/>
                <a:cs typeface="Times New Roman" pitchFamily="18" charset="0"/>
              </a:rPr>
              <a:t>   getch();</a:t>
            </a:r>
          </a:p>
          <a:p>
            <a:r>
              <a:rPr lang="en-US" sz="22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55684" y="82550"/>
            <a:ext cx="9073662" cy="603250"/>
          </a:xfrm>
          <a:prstGeom prst="rect">
            <a:avLst/>
          </a:prstGeom>
          <a:noFill/>
          <a:ln w="9525">
            <a:noFill/>
            <a:miter lim="800000"/>
            <a:headEnd/>
            <a:tailEnd/>
          </a:ln>
        </p:spPr>
        <p:txBody>
          <a:bodyPr anchor="b"/>
          <a:lstStyle/>
          <a:p>
            <a:pPr>
              <a:defRPr/>
            </a:pPr>
            <a:r>
              <a:rPr lang="en-US" sz="3600" kern="0" dirty="0">
                <a:solidFill>
                  <a:schemeClr val="tx2"/>
                </a:solidFill>
                <a:latin typeface="Times New Roman" pitchFamily="18" charset="0"/>
                <a:ea typeface="+mj-ea"/>
                <a:cs typeface="Times New Roman" pitchFamily="18" charset="0"/>
              </a:rPr>
              <a:t>Multiple statements in loop body</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ChangeArrowheads="1"/>
          </p:cNvSpPr>
          <p:nvPr/>
        </p:nvSpPr>
        <p:spPr bwMode="auto">
          <a:xfrm>
            <a:off x="422031" y="838200"/>
            <a:ext cx="8510954" cy="4710113"/>
          </a:xfrm>
          <a:prstGeom prst="rect">
            <a:avLst/>
          </a:prstGeom>
          <a:noFill/>
          <a:ln w="9525">
            <a:noFill/>
            <a:miter lim="800000"/>
            <a:headEnd/>
            <a:tailEnd/>
          </a:ln>
        </p:spPr>
        <p:txBody>
          <a:bodyPr>
            <a:spAutoFit/>
          </a:bodyPr>
          <a:lstStyle/>
          <a:p>
            <a:r>
              <a:rPr lang="en-US" sz="2000" dirty="0">
                <a:solidFill>
                  <a:schemeClr val="tx1"/>
                </a:solidFill>
                <a:latin typeface="Times New Roman" pitchFamily="18" charset="0"/>
                <a:cs typeface="Times New Roman" pitchFamily="18" charset="0"/>
              </a:rPr>
              <a:t>// factor.cpp</a:t>
            </a:r>
          </a:p>
          <a:p>
            <a:r>
              <a:rPr lang="en-US" sz="2000" dirty="0">
                <a:solidFill>
                  <a:schemeClr val="tx1"/>
                </a:solidFill>
                <a:latin typeface="Times New Roman" pitchFamily="18" charset="0"/>
                <a:cs typeface="Times New Roman" pitchFamily="18" charset="0"/>
              </a:rPr>
              <a:t>// calculates factorials, demonstrates </a:t>
            </a:r>
            <a:r>
              <a:rPr lang="en-US" sz="2000" b="1" dirty="0">
                <a:solidFill>
                  <a:schemeClr val="tx1"/>
                </a:solidFill>
                <a:latin typeface="Times New Roman" pitchFamily="18" charset="0"/>
                <a:cs typeface="Times New Roman" pitchFamily="18" charset="0"/>
              </a:rPr>
              <a:t>for</a:t>
            </a:r>
            <a:r>
              <a:rPr lang="en-US" sz="2000" dirty="0">
                <a:solidFill>
                  <a:schemeClr val="tx1"/>
                </a:solidFill>
                <a:latin typeface="Times New Roman" pitchFamily="18" charset="0"/>
                <a:cs typeface="Times New Roman" pitchFamily="18" charset="0"/>
              </a:rPr>
              <a:t> loop</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void main()</a:t>
            </a:r>
          </a:p>
          <a:p>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unsigned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numb;</a:t>
            </a:r>
          </a:p>
          <a:p>
            <a:r>
              <a:rPr lang="en-US" sz="2000" dirty="0">
                <a:solidFill>
                  <a:schemeClr val="tx1"/>
                </a:solidFill>
                <a:latin typeface="Times New Roman" pitchFamily="18" charset="0"/>
                <a:cs typeface="Times New Roman" pitchFamily="18" charset="0"/>
              </a:rPr>
              <a:t>  unsigned long fact=1;</a:t>
            </a:r>
          </a:p>
          <a:p>
            <a:r>
              <a:rPr lang="en-US" sz="2000" dirty="0">
                <a:solidFill>
                  <a:schemeClr val="tx1"/>
                </a:solidFill>
                <a:latin typeface="Times New Roman" pitchFamily="18" charset="0"/>
                <a:cs typeface="Times New Roman" pitchFamily="18" charset="0"/>
              </a:rPr>
              <a:t>  cout&lt;&lt;"Enter a number";</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cin</a:t>
            </a:r>
            <a:r>
              <a:rPr lang="en-US" sz="2000" dirty="0">
                <a:solidFill>
                  <a:schemeClr val="tx1"/>
                </a:solidFill>
                <a:latin typeface="Times New Roman" pitchFamily="18" charset="0"/>
                <a:cs typeface="Times New Roman" pitchFamily="18" charset="0"/>
              </a:rPr>
              <a:t>&gt;&gt;numb;</a:t>
            </a:r>
          </a:p>
          <a:p>
            <a:r>
              <a:rPr lang="en-US" sz="2000" dirty="0">
                <a:solidFill>
                  <a:schemeClr val="tx1"/>
                </a:solidFill>
                <a:latin typeface="Times New Roman" pitchFamily="18" charset="0"/>
                <a:cs typeface="Times New Roman" pitchFamily="18" charset="0"/>
              </a:rPr>
              <a:t>  for(</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j=</a:t>
            </a:r>
            <a:r>
              <a:rPr lang="en-US" sz="2000" dirty="0" err="1">
                <a:solidFill>
                  <a:schemeClr val="tx1"/>
                </a:solidFill>
                <a:latin typeface="Times New Roman" pitchFamily="18" charset="0"/>
                <a:cs typeface="Times New Roman" pitchFamily="18" charset="0"/>
              </a:rPr>
              <a:t>numb;j</a:t>
            </a:r>
            <a:r>
              <a:rPr lang="en-US" sz="2000" dirty="0">
                <a:solidFill>
                  <a:schemeClr val="tx1"/>
                </a:solidFill>
                <a:latin typeface="Times New Roman" pitchFamily="18" charset="0"/>
                <a:cs typeface="Times New Roman" pitchFamily="18" charset="0"/>
              </a:rPr>
              <a:t>&gt;0;j--)</a:t>
            </a:r>
          </a:p>
          <a:p>
            <a:r>
              <a:rPr lang="en-US" sz="2000" dirty="0">
                <a:solidFill>
                  <a:schemeClr val="tx1"/>
                </a:solidFill>
                <a:latin typeface="Times New Roman" pitchFamily="18" charset="0"/>
                <a:cs typeface="Times New Roman" pitchFamily="18" charset="0"/>
              </a:rPr>
              <a:t>     fact *= j;</a:t>
            </a:r>
          </a:p>
          <a:p>
            <a:r>
              <a:rPr lang="en-US" sz="2000" dirty="0">
                <a:solidFill>
                  <a:schemeClr val="tx1"/>
                </a:solidFill>
                <a:latin typeface="Times New Roman" pitchFamily="18" charset="0"/>
                <a:cs typeface="Times New Roman" pitchFamily="18" charset="0"/>
              </a:rPr>
              <a:t>  cout&lt;&lt;"Factorial is "&lt;&lt;fact&lt;&lt;</a:t>
            </a:r>
            <a:r>
              <a:rPr lang="en-US" sz="2000" dirty="0" err="1">
                <a:solidFill>
                  <a:schemeClr val="tx1"/>
                </a:solidFill>
                <a:latin typeface="Times New Roman" pitchFamily="18" charset="0"/>
                <a:cs typeface="Times New Roman" pitchFamily="18" charset="0"/>
              </a:rPr>
              <a:t>endl</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getch();</a:t>
            </a:r>
          </a:p>
          <a:p>
            <a:r>
              <a:rPr lang="en-US" sz="20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55684" y="92075"/>
            <a:ext cx="9073662" cy="669925"/>
          </a:xfrm>
          <a:prstGeom prst="rect">
            <a:avLst/>
          </a:prstGeom>
          <a:noFill/>
          <a:ln w="9525">
            <a:noFill/>
            <a:miter lim="800000"/>
            <a:headEnd/>
            <a:tailEnd/>
          </a:ln>
        </p:spPr>
        <p:txBody>
          <a:bodyPr anchor="b"/>
          <a:lstStyle/>
          <a:p>
            <a:pPr>
              <a:defRPr/>
            </a:pPr>
            <a:r>
              <a:rPr lang="en-US" sz="3200" kern="0" dirty="0">
                <a:solidFill>
                  <a:srgbClr val="660066"/>
                </a:solidFill>
                <a:latin typeface="Times New Roman" pitchFamily="18" charset="0"/>
                <a:cs typeface="Times New Roman" pitchFamily="18" charset="0"/>
              </a:rPr>
              <a:t>for</a:t>
            </a:r>
            <a:r>
              <a:rPr lang="en-US" sz="3200" kern="0" dirty="0">
                <a:solidFill>
                  <a:schemeClr val="tx2"/>
                </a:solidFill>
                <a:latin typeface="Times New Roman" pitchFamily="18" charset="0"/>
                <a:cs typeface="Times New Roman" pitchFamily="18" charset="0"/>
              </a:rPr>
              <a:t> </a:t>
            </a:r>
            <a:r>
              <a:rPr lang="en-US" sz="3200" kern="0" dirty="0">
                <a:solidFill>
                  <a:schemeClr val="tx2"/>
                </a:solidFill>
                <a:latin typeface="Times New Roman" pitchFamily="18" charset="0"/>
                <a:ea typeface="+mj-ea"/>
                <a:cs typeface="Times New Roman" pitchFamily="18" charset="0"/>
              </a:rPr>
              <a:t>Loop Example </a:t>
            </a:r>
            <a:r>
              <a:rPr lang="en-US" kern="0" dirty="0">
                <a:solidFill>
                  <a:schemeClr val="tx2"/>
                </a:solidFill>
                <a:latin typeface="+mj-lt"/>
                <a:ea typeface="+mj-ea"/>
                <a:cs typeface="+mj-cs"/>
              </a:rPr>
              <a:t>- Page 84</a:t>
            </a:r>
          </a:p>
        </p:txBody>
      </p:sp>
      <p:sp>
        <p:nvSpPr>
          <p:cNvPr id="109572" name="Rectangle 4"/>
          <p:cNvSpPr>
            <a:spLocks noChangeArrowheads="1"/>
          </p:cNvSpPr>
          <p:nvPr/>
        </p:nvSpPr>
        <p:spPr bwMode="auto">
          <a:xfrm>
            <a:off x="281354" y="5635625"/>
            <a:ext cx="8581292" cy="1200150"/>
          </a:xfrm>
          <a:prstGeom prst="rect">
            <a:avLst/>
          </a:prstGeom>
          <a:noFill/>
          <a:ln w="9525">
            <a:noFill/>
            <a:miter lim="800000"/>
            <a:headEnd/>
            <a:tailEnd/>
          </a:ln>
        </p:spPr>
        <p:txBody>
          <a:bodyPr>
            <a:spAutoFit/>
          </a:bodyPr>
          <a:lstStyle/>
          <a:p>
            <a:r>
              <a:rPr lang="en-US" sz="2400">
                <a:solidFill>
                  <a:srgbClr val="000000"/>
                </a:solidFill>
                <a:cs typeface="Courier New" pitchFamily="49" charset="0"/>
              </a:rPr>
              <a:t>Exercise: Modify Program Output</a:t>
            </a:r>
          </a:p>
          <a:p>
            <a:r>
              <a:rPr lang="en-US" sz="2400">
                <a:solidFill>
                  <a:srgbClr val="000000"/>
                </a:solidFill>
                <a:cs typeface="Courier New" pitchFamily="49" charset="0"/>
              </a:rPr>
              <a:t>If numb is 5, display it as follows:</a:t>
            </a:r>
          </a:p>
          <a:p>
            <a:r>
              <a:rPr lang="en-US" sz="2400">
                <a:solidFill>
                  <a:srgbClr val="000000"/>
                </a:solidFill>
                <a:latin typeface="Courier New" pitchFamily="49" charset="0"/>
                <a:cs typeface="Courier New" pitchFamily="49" charset="0"/>
              </a:rPr>
              <a:t>5!=5*4*3*2*1=120</a:t>
            </a:r>
            <a:endParaRPr lang="en-US" sz="2400">
              <a:latin typeface="Courier New" pitchFamily="49" charset="0"/>
              <a:cs typeface="Courier New" pitchFamily="49" charset="0"/>
            </a:endParaRP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ChangeArrowheads="1"/>
          </p:cNvSpPr>
          <p:nvPr/>
        </p:nvSpPr>
        <p:spPr bwMode="auto">
          <a:xfrm>
            <a:off x="422031" y="1041400"/>
            <a:ext cx="8510954" cy="1477963"/>
          </a:xfrm>
          <a:prstGeom prst="rect">
            <a:avLst/>
          </a:prstGeom>
          <a:noFill/>
          <a:ln w="9525">
            <a:noFill/>
            <a:miter lim="800000"/>
            <a:headEnd/>
            <a:tailEnd/>
          </a:ln>
        </p:spPr>
        <p:txBody>
          <a:bodyPr>
            <a:spAutoFit/>
          </a:bodyPr>
          <a:lstStyle/>
          <a:p>
            <a:r>
              <a:rPr lang="en-US" sz="2000" dirty="0">
                <a:solidFill>
                  <a:srgbClr val="000000"/>
                </a:solidFill>
                <a:cs typeface="Courier New" pitchFamily="49" charset="0"/>
              </a:rPr>
              <a:t>Exercise: Modify Program Output</a:t>
            </a:r>
          </a:p>
          <a:p>
            <a:pPr>
              <a:lnSpc>
                <a:spcPct val="150000"/>
              </a:lnSpc>
            </a:pPr>
            <a:r>
              <a:rPr lang="en-US" sz="2000" dirty="0">
                <a:solidFill>
                  <a:srgbClr val="000000"/>
                </a:solidFill>
                <a:cs typeface="Courier New" pitchFamily="49" charset="0"/>
              </a:rPr>
              <a:t>If numb is 5, display it as follows:</a:t>
            </a:r>
          </a:p>
          <a:p>
            <a:r>
              <a:rPr lang="en-US" sz="2000" dirty="0">
                <a:solidFill>
                  <a:srgbClr val="000000"/>
                </a:solidFill>
                <a:latin typeface="Courier New" pitchFamily="49" charset="0"/>
                <a:cs typeface="Courier New" pitchFamily="49" charset="0"/>
              </a:rPr>
              <a:t>5</a:t>
            </a:r>
            <a:r>
              <a:rPr lang="en-US" sz="2000" dirty="0" smtClean="0">
                <a:solidFill>
                  <a:srgbClr val="000000"/>
                </a:solidFill>
                <a:latin typeface="Courier New" pitchFamily="49" charset="0"/>
                <a:cs typeface="Courier New" pitchFamily="49" charset="0"/>
              </a:rPr>
              <a:t>!=1*2*3*4*5=120</a:t>
            </a:r>
            <a:endParaRPr lang="en-US" sz="2000" dirty="0">
              <a:latin typeface="Courier New" pitchFamily="49" charset="0"/>
              <a:cs typeface="Courier New" pitchFamily="49" charset="0"/>
            </a:endParaRPr>
          </a:p>
          <a:p>
            <a:endParaRPr lang="en-US" sz="2000" dirty="0">
              <a:solidFill>
                <a:schemeClr val="tx1"/>
              </a:solidFill>
              <a:latin typeface="Courier New" pitchFamily="49" charset="0"/>
              <a:cs typeface="Courier New" pitchFamily="49" charset="0"/>
            </a:endParaRPr>
          </a:p>
        </p:txBody>
      </p:sp>
      <p:sp>
        <p:nvSpPr>
          <p:cNvPr id="4" name="Rectangle 2"/>
          <p:cNvSpPr txBox="1">
            <a:spLocks noChangeArrowheads="1"/>
          </p:cNvSpPr>
          <p:nvPr/>
        </p:nvSpPr>
        <p:spPr bwMode="auto">
          <a:xfrm>
            <a:off x="55684" y="15875"/>
            <a:ext cx="9073662" cy="990600"/>
          </a:xfrm>
          <a:prstGeom prst="rect">
            <a:avLst/>
          </a:prstGeom>
          <a:noFill/>
          <a:ln w="9525">
            <a:noFill/>
            <a:miter lim="800000"/>
            <a:headEnd/>
            <a:tailEnd/>
          </a:ln>
        </p:spPr>
        <p:txBody>
          <a:bodyPr anchor="b"/>
          <a:lstStyle/>
          <a:p>
            <a:pPr>
              <a:defRPr/>
            </a:pPr>
            <a:r>
              <a:rPr lang="en-US" sz="3200" kern="0" dirty="0">
                <a:solidFill>
                  <a:schemeClr val="tx2"/>
                </a:solidFill>
                <a:latin typeface="Times New Roman" pitchFamily="18" charset="0"/>
                <a:ea typeface="+mj-ea"/>
                <a:cs typeface="Times New Roman" pitchFamily="18" charset="0"/>
              </a:rPr>
              <a:t>Exercises</a:t>
            </a:r>
          </a:p>
        </p:txBody>
      </p:sp>
      <p:sp>
        <p:nvSpPr>
          <p:cNvPr id="7" name="Footer Placeholder 6"/>
          <p:cNvSpPr>
            <a:spLocks noGrp="1"/>
          </p:cNvSpPr>
          <p:nvPr>
            <p:ph type="ftr" sz="quarter" idx="11"/>
          </p:nvPr>
        </p:nvSpPr>
        <p:spPr>
          <a:xfrm>
            <a:off x="0" y="632460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76200"/>
            <a:ext cx="6400800" cy="1047750"/>
          </a:xfrm>
        </p:spPr>
        <p:txBody>
          <a:bodyPr lIns="90488" tIns="44450" rIns="90488" bIns="44450">
            <a:normAutofit fontScale="90000"/>
          </a:bodyPr>
          <a:lstStyle/>
          <a:p>
            <a:pPr eaLnBrk="1" hangingPunct="1"/>
            <a:r>
              <a:rPr lang="en-US" altLang="en-US" b="1" dirty="0" smtClean="0">
                <a:solidFill>
                  <a:schemeClr val="accent5">
                    <a:lumMod val="50000"/>
                  </a:schemeClr>
                </a:solidFill>
              </a:rPr>
              <a:t>What Can a Procedural Program Do?</a:t>
            </a:r>
          </a:p>
        </p:txBody>
      </p:sp>
      <p:sp>
        <p:nvSpPr>
          <p:cNvPr id="19459" name="Rectangle 3" descr="Rectangle: Click to edit Master text styles&#10;Second level&#10;Third level&#10;Fourth level&#10;Fifth level"/>
          <p:cNvSpPr>
            <a:spLocks noGrp="1" noChangeArrowheads="1"/>
          </p:cNvSpPr>
          <p:nvPr>
            <p:ph idx="4294967295"/>
          </p:nvPr>
        </p:nvSpPr>
        <p:spPr>
          <a:xfrm>
            <a:off x="304800" y="1143000"/>
            <a:ext cx="8229600" cy="5334000"/>
          </a:xfrm>
        </p:spPr>
        <p:txBody>
          <a:bodyPr lIns="90488" tIns="44450" rIns="90488" bIns="44450">
            <a:normAutofit/>
          </a:bodyPr>
          <a:lstStyle/>
          <a:p>
            <a:pPr eaLnBrk="1" hangingPunct="1">
              <a:lnSpc>
                <a:spcPct val="90000"/>
              </a:lnSpc>
            </a:pPr>
            <a:r>
              <a:rPr lang="en-US" altLang="en-US" sz="3000" dirty="0" smtClean="0"/>
              <a:t>A linear, procedural program is </a:t>
            </a:r>
            <a:r>
              <a:rPr lang="en-US" altLang="en-US" sz="3000" b="1" dirty="0" smtClean="0"/>
              <a:t>structured</a:t>
            </a:r>
            <a:r>
              <a:rPr lang="en-US" altLang="en-US" sz="3000" dirty="0" smtClean="0"/>
              <a:t> to instruct a computer to:</a:t>
            </a:r>
          </a:p>
          <a:p>
            <a:pPr lvl="1" eaLnBrk="1" hangingPunct="1">
              <a:lnSpc>
                <a:spcPct val="150000"/>
              </a:lnSpc>
            </a:pPr>
            <a:r>
              <a:rPr lang="en-US" altLang="en-US" dirty="0" smtClean="0">
                <a:solidFill>
                  <a:srgbClr val="003399"/>
                </a:solidFill>
              </a:rPr>
              <a:t>Read Input</a:t>
            </a:r>
          </a:p>
          <a:p>
            <a:pPr lvl="1" eaLnBrk="1" hangingPunct="1">
              <a:lnSpc>
                <a:spcPct val="150000"/>
              </a:lnSpc>
            </a:pPr>
            <a:r>
              <a:rPr lang="en-US" altLang="en-US" dirty="0" smtClean="0">
                <a:solidFill>
                  <a:srgbClr val="003399"/>
                </a:solidFill>
              </a:rPr>
              <a:t>Calculate</a:t>
            </a:r>
          </a:p>
          <a:p>
            <a:pPr lvl="1" eaLnBrk="1" hangingPunct="1">
              <a:lnSpc>
                <a:spcPct val="150000"/>
              </a:lnSpc>
            </a:pPr>
            <a:r>
              <a:rPr lang="en-US" altLang="en-US" dirty="0" smtClean="0">
                <a:solidFill>
                  <a:srgbClr val="003399"/>
                </a:solidFill>
              </a:rPr>
              <a:t>Store data</a:t>
            </a:r>
          </a:p>
          <a:p>
            <a:pPr lvl="1" eaLnBrk="1" hangingPunct="1">
              <a:lnSpc>
                <a:spcPct val="150000"/>
              </a:lnSpc>
            </a:pPr>
            <a:r>
              <a:rPr lang="en-US" altLang="en-US" dirty="0" smtClean="0">
                <a:solidFill>
                  <a:srgbClr val="003399"/>
                </a:solidFill>
              </a:rPr>
              <a:t>Write Output</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7059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459">
                                            <p:txEl>
                                              <p:pRg st="0" end="0"/>
                                            </p:txEl>
                                          </p:spTgt>
                                        </p:tgtEl>
                                        <p:attrNameLst>
                                          <p:attrName>style.visibility</p:attrName>
                                        </p:attrNameLst>
                                      </p:cBhvr>
                                      <p:to>
                                        <p:strVal val="visible"/>
                                      </p:to>
                                    </p:set>
                                    <p:anim calcmode="lin" valueType="num">
                                      <p:cBhvr additive="base">
                                        <p:cTn id="11"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459">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459">
                                            <p:txEl>
                                              <p:pRg st="1" end="1"/>
                                            </p:txEl>
                                          </p:spTgt>
                                        </p:tgtEl>
                                        <p:attrNameLst>
                                          <p:attrName>style.visibility</p:attrName>
                                        </p:attrNameLst>
                                      </p:cBhvr>
                                      <p:to>
                                        <p:strVal val="visible"/>
                                      </p:to>
                                    </p:set>
                                    <p:anim calcmode="lin" valueType="num">
                                      <p:cBhvr additive="base">
                                        <p:cTn id="15"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459">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459">
                                            <p:txEl>
                                              <p:pRg st="3" end="3"/>
                                            </p:txEl>
                                          </p:spTgt>
                                        </p:tgtEl>
                                        <p:attrNameLst>
                                          <p:attrName>style.visibility</p:attrName>
                                        </p:attrNameLst>
                                      </p:cBhvr>
                                      <p:to>
                                        <p:strVal val="visible"/>
                                      </p:to>
                                    </p:set>
                                    <p:anim calcmode="lin" valueType="num">
                                      <p:cBhvr additive="base">
                                        <p:cTn id="23"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45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 calcmode="lin" valueType="num">
                                      <p:cBhvr additive="base">
                                        <p:cTn id="27"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4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ChangeArrowheads="1"/>
          </p:cNvSpPr>
          <p:nvPr/>
        </p:nvSpPr>
        <p:spPr bwMode="auto">
          <a:xfrm>
            <a:off x="0" y="1073151"/>
            <a:ext cx="9129346" cy="5632311"/>
          </a:xfrm>
          <a:prstGeom prst="rect">
            <a:avLst/>
          </a:prstGeom>
          <a:noFill/>
          <a:ln w="9525">
            <a:noFill/>
            <a:miter lim="800000"/>
            <a:headEnd/>
            <a:tailEnd/>
          </a:ln>
        </p:spPr>
        <p:txBody>
          <a:bodyPr wrap="square">
            <a:spAutoFit/>
          </a:bodyPr>
          <a:lstStyle/>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iostream.h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conio.h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void main()</a:t>
            </a:r>
          </a:p>
          <a:p>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clrscr</a:t>
            </a:r>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j,alpha,beta</a:t>
            </a:r>
            <a:r>
              <a:rPr lang="en-US" sz="2400" dirty="0">
                <a:solidFill>
                  <a:schemeClr val="tx1"/>
                </a:solidFill>
                <a:latin typeface="Times New Roman" pitchFamily="18" charset="0"/>
                <a:cs typeface="Times New Roman" pitchFamily="18" charset="0"/>
              </a:rPr>
              <a:t>=10;</a:t>
            </a:r>
          </a:p>
          <a:p>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for(j=0,alpha=100;j&lt;10;j</a:t>
            </a:r>
            <a:r>
              <a:rPr lang="en-US" sz="2400" dirty="0">
                <a:solidFill>
                  <a:schemeClr val="tx1"/>
                </a:solidFill>
                <a:latin typeface="Times New Roman" pitchFamily="18" charset="0"/>
                <a:cs typeface="Times New Roman" pitchFamily="18" charset="0"/>
              </a:rPr>
              <a:t>++,beta--,cout&lt;&lt;</a:t>
            </a:r>
            <a:r>
              <a:rPr lang="en-US" sz="2400" dirty="0" err="1">
                <a:solidFill>
                  <a:schemeClr val="tx1"/>
                </a:solidFill>
                <a:latin typeface="Times New Roman" pitchFamily="18" charset="0"/>
                <a:cs typeface="Times New Roman" pitchFamily="18" charset="0"/>
              </a:rPr>
              <a:t>alpha+j</a:t>
            </a:r>
            <a:r>
              <a:rPr lang="en-US" sz="2400" dirty="0">
                <a:solidFill>
                  <a:schemeClr val="tx1"/>
                </a:solidFill>
                <a:latin typeface="Times New Roman" pitchFamily="18" charset="0"/>
                <a:cs typeface="Times New Roman" pitchFamily="18" charset="0"/>
              </a:rPr>
              <a:t>&lt;&lt;</a:t>
            </a:r>
            <a:r>
              <a:rPr lang="en-US" sz="2400" dirty="0" err="1">
                <a:solidFill>
                  <a:schemeClr val="tx1"/>
                </a:solidFill>
                <a:latin typeface="Times New Roman" pitchFamily="18" charset="0"/>
                <a:cs typeface="Times New Roman" pitchFamily="18" charset="0"/>
              </a:rPr>
              <a:t>endl</a:t>
            </a:r>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for(j=0,alpha=100;j&lt;10;j</a:t>
            </a:r>
            <a:r>
              <a:rPr lang="en-US" sz="2400" dirty="0">
                <a:solidFill>
                  <a:schemeClr val="tx1"/>
                </a:solidFill>
                <a:latin typeface="Times New Roman" pitchFamily="18" charset="0"/>
                <a:cs typeface="Times New Roman" pitchFamily="18" charset="0"/>
              </a:rPr>
              <a:t>++,beta--)</a:t>
            </a:r>
          </a:p>
          <a:p>
            <a:r>
              <a:rPr lang="en-US" sz="2400" dirty="0">
                <a:solidFill>
                  <a:schemeClr val="tx1"/>
                </a:solidFill>
                <a:latin typeface="Times New Roman" pitchFamily="18" charset="0"/>
                <a:cs typeface="Times New Roman" pitchFamily="18" charset="0"/>
              </a:rPr>
              <a:t>   {</a:t>
            </a:r>
          </a:p>
          <a:p>
            <a:r>
              <a:rPr lang="en-US" sz="2400" dirty="0">
                <a:solidFill>
                  <a:schemeClr val="tx1"/>
                </a:solidFill>
                <a:latin typeface="Times New Roman" pitchFamily="18" charset="0"/>
                <a:cs typeface="Times New Roman" pitchFamily="18" charset="0"/>
              </a:rPr>
              <a:t>       cout&lt;&lt;</a:t>
            </a:r>
            <a:r>
              <a:rPr lang="en-US" sz="2400" dirty="0" err="1">
                <a:solidFill>
                  <a:schemeClr val="tx1"/>
                </a:solidFill>
                <a:latin typeface="Times New Roman" pitchFamily="18" charset="0"/>
                <a:cs typeface="Times New Roman" pitchFamily="18" charset="0"/>
              </a:rPr>
              <a:t>alpha+j</a:t>
            </a:r>
            <a:r>
              <a:rPr lang="en-US" sz="2400" dirty="0">
                <a:solidFill>
                  <a:schemeClr val="tx1"/>
                </a:solidFill>
                <a:latin typeface="Times New Roman" pitchFamily="18" charset="0"/>
                <a:cs typeface="Times New Roman" pitchFamily="18" charset="0"/>
              </a:rPr>
              <a:t>&lt;&lt;</a:t>
            </a:r>
            <a:r>
              <a:rPr lang="en-US" sz="2400" dirty="0" err="1">
                <a:solidFill>
                  <a:schemeClr val="tx1"/>
                </a:solidFill>
                <a:latin typeface="Times New Roman" pitchFamily="18" charset="0"/>
                <a:cs typeface="Times New Roman" pitchFamily="18" charset="0"/>
              </a:rPr>
              <a:t>endl</a:t>
            </a:r>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p>
          <a:p>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getch();</a:t>
            </a:r>
          </a:p>
          <a:p>
            <a:r>
              <a:rPr lang="en-US" sz="24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55684" y="82550"/>
            <a:ext cx="9073662" cy="990600"/>
          </a:xfrm>
          <a:prstGeom prst="rect">
            <a:avLst/>
          </a:prstGeom>
          <a:noFill/>
          <a:ln w="9525">
            <a:noFill/>
            <a:miter lim="800000"/>
            <a:headEnd/>
            <a:tailEnd/>
          </a:ln>
        </p:spPr>
        <p:txBody>
          <a:bodyPr anchor="b"/>
          <a:lstStyle/>
          <a:p>
            <a:pPr>
              <a:defRPr/>
            </a:pPr>
            <a:r>
              <a:rPr lang="en-US" sz="4000" kern="0" dirty="0">
                <a:solidFill>
                  <a:schemeClr val="tx2"/>
                </a:solidFill>
                <a:latin typeface="+mj-lt"/>
                <a:ea typeface="+mj-ea"/>
                <a:cs typeface="+mj-cs"/>
              </a:rPr>
              <a:t>Multiple Initialization and Test Expression</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ChangeArrowheads="1"/>
          </p:cNvSpPr>
          <p:nvPr/>
        </p:nvSpPr>
        <p:spPr bwMode="auto">
          <a:xfrm>
            <a:off x="228600" y="762000"/>
            <a:ext cx="8510954" cy="5632311"/>
          </a:xfrm>
          <a:prstGeom prst="rect">
            <a:avLst/>
          </a:prstGeom>
          <a:noFill/>
          <a:ln w="9525">
            <a:noFill/>
            <a:miter lim="800000"/>
            <a:headEnd/>
            <a:tailEnd/>
          </a:ln>
        </p:spPr>
        <p:txBody>
          <a:bodyPr>
            <a:spAutoFit/>
          </a:bodyPr>
          <a:lstStyle/>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iostream.h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conio.h</a:t>
            </a:r>
            <a:r>
              <a:rPr lang="en-US" sz="2400" dirty="0">
                <a:solidFill>
                  <a:schemeClr val="tx1"/>
                </a:solidFill>
                <a:latin typeface="Times New Roman" pitchFamily="18" charset="0"/>
                <a:cs typeface="Times New Roman" pitchFamily="18" charset="0"/>
              </a:rPr>
              <a:t>&gt;</a:t>
            </a:r>
          </a:p>
          <a:p>
            <a:r>
              <a:rPr lang="en-US" sz="2400" dirty="0">
                <a:solidFill>
                  <a:schemeClr val="tx1"/>
                </a:solidFill>
                <a:latin typeface="Times New Roman" pitchFamily="18" charset="0"/>
                <a:cs typeface="Times New Roman" pitchFamily="18" charset="0"/>
              </a:rPr>
              <a:t>void main()</a:t>
            </a:r>
          </a:p>
          <a:p>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clrscr</a:t>
            </a:r>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int</a:t>
            </a:r>
            <a:r>
              <a:rPr lang="en-US" sz="2400" dirty="0">
                <a:solidFill>
                  <a:schemeClr val="tx1"/>
                </a:solidFill>
                <a:latin typeface="Times New Roman" pitchFamily="18" charset="0"/>
                <a:cs typeface="Times New Roman" pitchFamily="18" charset="0"/>
              </a:rPr>
              <a:t> j=0;</a:t>
            </a:r>
          </a:p>
          <a:p>
            <a:r>
              <a:rPr lang="en-US" sz="2400" dirty="0">
                <a:solidFill>
                  <a:schemeClr val="tx1"/>
                </a:solidFill>
                <a:latin typeface="Times New Roman" pitchFamily="18" charset="0"/>
                <a:cs typeface="Times New Roman" pitchFamily="18" charset="0"/>
              </a:rPr>
              <a:t>   for (;;)   //same as a while loop</a:t>
            </a:r>
          </a:p>
          <a:p>
            <a:r>
              <a:rPr lang="en-US" sz="2400" dirty="0">
                <a:solidFill>
                  <a:schemeClr val="tx1"/>
                </a:solidFill>
                <a:latin typeface="Times New Roman" pitchFamily="18" charset="0"/>
                <a:cs typeface="Times New Roman" pitchFamily="18" charset="0"/>
              </a:rPr>
              <a:t>   {</a:t>
            </a:r>
          </a:p>
          <a:p>
            <a:r>
              <a:rPr lang="en-US" sz="2400" dirty="0">
                <a:solidFill>
                  <a:schemeClr val="tx1"/>
                </a:solidFill>
                <a:latin typeface="Times New Roman" pitchFamily="18" charset="0"/>
                <a:cs typeface="Times New Roman" pitchFamily="18" charset="0"/>
              </a:rPr>
              <a:t>      j++;</a:t>
            </a:r>
          </a:p>
          <a:p>
            <a:r>
              <a:rPr lang="en-US" sz="2400" dirty="0">
                <a:solidFill>
                  <a:schemeClr val="tx1"/>
                </a:solidFill>
                <a:latin typeface="Times New Roman" pitchFamily="18" charset="0"/>
                <a:cs typeface="Times New Roman" pitchFamily="18" charset="0"/>
              </a:rPr>
              <a:t>      cout&lt;&lt;"j = "&lt;&lt;j&lt;&lt;</a:t>
            </a:r>
            <a:r>
              <a:rPr lang="en-US" sz="2400" dirty="0" err="1">
                <a:solidFill>
                  <a:schemeClr val="tx1"/>
                </a:solidFill>
                <a:latin typeface="Times New Roman" pitchFamily="18" charset="0"/>
                <a:cs typeface="Times New Roman" pitchFamily="18" charset="0"/>
              </a:rPr>
              <a:t>endl</a:t>
            </a:r>
            <a:r>
              <a:rPr lang="en-US" sz="2400" dirty="0">
                <a:solidFill>
                  <a:schemeClr val="tx1"/>
                </a:solidFill>
                <a:latin typeface="Times New Roman" pitchFamily="18" charset="0"/>
                <a:cs typeface="Times New Roman" pitchFamily="18" charset="0"/>
              </a:rPr>
              <a:t>;</a:t>
            </a:r>
          </a:p>
          <a:p>
            <a:r>
              <a:rPr lang="en-US" sz="2400" dirty="0">
                <a:solidFill>
                  <a:schemeClr val="tx1"/>
                </a:solidFill>
                <a:latin typeface="Times New Roman" pitchFamily="18" charset="0"/>
                <a:cs typeface="Times New Roman" pitchFamily="18" charset="0"/>
              </a:rPr>
              <a:t>      if (j&gt;=10) break;</a:t>
            </a:r>
          </a:p>
          <a:p>
            <a:r>
              <a:rPr lang="en-US" sz="2400" dirty="0">
                <a:solidFill>
                  <a:schemeClr val="tx1"/>
                </a:solidFill>
                <a:latin typeface="Times New Roman" pitchFamily="18" charset="0"/>
                <a:cs typeface="Times New Roman" pitchFamily="18" charset="0"/>
              </a:rPr>
              <a:t>   }</a:t>
            </a:r>
          </a:p>
          <a:p>
            <a:r>
              <a:rPr lang="en-US" sz="2400" dirty="0">
                <a:solidFill>
                  <a:schemeClr val="tx1"/>
                </a:solidFill>
                <a:latin typeface="Times New Roman" pitchFamily="18" charset="0"/>
                <a:cs typeface="Times New Roman" pitchFamily="18" charset="0"/>
              </a:rPr>
              <a:t>   cout&lt;&lt;"after break j = "&lt;&lt;j;</a:t>
            </a:r>
          </a:p>
          <a:p>
            <a:r>
              <a:rPr lang="en-US" sz="2400" dirty="0">
                <a:solidFill>
                  <a:schemeClr val="tx1"/>
                </a:solidFill>
                <a:latin typeface="Times New Roman" pitchFamily="18" charset="0"/>
                <a:cs typeface="Times New Roman" pitchFamily="18" charset="0"/>
              </a:rPr>
              <a:t>   getch();</a:t>
            </a:r>
          </a:p>
          <a:p>
            <a:r>
              <a:rPr lang="en-US" sz="24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2458" y="38100"/>
            <a:ext cx="9073662" cy="723900"/>
          </a:xfrm>
          <a:prstGeom prst="rect">
            <a:avLst/>
          </a:prstGeom>
          <a:noFill/>
          <a:ln w="9525">
            <a:noFill/>
            <a:miter lim="800000"/>
            <a:headEnd/>
            <a:tailEnd/>
          </a:ln>
        </p:spPr>
        <p:txBody>
          <a:bodyPr anchor="b"/>
          <a:lstStyle/>
          <a:p>
            <a:pPr>
              <a:defRPr/>
            </a:pPr>
            <a:r>
              <a:rPr lang="en-US" sz="3200" kern="0" dirty="0" smtClean="0">
                <a:solidFill>
                  <a:srgbClr val="660066"/>
                </a:solidFill>
                <a:latin typeface="Times New Roman" pitchFamily="18" charset="0"/>
                <a:cs typeface="Times New Roman" pitchFamily="18" charset="0"/>
              </a:rPr>
              <a:t>for </a:t>
            </a:r>
            <a:r>
              <a:rPr lang="en-US" sz="3600" kern="0" dirty="0" smtClean="0">
                <a:solidFill>
                  <a:schemeClr val="tx2"/>
                </a:solidFill>
                <a:latin typeface="Times New Roman" pitchFamily="18" charset="0"/>
                <a:cs typeface="Times New Roman" pitchFamily="18" charset="0"/>
              </a:rPr>
              <a:t>Loop </a:t>
            </a:r>
            <a:r>
              <a:rPr lang="en-US" sz="3600" kern="0" dirty="0">
                <a:solidFill>
                  <a:schemeClr val="tx2"/>
                </a:solidFill>
                <a:latin typeface="Times New Roman" pitchFamily="18" charset="0"/>
                <a:ea typeface="+mj-ea"/>
                <a:cs typeface="Times New Roman" pitchFamily="18" charset="0"/>
              </a:rPr>
              <a:t>with a test expression of true</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810000" cy="365125"/>
          </a:xfrm>
        </p:spPr>
        <p:txBody>
          <a:bodyPr/>
          <a:lstStyle/>
          <a:p>
            <a:r>
              <a:rPr lang="en-US" dirty="0" smtClean="0"/>
              <a:t>*******Faculty of  Computer Science*******</a:t>
            </a:r>
            <a:endParaRPr lang="en-US" dirty="0"/>
          </a:p>
        </p:txBody>
      </p:sp>
      <p:sp>
        <p:nvSpPr>
          <p:cNvPr id="3" name="Rectangle 2"/>
          <p:cNvSpPr txBox="1">
            <a:spLocks noChangeArrowheads="1"/>
          </p:cNvSpPr>
          <p:nvPr/>
        </p:nvSpPr>
        <p:spPr bwMode="auto">
          <a:xfrm>
            <a:off x="0" y="152400"/>
            <a:ext cx="9073662" cy="495300"/>
          </a:xfrm>
          <a:prstGeom prst="rect">
            <a:avLst/>
          </a:prstGeom>
          <a:noFill/>
          <a:ln w="9525">
            <a:noFill/>
            <a:miter lim="800000"/>
            <a:headEnd/>
            <a:tailEnd/>
          </a:ln>
        </p:spPr>
        <p:txBody>
          <a:bodyPr anchor="b"/>
          <a:lstStyle/>
          <a:p>
            <a:pPr>
              <a:defRPr/>
            </a:pPr>
            <a:r>
              <a:rPr lang="en-US" sz="3600" kern="0" dirty="0">
                <a:solidFill>
                  <a:schemeClr val="tx2"/>
                </a:solidFill>
                <a:latin typeface="Times New Roman" pitchFamily="18" charset="0"/>
                <a:cs typeface="Times New Roman" pitchFamily="18" charset="0"/>
              </a:rPr>
              <a:t>Nested </a:t>
            </a:r>
            <a:r>
              <a:rPr lang="en-US" sz="3200" kern="0" dirty="0" smtClean="0">
                <a:solidFill>
                  <a:srgbClr val="660066"/>
                </a:solidFill>
                <a:latin typeface="Times New Roman" pitchFamily="18" charset="0"/>
                <a:cs typeface="Times New Roman" pitchFamily="18" charset="0"/>
              </a:rPr>
              <a:t>for</a:t>
            </a:r>
            <a:r>
              <a:rPr lang="en-US" sz="3600" kern="0" dirty="0" smtClean="0">
                <a:solidFill>
                  <a:schemeClr val="tx2"/>
                </a:solidFill>
                <a:latin typeface="Times New Roman" pitchFamily="18" charset="0"/>
                <a:cs typeface="Times New Roman" pitchFamily="18" charset="0"/>
              </a:rPr>
              <a:t> </a:t>
            </a:r>
            <a:r>
              <a:rPr lang="en-US" sz="3600" kern="0" dirty="0">
                <a:solidFill>
                  <a:schemeClr val="tx2"/>
                </a:solidFill>
                <a:latin typeface="Times New Roman" pitchFamily="18" charset="0"/>
                <a:cs typeface="Times New Roman" pitchFamily="18" charset="0"/>
              </a:rPr>
              <a:t>Loop</a:t>
            </a:r>
          </a:p>
        </p:txBody>
      </p:sp>
      <p:sp>
        <p:nvSpPr>
          <p:cNvPr id="4" name="Rectangle 1"/>
          <p:cNvSpPr>
            <a:spLocks noChangeArrowheads="1"/>
          </p:cNvSpPr>
          <p:nvPr/>
        </p:nvSpPr>
        <p:spPr bwMode="auto">
          <a:xfrm>
            <a:off x="11430" y="647700"/>
            <a:ext cx="8510954" cy="4708981"/>
          </a:xfrm>
          <a:prstGeom prst="rect">
            <a:avLst/>
          </a:prstGeom>
          <a:noFill/>
          <a:ln w="9525">
            <a:noFill/>
            <a:miter lim="800000"/>
            <a:headEnd/>
            <a:tailEnd/>
          </a:ln>
        </p:spPr>
        <p:txBody>
          <a:bodyPr>
            <a:spAutoFit/>
          </a:bodyPr>
          <a:lstStyle/>
          <a:p>
            <a:r>
              <a:rPr lang="en-US" sz="2000" dirty="0" smtClean="0">
                <a:solidFill>
                  <a:schemeClr val="tx1"/>
                </a:solidFill>
                <a:latin typeface="Times New Roman" pitchFamily="18" charset="0"/>
                <a:cs typeface="Times New Roman" pitchFamily="18" charset="0"/>
              </a:rPr>
              <a:t>Nestfor.cpp</a:t>
            </a:r>
          </a:p>
          <a:p>
            <a:r>
              <a:rPr lang="en-US" sz="2000" dirty="0" smtClean="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void main()</a:t>
            </a:r>
          </a:p>
          <a:p>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clrscr</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i,j</a:t>
            </a:r>
            <a:r>
              <a:rPr lang="en-US" sz="2000" dirty="0" smtClean="0">
                <a:solidFill>
                  <a:schemeClr val="tx1"/>
                </a:solidFill>
                <a:latin typeface="Times New Roman" pitchFamily="18" charset="0"/>
                <a:cs typeface="Times New Roman" pitchFamily="18" charset="0"/>
              </a:rPr>
              <a:t>;</a:t>
            </a:r>
          </a:p>
          <a:p>
            <a:r>
              <a:rPr lang="en-US" sz="2000" dirty="0" smtClean="0">
                <a:latin typeface="Times New Roman" pitchFamily="18" charset="0"/>
                <a:cs typeface="Times New Roman" pitchFamily="18" charset="0"/>
              </a:rPr>
              <a:t>   for(i=0;i&lt;5;i++)</a:t>
            </a:r>
          </a:p>
          <a:p>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for(j=0;j&lt;3;j++)</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cout&lt;&lt;“*”;</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cout&lt;&lt;</a:t>
            </a:r>
            <a:r>
              <a:rPr lang="en-US" sz="2000" dirty="0" err="1" smtClean="0">
                <a:latin typeface="Times New Roman" pitchFamily="18" charset="0"/>
                <a:cs typeface="Times New Roman" pitchFamily="18" charset="0"/>
              </a:rPr>
              <a:t>endl</a:t>
            </a:r>
            <a:r>
              <a:rPr lang="en-US" sz="2000" dirty="0" smtClean="0">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getch</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a:t>
            </a:r>
          </a:p>
        </p:txBody>
      </p:sp>
      <p:sp>
        <p:nvSpPr>
          <p:cNvPr id="6" name="TextBox 5"/>
          <p:cNvSpPr txBox="1"/>
          <p:nvPr/>
        </p:nvSpPr>
        <p:spPr>
          <a:xfrm>
            <a:off x="228600" y="5311795"/>
            <a:ext cx="2057400" cy="1477328"/>
          </a:xfrm>
          <a:prstGeom prst="rect">
            <a:avLst/>
          </a:prstGeom>
          <a:noFill/>
        </p:spPr>
        <p:txBody>
          <a:bodyPr wrap="square" rtlCol="0">
            <a:spAutoFit/>
          </a:bodyPr>
          <a:lstStyle/>
          <a:p>
            <a:r>
              <a:rPr lang="en-US" dirty="0" smtClean="0"/>
              <a:t>***</a:t>
            </a:r>
          </a:p>
          <a:p>
            <a:r>
              <a:rPr lang="en-US" dirty="0" smtClean="0"/>
              <a:t>***</a:t>
            </a:r>
          </a:p>
          <a:p>
            <a:r>
              <a:rPr lang="en-US" dirty="0" smtClean="0"/>
              <a:t>***</a:t>
            </a:r>
          </a:p>
          <a:p>
            <a:r>
              <a:rPr lang="en-US" dirty="0" smtClean="0"/>
              <a:t>***</a:t>
            </a:r>
          </a:p>
          <a:p>
            <a:r>
              <a:rPr lang="en-US" dirty="0" smtClean="0"/>
              <a:t>***</a:t>
            </a:r>
            <a:endParaRPr lang="en-US" dirty="0"/>
          </a:p>
        </p:txBody>
      </p:sp>
    </p:spTree>
    <p:extLst>
      <p:ext uri="{BB962C8B-B14F-4D97-AF65-F5344CB8AC3E}">
        <p14:creationId xmlns="" xmlns:p14="http://schemas.microsoft.com/office/powerpoint/2010/main" val="2578605849"/>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810000" cy="365125"/>
          </a:xfrm>
        </p:spPr>
        <p:txBody>
          <a:bodyPr/>
          <a:lstStyle/>
          <a:p>
            <a:r>
              <a:rPr lang="en-US" dirty="0" smtClean="0"/>
              <a:t>*******Faculty of  Computer Science*******</a:t>
            </a:r>
            <a:endParaRPr lang="en-US" dirty="0"/>
          </a:p>
        </p:txBody>
      </p:sp>
      <p:sp>
        <p:nvSpPr>
          <p:cNvPr id="3" name="Rectangle 2"/>
          <p:cNvSpPr txBox="1">
            <a:spLocks noChangeArrowheads="1"/>
          </p:cNvSpPr>
          <p:nvPr/>
        </p:nvSpPr>
        <p:spPr bwMode="auto">
          <a:xfrm>
            <a:off x="0" y="152400"/>
            <a:ext cx="9073662" cy="495300"/>
          </a:xfrm>
          <a:prstGeom prst="rect">
            <a:avLst/>
          </a:prstGeom>
          <a:noFill/>
          <a:ln w="9525">
            <a:noFill/>
            <a:miter lim="800000"/>
            <a:headEnd/>
            <a:tailEnd/>
          </a:ln>
        </p:spPr>
        <p:txBody>
          <a:bodyPr anchor="b"/>
          <a:lstStyle/>
          <a:p>
            <a:pPr>
              <a:defRPr/>
            </a:pPr>
            <a:r>
              <a:rPr lang="en-US" sz="3600" kern="0" dirty="0">
                <a:solidFill>
                  <a:schemeClr val="tx2"/>
                </a:solidFill>
                <a:latin typeface="Times New Roman" pitchFamily="18" charset="0"/>
                <a:cs typeface="Times New Roman" pitchFamily="18" charset="0"/>
              </a:rPr>
              <a:t>Nested </a:t>
            </a:r>
            <a:r>
              <a:rPr lang="en-US" sz="3200" kern="0" dirty="0" smtClean="0">
                <a:solidFill>
                  <a:srgbClr val="660066"/>
                </a:solidFill>
                <a:latin typeface="Times New Roman" pitchFamily="18" charset="0"/>
                <a:cs typeface="Times New Roman" pitchFamily="18" charset="0"/>
              </a:rPr>
              <a:t>for</a:t>
            </a:r>
            <a:r>
              <a:rPr lang="en-US" sz="3600" kern="0" dirty="0" smtClean="0">
                <a:solidFill>
                  <a:schemeClr val="tx2"/>
                </a:solidFill>
                <a:latin typeface="Times New Roman" pitchFamily="18" charset="0"/>
                <a:cs typeface="Times New Roman" pitchFamily="18" charset="0"/>
              </a:rPr>
              <a:t> </a:t>
            </a:r>
            <a:r>
              <a:rPr lang="en-US" sz="3600" kern="0" dirty="0">
                <a:solidFill>
                  <a:schemeClr val="tx2"/>
                </a:solidFill>
                <a:latin typeface="Times New Roman" pitchFamily="18" charset="0"/>
                <a:cs typeface="Times New Roman" pitchFamily="18" charset="0"/>
              </a:rPr>
              <a:t>Loop</a:t>
            </a:r>
          </a:p>
        </p:txBody>
      </p:sp>
      <p:sp>
        <p:nvSpPr>
          <p:cNvPr id="4" name="Rectangle 1"/>
          <p:cNvSpPr>
            <a:spLocks noChangeArrowheads="1"/>
          </p:cNvSpPr>
          <p:nvPr/>
        </p:nvSpPr>
        <p:spPr bwMode="auto">
          <a:xfrm>
            <a:off x="11430" y="647700"/>
            <a:ext cx="8510954" cy="5632311"/>
          </a:xfrm>
          <a:prstGeom prst="rect">
            <a:avLst/>
          </a:prstGeom>
          <a:noFill/>
          <a:ln w="9525">
            <a:noFill/>
            <a:miter lim="800000"/>
            <a:headEnd/>
            <a:tailEnd/>
          </a:ln>
        </p:spPr>
        <p:txBody>
          <a:bodyPr>
            <a:spAutoFit/>
          </a:bodyPr>
          <a:lstStyle/>
          <a:p>
            <a:r>
              <a:rPr lang="en-US" sz="2000" dirty="0" smtClean="0">
                <a:solidFill>
                  <a:schemeClr val="tx1"/>
                </a:solidFill>
                <a:latin typeface="Times New Roman" pitchFamily="18" charset="0"/>
                <a:cs typeface="Times New Roman" pitchFamily="18" charset="0"/>
              </a:rPr>
              <a:t>Nestfor1.cpp</a:t>
            </a:r>
          </a:p>
          <a:p>
            <a:r>
              <a:rPr lang="en-US" sz="2000" dirty="0" smtClean="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void main()</a:t>
            </a:r>
          </a:p>
          <a:p>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clrscr</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i,j,k</a:t>
            </a:r>
            <a:r>
              <a:rPr lang="en-US" sz="2000" dirty="0" smtClean="0">
                <a:solidFill>
                  <a:schemeClr val="tx1"/>
                </a:solidFill>
                <a:latin typeface="Times New Roman" pitchFamily="18" charset="0"/>
                <a:cs typeface="Times New Roman" pitchFamily="18" charset="0"/>
              </a:rPr>
              <a:t>;</a:t>
            </a:r>
          </a:p>
          <a:p>
            <a:r>
              <a:rPr lang="en-US" sz="2000" dirty="0" smtClean="0">
                <a:latin typeface="Times New Roman" pitchFamily="18" charset="0"/>
                <a:cs typeface="Times New Roman" pitchFamily="18" charset="0"/>
              </a:rPr>
              <a:t>   for(i=1;i&lt;=12;i++)</a:t>
            </a:r>
          </a:p>
          <a:p>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for(j=1;j&lt;=3;j++)</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k=j*i;</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cout&lt;&lt;j&lt;&lt;“*”&lt;&lt;i&lt;&lt;“=“&lt;&lt;k&lt;&lt;“\t”;</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cout&lt;&lt;</a:t>
            </a:r>
            <a:r>
              <a:rPr lang="en-US" sz="2000" dirty="0" err="1" smtClean="0">
                <a:latin typeface="Times New Roman" pitchFamily="18" charset="0"/>
                <a:cs typeface="Times New Roman" pitchFamily="18" charset="0"/>
              </a:rPr>
              <a:t>endl</a:t>
            </a:r>
            <a:r>
              <a:rPr lang="en-US" sz="2000" dirty="0" smtClean="0">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getch</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a:t>
            </a:r>
          </a:p>
        </p:txBody>
      </p:sp>
      <p:sp>
        <p:nvSpPr>
          <p:cNvPr id="6" name="TextBox 5"/>
          <p:cNvSpPr txBox="1"/>
          <p:nvPr/>
        </p:nvSpPr>
        <p:spPr>
          <a:xfrm>
            <a:off x="228600" y="5311795"/>
            <a:ext cx="2057400" cy="369332"/>
          </a:xfrm>
          <a:prstGeom prst="rect">
            <a:avLst/>
          </a:prstGeom>
          <a:noFill/>
        </p:spPr>
        <p:txBody>
          <a:bodyPr wrap="square" rtlCol="0">
            <a:spAutoFit/>
          </a:bodyPr>
          <a:lstStyle/>
          <a:p>
            <a:endParaRPr lang="en-US" dirty="0"/>
          </a:p>
        </p:txBody>
      </p:sp>
      <p:pic>
        <p:nvPicPr>
          <p:cNvPr id="276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72200" y="4331147"/>
            <a:ext cx="2764360" cy="19196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18477270"/>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40677" y="76200"/>
            <a:ext cx="8651631" cy="609600"/>
          </a:xfrm>
          <a:prstGeom prst="rect">
            <a:avLst/>
          </a:prstGeom>
          <a:noFill/>
          <a:ln w="9525">
            <a:noFill/>
            <a:miter lim="800000"/>
            <a:headEnd/>
            <a:tailEnd/>
          </a:ln>
        </p:spPr>
        <p:txBody>
          <a:bodyPr anchor="b"/>
          <a:lstStyle/>
          <a:p>
            <a:pPr>
              <a:defRPr/>
            </a:pPr>
            <a:r>
              <a:rPr lang="en-US" kern="0" dirty="0">
                <a:solidFill>
                  <a:schemeClr val="tx2"/>
                </a:solidFill>
                <a:latin typeface="+mj-lt"/>
                <a:ea typeface="+mj-ea"/>
                <a:cs typeface="+mj-cs"/>
              </a:rPr>
              <a:t>The</a:t>
            </a:r>
            <a:r>
              <a:rPr lang="en-US" sz="4800" kern="0" dirty="0">
                <a:solidFill>
                  <a:schemeClr val="tx2"/>
                </a:solidFill>
                <a:latin typeface="Courier New" pitchFamily="49" charset="0"/>
                <a:ea typeface="+mj-ea"/>
                <a:cs typeface="Courier New" pitchFamily="49" charset="0"/>
              </a:rPr>
              <a:t> while</a:t>
            </a:r>
            <a:r>
              <a:rPr lang="en-US" kern="0" dirty="0">
                <a:solidFill>
                  <a:schemeClr val="tx2"/>
                </a:solidFill>
                <a:latin typeface="+mj-lt"/>
                <a:ea typeface="+mj-ea"/>
                <a:cs typeface="+mj-cs"/>
              </a:rPr>
              <a:t> loop</a:t>
            </a:r>
          </a:p>
        </p:txBody>
      </p:sp>
      <p:sp>
        <p:nvSpPr>
          <p:cNvPr id="4" name="Content Placeholder 2" descr="Rectangle: Click to edit Master text styles&#10;Second level&#10;Third level&#10;Fourth level&#10;Fifth level"/>
          <p:cNvSpPr txBox="1">
            <a:spLocks/>
          </p:cNvSpPr>
          <p:nvPr/>
        </p:nvSpPr>
        <p:spPr bwMode="auto">
          <a:xfrm>
            <a:off x="140677" y="533400"/>
            <a:ext cx="8932985" cy="5715000"/>
          </a:xfrm>
          <a:prstGeom prst="rect">
            <a:avLst/>
          </a:prstGeom>
          <a:noFill/>
          <a:ln w="9525">
            <a:noFill/>
            <a:miter lim="800000"/>
            <a:headEnd/>
            <a:tailEnd/>
          </a:ln>
        </p:spPr>
        <p:txBody>
          <a:bodyPr/>
          <a:lstStyle/>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If you don’t know how many times</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If </a:t>
            </a:r>
            <a:r>
              <a:rPr lang="en-US" sz="2400" kern="0" dirty="0" err="1">
                <a:solidFill>
                  <a:schemeClr val="tx1"/>
                </a:solidFill>
                <a:latin typeface="Times New Roman" pitchFamily="18" charset="0"/>
                <a:cs typeface="Times New Roman" pitchFamily="18" charset="0"/>
              </a:rPr>
              <a:t>text_expression</a:t>
            </a:r>
            <a:r>
              <a:rPr lang="en-US" sz="2400" kern="0" dirty="0">
                <a:solidFill>
                  <a:schemeClr val="tx1"/>
                </a:solidFill>
                <a:latin typeface="Times New Roman" pitchFamily="18" charset="0"/>
                <a:cs typeface="Times New Roman" pitchFamily="18" charset="0"/>
              </a:rPr>
              <a:t> is true, the while loop execution continues</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The </a:t>
            </a:r>
            <a:r>
              <a:rPr lang="en-US" sz="2400" kern="0" dirty="0" err="1">
                <a:solidFill>
                  <a:schemeClr val="tx1"/>
                </a:solidFill>
                <a:latin typeface="Times New Roman" pitchFamily="18" charset="0"/>
                <a:cs typeface="Times New Roman" pitchFamily="18" charset="0"/>
              </a:rPr>
              <a:t>text_expression</a:t>
            </a:r>
            <a:r>
              <a:rPr lang="en-US" sz="2400" kern="0" dirty="0">
                <a:solidFill>
                  <a:schemeClr val="tx1"/>
                </a:solidFill>
                <a:latin typeface="Times New Roman" pitchFamily="18" charset="0"/>
                <a:cs typeface="Times New Roman" pitchFamily="18" charset="0"/>
              </a:rPr>
              <a:t> is evaluated at the beginning of the loop</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Syntax:</a:t>
            </a:r>
          </a:p>
          <a:p>
            <a:pPr marL="342900">
              <a:spcBef>
                <a:spcPct val="20000"/>
              </a:spcBef>
              <a:buClr>
                <a:srgbClr val="6F89F7"/>
              </a:buClr>
              <a:buSzPct val="110000"/>
              <a:defRPr/>
            </a:pPr>
            <a:r>
              <a:rPr lang="en-US" sz="2200" kern="0" dirty="0">
                <a:solidFill>
                  <a:srgbClr val="40458C"/>
                </a:solidFill>
                <a:latin typeface="Courier New" pitchFamily="49" charset="0"/>
              </a:rPr>
              <a:t>while(</a:t>
            </a:r>
            <a:r>
              <a:rPr lang="en-US" sz="2200" kern="0" dirty="0" err="1">
                <a:solidFill>
                  <a:srgbClr val="40458C"/>
                </a:solidFill>
                <a:latin typeface="Courier New" pitchFamily="49" charset="0"/>
              </a:rPr>
              <a:t>test_expression</a:t>
            </a:r>
            <a:r>
              <a:rPr lang="en-US" sz="2200" kern="0" dirty="0">
                <a:solidFill>
                  <a:srgbClr val="40458C"/>
                </a:solidFill>
                <a:latin typeface="Courier New" pitchFamily="49" charset="0"/>
              </a:rPr>
              <a:t>)</a:t>
            </a:r>
          </a:p>
          <a:p>
            <a:pPr marL="342900">
              <a:spcBef>
                <a:spcPts val="0"/>
              </a:spcBef>
              <a:buClr>
                <a:srgbClr val="6F89F7"/>
              </a:buClr>
              <a:buSzPct val="110000"/>
              <a:defRPr/>
            </a:pPr>
            <a:r>
              <a:rPr lang="en-US" sz="2200" kern="0" dirty="0">
                <a:solidFill>
                  <a:srgbClr val="40458C"/>
                </a:solidFill>
                <a:latin typeface="Courier New" pitchFamily="49" charset="0"/>
              </a:rPr>
              <a:t>    statement;</a:t>
            </a:r>
          </a:p>
          <a:p>
            <a:pPr marL="342900">
              <a:spcBef>
                <a:spcPct val="20000"/>
              </a:spcBef>
              <a:buClr>
                <a:srgbClr val="6F89F7"/>
              </a:buClr>
              <a:buSzPct val="110000"/>
              <a:defRPr/>
            </a:pPr>
            <a:r>
              <a:rPr lang="en-US" sz="2400" kern="0" dirty="0">
                <a:solidFill>
                  <a:srgbClr val="40458C"/>
                </a:solidFill>
                <a:latin typeface="Tahoma"/>
              </a:rPr>
              <a:t>(or) </a:t>
            </a:r>
          </a:p>
          <a:p>
            <a:pPr marL="342900">
              <a:spcBef>
                <a:spcPct val="20000"/>
              </a:spcBef>
              <a:buClr>
                <a:srgbClr val="6F89F7"/>
              </a:buClr>
              <a:buSzPct val="110000"/>
              <a:defRPr/>
            </a:pPr>
            <a:endParaRPr lang="en-US" sz="2200" kern="0" dirty="0">
              <a:solidFill>
                <a:srgbClr val="40458C"/>
              </a:solidFill>
              <a:latin typeface="Courier New" pitchFamily="49" charset="0"/>
            </a:endParaRPr>
          </a:p>
          <a:p>
            <a:pPr marL="342900">
              <a:spcBef>
                <a:spcPct val="20000"/>
              </a:spcBef>
              <a:buClr>
                <a:srgbClr val="6F89F7"/>
              </a:buClr>
              <a:buSzPct val="110000"/>
              <a:defRPr/>
            </a:pPr>
            <a:r>
              <a:rPr lang="en-US" sz="2200" kern="0" dirty="0">
                <a:solidFill>
                  <a:srgbClr val="40458C"/>
                </a:solidFill>
                <a:latin typeface="Courier New" pitchFamily="49" charset="0"/>
              </a:rPr>
              <a:t>while(</a:t>
            </a:r>
            <a:r>
              <a:rPr lang="en-US" sz="2200" kern="0" dirty="0" err="1">
                <a:solidFill>
                  <a:srgbClr val="40458C"/>
                </a:solidFill>
                <a:latin typeface="Courier New" pitchFamily="49" charset="0"/>
              </a:rPr>
              <a:t>test_expression</a:t>
            </a:r>
            <a:r>
              <a:rPr lang="en-US" sz="2200" kern="0" dirty="0">
                <a:solidFill>
                  <a:srgbClr val="40458C"/>
                </a:solidFill>
                <a:latin typeface="Courier New" pitchFamily="49" charset="0"/>
              </a:rPr>
              <a:t>)</a:t>
            </a:r>
          </a:p>
          <a:p>
            <a:pPr marL="342900">
              <a:spcBef>
                <a:spcPts val="0"/>
              </a:spcBef>
              <a:buClr>
                <a:srgbClr val="6F89F7"/>
              </a:buClr>
              <a:buSzPct val="110000"/>
              <a:defRPr/>
            </a:pPr>
            <a:r>
              <a:rPr lang="en-US" sz="2200" kern="0" dirty="0">
                <a:solidFill>
                  <a:srgbClr val="40458C"/>
                </a:solidFill>
                <a:latin typeface="Courier New" pitchFamily="49" charset="0"/>
              </a:rPr>
              <a:t>{</a:t>
            </a:r>
          </a:p>
          <a:p>
            <a:pPr marL="342900">
              <a:spcBef>
                <a:spcPts val="0"/>
              </a:spcBef>
              <a:buClr>
                <a:srgbClr val="6F89F7"/>
              </a:buClr>
              <a:buSzPct val="110000"/>
              <a:defRPr/>
            </a:pPr>
            <a:r>
              <a:rPr lang="en-US" sz="2200" kern="0" dirty="0">
                <a:solidFill>
                  <a:srgbClr val="40458C"/>
                </a:solidFill>
                <a:latin typeface="Courier New" pitchFamily="49" charset="0"/>
              </a:rPr>
              <a:t>	 statement 1;</a:t>
            </a:r>
          </a:p>
          <a:p>
            <a:pPr marL="342900">
              <a:spcBef>
                <a:spcPts val="0"/>
              </a:spcBef>
              <a:buClr>
                <a:srgbClr val="6F89F7"/>
              </a:buClr>
              <a:buSzPct val="110000"/>
              <a:defRPr/>
            </a:pPr>
            <a:r>
              <a:rPr lang="en-US" sz="2200" kern="0" dirty="0">
                <a:solidFill>
                  <a:srgbClr val="40458C"/>
                </a:solidFill>
                <a:latin typeface="Courier New" pitchFamily="49" charset="0"/>
              </a:rPr>
              <a:t>    … </a:t>
            </a:r>
          </a:p>
          <a:p>
            <a:pPr marL="342900">
              <a:spcBef>
                <a:spcPts val="0"/>
              </a:spcBef>
              <a:buClr>
                <a:srgbClr val="6F89F7"/>
              </a:buClr>
              <a:buSzPct val="110000"/>
              <a:defRPr/>
            </a:pPr>
            <a:r>
              <a:rPr lang="en-US" sz="2200" kern="0" dirty="0">
                <a:solidFill>
                  <a:srgbClr val="40458C"/>
                </a:solidFill>
                <a:latin typeface="Courier New" pitchFamily="49" charset="0"/>
              </a:rPr>
              <a:t>    statement n;</a:t>
            </a:r>
          </a:p>
          <a:p>
            <a:pPr marL="342900">
              <a:spcBef>
                <a:spcPts val="0"/>
              </a:spcBef>
              <a:buClr>
                <a:srgbClr val="6F89F7"/>
              </a:buClr>
              <a:buSzPct val="110000"/>
              <a:defRPr/>
            </a:pPr>
            <a:r>
              <a:rPr lang="en-US" sz="2200" kern="0" dirty="0">
                <a:solidFill>
                  <a:srgbClr val="40458C"/>
                </a:solidFill>
                <a:latin typeface="Courier New" pitchFamily="49" charset="0"/>
              </a:rPr>
              <a:t>}</a:t>
            </a:r>
          </a:p>
          <a:p>
            <a:pPr marL="342900" indent="-342900" algn="just">
              <a:spcBef>
                <a:spcPct val="20000"/>
              </a:spcBef>
              <a:buClr>
                <a:schemeClr val="hlink"/>
              </a:buClr>
              <a:buSzPct val="110000"/>
              <a:buFont typeface="Wingdings" pitchFamily="2" charset="2"/>
              <a:buBlip>
                <a:blip r:embed="rId2"/>
              </a:buBlip>
              <a:defRPr/>
            </a:pPr>
            <a:endParaRPr lang="en-US" sz="2400" kern="0" dirty="0">
              <a:solidFill>
                <a:schemeClr val="tx1"/>
              </a:solidFill>
              <a:latin typeface="+mn-lt"/>
            </a:endParaRPr>
          </a:p>
          <a:p>
            <a:pPr marL="342900" indent="-342900" algn="just">
              <a:spcBef>
                <a:spcPct val="20000"/>
              </a:spcBef>
              <a:buClr>
                <a:schemeClr val="hlink"/>
              </a:buClr>
              <a:buSzPct val="110000"/>
              <a:buFont typeface="Wingdings" pitchFamily="2" charset="2"/>
              <a:buBlip>
                <a:blip r:embed="rId2"/>
              </a:buBlip>
              <a:defRPr/>
            </a:pPr>
            <a:endParaRPr lang="en-US" sz="2400" kern="0" dirty="0">
              <a:solidFill>
                <a:schemeClr val="tx1"/>
              </a:solidFill>
              <a:latin typeface="+mn-lt"/>
            </a:endParaRPr>
          </a:p>
        </p:txBody>
      </p:sp>
      <p:cxnSp>
        <p:nvCxnSpPr>
          <p:cNvPr id="113668" name="Straight Arrow Connector 3"/>
          <p:cNvCxnSpPr>
            <a:cxnSpLocks noChangeShapeType="1"/>
          </p:cNvCxnSpPr>
          <p:nvPr/>
        </p:nvCxnSpPr>
        <p:spPr bwMode="auto">
          <a:xfrm rot="10800000">
            <a:off x="788471" y="6376527"/>
            <a:ext cx="2461846" cy="1587"/>
          </a:xfrm>
          <a:prstGeom prst="straightConnector1">
            <a:avLst/>
          </a:prstGeom>
          <a:noFill/>
          <a:ln w="15875" algn="ctr">
            <a:solidFill>
              <a:srgbClr val="FF0000"/>
            </a:solidFill>
            <a:round/>
            <a:headEnd/>
            <a:tailEnd type="arrow" w="med" len="med"/>
          </a:ln>
        </p:spPr>
      </p:cxnSp>
      <p:sp>
        <p:nvSpPr>
          <p:cNvPr id="113669" name="TextBox 4"/>
          <p:cNvSpPr txBox="1">
            <a:spLocks noChangeArrowheads="1"/>
          </p:cNvSpPr>
          <p:nvPr/>
        </p:nvSpPr>
        <p:spPr bwMode="auto">
          <a:xfrm>
            <a:off x="3220093" y="6145695"/>
            <a:ext cx="2492798" cy="461665"/>
          </a:xfrm>
          <a:prstGeom prst="rect">
            <a:avLst/>
          </a:prstGeom>
          <a:noFill/>
          <a:ln w="9525">
            <a:noFill/>
            <a:miter lim="800000"/>
            <a:headEnd/>
            <a:tailEnd/>
          </a:ln>
        </p:spPr>
        <p:txBody>
          <a:bodyPr wrap="none">
            <a:spAutoFit/>
          </a:bodyPr>
          <a:lstStyle/>
          <a:p>
            <a:r>
              <a:rPr lang="en-US" sz="2400" dirty="0">
                <a:solidFill>
                  <a:srgbClr val="FF0000"/>
                </a:solidFill>
              </a:rPr>
              <a:t>no semicolon here</a:t>
            </a:r>
          </a:p>
        </p:txBody>
      </p:sp>
      <p:cxnSp>
        <p:nvCxnSpPr>
          <p:cNvPr id="113670" name="Straight Arrow Connector 3"/>
          <p:cNvCxnSpPr>
            <a:cxnSpLocks noChangeShapeType="1"/>
          </p:cNvCxnSpPr>
          <p:nvPr/>
        </p:nvCxnSpPr>
        <p:spPr bwMode="auto">
          <a:xfrm rot="10800000">
            <a:off x="4240923" y="3270250"/>
            <a:ext cx="844062" cy="1587"/>
          </a:xfrm>
          <a:prstGeom prst="straightConnector1">
            <a:avLst/>
          </a:prstGeom>
          <a:noFill/>
          <a:ln w="15875" algn="ctr">
            <a:solidFill>
              <a:srgbClr val="FF0000"/>
            </a:solidFill>
            <a:round/>
            <a:headEnd/>
            <a:tailEnd type="arrow" w="med" len="med"/>
          </a:ln>
        </p:spPr>
      </p:cxnSp>
      <p:sp>
        <p:nvSpPr>
          <p:cNvPr id="113671" name="TextBox 4"/>
          <p:cNvSpPr txBox="1">
            <a:spLocks noChangeArrowheads="1"/>
          </p:cNvSpPr>
          <p:nvPr/>
        </p:nvSpPr>
        <p:spPr bwMode="auto">
          <a:xfrm>
            <a:off x="5064369" y="3041005"/>
            <a:ext cx="2492798" cy="461665"/>
          </a:xfrm>
          <a:prstGeom prst="rect">
            <a:avLst/>
          </a:prstGeom>
          <a:noFill/>
          <a:ln w="9525">
            <a:noFill/>
            <a:miter lim="800000"/>
            <a:headEnd/>
            <a:tailEnd/>
          </a:ln>
        </p:spPr>
        <p:txBody>
          <a:bodyPr wrap="none">
            <a:spAutoFit/>
          </a:bodyPr>
          <a:lstStyle/>
          <a:p>
            <a:r>
              <a:rPr lang="en-US" sz="2400" dirty="0">
                <a:solidFill>
                  <a:srgbClr val="FF0000"/>
                </a:solidFill>
              </a:rPr>
              <a:t>no semicolon here</a:t>
            </a:r>
          </a:p>
        </p:txBody>
      </p:sp>
      <p:pic>
        <p:nvPicPr>
          <p:cNvPr id="113672" name="Picture 2"/>
          <p:cNvPicPr>
            <a:picLocks noChangeAspect="1" noChangeArrowheads="1"/>
          </p:cNvPicPr>
          <p:nvPr/>
        </p:nvPicPr>
        <p:blipFill>
          <a:blip r:embed="rId3"/>
          <a:srcRect/>
          <a:stretch>
            <a:fillRect/>
          </a:stretch>
        </p:blipFill>
        <p:spPr bwMode="auto">
          <a:xfrm>
            <a:off x="5767754" y="3733800"/>
            <a:ext cx="3172558" cy="2819400"/>
          </a:xfrm>
          <a:prstGeom prst="rect">
            <a:avLst/>
          </a:prstGeom>
          <a:noFill/>
          <a:ln w="9525">
            <a:noFill/>
            <a:miter lim="800000"/>
            <a:headEnd/>
            <a:tailEnd/>
          </a:ln>
        </p:spPr>
      </p:pic>
      <p:sp>
        <p:nvSpPr>
          <p:cNvPr id="11" name="Footer Placeholder 10"/>
          <p:cNvSpPr>
            <a:spLocks noGrp="1"/>
          </p:cNvSpPr>
          <p:nvPr>
            <p:ph type="ftr" sz="quarter" idx="11"/>
          </p:nvPr>
        </p:nvSpPr>
        <p:spPr>
          <a:xfrm>
            <a:off x="685800" y="6400800"/>
            <a:ext cx="8254512" cy="533400"/>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p:cNvSpPr>
            <a:spLocks noChangeArrowheads="1"/>
          </p:cNvSpPr>
          <p:nvPr/>
        </p:nvSpPr>
        <p:spPr bwMode="auto">
          <a:xfrm>
            <a:off x="422031" y="609600"/>
            <a:ext cx="8510954" cy="6186309"/>
          </a:xfrm>
          <a:prstGeom prst="rect">
            <a:avLst/>
          </a:prstGeom>
          <a:noFill/>
          <a:ln w="9525">
            <a:noFill/>
            <a:miter lim="800000"/>
            <a:headEnd/>
            <a:tailEnd/>
          </a:ln>
        </p:spPr>
        <p:txBody>
          <a:bodyPr>
            <a:spAutoFit/>
          </a:bodyPr>
          <a:lstStyle/>
          <a:p>
            <a:r>
              <a:rPr lang="en-US" sz="2200" dirty="0">
                <a:solidFill>
                  <a:schemeClr val="tx1"/>
                </a:solidFill>
                <a:latin typeface="Times New Roman" pitchFamily="18" charset="0"/>
                <a:cs typeface="Times New Roman" pitchFamily="18" charset="0"/>
              </a:rPr>
              <a:t>//endon0.cpp</a:t>
            </a:r>
          </a:p>
          <a:p>
            <a:r>
              <a:rPr lang="en-US" sz="2200" dirty="0">
                <a:solidFill>
                  <a:schemeClr val="tx1"/>
                </a:solidFill>
                <a:latin typeface="Times New Roman" pitchFamily="18" charset="0"/>
                <a:cs typeface="Times New Roman" pitchFamily="18" charset="0"/>
              </a:rPr>
              <a:t>//demonstrates while loop</a:t>
            </a:r>
          </a:p>
          <a:p>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r>
              <a:rPr lang="en-US" sz="2200" dirty="0">
                <a:solidFill>
                  <a:schemeClr val="tx1"/>
                </a:solidFill>
                <a:latin typeface="Times New Roman" pitchFamily="18" charset="0"/>
                <a:cs typeface="Times New Roman" pitchFamily="18" charset="0"/>
              </a:rPr>
              <a:t>void main()</a:t>
            </a:r>
          </a:p>
          <a:p>
            <a:r>
              <a:rPr lang="en-US" sz="2200" dirty="0">
                <a:solidFill>
                  <a:schemeClr val="tx1"/>
                </a:solidFill>
                <a:latin typeface="Times New Roman" pitchFamily="18" charset="0"/>
                <a:cs typeface="Times New Roman" pitchFamily="18" charset="0"/>
              </a:rPr>
              <a:t>{</a:t>
            </a:r>
          </a:p>
          <a:p>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n;  </a:t>
            </a:r>
            <a:r>
              <a:rPr lang="en-US" sz="2200" dirty="0">
                <a:solidFill>
                  <a:schemeClr val="tx1"/>
                </a:solidFill>
                <a:latin typeface="Times New Roman" pitchFamily="18" charset="0"/>
                <a:cs typeface="Times New Roman" pitchFamily="18" charset="0"/>
              </a:rPr>
              <a:t>//make sure n isn’t initialized to 0</a:t>
            </a:r>
          </a:p>
          <a:p>
            <a:r>
              <a:rPr lang="en-US" sz="2200" dirty="0">
                <a:solidFill>
                  <a:schemeClr val="tx1"/>
                </a:solidFill>
                <a:latin typeface="Times New Roman" pitchFamily="18" charset="0"/>
                <a:cs typeface="Times New Roman" pitchFamily="18" charset="0"/>
              </a:rPr>
              <a:t>   cout&lt;&lt;"Enter a number - Type '0' to quit</a:t>
            </a:r>
            <a:r>
              <a:rPr lang="en-US" sz="2200" dirty="0" smtClean="0">
                <a:solidFill>
                  <a:schemeClr val="tx1"/>
                </a:solidFill>
                <a:latin typeface="Times New Roman" pitchFamily="18" charset="0"/>
                <a:cs typeface="Times New Roman" pitchFamily="18" charset="0"/>
              </a:rPr>
              <a:t>";</a:t>
            </a:r>
          </a:p>
          <a:p>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cin</a:t>
            </a:r>
            <a:r>
              <a:rPr lang="en-US" sz="2200" dirty="0" smtClean="0">
                <a:latin typeface="Times New Roman" pitchFamily="18" charset="0"/>
                <a:cs typeface="Times New Roman" pitchFamily="18" charset="0"/>
              </a:rPr>
              <a:t>&gt;&gt;n;</a:t>
            </a:r>
            <a:endParaRPr lang="en-US" sz="2200" dirty="0">
              <a:solidFill>
                <a:schemeClr val="tx1"/>
              </a:solidFill>
              <a:latin typeface="Times New Roman" pitchFamily="18" charset="0"/>
              <a:cs typeface="Times New Roman" pitchFamily="18" charset="0"/>
            </a:endParaRPr>
          </a:p>
          <a:p>
            <a:r>
              <a:rPr lang="en-US" sz="2200" dirty="0">
                <a:solidFill>
                  <a:schemeClr val="tx1"/>
                </a:solidFill>
                <a:latin typeface="Times New Roman" pitchFamily="18" charset="0"/>
                <a:cs typeface="Times New Roman" pitchFamily="18" charset="0"/>
              </a:rPr>
              <a:t>   while(n!=0</a:t>
            </a:r>
            <a:r>
              <a:rPr lang="en-US" sz="2200" dirty="0" smtClean="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//loop until n is 0</a:t>
            </a:r>
          </a:p>
          <a:p>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	{ </a:t>
            </a:r>
          </a:p>
          <a:p>
            <a:r>
              <a:rPr lang="en-US" sz="2200" dirty="0">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cout&lt;&lt;“Enter a number”;</a:t>
            </a:r>
          </a:p>
          <a:p>
            <a:r>
              <a:rPr lang="en-US" sz="2200" dirty="0">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cin</a:t>
            </a:r>
            <a:r>
              <a:rPr lang="en-US" sz="2200" dirty="0">
                <a:solidFill>
                  <a:schemeClr val="tx1"/>
                </a:solidFill>
                <a:latin typeface="Times New Roman" pitchFamily="18" charset="0"/>
                <a:cs typeface="Times New Roman" pitchFamily="18" charset="0"/>
              </a:rPr>
              <a:t>&gt;&gt;n;   //read a number into </a:t>
            </a:r>
            <a:r>
              <a:rPr lang="en-US" sz="2200" dirty="0" smtClean="0">
                <a:solidFill>
                  <a:schemeClr val="tx1"/>
                </a:solidFill>
                <a:latin typeface="Times New Roman" pitchFamily="18" charset="0"/>
                <a:cs typeface="Times New Roman" pitchFamily="18" charset="0"/>
              </a:rPr>
              <a:t>n</a:t>
            </a:r>
          </a:p>
          <a:p>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r>
              <a:rPr lang="en-US" sz="2200" dirty="0">
                <a:solidFill>
                  <a:schemeClr val="tx1"/>
                </a:solidFill>
                <a:latin typeface="Times New Roman" pitchFamily="18" charset="0"/>
                <a:cs typeface="Times New Roman" pitchFamily="18" charset="0"/>
              </a:rPr>
              <a:t>   cout&lt;&lt;</a:t>
            </a:r>
            <a:r>
              <a:rPr lang="en-US" sz="2200" dirty="0" err="1">
                <a:solidFill>
                  <a:schemeClr val="tx1"/>
                </a:solidFill>
                <a:latin typeface="Times New Roman" pitchFamily="18" charset="0"/>
                <a:cs typeface="Times New Roman" pitchFamily="18" charset="0"/>
              </a:rPr>
              <a:t>endl</a:t>
            </a:r>
            <a:r>
              <a:rPr lang="en-US" sz="2200" dirty="0">
                <a:solidFill>
                  <a:schemeClr val="tx1"/>
                </a:solidFill>
                <a:latin typeface="Times New Roman" pitchFamily="18" charset="0"/>
                <a:cs typeface="Times New Roman" pitchFamily="18" charset="0"/>
              </a:rPr>
              <a:t>;</a:t>
            </a:r>
          </a:p>
          <a:p>
            <a:r>
              <a:rPr lang="en-US" sz="2200" dirty="0">
                <a:solidFill>
                  <a:schemeClr val="tx1"/>
                </a:solidFill>
                <a:latin typeface="Times New Roman" pitchFamily="18" charset="0"/>
                <a:cs typeface="Times New Roman" pitchFamily="18" charset="0"/>
              </a:rPr>
              <a:t>   getch();</a:t>
            </a:r>
          </a:p>
          <a:p>
            <a:r>
              <a:rPr lang="en-US" sz="22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70339" y="76200"/>
            <a:ext cx="8862646" cy="685800"/>
          </a:xfrm>
          <a:prstGeom prst="rect">
            <a:avLst/>
          </a:prstGeom>
          <a:noFill/>
          <a:ln w="9525">
            <a:noFill/>
            <a:miter lim="800000"/>
            <a:headEnd/>
            <a:tailEnd/>
          </a:ln>
        </p:spPr>
        <p:txBody>
          <a:bodyPr anchor="b"/>
          <a:lstStyle/>
          <a:p>
            <a:pPr>
              <a:defRPr/>
            </a:pPr>
            <a:r>
              <a:rPr lang="en-US" sz="3600" kern="0" dirty="0">
                <a:solidFill>
                  <a:schemeClr val="tx2"/>
                </a:solidFill>
                <a:latin typeface="Times New Roman" pitchFamily="18" charset="0"/>
                <a:ea typeface="+mj-ea"/>
                <a:cs typeface="Times New Roman" pitchFamily="18" charset="0"/>
              </a:rPr>
              <a:t>while Loop Example </a:t>
            </a:r>
            <a:r>
              <a:rPr lang="en-US" kern="0" dirty="0">
                <a:solidFill>
                  <a:schemeClr val="tx2"/>
                </a:solidFill>
                <a:latin typeface="+mj-lt"/>
                <a:ea typeface="+mj-ea"/>
                <a:cs typeface="+mj-cs"/>
              </a:rPr>
              <a:t>– Page 86</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ChangeArrowheads="1"/>
          </p:cNvSpPr>
          <p:nvPr/>
        </p:nvSpPr>
        <p:spPr bwMode="auto">
          <a:xfrm>
            <a:off x="422031" y="1073150"/>
            <a:ext cx="8510954" cy="5632450"/>
          </a:xfrm>
          <a:prstGeom prst="rect">
            <a:avLst/>
          </a:prstGeom>
          <a:noFill/>
          <a:ln w="9525">
            <a:noFill/>
            <a:miter lim="800000"/>
            <a:headEnd/>
            <a:tailEnd/>
          </a:ln>
        </p:spPr>
        <p:txBody>
          <a:bodyPr>
            <a:spAutoFit/>
          </a:bodyPr>
          <a:lstStyle/>
          <a:p>
            <a:r>
              <a:rPr lang="en-US" sz="2000" dirty="0">
                <a:solidFill>
                  <a:schemeClr val="tx1"/>
                </a:solidFill>
                <a:latin typeface="Times New Roman" pitchFamily="18" charset="0"/>
                <a:cs typeface="Times New Roman" pitchFamily="18" charset="0"/>
              </a:rPr>
              <a:t>//while4.cpp</a:t>
            </a:r>
          </a:p>
          <a:p>
            <a:r>
              <a:rPr lang="en-US" sz="2000" dirty="0">
                <a:solidFill>
                  <a:schemeClr val="tx1"/>
                </a:solidFill>
                <a:latin typeface="Times New Roman" pitchFamily="18" charset="0"/>
                <a:cs typeface="Times New Roman" pitchFamily="18" charset="0"/>
              </a:rPr>
              <a:t>//prints numbers raised to fourth power</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iomanip.h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void main()</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clrscr</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pow</a:t>
            </a:r>
            <a:r>
              <a:rPr lang="en-US" sz="2000" dirty="0">
                <a:solidFill>
                  <a:schemeClr val="tx1"/>
                </a:solidFill>
                <a:latin typeface="Times New Roman" pitchFamily="18" charset="0"/>
                <a:cs typeface="Times New Roman" pitchFamily="18" charset="0"/>
              </a:rPr>
              <a:t>=1,numb=1;</a:t>
            </a:r>
          </a:p>
          <a:p>
            <a:r>
              <a:rPr lang="en-US" sz="2000" dirty="0">
                <a:solidFill>
                  <a:schemeClr val="tx1"/>
                </a:solidFill>
                <a:latin typeface="Times New Roman" pitchFamily="18" charset="0"/>
                <a:cs typeface="Times New Roman" pitchFamily="18" charset="0"/>
              </a:rPr>
              <a:t>   while(</a:t>
            </a:r>
            <a:r>
              <a:rPr lang="en-US" sz="2000" dirty="0" err="1">
                <a:solidFill>
                  <a:schemeClr val="tx1"/>
                </a:solidFill>
                <a:latin typeface="Times New Roman" pitchFamily="18" charset="0"/>
                <a:cs typeface="Times New Roman" pitchFamily="18" charset="0"/>
              </a:rPr>
              <a:t>pow</a:t>
            </a:r>
            <a:r>
              <a:rPr lang="en-US" sz="2000" dirty="0">
                <a:solidFill>
                  <a:schemeClr val="tx1"/>
                </a:solidFill>
                <a:latin typeface="Times New Roman" pitchFamily="18" charset="0"/>
                <a:cs typeface="Times New Roman" pitchFamily="18" charset="0"/>
              </a:rPr>
              <a:t>&lt;10000)   //loop while power &lt;= 4 digits</a:t>
            </a:r>
          </a:p>
          <a:p>
            <a:r>
              <a:rPr lang="en-US" sz="2000" dirty="0">
                <a:solidFill>
                  <a:schemeClr val="tx1"/>
                </a:solidFill>
                <a:latin typeface="Times New Roman" pitchFamily="18" charset="0"/>
                <a:cs typeface="Times New Roman" pitchFamily="18" charset="0"/>
              </a:rPr>
              <a:t>   {</a:t>
            </a:r>
          </a:p>
          <a:p>
            <a:r>
              <a:rPr lang="en-US" sz="2000" dirty="0">
                <a:solidFill>
                  <a:schemeClr val="tx1"/>
                </a:solidFill>
                <a:latin typeface="Times New Roman" pitchFamily="18" charset="0"/>
                <a:cs typeface="Times New Roman" pitchFamily="18" charset="0"/>
              </a:rPr>
              <a:t>      cout&lt;&lt;</a:t>
            </a:r>
            <a:r>
              <a:rPr lang="en-US" sz="2000" dirty="0" err="1">
                <a:solidFill>
                  <a:schemeClr val="tx1"/>
                </a:solidFill>
                <a:latin typeface="Times New Roman" pitchFamily="18" charset="0"/>
                <a:cs typeface="Times New Roman" pitchFamily="18" charset="0"/>
              </a:rPr>
              <a:t>setw</a:t>
            </a:r>
            <a:r>
              <a:rPr lang="en-US" sz="2000" dirty="0">
                <a:solidFill>
                  <a:schemeClr val="tx1"/>
                </a:solidFill>
                <a:latin typeface="Times New Roman" pitchFamily="18" charset="0"/>
                <a:cs typeface="Times New Roman" pitchFamily="18" charset="0"/>
              </a:rPr>
              <a:t>(2)&lt;&lt;numb;</a:t>
            </a:r>
          </a:p>
          <a:p>
            <a:r>
              <a:rPr lang="en-US" sz="2000" dirty="0">
                <a:solidFill>
                  <a:schemeClr val="tx1"/>
                </a:solidFill>
                <a:latin typeface="Times New Roman" pitchFamily="18" charset="0"/>
                <a:cs typeface="Times New Roman" pitchFamily="18" charset="0"/>
              </a:rPr>
              <a:t>      cout&lt;&lt;</a:t>
            </a:r>
            <a:r>
              <a:rPr lang="en-US" sz="2000" dirty="0" err="1">
                <a:solidFill>
                  <a:schemeClr val="tx1"/>
                </a:solidFill>
                <a:latin typeface="Times New Roman" pitchFamily="18" charset="0"/>
                <a:cs typeface="Times New Roman" pitchFamily="18" charset="0"/>
              </a:rPr>
              <a:t>setw</a:t>
            </a:r>
            <a:r>
              <a:rPr lang="en-US" sz="2000" dirty="0">
                <a:solidFill>
                  <a:schemeClr val="tx1"/>
                </a:solidFill>
                <a:latin typeface="Times New Roman" pitchFamily="18" charset="0"/>
                <a:cs typeface="Times New Roman" pitchFamily="18" charset="0"/>
              </a:rPr>
              <a:t>(5)&lt;&lt;</a:t>
            </a:r>
            <a:r>
              <a:rPr lang="en-US" sz="2000" dirty="0" err="1">
                <a:solidFill>
                  <a:schemeClr val="tx1"/>
                </a:solidFill>
                <a:latin typeface="Times New Roman" pitchFamily="18" charset="0"/>
                <a:cs typeface="Times New Roman" pitchFamily="18" charset="0"/>
              </a:rPr>
              <a:t>pow</a:t>
            </a:r>
            <a:r>
              <a:rPr lang="en-US" sz="2000" dirty="0">
                <a:solidFill>
                  <a:schemeClr val="tx1"/>
                </a:solidFill>
                <a:latin typeface="Times New Roman" pitchFamily="18" charset="0"/>
                <a:cs typeface="Times New Roman" pitchFamily="18" charset="0"/>
              </a:rPr>
              <a:t>&lt;&lt;</a:t>
            </a:r>
            <a:r>
              <a:rPr lang="en-US" sz="2000" dirty="0" err="1">
                <a:solidFill>
                  <a:schemeClr val="tx1"/>
                </a:solidFill>
                <a:latin typeface="Times New Roman" pitchFamily="18" charset="0"/>
                <a:cs typeface="Times New Roman" pitchFamily="18" charset="0"/>
              </a:rPr>
              <a:t>endl</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++numb;</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pow</a:t>
            </a:r>
            <a:r>
              <a:rPr lang="en-US" sz="2000" dirty="0">
                <a:solidFill>
                  <a:schemeClr val="tx1"/>
                </a:solidFill>
                <a:latin typeface="Times New Roman" pitchFamily="18" charset="0"/>
                <a:cs typeface="Times New Roman" pitchFamily="18" charset="0"/>
              </a:rPr>
              <a:t>=numb*numb*numb*numb;</a:t>
            </a:r>
          </a:p>
          <a:p>
            <a:r>
              <a:rPr lang="en-US" sz="2000" dirty="0">
                <a:solidFill>
                  <a:schemeClr val="tx1"/>
                </a:solidFill>
                <a:latin typeface="Times New Roman" pitchFamily="18" charset="0"/>
                <a:cs typeface="Times New Roman" pitchFamily="18" charset="0"/>
              </a:rPr>
              <a:t>   }</a:t>
            </a:r>
          </a:p>
          <a:p>
            <a:r>
              <a:rPr lang="en-US" sz="2000" dirty="0">
                <a:solidFill>
                  <a:schemeClr val="tx1"/>
                </a:solidFill>
                <a:latin typeface="Times New Roman" pitchFamily="18" charset="0"/>
                <a:cs typeface="Times New Roman" pitchFamily="18" charset="0"/>
              </a:rPr>
              <a:t>   cout&lt;&lt;</a:t>
            </a:r>
            <a:r>
              <a:rPr lang="en-US" sz="2000" dirty="0" err="1">
                <a:solidFill>
                  <a:schemeClr val="tx1"/>
                </a:solidFill>
                <a:latin typeface="Times New Roman" pitchFamily="18" charset="0"/>
                <a:cs typeface="Times New Roman" pitchFamily="18" charset="0"/>
              </a:rPr>
              <a:t>endl</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getch();</a:t>
            </a:r>
          </a:p>
          <a:p>
            <a:r>
              <a:rPr lang="en-US" sz="20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70339" y="76200"/>
            <a:ext cx="8862646" cy="762000"/>
          </a:xfrm>
          <a:prstGeom prst="rect">
            <a:avLst/>
          </a:prstGeom>
          <a:noFill/>
          <a:ln w="9525">
            <a:noFill/>
            <a:miter lim="800000"/>
            <a:headEnd/>
            <a:tailEnd/>
          </a:ln>
        </p:spPr>
        <p:txBody>
          <a:bodyPr anchor="b"/>
          <a:lstStyle/>
          <a:p>
            <a:pPr>
              <a:defRPr/>
            </a:pPr>
            <a:r>
              <a:rPr lang="en-US" sz="3600" kern="0" dirty="0">
                <a:solidFill>
                  <a:schemeClr val="tx2"/>
                </a:solidFill>
                <a:latin typeface="Times New Roman" pitchFamily="18" charset="0"/>
                <a:ea typeface="+mj-ea"/>
                <a:cs typeface="Times New Roman" pitchFamily="18" charset="0"/>
              </a:rPr>
              <a:t>Multiple Statements in </a:t>
            </a:r>
            <a:r>
              <a:rPr lang="en-US" sz="3600" kern="0" dirty="0">
                <a:solidFill>
                  <a:srgbClr val="660066"/>
                </a:solidFill>
                <a:latin typeface="Times New Roman" pitchFamily="18" charset="0"/>
                <a:ea typeface="+mj-ea"/>
                <a:cs typeface="Times New Roman" pitchFamily="18" charset="0"/>
              </a:rPr>
              <a:t>while </a:t>
            </a:r>
            <a:r>
              <a:rPr lang="en-US" sz="3600" kern="0" dirty="0">
                <a:solidFill>
                  <a:schemeClr val="tx2"/>
                </a:solidFill>
                <a:latin typeface="Times New Roman" pitchFamily="18" charset="0"/>
                <a:ea typeface="+mj-ea"/>
                <a:cs typeface="Times New Roman" pitchFamily="18" charset="0"/>
              </a:rPr>
              <a:t>Loop</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76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81800" y="3962400"/>
            <a:ext cx="1143000" cy="27507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p:cNvSpPr>
            <a:spLocks noChangeArrowheads="1"/>
          </p:cNvSpPr>
          <p:nvPr/>
        </p:nvSpPr>
        <p:spPr bwMode="auto">
          <a:xfrm>
            <a:off x="304800" y="685800"/>
            <a:ext cx="8510954" cy="5943600"/>
          </a:xfrm>
          <a:prstGeom prst="rect">
            <a:avLst/>
          </a:prstGeom>
          <a:noFill/>
          <a:ln w="9525">
            <a:noFill/>
            <a:miter lim="800000"/>
            <a:headEnd/>
            <a:tailEnd/>
          </a:ln>
        </p:spPr>
        <p:txBody>
          <a:bodyPr>
            <a:spAutoFit/>
          </a:bodyPr>
          <a:lstStyle/>
          <a:p>
            <a:r>
              <a:rPr lang="en-US" sz="2000" dirty="0">
                <a:solidFill>
                  <a:schemeClr val="tx1"/>
                </a:solidFill>
                <a:latin typeface="Times New Roman" pitchFamily="18" charset="0"/>
                <a:cs typeface="Times New Roman" pitchFamily="18" charset="0"/>
              </a:rPr>
              <a:t>//Arithmetic and Relational Operators</a:t>
            </a:r>
          </a:p>
          <a:p>
            <a:r>
              <a:rPr lang="en-US" sz="2000" dirty="0">
                <a:solidFill>
                  <a:schemeClr val="tx1"/>
                </a:solidFill>
                <a:latin typeface="Times New Roman" pitchFamily="18" charset="0"/>
                <a:cs typeface="Times New Roman" pitchFamily="18" charset="0"/>
              </a:rPr>
              <a:t>//demonstrates while loops using </a:t>
            </a:r>
            <a:r>
              <a:rPr lang="en-US" sz="2000" b="1" dirty="0">
                <a:solidFill>
                  <a:schemeClr val="tx1"/>
                </a:solidFill>
                <a:latin typeface="Times New Roman" pitchFamily="18" charset="0"/>
                <a:cs typeface="Times New Roman" pitchFamily="18" charset="0"/>
              </a:rPr>
              <a:t>Fibonacci series</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void main()</a:t>
            </a:r>
          </a:p>
          <a:p>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clrscr</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const</a:t>
            </a:r>
            <a:r>
              <a:rPr lang="en-US" sz="2000" dirty="0">
                <a:solidFill>
                  <a:schemeClr val="tx1"/>
                </a:solidFill>
                <a:latin typeface="Times New Roman" pitchFamily="18" charset="0"/>
                <a:cs typeface="Times New Roman" pitchFamily="18" charset="0"/>
              </a:rPr>
              <a:t> unsigned long limit=4294967295;</a:t>
            </a:r>
          </a:p>
          <a:p>
            <a:r>
              <a:rPr lang="en-US" sz="2000" dirty="0">
                <a:solidFill>
                  <a:schemeClr val="tx1"/>
                </a:solidFill>
                <a:latin typeface="Times New Roman" pitchFamily="18" charset="0"/>
                <a:cs typeface="Times New Roman" pitchFamily="18" charset="0"/>
              </a:rPr>
              <a:t>   unsigned long next=0;</a:t>
            </a:r>
          </a:p>
          <a:p>
            <a:r>
              <a:rPr lang="en-US" sz="2000" dirty="0">
                <a:solidFill>
                  <a:schemeClr val="tx1"/>
                </a:solidFill>
                <a:latin typeface="Times New Roman" pitchFamily="18" charset="0"/>
                <a:cs typeface="Times New Roman" pitchFamily="18" charset="0"/>
              </a:rPr>
              <a:t>   unsigned long last=1;</a:t>
            </a:r>
          </a:p>
          <a:p>
            <a:r>
              <a:rPr lang="en-US" sz="2000" dirty="0">
                <a:solidFill>
                  <a:schemeClr val="tx1"/>
                </a:solidFill>
                <a:latin typeface="Times New Roman" pitchFamily="18" charset="0"/>
                <a:cs typeface="Times New Roman" pitchFamily="18" charset="0"/>
              </a:rPr>
              <a:t>   while (next &lt; limit/2)</a:t>
            </a:r>
          </a:p>
          <a:p>
            <a:r>
              <a:rPr lang="en-US" sz="2000" dirty="0">
                <a:solidFill>
                  <a:schemeClr val="tx1"/>
                </a:solidFill>
                <a:latin typeface="Times New Roman" pitchFamily="18" charset="0"/>
                <a:cs typeface="Times New Roman" pitchFamily="18" charset="0"/>
              </a:rPr>
              <a:t>   {</a:t>
            </a:r>
          </a:p>
          <a:p>
            <a:r>
              <a:rPr lang="en-US" sz="2000" dirty="0">
                <a:solidFill>
                  <a:schemeClr val="tx1"/>
                </a:solidFill>
                <a:latin typeface="Times New Roman" pitchFamily="18" charset="0"/>
                <a:cs typeface="Times New Roman" pitchFamily="18" charset="0"/>
              </a:rPr>
              <a:t>      cout&lt;&lt;last&lt;&lt;" ";</a:t>
            </a:r>
          </a:p>
          <a:p>
            <a:r>
              <a:rPr lang="en-US" sz="2000" dirty="0">
                <a:solidFill>
                  <a:schemeClr val="tx1"/>
                </a:solidFill>
                <a:latin typeface="Times New Roman" pitchFamily="18" charset="0"/>
                <a:cs typeface="Times New Roman" pitchFamily="18" charset="0"/>
              </a:rPr>
              <a:t>      long sum = next + last;</a:t>
            </a:r>
          </a:p>
          <a:p>
            <a:r>
              <a:rPr lang="en-US" sz="2000" dirty="0">
                <a:solidFill>
                  <a:schemeClr val="tx1"/>
                </a:solidFill>
                <a:latin typeface="Times New Roman" pitchFamily="18" charset="0"/>
                <a:cs typeface="Times New Roman" pitchFamily="18" charset="0"/>
              </a:rPr>
              <a:t>      next=last;</a:t>
            </a:r>
          </a:p>
          <a:p>
            <a:r>
              <a:rPr lang="en-US" sz="2000" dirty="0">
                <a:solidFill>
                  <a:schemeClr val="tx1"/>
                </a:solidFill>
                <a:latin typeface="Times New Roman" pitchFamily="18" charset="0"/>
                <a:cs typeface="Times New Roman" pitchFamily="18" charset="0"/>
              </a:rPr>
              <a:t>      last=sum;</a:t>
            </a:r>
          </a:p>
          <a:p>
            <a:r>
              <a:rPr lang="en-US" sz="2000" dirty="0">
                <a:solidFill>
                  <a:schemeClr val="tx1"/>
                </a:solidFill>
                <a:latin typeface="Times New Roman" pitchFamily="18" charset="0"/>
                <a:cs typeface="Times New Roman" pitchFamily="18" charset="0"/>
              </a:rPr>
              <a:t>   }</a:t>
            </a:r>
          </a:p>
          <a:p>
            <a:r>
              <a:rPr lang="en-US" sz="2000" dirty="0">
                <a:solidFill>
                  <a:schemeClr val="tx1"/>
                </a:solidFill>
                <a:latin typeface="Times New Roman" pitchFamily="18" charset="0"/>
                <a:cs typeface="Times New Roman" pitchFamily="18" charset="0"/>
              </a:rPr>
              <a:t>   cout&lt;&lt;</a:t>
            </a:r>
            <a:r>
              <a:rPr lang="en-US" sz="2000" dirty="0" err="1">
                <a:solidFill>
                  <a:schemeClr val="tx1"/>
                </a:solidFill>
                <a:latin typeface="Times New Roman" pitchFamily="18" charset="0"/>
                <a:cs typeface="Times New Roman" pitchFamily="18" charset="0"/>
              </a:rPr>
              <a:t>endl</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getch();</a:t>
            </a:r>
          </a:p>
          <a:p>
            <a:r>
              <a:rPr lang="en-US" sz="20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70339" y="-15875"/>
            <a:ext cx="8862646" cy="701675"/>
          </a:xfrm>
          <a:prstGeom prst="rect">
            <a:avLst/>
          </a:prstGeom>
          <a:noFill/>
          <a:ln w="9525">
            <a:noFill/>
            <a:miter lim="800000"/>
            <a:headEnd/>
            <a:tailEnd/>
          </a:ln>
        </p:spPr>
        <p:txBody>
          <a:bodyPr anchor="b"/>
          <a:lstStyle/>
          <a:p>
            <a:pPr>
              <a:defRPr/>
            </a:pPr>
            <a:r>
              <a:rPr lang="en-US" sz="3600" kern="0" dirty="0">
                <a:solidFill>
                  <a:schemeClr val="tx2"/>
                </a:solidFill>
                <a:latin typeface="Times New Roman" pitchFamily="18" charset="0"/>
                <a:ea typeface="+mj-ea"/>
                <a:cs typeface="Times New Roman" pitchFamily="18" charset="0"/>
              </a:rPr>
              <a:t>Operators Precedence</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76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95600" y="5181600"/>
            <a:ext cx="6143625" cy="127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766708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819400" y="6492875"/>
            <a:ext cx="3886200" cy="365125"/>
          </a:xfrm>
        </p:spPr>
        <p:txBody>
          <a:bodyPr/>
          <a:lstStyle/>
          <a:p>
            <a:r>
              <a:rPr lang="en-US" dirty="0" smtClean="0"/>
              <a:t>*******Faculty of  Computer Science*******</a:t>
            </a:r>
            <a:endParaRPr lang="en-US" dirty="0"/>
          </a:p>
        </p:txBody>
      </p:sp>
      <p:sp>
        <p:nvSpPr>
          <p:cNvPr id="3" name="Rectangle 2"/>
          <p:cNvSpPr/>
          <p:nvPr/>
        </p:nvSpPr>
        <p:spPr>
          <a:xfrm>
            <a:off x="152400" y="685800"/>
            <a:ext cx="8686800" cy="5632311"/>
          </a:xfrm>
          <a:prstGeom prst="rect">
            <a:avLst/>
          </a:prstGeom>
        </p:spPr>
        <p:txBody>
          <a:bodyPr wrap="square">
            <a:spAutoFit/>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chcount.cpp</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counts characters and words typed in</a:t>
            </a:r>
          </a:p>
          <a:p>
            <a:r>
              <a:rPr lang="en-US" dirty="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iostream.h</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conio.h</a:t>
            </a:r>
            <a:r>
              <a:rPr lang="en-US" dirty="0">
                <a:latin typeface="Times New Roman" pitchFamily="18" charset="0"/>
                <a:cs typeface="Times New Roman" pitchFamily="18" charset="0"/>
              </a:rPr>
              <a:t>&gt;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getche</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chcount</a:t>
            </a:r>
            <a:r>
              <a:rPr lang="en-US" dirty="0">
                <a:latin typeface="Times New Roman" pitchFamily="18" charset="0"/>
                <a:cs typeface="Times New Roman" pitchFamily="18" charset="0"/>
              </a:rPr>
              <a:t>=0</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//counts non-space characters</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wdcount</a:t>
            </a:r>
            <a:r>
              <a:rPr lang="en-US" dirty="0">
                <a:latin typeface="Times New Roman" pitchFamily="18" charset="0"/>
                <a:cs typeface="Times New Roman" pitchFamily="18" charset="0"/>
              </a:rPr>
              <a:t>=1;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space between two words</a:t>
            </a:r>
          </a:p>
          <a:p>
            <a:r>
              <a:rPr lang="en-US" dirty="0">
                <a:latin typeface="Times New Roman" pitchFamily="18" charset="0"/>
                <a:cs typeface="Times New Roman" pitchFamily="18" charset="0"/>
              </a:rPr>
              <a:t>char </a:t>
            </a:r>
            <a:r>
              <a:rPr lang="en-US" dirty="0" err="1" smtClean="0">
                <a:latin typeface="Times New Roman" pitchFamily="18" charset="0"/>
                <a:cs typeface="Times New Roman" pitchFamily="18" charset="0"/>
              </a:rPr>
              <a:t>ch</a:t>
            </a:r>
            <a:r>
              <a:rPr lang="en-US" dirty="0" smtClean="0">
                <a:latin typeface="Times New Roman" pitchFamily="18" charset="0"/>
                <a:cs typeface="Times New Roman" pitchFamily="18" charset="0"/>
              </a:rPr>
              <a:t>=‘a’;</a:t>
            </a:r>
          </a:p>
          <a:p>
            <a:r>
              <a:rPr lang="en-US" dirty="0" smtClean="0">
                <a:latin typeface="Times New Roman" pitchFamily="18" charset="0"/>
                <a:cs typeface="Times New Roman" pitchFamily="18" charset="0"/>
              </a:rPr>
              <a:t>cout&lt;&lt;“Enter a phrase:”;</a:t>
            </a:r>
            <a:endParaRPr lang="en-US" dirty="0">
              <a:latin typeface="Times New Roman" pitchFamily="18" charset="0"/>
              <a:cs typeface="Times New Roman" pitchFamily="18" charset="0"/>
            </a:endParaRPr>
          </a:p>
          <a:p>
            <a:pPr>
              <a:tabLst>
                <a:tab pos="457200" algn="l"/>
              </a:tabLst>
            </a:pPr>
            <a:r>
              <a:rPr lang="en-US" dirty="0" smtClean="0">
                <a:latin typeface="Times New Roman" pitchFamily="18" charset="0"/>
                <a:cs typeface="Times New Roman" pitchFamily="18" charset="0"/>
              </a:rPr>
              <a:t>while(</a:t>
            </a:r>
            <a:r>
              <a:rPr lang="en-US" dirty="0" err="1" smtClean="0">
                <a:latin typeface="Times New Roman" pitchFamily="18" charset="0"/>
                <a:cs typeface="Times New Roman" pitchFamily="18" charset="0"/>
              </a:rPr>
              <a:t>ch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‘\r’ )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loop until Enter typed</a:t>
            </a:r>
          </a:p>
          <a:p>
            <a:pPr>
              <a:tabLst>
                <a:tab pos="457200" algn="l"/>
              </a:tabLst>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tabLst>
                <a:tab pos="914400" algn="l"/>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getche</a:t>
            </a:r>
            <a:r>
              <a:rPr lang="en-US" dirty="0" smtClean="0">
                <a:latin typeface="Times New Roman" pitchFamily="18" charset="0"/>
                <a:cs typeface="Times New Roman" pitchFamily="18" charset="0"/>
              </a:rPr>
              <a:t>();				//read one character</a:t>
            </a:r>
          </a:p>
          <a:p>
            <a:pPr>
              <a:tabLst>
                <a:tab pos="91440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a:t>
            </a:r>
            <a:r>
              <a:rPr lang="en-US" dirty="0" err="1" smtClean="0">
                <a:latin typeface="Times New Roman" pitchFamily="18" charset="0"/>
                <a:cs typeface="Times New Roman" pitchFamily="18" charset="0"/>
              </a:rPr>
              <a:t>ch</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if it’s a space</a:t>
            </a:r>
          </a:p>
          <a:p>
            <a:pPr>
              <a:tabLst>
                <a:tab pos="914400" algn="l"/>
                <a:tab pos="137160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wdcount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count a word</a:t>
            </a:r>
          </a:p>
          <a:p>
            <a:r>
              <a:rPr lang="en-US" dirty="0" smtClean="0">
                <a:latin typeface="Times New Roman" pitchFamily="18" charset="0"/>
                <a:cs typeface="Times New Roman" pitchFamily="18" charset="0"/>
              </a:rPr>
              <a:t>	else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otherwise,</a:t>
            </a:r>
          </a:p>
          <a:p>
            <a:pPr>
              <a:tabLst>
                <a:tab pos="914400" algn="l"/>
                <a:tab pos="1371600" algn="l"/>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chcount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count a character</a:t>
            </a:r>
          </a:p>
          <a:p>
            <a:pPr>
              <a:tabLst>
                <a:tab pos="457200" algn="l"/>
              </a:tabLst>
            </a:pPr>
            <a:r>
              <a:rPr lang="en-US" dirty="0" smtClean="0">
                <a:latin typeface="Times New Roman" pitchFamily="18" charset="0"/>
                <a:cs typeface="Times New Roman" pitchFamily="18" charset="0"/>
              </a:rPr>
              <a:t>	}                     					// </a:t>
            </a:r>
            <a:r>
              <a:rPr lang="en-US" dirty="0">
                <a:latin typeface="Times New Roman" pitchFamily="18" charset="0"/>
                <a:cs typeface="Times New Roman" pitchFamily="18" charset="0"/>
              </a:rPr>
              <a:t>display results</a:t>
            </a:r>
          </a:p>
          <a:p>
            <a:r>
              <a:rPr lang="en-US" dirty="0">
                <a:latin typeface="Times New Roman" pitchFamily="18" charset="0"/>
                <a:cs typeface="Times New Roman" pitchFamily="18" charset="0"/>
              </a:rPr>
              <a:t>cout &lt;&lt; “\</a:t>
            </a:r>
            <a:r>
              <a:rPr lang="en-US" dirty="0" err="1">
                <a:latin typeface="Times New Roman" pitchFamily="18" charset="0"/>
                <a:cs typeface="Times New Roman" pitchFamily="18" charset="0"/>
              </a:rPr>
              <a:t>nWords</a:t>
            </a:r>
            <a:r>
              <a:rPr lang="en-US" dirty="0">
                <a:latin typeface="Times New Roman" pitchFamily="18" charset="0"/>
                <a:cs typeface="Times New Roman" pitchFamily="18" charset="0"/>
              </a:rPr>
              <a:t>=” &lt;&lt; </a:t>
            </a:r>
            <a:r>
              <a:rPr lang="en-US" dirty="0" err="1">
                <a:latin typeface="Times New Roman" pitchFamily="18" charset="0"/>
                <a:cs typeface="Times New Roman" pitchFamily="18" charset="0"/>
              </a:rPr>
              <a:t>wdcount</a:t>
            </a:r>
            <a:r>
              <a:rPr lang="en-US" dirty="0">
                <a:latin typeface="Times New Roman" pitchFamily="18" charset="0"/>
                <a:cs typeface="Times New Roman" pitchFamily="18" charset="0"/>
              </a:rPr>
              <a:t> &lt;&lt; </a:t>
            </a:r>
            <a:r>
              <a:rPr lang="en-US" dirty="0" err="1" smtClean="0">
                <a:latin typeface="Times New Roman" pitchFamily="18" charset="0"/>
                <a:cs typeface="Times New Roman" pitchFamily="18" charset="0"/>
              </a:rPr>
              <a:t>endl</a:t>
            </a:r>
            <a:r>
              <a:rPr lang="en-US" dirty="0" smtClean="0">
                <a:latin typeface="Times New Roman" pitchFamily="18" charset="0"/>
                <a:cs typeface="Times New Roman" pitchFamily="18" charset="0"/>
              </a:rPr>
              <a:t> &lt;&lt; </a:t>
            </a:r>
            <a:r>
              <a:rPr lang="en-US" dirty="0">
                <a:latin typeface="Times New Roman" pitchFamily="18" charset="0"/>
                <a:cs typeface="Times New Roman" pitchFamily="18" charset="0"/>
              </a:rPr>
              <a:t>“Letters=” </a:t>
            </a:r>
            <a:r>
              <a:rPr lang="en-US" dirty="0" smtClean="0">
                <a:latin typeface="Times New Roman" pitchFamily="18" charset="0"/>
                <a:cs typeface="Times New Roman" pitchFamily="18" charset="0"/>
              </a:rPr>
              <a:t>&lt;&lt;(chcount-1) </a:t>
            </a:r>
            <a:r>
              <a:rPr lang="en-US" dirty="0">
                <a:latin typeface="Times New Roman" pitchFamily="18" charset="0"/>
                <a:cs typeface="Times New Roman" pitchFamily="18" charset="0"/>
              </a:rPr>
              <a:t>&lt;&lt; </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Rectangle 2"/>
          <p:cNvSpPr txBox="1">
            <a:spLocks noChangeArrowheads="1"/>
          </p:cNvSpPr>
          <p:nvPr/>
        </p:nvSpPr>
        <p:spPr bwMode="auto">
          <a:xfrm>
            <a:off x="4916" y="0"/>
            <a:ext cx="8862646" cy="685799"/>
          </a:xfrm>
          <a:prstGeom prst="rect">
            <a:avLst/>
          </a:prstGeom>
          <a:noFill/>
          <a:ln w="9525">
            <a:noFill/>
            <a:miter lim="800000"/>
            <a:headEnd/>
            <a:tailEnd/>
          </a:ln>
        </p:spPr>
        <p:txBody>
          <a:bodyPr anchor="b"/>
          <a:lstStyle/>
          <a:p>
            <a:pPr>
              <a:defRPr/>
            </a:pPr>
            <a:r>
              <a:rPr lang="en-US" sz="3600" kern="0" dirty="0" smtClean="0">
                <a:solidFill>
                  <a:schemeClr val="tx2"/>
                </a:solidFill>
                <a:latin typeface="Times New Roman" pitchFamily="18" charset="0"/>
                <a:ea typeface="+mj-ea"/>
                <a:cs typeface="Times New Roman" pitchFamily="18" charset="0"/>
              </a:rPr>
              <a:t>Example of </a:t>
            </a:r>
            <a:r>
              <a:rPr lang="en-US" sz="3200" kern="0" dirty="0" smtClean="0">
                <a:solidFill>
                  <a:srgbClr val="660066"/>
                </a:solidFill>
                <a:latin typeface="Times New Roman" pitchFamily="18" charset="0"/>
                <a:cs typeface="Times New Roman" pitchFamily="18" charset="0"/>
              </a:rPr>
              <a:t>while</a:t>
            </a:r>
            <a:r>
              <a:rPr lang="en-US" sz="3600" kern="0" dirty="0" smtClean="0">
                <a:solidFill>
                  <a:schemeClr val="tx2"/>
                </a:solidFill>
                <a:latin typeface="Times New Roman" pitchFamily="18" charset="0"/>
                <a:ea typeface="+mj-ea"/>
                <a:cs typeface="Times New Roman" pitchFamily="18" charset="0"/>
              </a:rPr>
              <a:t> Loop</a:t>
            </a:r>
            <a:endParaRPr lang="en-US" sz="3600" kern="0" dirty="0">
              <a:solidFill>
                <a:schemeClr val="tx2"/>
              </a:solidFill>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67401187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92875"/>
            <a:ext cx="3886200" cy="365125"/>
          </a:xfrm>
        </p:spPr>
        <p:txBody>
          <a:bodyPr/>
          <a:lstStyle/>
          <a:p>
            <a:r>
              <a:rPr lang="en-US" dirty="0" smtClean="0"/>
              <a:t>*******Faculty of  Computer Science*******</a:t>
            </a:r>
            <a:endParaRPr lang="en-US" dirty="0"/>
          </a:p>
        </p:txBody>
      </p:sp>
      <p:sp>
        <p:nvSpPr>
          <p:cNvPr id="3" name="Rectangle 2"/>
          <p:cNvSpPr/>
          <p:nvPr/>
        </p:nvSpPr>
        <p:spPr>
          <a:xfrm>
            <a:off x="162232" y="714703"/>
            <a:ext cx="8686800" cy="5355312"/>
          </a:xfrm>
          <a:prstGeom prst="rect">
            <a:avLst/>
          </a:prstGeom>
        </p:spPr>
        <p:txBody>
          <a:bodyPr wrap="square">
            <a:spAutoFit/>
          </a:bodyPr>
          <a:lstStyle/>
          <a:p>
            <a:r>
              <a:rPr lang="en-US" dirty="0">
                <a:latin typeface="Times New Roman" pitchFamily="18" charset="0"/>
                <a:cs typeface="Times New Roman" pitchFamily="18" charset="0"/>
              </a:rPr>
              <a:t>// chcnt2.cpp</a:t>
            </a:r>
          </a:p>
          <a:p>
            <a:r>
              <a:rPr lang="en-US" dirty="0">
                <a:latin typeface="Times New Roman" pitchFamily="18" charset="0"/>
                <a:cs typeface="Times New Roman" pitchFamily="18" charset="0"/>
              </a:rPr>
              <a:t>// counts characters and words typed in</a:t>
            </a:r>
          </a:p>
          <a:p>
            <a:r>
              <a:rPr lang="en-US" dirty="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iostream.h</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conio.h</a:t>
            </a:r>
            <a:r>
              <a:rPr lang="en-US" dirty="0">
                <a:latin typeface="Times New Roman" pitchFamily="18" charset="0"/>
                <a:cs typeface="Times New Roman" pitchFamily="18" charset="0"/>
              </a:rPr>
              <a:t>&gt;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getche</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chcount</a:t>
            </a:r>
            <a:r>
              <a:rPr lang="en-US" dirty="0">
                <a:latin typeface="Times New Roman" pitchFamily="18" charset="0"/>
                <a:cs typeface="Times New Roman" pitchFamily="18" charset="0"/>
              </a:rPr>
              <a:t>=0;</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wdcount</a:t>
            </a:r>
            <a:r>
              <a:rPr lang="en-US" dirty="0">
                <a:latin typeface="Times New Roman" pitchFamily="18" charset="0"/>
                <a:cs typeface="Times New Roman" pitchFamily="18" charset="0"/>
              </a:rPr>
              <a:t>=1;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space between two words</a:t>
            </a:r>
          </a:p>
          <a:p>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ch</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out&lt;&lt;“Enter a phrase”;</a:t>
            </a:r>
            <a:endParaRPr lang="en-US" dirty="0">
              <a:latin typeface="Times New Roman" pitchFamily="18" charset="0"/>
              <a:cs typeface="Times New Roman" pitchFamily="18" charset="0"/>
            </a:endParaRPr>
          </a:p>
          <a:p>
            <a:pPr>
              <a:tabLst>
                <a:tab pos="457200" algn="l"/>
              </a:tabLst>
            </a:pPr>
            <a:r>
              <a:rPr lang="en-US" dirty="0">
                <a:latin typeface="Times New Roman" pitchFamily="18" charset="0"/>
                <a:cs typeface="Times New Roman" pitchFamily="18" charset="0"/>
              </a:rPr>
              <a:t>while(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getche</a:t>
            </a:r>
            <a:r>
              <a:rPr lang="en-US" dirty="0">
                <a:latin typeface="Times New Roman" pitchFamily="18" charset="0"/>
                <a:cs typeface="Times New Roman" pitchFamily="18" charset="0"/>
              </a:rPr>
              <a:t>()) != ‘\r’ )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loop until Enter typed</a:t>
            </a:r>
          </a:p>
          <a:p>
            <a:pPr>
              <a:tabLst>
                <a:tab pos="457200" algn="l"/>
              </a:tabLst>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tabLst>
                <a:tab pos="914400" algn="l"/>
              </a:tabLst>
            </a:pPr>
            <a:r>
              <a:rPr lang="en-US" dirty="0" smtClean="0">
                <a:latin typeface="Times New Roman" pitchFamily="18" charset="0"/>
                <a:cs typeface="Times New Roman" pitchFamily="18" charset="0"/>
              </a:rPr>
              <a:t>	if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if it’s a space</a:t>
            </a:r>
          </a:p>
          <a:p>
            <a:pPr>
              <a:tabLst>
                <a:tab pos="914400" algn="l"/>
                <a:tab pos="137160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wdcount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count a word</a:t>
            </a:r>
          </a:p>
          <a:p>
            <a:r>
              <a:rPr lang="en-US" dirty="0" smtClean="0">
                <a:latin typeface="Times New Roman" pitchFamily="18" charset="0"/>
                <a:cs typeface="Times New Roman" pitchFamily="18" charset="0"/>
              </a:rPr>
              <a:t>	else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otherwise,</a:t>
            </a:r>
          </a:p>
          <a:p>
            <a:pPr>
              <a:tabLst>
                <a:tab pos="914400" algn="l"/>
                <a:tab pos="1371600" algn="l"/>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chcount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count a character</a:t>
            </a:r>
          </a:p>
          <a:p>
            <a:pPr>
              <a:tabLst>
                <a:tab pos="457200" algn="l"/>
              </a:tabLst>
            </a:pPr>
            <a:r>
              <a:rPr lang="en-US" dirty="0" smtClean="0">
                <a:latin typeface="Times New Roman" pitchFamily="18" charset="0"/>
                <a:cs typeface="Times New Roman" pitchFamily="18" charset="0"/>
              </a:rPr>
              <a:t>	}                     					// </a:t>
            </a:r>
            <a:r>
              <a:rPr lang="en-US" dirty="0">
                <a:latin typeface="Times New Roman" pitchFamily="18" charset="0"/>
                <a:cs typeface="Times New Roman" pitchFamily="18" charset="0"/>
              </a:rPr>
              <a:t>display results</a:t>
            </a:r>
          </a:p>
          <a:p>
            <a:r>
              <a:rPr lang="en-US" dirty="0">
                <a:latin typeface="Times New Roman" pitchFamily="18" charset="0"/>
                <a:cs typeface="Times New Roman" pitchFamily="18" charset="0"/>
              </a:rPr>
              <a:t>cout &lt;&lt; “\</a:t>
            </a:r>
            <a:r>
              <a:rPr lang="en-US" dirty="0" err="1">
                <a:latin typeface="Times New Roman" pitchFamily="18" charset="0"/>
                <a:cs typeface="Times New Roman" pitchFamily="18" charset="0"/>
              </a:rPr>
              <a:t>nWords</a:t>
            </a:r>
            <a:r>
              <a:rPr lang="en-US" dirty="0">
                <a:latin typeface="Times New Roman" pitchFamily="18" charset="0"/>
                <a:cs typeface="Times New Roman" pitchFamily="18" charset="0"/>
              </a:rPr>
              <a:t>=” &lt;&lt; </a:t>
            </a:r>
            <a:r>
              <a:rPr lang="en-US" dirty="0" err="1">
                <a:latin typeface="Times New Roman" pitchFamily="18" charset="0"/>
                <a:cs typeface="Times New Roman" pitchFamily="18" charset="0"/>
              </a:rPr>
              <a:t>wdcount</a:t>
            </a:r>
            <a:r>
              <a:rPr lang="en-US" dirty="0">
                <a:latin typeface="Times New Roman" pitchFamily="18" charset="0"/>
                <a:cs typeface="Times New Roman" pitchFamily="18" charset="0"/>
              </a:rPr>
              <a:t> &lt;&lt; </a:t>
            </a:r>
            <a:r>
              <a:rPr lang="en-US" dirty="0" err="1" smtClean="0">
                <a:latin typeface="Times New Roman" pitchFamily="18" charset="0"/>
                <a:cs typeface="Times New Roman" pitchFamily="18" charset="0"/>
              </a:rPr>
              <a:t>endl</a:t>
            </a:r>
            <a:r>
              <a:rPr lang="en-US" dirty="0" smtClean="0">
                <a:latin typeface="Times New Roman" pitchFamily="18" charset="0"/>
                <a:cs typeface="Times New Roman" pitchFamily="18" charset="0"/>
              </a:rPr>
              <a:t> &lt;&lt; </a:t>
            </a:r>
            <a:r>
              <a:rPr lang="en-US" dirty="0">
                <a:latin typeface="Times New Roman" pitchFamily="18" charset="0"/>
                <a:cs typeface="Times New Roman" pitchFamily="18" charset="0"/>
              </a:rPr>
              <a:t>“Letters=” &lt;&lt; </a:t>
            </a:r>
            <a:r>
              <a:rPr lang="en-US" dirty="0" err="1">
                <a:latin typeface="Times New Roman" pitchFamily="18" charset="0"/>
                <a:cs typeface="Times New Roman" pitchFamily="18" charset="0"/>
              </a:rPr>
              <a:t>chcount</a:t>
            </a:r>
            <a:r>
              <a:rPr lang="en-US" dirty="0">
                <a:latin typeface="Times New Roman" pitchFamily="18" charset="0"/>
                <a:cs typeface="Times New Roman" pitchFamily="18" charset="0"/>
              </a:rPr>
              <a:t> &lt;&lt; </a:t>
            </a:r>
            <a:r>
              <a:rPr lang="en-US" dirty="0" err="1">
                <a:latin typeface="Times New Roman" pitchFamily="18" charset="0"/>
                <a:cs typeface="Times New Roman" pitchFamily="18" charset="0"/>
              </a:rPr>
              <a:t>endl</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Rectangle 2"/>
          <p:cNvSpPr txBox="1">
            <a:spLocks noChangeArrowheads="1"/>
          </p:cNvSpPr>
          <p:nvPr/>
        </p:nvSpPr>
        <p:spPr bwMode="auto">
          <a:xfrm>
            <a:off x="-13614" y="109487"/>
            <a:ext cx="8862646" cy="576313"/>
          </a:xfrm>
          <a:prstGeom prst="rect">
            <a:avLst/>
          </a:prstGeom>
          <a:noFill/>
          <a:ln w="9525">
            <a:noFill/>
            <a:miter lim="800000"/>
            <a:headEnd/>
            <a:tailEnd/>
          </a:ln>
        </p:spPr>
        <p:txBody>
          <a:bodyPr anchor="b"/>
          <a:lstStyle/>
          <a:p>
            <a:pPr>
              <a:defRPr/>
            </a:pPr>
            <a:r>
              <a:rPr lang="en-US" sz="3200" kern="0" dirty="0" smtClean="0">
                <a:solidFill>
                  <a:schemeClr val="tx2"/>
                </a:solidFill>
                <a:latin typeface="Times New Roman" pitchFamily="18" charset="0"/>
                <a:ea typeface="+mj-ea"/>
                <a:cs typeface="Times New Roman" pitchFamily="18" charset="0"/>
              </a:rPr>
              <a:t>Example of </a:t>
            </a:r>
            <a:r>
              <a:rPr lang="en-US" sz="3200" kern="0" dirty="0" smtClean="0">
                <a:solidFill>
                  <a:srgbClr val="660066"/>
                </a:solidFill>
                <a:latin typeface="Times New Roman" pitchFamily="18" charset="0"/>
                <a:cs typeface="Times New Roman" pitchFamily="18" charset="0"/>
              </a:rPr>
              <a:t>while</a:t>
            </a:r>
            <a:r>
              <a:rPr lang="en-US" sz="3200" kern="0" dirty="0" smtClean="0">
                <a:solidFill>
                  <a:schemeClr val="tx2"/>
                </a:solidFill>
                <a:latin typeface="Times New Roman" pitchFamily="18" charset="0"/>
                <a:ea typeface="+mj-ea"/>
                <a:cs typeface="Times New Roman" pitchFamily="18" charset="0"/>
              </a:rPr>
              <a:t> Loop</a:t>
            </a:r>
            <a:endParaRPr lang="en-US" sz="3200" kern="0" dirty="0">
              <a:solidFill>
                <a:schemeClr val="tx2"/>
              </a:solidFill>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10579984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7585" y="533400"/>
            <a:ext cx="8077200" cy="1371600"/>
          </a:xfrm>
        </p:spPr>
        <p:txBody>
          <a:bodyPr lIns="90488" tIns="44450" rIns="90488" bIns="44450">
            <a:normAutofit/>
          </a:bodyPr>
          <a:lstStyle/>
          <a:p>
            <a:pPr algn="l" eaLnBrk="1" hangingPunct="1"/>
            <a:r>
              <a:rPr lang="en-US" altLang="en-US" b="1" dirty="0" smtClean="0">
                <a:solidFill>
                  <a:schemeClr val="accent5">
                    <a:lumMod val="50000"/>
                  </a:schemeClr>
                </a:solidFill>
              </a:rPr>
              <a:t>Problems with Structural Programming</a:t>
            </a:r>
          </a:p>
        </p:txBody>
      </p:sp>
      <p:sp>
        <p:nvSpPr>
          <p:cNvPr id="19459" name="Rectangle 3" descr="Rectangle: Click to edit Master text styles&#10;Second level&#10;Third level&#10;Fourth level&#10;Fifth level"/>
          <p:cNvSpPr>
            <a:spLocks noGrp="1" noChangeArrowheads="1"/>
          </p:cNvSpPr>
          <p:nvPr>
            <p:ph idx="4294967295"/>
          </p:nvPr>
        </p:nvSpPr>
        <p:spPr>
          <a:xfrm>
            <a:off x="304800" y="1676400"/>
            <a:ext cx="8229600" cy="4648200"/>
          </a:xfrm>
        </p:spPr>
        <p:txBody>
          <a:bodyPr lIns="90488" tIns="44450" rIns="90488" bIns="44450"/>
          <a:lstStyle/>
          <a:p>
            <a:pPr eaLnBrk="1" hangingPunct="1">
              <a:lnSpc>
                <a:spcPct val="90000"/>
              </a:lnSpc>
            </a:pPr>
            <a:r>
              <a:rPr lang="en-US" altLang="en-US" sz="2800" dirty="0" smtClean="0"/>
              <a:t>Unrestricted access to global data</a:t>
            </a:r>
          </a:p>
          <a:p>
            <a:pPr marL="693738" indent="-409575">
              <a:buFont typeface="Wingdings" pitchFamily="2" charset="2"/>
              <a:buChar char="ü"/>
            </a:pPr>
            <a:r>
              <a:rPr lang="en-US" sz="2800" dirty="0"/>
              <a:t>The problem </a:t>
            </a:r>
            <a:r>
              <a:rPr lang="en-US" sz="2800" dirty="0" smtClean="0"/>
              <a:t>with the </a:t>
            </a:r>
            <a:r>
              <a:rPr lang="en-US" sz="2800" dirty="0"/>
              <a:t>procedural paradigm is that this leads to an even larger number of potential </a:t>
            </a:r>
            <a:r>
              <a:rPr lang="en-US" sz="2800" dirty="0" smtClean="0"/>
              <a:t>connections between </a:t>
            </a:r>
            <a:r>
              <a:rPr lang="en-US" sz="2800" dirty="0"/>
              <a:t>functions and data</a:t>
            </a:r>
            <a:endParaRPr lang="en-US" altLang="en-US" sz="2800" dirty="0" smtClean="0"/>
          </a:p>
          <a:p>
            <a:pPr eaLnBrk="1" hangingPunct="1">
              <a:lnSpc>
                <a:spcPct val="90000"/>
              </a:lnSpc>
            </a:pPr>
            <a:r>
              <a:rPr lang="en-US" altLang="en-US" sz="2800" dirty="0" smtClean="0"/>
              <a:t>Unrelated functions and data  provide a poor model of the real world</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99619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459">
                                            <p:txEl>
                                              <p:pRg st="0" end="0"/>
                                            </p:txEl>
                                          </p:spTgt>
                                        </p:tgtEl>
                                        <p:attrNameLst>
                                          <p:attrName>style.visibility</p:attrName>
                                        </p:attrNameLst>
                                      </p:cBhvr>
                                      <p:to>
                                        <p:strVal val="visible"/>
                                      </p:to>
                                    </p:set>
                                    <p:anim calcmode="lin" valueType="num">
                                      <p:cBhvr additive="base">
                                        <p:cTn id="11"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 calcmode="lin" valueType="num">
                                      <p:cBhvr additive="base">
                                        <p:cTn id="17"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048000" y="6492875"/>
            <a:ext cx="3962400" cy="365125"/>
          </a:xfrm>
        </p:spPr>
        <p:txBody>
          <a:bodyPr/>
          <a:lstStyle/>
          <a:p>
            <a:r>
              <a:rPr lang="en-US" dirty="0" smtClean="0"/>
              <a:t>*******Faculty of  Computer Science*******</a:t>
            </a:r>
            <a:endParaRPr lang="en-US" dirty="0"/>
          </a:p>
        </p:txBody>
      </p:sp>
      <p:sp>
        <p:nvSpPr>
          <p:cNvPr id="3" name="Rectangle 2"/>
          <p:cNvSpPr txBox="1">
            <a:spLocks noChangeArrowheads="1"/>
          </p:cNvSpPr>
          <p:nvPr/>
        </p:nvSpPr>
        <p:spPr bwMode="auto">
          <a:xfrm>
            <a:off x="70339" y="0"/>
            <a:ext cx="8862646" cy="657045"/>
          </a:xfrm>
          <a:prstGeom prst="rect">
            <a:avLst/>
          </a:prstGeom>
          <a:noFill/>
          <a:ln w="9525">
            <a:noFill/>
            <a:miter lim="800000"/>
            <a:headEnd/>
            <a:tailEnd/>
          </a:ln>
        </p:spPr>
        <p:txBody>
          <a:bodyPr anchor="b"/>
          <a:lstStyle/>
          <a:p>
            <a:pPr>
              <a:defRPr/>
            </a:pPr>
            <a:r>
              <a:rPr lang="en-US" sz="3200" kern="0" dirty="0" smtClean="0">
                <a:solidFill>
                  <a:schemeClr val="tx2"/>
                </a:solidFill>
                <a:latin typeface="Times New Roman" pitchFamily="18" charset="0"/>
                <a:ea typeface="+mj-ea"/>
                <a:cs typeface="Times New Roman" pitchFamily="18" charset="0"/>
              </a:rPr>
              <a:t>Example of </a:t>
            </a:r>
            <a:r>
              <a:rPr lang="en-US" sz="3200" kern="0" dirty="0" smtClean="0">
                <a:solidFill>
                  <a:srgbClr val="660066"/>
                </a:solidFill>
                <a:latin typeface="Times New Roman" pitchFamily="18" charset="0"/>
                <a:cs typeface="Times New Roman" pitchFamily="18" charset="0"/>
              </a:rPr>
              <a:t>while</a:t>
            </a:r>
            <a:r>
              <a:rPr lang="en-US" sz="3200" kern="0" dirty="0" smtClean="0">
                <a:solidFill>
                  <a:schemeClr val="tx2"/>
                </a:solidFill>
                <a:latin typeface="Times New Roman" pitchFamily="18" charset="0"/>
                <a:ea typeface="+mj-ea"/>
                <a:cs typeface="Times New Roman" pitchFamily="18" charset="0"/>
              </a:rPr>
              <a:t> Loop</a:t>
            </a:r>
            <a:endParaRPr lang="en-US" sz="3200" kern="0" dirty="0">
              <a:solidFill>
                <a:schemeClr val="tx2"/>
              </a:solidFill>
              <a:latin typeface="Times New Roman" pitchFamily="18" charset="0"/>
              <a:ea typeface="+mj-ea"/>
              <a:cs typeface="Times New Roman" pitchFamily="18" charset="0"/>
            </a:endParaRPr>
          </a:p>
        </p:txBody>
      </p:sp>
      <p:sp>
        <p:nvSpPr>
          <p:cNvPr id="4" name="Rectangle 3"/>
          <p:cNvSpPr/>
          <p:nvPr/>
        </p:nvSpPr>
        <p:spPr>
          <a:xfrm>
            <a:off x="169985" y="685800"/>
            <a:ext cx="8763000" cy="6124754"/>
          </a:xfrm>
          <a:prstGeom prst="rect">
            <a:avLst/>
          </a:prstGeom>
        </p:spPr>
        <p:txBody>
          <a:bodyPr wrap="square">
            <a:spAutoFit/>
          </a:bodyPr>
          <a:lstStyle/>
          <a:p>
            <a:r>
              <a:rPr lang="en-US" sz="1400" dirty="0">
                <a:latin typeface="Times New Roman" pitchFamily="18" charset="0"/>
                <a:cs typeface="Times New Roman" pitchFamily="18" charset="0"/>
              </a:rPr>
              <a:t>// advenand.cpp</a:t>
            </a:r>
          </a:p>
          <a:p>
            <a:r>
              <a:rPr lang="en-US" sz="1400" dirty="0">
                <a:latin typeface="Times New Roman" pitchFamily="18" charset="0"/>
                <a:cs typeface="Times New Roman" pitchFamily="18" charset="0"/>
              </a:rPr>
              <a:t>// demonstrates AND logical operator</a:t>
            </a:r>
          </a:p>
          <a:p>
            <a:r>
              <a:rPr lang="en-US" sz="1400" dirty="0">
                <a:latin typeface="Times New Roman" pitchFamily="18" charset="0"/>
                <a:cs typeface="Times New Roman" pitchFamily="18" charset="0"/>
              </a:rPr>
              <a:t>#include &lt;</a:t>
            </a:r>
            <a:r>
              <a:rPr lang="en-US" sz="1400" dirty="0" err="1" smtClean="0">
                <a:latin typeface="Times New Roman" pitchFamily="18" charset="0"/>
                <a:cs typeface="Times New Roman" pitchFamily="18" charset="0"/>
              </a:rPr>
              <a:t>iostream.h</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include &lt;</a:t>
            </a:r>
            <a:r>
              <a:rPr lang="en-US" sz="1400" dirty="0" err="1">
                <a:latin typeface="Times New Roman" pitchFamily="18" charset="0"/>
                <a:cs typeface="Times New Roman" pitchFamily="18" charset="0"/>
              </a:rPr>
              <a:t>process.h</a:t>
            </a:r>
            <a:r>
              <a:rPr lang="en-US" sz="1400" dirty="0">
                <a:latin typeface="Times New Roman" pitchFamily="18" charset="0"/>
                <a:cs typeface="Times New Roman" pitchFamily="18" charset="0"/>
              </a:rPr>
              <a:t>&gt;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include &lt;</a:t>
            </a:r>
            <a:r>
              <a:rPr lang="en-US" sz="1400" dirty="0" err="1">
                <a:latin typeface="Times New Roman" pitchFamily="18" charset="0"/>
                <a:cs typeface="Times New Roman" pitchFamily="18" charset="0"/>
              </a:rPr>
              <a:t>conio.h</a:t>
            </a:r>
            <a:r>
              <a:rPr lang="en-US" sz="1400" dirty="0">
                <a:latin typeface="Times New Roman" pitchFamily="18" charset="0"/>
                <a:cs typeface="Times New Roman" pitchFamily="18" charset="0"/>
              </a:rPr>
              <a:t>&gt;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void </a:t>
            </a:r>
            <a:r>
              <a:rPr lang="en-US" sz="1400" dirty="0">
                <a:latin typeface="Times New Roman" pitchFamily="18" charset="0"/>
                <a:cs typeface="Times New Roman" pitchFamily="18" charset="0"/>
              </a:rPr>
              <a:t>main()</a:t>
            </a:r>
          </a:p>
          <a:p>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char </a:t>
            </a:r>
            <a:r>
              <a:rPr lang="en-US" sz="1400" dirty="0" err="1">
                <a:latin typeface="Times New Roman" pitchFamily="18" charset="0"/>
                <a:cs typeface="Times New Roman" pitchFamily="18" charset="0"/>
              </a:rPr>
              <a:t>dir</a:t>
            </a:r>
            <a:r>
              <a:rPr lang="en-US" sz="1400" dirty="0">
                <a:latin typeface="Times New Roman" pitchFamily="18" charset="0"/>
                <a:cs typeface="Times New Roman" pitchFamily="18" charset="0"/>
              </a:rPr>
              <a:t>=’a’;</a:t>
            </a:r>
          </a:p>
          <a:p>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x=10, y=10;</a:t>
            </a:r>
          </a:p>
          <a:p>
            <a:r>
              <a:rPr lang="en-US" sz="1400" dirty="0">
                <a:latin typeface="Times New Roman" pitchFamily="18" charset="0"/>
                <a:cs typeface="Times New Roman" pitchFamily="18" charset="0"/>
              </a:rPr>
              <a:t>while( </a:t>
            </a:r>
            <a:r>
              <a:rPr lang="en-US" sz="1400" dirty="0" err="1">
                <a:latin typeface="Times New Roman" pitchFamily="18" charset="0"/>
                <a:cs typeface="Times New Roman" pitchFamily="18" charset="0"/>
              </a:rPr>
              <a:t>dir</a:t>
            </a:r>
            <a:r>
              <a:rPr lang="en-US" sz="1400" dirty="0">
                <a:latin typeface="Times New Roman" pitchFamily="18" charset="0"/>
                <a:cs typeface="Times New Roman" pitchFamily="18" charset="0"/>
              </a:rPr>
              <a:t> != ‘\r’ )</a:t>
            </a:r>
          </a:p>
          <a:p>
            <a:pPr>
              <a:tabLst>
                <a:tab pos="457200" algn="l"/>
              </a:tabLst>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tabLst>
                <a:tab pos="914400" algn="l"/>
              </a:tabLst>
            </a:pPr>
            <a:r>
              <a:rPr lang="en-US" sz="1400" dirty="0" smtClean="0">
                <a:latin typeface="Times New Roman" pitchFamily="18" charset="0"/>
                <a:cs typeface="Times New Roman" pitchFamily="18" charset="0"/>
              </a:rPr>
              <a:t>	cout </a:t>
            </a:r>
            <a:r>
              <a:rPr lang="en-US" sz="1400" dirty="0">
                <a:latin typeface="Times New Roman" pitchFamily="18" charset="0"/>
                <a:cs typeface="Times New Roman" pitchFamily="18" charset="0"/>
              </a:rPr>
              <a:t>&lt;&lt; “\</a:t>
            </a:r>
            <a:r>
              <a:rPr lang="en-US" sz="1400" dirty="0" err="1">
                <a:latin typeface="Times New Roman" pitchFamily="18" charset="0"/>
                <a:cs typeface="Times New Roman" pitchFamily="18" charset="0"/>
              </a:rPr>
              <a:t>nYour</a:t>
            </a:r>
            <a:r>
              <a:rPr lang="en-US" sz="1400" dirty="0">
                <a:latin typeface="Times New Roman" pitchFamily="18" charset="0"/>
                <a:cs typeface="Times New Roman" pitchFamily="18" charset="0"/>
              </a:rPr>
              <a:t> location is “ &lt;&lt; x &lt;&lt; “, “ &lt;&lt; y;</a:t>
            </a:r>
          </a:p>
          <a:p>
            <a:pPr>
              <a:tabLst>
                <a:tab pos="914400" algn="l"/>
              </a:tabLst>
            </a:pPr>
            <a:r>
              <a:rPr lang="en-US" sz="1400" dirty="0" smtClean="0">
                <a:latin typeface="Times New Roman" pitchFamily="18" charset="0"/>
                <a:cs typeface="Times New Roman" pitchFamily="18" charset="0"/>
              </a:rPr>
              <a:t>	cout </a:t>
            </a:r>
            <a:r>
              <a:rPr lang="en-US" sz="1400" dirty="0">
                <a:latin typeface="Times New Roman" pitchFamily="18" charset="0"/>
                <a:cs typeface="Times New Roman" pitchFamily="18" charset="0"/>
              </a:rPr>
              <a:t>&lt;&lt; “\</a:t>
            </a:r>
            <a:r>
              <a:rPr lang="en-US" sz="1400" dirty="0" err="1">
                <a:latin typeface="Times New Roman" pitchFamily="18" charset="0"/>
                <a:cs typeface="Times New Roman" pitchFamily="18" charset="0"/>
              </a:rPr>
              <a:t>nEnter</a:t>
            </a:r>
            <a:r>
              <a:rPr lang="en-US" sz="1400" dirty="0">
                <a:latin typeface="Times New Roman" pitchFamily="18" charset="0"/>
                <a:cs typeface="Times New Roman" pitchFamily="18" charset="0"/>
              </a:rPr>
              <a:t> direction (n, s, e, w): “;</a:t>
            </a:r>
          </a:p>
          <a:p>
            <a:pPr>
              <a:tabLst>
                <a:tab pos="914400" algn="l"/>
              </a:tabLst>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dir</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getche</a:t>
            </a:r>
            <a:r>
              <a:rPr lang="en-US" sz="1400" dirty="0">
                <a:latin typeface="Times New Roman" pitchFamily="18" charset="0"/>
                <a:cs typeface="Times New Roman" pitchFamily="18" charset="0"/>
              </a:rPr>
              <a:t>();            //get </a:t>
            </a:r>
            <a:r>
              <a:rPr lang="en-US" sz="1400" dirty="0" smtClean="0">
                <a:latin typeface="Times New Roman" pitchFamily="18" charset="0"/>
                <a:cs typeface="Times New Roman" pitchFamily="18" charset="0"/>
              </a:rPr>
              <a:t>direction (or)  </a:t>
            </a:r>
            <a:r>
              <a:rPr lang="en-US" sz="1400" dirty="0" err="1" smtClean="0">
                <a:solidFill>
                  <a:srgbClr val="FF0000"/>
                </a:solidFill>
                <a:latin typeface="Times New Roman" pitchFamily="18" charset="0"/>
                <a:cs typeface="Times New Roman" pitchFamily="18" charset="0"/>
              </a:rPr>
              <a:t>cin</a:t>
            </a:r>
            <a:r>
              <a:rPr lang="en-US" sz="1400" dirty="0" smtClean="0">
                <a:solidFill>
                  <a:srgbClr val="FF0000"/>
                </a:solidFill>
                <a:latin typeface="Times New Roman" pitchFamily="18" charset="0"/>
                <a:cs typeface="Times New Roman" pitchFamily="18" charset="0"/>
              </a:rPr>
              <a:t>&gt;&gt;</a:t>
            </a:r>
            <a:r>
              <a:rPr lang="en-US" sz="1400" dirty="0" err="1" smtClean="0">
                <a:solidFill>
                  <a:srgbClr val="FF0000"/>
                </a:solidFill>
                <a:latin typeface="Times New Roman" pitchFamily="18" charset="0"/>
                <a:cs typeface="Times New Roman" pitchFamily="18" charset="0"/>
              </a:rPr>
              <a:t>dir</a:t>
            </a:r>
            <a:r>
              <a:rPr lang="en-US" sz="1400" dirty="0" smtClean="0">
                <a:solidFill>
                  <a:srgbClr val="FF0000"/>
                </a:solidFill>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p>
          <a:p>
            <a:pPr>
              <a:tabLst>
                <a:tab pos="914400" algn="l"/>
              </a:tabLst>
            </a:pPr>
            <a:r>
              <a:rPr lang="en-US" sz="1400" dirty="0" smtClean="0">
                <a:latin typeface="Times New Roman" pitchFamily="18" charset="0"/>
                <a:cs typeface="Times New Roman" pitchFamily="18" charset="0"/>
              </a:rPr>
              <a:t>	switch(</a:t>
            </a:r>
            <a:r>
              <a:rPr lang="en-US" sz="1400" dirty="0" err="1" smtClean="0">
                <a:latin typeface="Times New Roman" pitchFamily="18" charset="0"/>
                <a:cs typeface="Times New Roman" pitchFamily="18" charset="0"/>
              </a:rPr>
              <a:t>dir</a:t>
            </a:r>
            <a:r>
              <a:rPr lang="en-US" sz="1400" dirty="0" smtClean="0">
                <a:latin typeface="Times New Roman" pitchFamily="18" charset="0"/>
                <a:cs typeface="Times New Roman" pitchFamily="18" charset="0"/>
              </a:rPr>
              <a:t>)</a:t>
            </a:r>
          </a:p>
          <a:p>
            <a:pPr>
              <a:tabLst>
                <a:tab pos="1371600" algn="l"/>
              </a:tabLst>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tabLst>
                <a:tab pos="1371600" algn="l"/>
                <a:tab pos="1828800" algn="l"/>
              </a:tabLst>
            </a:pPr>
            <a:r>
              <a:rPr lang="en-US" sz="1400" dirty="0" smtClean="0">
                <a:latin typeface="Times New Roman" pitchFamily="18" charset="0"/>
                <a:cs typeface="Times New Roman" pitchFamily="18" charset="0"/>
              </a:rPr>
              <a:t>		case </a:t>
            </a:r>
            <a:r>
              <a:rPr lang="en-US" sz="1400" dirty="0">
                <a:latin typeface="Times New Roman" pitchFamily="18" charset="0"/>
                <a:cs typeface="Times New Roman" pitchFamily="18" charset="0"/>
              </a:rPr>
              <a:t>‘n’: </a:t>
            </a:r>
            <a:r>
              <a:rPr lang="en-US" sz="1400" dirty="0" smtClean="0">
                <a:latin typeface="Times New Roman" pitchFamily="18" charset="0"/>
                <a:cs typeface="Times New Roman" pitchFamily="18" charset="0"/>
              </a:rPr>
              <a:t>y++; </a:t>
            </a:r>
            <a:r>
              <a:rPr lang="en-US" sz="1400" dirty="0">
                <a:latin typeface="Times New Roman" pitchFamily="18" charset="0"/>
                <a:cs typeface="Times New Roman" pitchFamily="18" charset="0"/>
              </a:rPr>
              <a:t>break;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//update coordinates</a:t>
            </a:r>
          </a:p>
          <a:p>
            <a:pPr>
              <a:tabLst>
                <a:tab pos="1828800" algn="l"/>
              </a:tabLst>
            </a:pPr>
            <a:r>
              <a:rPr lang="en-US" sz="1400" dirty="0" smtClean="0">
                <a:latin typeface="Times New Roman" pitchFamily="18" charset="0"/>
                <a:cs typeface="Times New Roman" pitchFamily="18" charset="0"/>
              </a:rPr>
              <a:t>	case </a:t>
            </a:r>
            <a:r>
              <a:rPr lang="en-US" sz="1400" dirty="0">
                <a:latin typeface="Times New Roman" pitchFamily="18" charset="0"/>
                <a:cs typeface="Times New Roman" pitchFamily="18" charset="0"/>
              </a:rPr>
              <a:t>‘s’: </a:t>
            </a:r>
            <a:r>
              <a:rPr lang="en-US" sz="1400" dirty="0" smtClean="0">
                <a:latin typeface="Times New Roman" pitchFamily="18" charset="0"/>
                <a:cs typeface="Times New Roman" pitchFamily="18" charset="0"/>
              </a:rPr>
              <a:t>y--; </a:t>
            </a:r>
            <a:r>
              <a:rPr lang="en-US" sz="1400" dirty="0">
                <a:latin typeface="Times New Roman" pitchFamily="18" charset="0"/>
                <a:cs typeface="Times New Roman" pitchFamily="18" charset="0"/>
              </a:rPr>
              <a:t>break;</a:t>
            </a:r>
          </a:p>
          <a:p>
            <a:pPr>
              <a:tabLst>
                <a:tab pos="1828800" algn="l"/>
              </a:tabLst>
            </a:pPr>
            <a:r>
              <a:rPr lang="en-US" sz="1400" dirty="0" smtClean="0">
                <a:latin typeface="Times New Roman" pitchFamily="18" charset="0"/>
                <a:cs typeface="Times New Roman" pitchFamily="18" charset="0"/>
              </a:rPr>
              <a:t>	case </a:t>
            </a:r>
            <a:r>
              <a:rPr lang="en-US" sz="1400" dirty="0">
                <a:latin typeface="Times New Roman" pitchFamily="18" charset="0"/>
                <a:cs typeface="Times New Roman" pitchFamily="18" charset="0"/>
              </a:rPr>
              <a:t>‘e’: x++; break;</a:t>
            </a:r>
          </a:p>
          <a:p>
            <a:pPr>
              <a:tabLst>
                <a:tab pos="1828800" algn="l"/>
              </a:tabLst>
            </a:pPr>
            <a:r>
              <a:rPr lang="en-US" sz="1400" dirty="0" smtClean="0">
                <a:latin typeface="Times New Roman" pitchFamily="18" charset="0"/>
                <a:cs typeface="Times New Roman" pitchFamily="18" charset="0"/>
              </a:rPr>
              <a:t>	case </a:t>
            </a:r>
            <a:r>
              <a:rPr lang="en-US" sz="1400" dirty="0">
                <a:latin typeface="Times New Roman" pitchFamily="18" charset="0"/>
                <a:cs typeface="Times New Roman" pitchFamily="18" charset="0"/>
              </a:rPr>
              <a:t>‘w’: x--; break;</a:t>
            </a:r>
          </a:p>
          <a:p>
            <a:pPr>
              <a:tabLst>
                <a:tab pos="1371600" algn="l"/>
              </a:tabLst>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tabLst>
                <a:tab pos="914400" algn="l"/>
              </a:tabLst>
            </a:pPr>
            <a:r>
              <a:rPr lang="en-US" sz="1400" dirty="0" smtClean="0">
                <a:latin typeface="Times New Roman" pitchFamily="18" charset="0"/>
                <a:cs typeface="Times New Roman" pitchFamily="18" charset="0"/>
              </a:rPr>
              <a:t>	if</a:t>
            </a:r>
            <a:r>
              <a:rPr lang="en-US" sz="1400" dirty="0">
                <a:latin typeface="Times New Roman" pitchFamily="18" charset="0"/>
                <a:cs typeface="Times New Roman" pitchFamily="18" charset="0"/>
              </a:rPr>
              <a:t>( x==7 &amp;&amp; y==11 )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if x is 7 and y is 11</a:t>
            </a:r>
          </a:p>
          <a:p>
            <a:pPr>
              <a:tabLst>
                <a:tab pos="1371600" algn="l"/>
              </a:tabLst>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tabLst>
                <a:tab pos="1828800" algn="l"/>
              </a:tabLst>
            </a:pPr>
            <a:r>
              <a:rPr lang="en-US" sz="1400" dirty="0" smtClean="0">
                <a:latin typeface="Times New Roman" pitchFamily="18" charset="0"/>
                <a:cs typeface="Times New Roman" pitchFamily="18" charset="0"/>
              </a:rPr>
              <a:t>	cout </a:t>
            </a:r>
            <a:r>
              <a:rPr lang="en-US" sz="1400" dirty="0">
                <a:latin typeface="Times New Roman" pitchFamily="18" charset="0"/>
                <a:cs typeface="Times New Roman" pitchFamily="18" charset="0"/>
              </a:rPr>
              <a:t>&lt;&lt; “\</a:t>
            </a:r>
            <a:r>
              <a:rPr lang="en-US" sz="1400" dirty="0" err="1">
                <a:latin typeface="Times New Roman" pitchFamily="18" charset="0"/>
                <a:cs typeface="Times New Roman" pitchFamily="18" charset="0"/>
              </a:rPr>
              <a:t>nYou</a:t>
            </a:r>
            <a:r>
              <a:rPr lang="en-US" sz="1400" dirty="0">
                <a:latin typeface="Times New Roman" pitchFamily="18" charset="0"/>
                <a:cs typeface="Times New Roman" pitchFamily="18" charset="0"/>
              </a:rPr>
              <a:t> found the treasure!\n”;</a:t>
            </a:r>
          </a:p>
          <a:p>
            <a:pPr>
              <a:tabLst>
                <a:tab pos="1828800" algn="l"/>
              </a:tabLst>
            </a:pPr>
            <a:r>
              <a:rPr lang="en-US" sz="1400" dirty="0" smtClean="0">
                <a:latin typeface="Times New Roman" pitchFamily="18" charset="0"/>
                <a:cs typeface="Times New Roman" pitchFamily="18" charset="0"/>
              </a:rPr>
              <a:t>	exit(0</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exit from program</a:t>
            </a:r>
          </a:p>
          <a:p>
            <a:pPr>
              <a:tabLst>
                <a:tab pos="1371600" algn="l"/>
              </a:tabLst>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tabLst>
                <a:tab pos="1371600" algn="l"/>
              </a:tabLst>
            </a:pPr>
            <a:r>
              <a:rPr lang="en-US" sz="1400" dirty="0" smtClean="0">
                <a:latin typeface="Times New Roman" pitchFamily="18" charset="0"/>
                <a:cs typeface="Times New Roman" pitchFamily="18" charset="0"/>
              </a:rPr>
              <a:t>           }  </a:t>
            </a:r>
            <a:r>
              <a:rPr lang="en-US" sz="1400" dirty="0">
                <a:latin typeface="Times New Roman" pitchFamily="18" charset="0"/>
                <a:cs typeface="Times New Roman" pitchFamily="18" charset="0"/>
              </a:rPr>
              <a:t>//end </a:t>
            </a:r>
            <a:r>
              <a:rPr lang="en-US" sz="1400" dirty="0" smtClean="0">
                <a:latin typeface="Times New Roman" pitchFamily="18" charset="0"/>
                <a:cs typeface="Times New Roman" pitchFamily="18" charset="0"/>
              </a:rPr>
              <a:t>while</a:t>
            </a:r>
            <a:endParaRPr lang="en-US" sz="1400" dirty="0">
              <a:latin typeface="Times New Roman" pitchFamily="18" charset="0"/>
              <a:cs typeface="Times New Roman" pitchFamily="18" charset="0"/>
            </a:endParaRPr>
          </a:p>
          <a:p>
            <a:pPr>
              <a:tabLst>
                <a:tab pos="457200" algn="l"/>
              </a:tabLst>
            </a:pPr>
            <a:r>
              <a:rPr lang="en-US" sz="1400" dirty="0">
                <a:latin typeface="Times New Roman" pitchFamily="18" charset="0"/>
                <a:cs typeface="Times New Roman" pitchFamily="18" charset="0"/>
              </a:rPr>
              <a:t>}</a:t>
            </a:r>
          </a:p>
        </p:txBody>
      </p:sp>
    </p:spTree>
    <p:extLst>
      <p:ext uri="{BB962C8B-B14F-4D97-AF65-F5344CB8AC3E}">
        <p14:creationId xmlns="" xmlns:p14="http://schemas.microsoft.com/office/powerpoint/2010/main" val="2666522853"/>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40677" y="76200"/>
            <a:ext cx="8651631" cy="685800"/>
          </a:xfrm>
          <a:prstGeom prst="rect">
            <a:avLst/>
          </a:prstGeom>
          <a:noFill/>
          <a:ln w="9525">
            <a:noFill/>
            <a:miter lim="800000"/>
            <a:headEnd/>
            <a:tailEnd/>
          </a:ln>
        </p:spPr>
        <p:txBody>
          <a:bodyPr anchor="b"/>
          <a:lstStyle/>
          <a:p>
            <a:pPr>
              <a:defRPr/>
            </a:pPr>
            <a:r>
              <a:rPr lang="en-US" kern="0" dirty="0">
                <a:solidFill>
                  <a:schemeClr val="tx2"/>
                </a:solidFill>
                <a:latin typeface="+mj-lt"/>
                <a:ea typeface="+mj-ea"/>
                <a:cs typeface="+mj-cs"/>
              </a:rPr>
              <a:t>The</a:t>
            </a:r>
            <a:r>
              <a:rPr lang="en-US" sz="4800" kern="0" dirty="0">
                <a:solidFill>
                  <a:schemeClr val="tx2"/>
                </a:solidFill>
                <a:latin typeface="Courier New" pitchFamily="49" charset="0"/>
                <a:ea typeface="+mj-ea"/>
                <a:cs typeface="Courier New" pitchFamily="49" charset="0"/>
              </a:rPr>
              <a:t> do</a:t>
            </a:r>
            <a:r>
              <a:rPr lang="en-US" kern="0" dirty="0">
                <a:solidFill>
                  <a:schemeClr val="tx2"/>
                </a:solidFill>
                <a:latin typeface="+mj-lt"/>
                <a:ea typeface="+mj-ea"/>
                <a:cs typeface="+mj-cs"/>
              </a:rPr>
              <a:t> loop</a:t>
            </a:r>
          </a:p>
        </p:txBody>
      </p:sp>
      <p:sp>
        <p:nvSpPr>
          <p:cNvPr id="4" name="Content Placeholder 2" descr="Rectangle: Click to edit Master text styles&#10;Second level&#10;Third level&#10;Fourth level&#10;Fifth level"/>
          <p:cNvSpPr txBox="1">
            <a:spLocks/>
          </p:cNvSpPr>
          <p:nvPr/>
        </p:nvSpPr>
        <p:spPr bwMode="auto">
          <a:xfrm>
            <a:off x="140677" y="990600"/>
            <a:ext cx="8932985" cy="5638800"/>
          </a:xfrm>
          <a:prstGeom prst="rect">
            <a:avLst/>
          </a:prstGeom>
          <a:noFill/>
          <a:ln w="9525">
            <a:noFill/>
            <a:miter lim="800000"/>
            <a:headEnd/>
            <a:tailEnd/>
          </a:ln>
        </p:spPr>
        <p:txBody>
          <a:bodyPr/>
          <a:lstStyle/>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If you don’t know how many times</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The </a:t>
            </a:r>
            <a:r>
              <a:rPr lang="en-US" sz="2400" kern="0" dirty="0" err="1">
                <a:solidFill>
                  <a:schemeClr val="tx1"/>
                </a:solidFill>
                <a:latin typeface="Times New Roman" pitchFamily="18" charset="0"/>
                <a:cs typeface="Times New Roman" pitchFamily="18" charset="0"/>
              </a:rPr>
              <a:t>text_expression</a:t>
            </a:r>
            <a:r>
              <a:rPr lang="en-US" sz="2400" kern="0" dirty="0">
                <a:solidFill>
                  <a:schemeClr val="tx1"/>
                </a:solidFill>
                <a:latin typeface="Times New Roman" pitchFamily="18" charset="0"/>
                <a:cs typeface="Times New Roman" pitchFamily="18" charset="0"/>
              </a:rPr>
              <a:t> is placed at the end of the loop</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The loop body is </a:t>
            </a:r>
            <a:r>
              <a:rPr lang="en-US" sz="2400" b="1" kern="0" dirty="0">
                <a:solidFill>
                  <a:schemeClr val="tx1"/>
                </a:solidFill>
                <a:latin typeface="Times New Roman" pitchFamily="18" charset="0"/>
                <a:cs typeface="Times New Roman" pitchFamily="18" charset="0"/>
              </a:rPr>
              <a:t>executed at least once</a:t>
            </a:r>
          </a:p>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Syntax:</a:t>
            </a:r>
          </a:p>
          <a:p>
            <a:pPr marL="342900">
              <a:spcBef>
                <a:spcPct val="20000"/>
              </a:spcBef>
              <a:buClr>
                <a:srgbClr val="6F89F7"/>
              </a:buClr>
              <a:buSzPct val="110000"/>
              <a:defRPr/>
            </a:pPr>
            <a:r>
              <a:rPr lang="en-US" sz="2200" kern="0" dirty="0">
                <a:solidFill>
                  <a:srgbClr val="40458C"/>
                </a:solidFill>
                <a:latin typeface="Courier New" pitchFamily="49" charset="0"/>
              </a:rPr>
              <a:t>do</a:t>
            </a:r>
          </a:p>
          <a:p>
            <a:pPr marL="342900">
              <a:spcBef>
                <a:spcPct val="20000"/>
              </a:spcBef>
              <a:buClr>
                <a:srgbClr val="6F89F7"/>
              </a:buClr>
              <a:buSzPct val="110000"/>
              <a:defRPr/>
            </a:pPr>
            <a:r>
              <a:rPr lang="en-US" sz="2200" kern="0" dirty="0">
                <a:solidFill>
                  <a:srgbClr val="40458C"/>
                </a:solidFill>
                <a:latin typeface="Courier New" pitchFamily="49" charset="0"/>
              </a:rPr>
              <a:t>statement;</a:t>
            </a:r>
          </a:p>
          <a:p>
            <a:pPr marL="342900">
              <a:spcBef>
                <a:spcPct val="20000"/>
              </a:spcBef>
              <a:buClr>
                <a:srgbClr val="6F89F7"/>
              </a:buClr>
              <a:buSzPct val="110000"/>
              <a:defRPr/>
            </a:pPr>
            <a:r>
              <a:rPr lang="en-US" sz="2200" kern="0" dirty="0">
                <a:solidFill>
                  <a:srgbClr val="40458C"/>
                </a:solidFill>
                <a:latin typeface="Courier New" pitchFamily="49" charset="0"/>
              </a:rPr>
              <a:t>while(</a:t>
            </a:r>
            <a:r>
              <a:rPr lang="en-US" sz="2200" kern="0" dirty="0" err="1">
                <a:solidFill>
                  <a:srgbClr val="40458C"/>
                </a:solidFill>
                <a:latin typeface="Courier New" pitchFamily="49" charset="0"/>
              </a:rPr>
              <a:t>test_expression</a:t>
            </a:r>
            <a:r>
              <a:rPr lang="en-US" sz="2200" kern="0" dirty="0">
                <a:solidFill>
                  <a:srgbClr val="40458C"/>
                </a:solidFill>
                <a:latin typeface="Courier New" pitchFamily="49" charset="0"/>
              </a:rPr>
              <a:t>);</a:t>
            </a:r>
          </a:p>
          <a:p>
            <a:pPr marL="342900">
              <a:spcBef>
                <a:spcPct val="20000"/>
              </a:spcBef>
              <a:buClr>
                <a:srgbClr val="6F89F7"/>
              </a:buClr>
              <a:buSzPct val="110000"/>
              <a:defRPr/>
            </a:pPr>
            <a:r>
              <a:rPr lang="en-US" sz="2400" kern="0" dirty="0">
                <a:solidFill>
                  <a:srgbClr val="40458C"/>
                </a:solidFill>
                <a:latin typeface="Tahoma"/>
              </a:rPr>
              <a:t>(or) </a:t>
            </a:r>
          </a:p>
          <a:p>
            <a:pPr marL="342900">
              <a:spcBef>
                <a:spcPct val="20000"/>
              </a:spcBef>
              <a:buClr>
                <a:srgbClr val="6F89F7"/>
              </a:buClr>
              <a:buSzPct val="110000"/>
              <a:defRPr/>
            </a:pPr>
            <a:r>
              <a:rPr lang="en-US" sz="2200" kern="0" dirty="0">
                <a:solidFill>
                  <a:srgbClr val="40458C"/>
                </a:solidFill>
                <a:latin typeface="Courier New" pitchFamily="49" charset="0"/>
              </a:rPr>
              <a:t>do {</a:t>
            </a:r>
          </a:p>
          <a:p>
            <a:pPr marL="342900">
              <a:spcBef>
                <a:spcPct val="20000"/>
              </a:spcBef>
              <a:buClr>
                <a:srgbClr val="6F89F7"/>
              </a:buClr>
              <a:buSzPct val="110000"/>
              <a:defRPr/>
            </a:pPr>
            <a:r>
              <a:rPr lang="en-US" sz="2200" kern="0" dirty="0">
                <a:solidFill>
                  <a:srgbClr val="40458C"/>
                </a:solidFill>
                <a:latin typeface="Courier New" pitchFamily="49" charset="0"/>
              </a:rPr>
              <a:t>statement_1; … </a:t>
            </a:r>
            <a:r>
              <a:rPr lang="en-US" sz="2200" kern="0" dirty="0" err="1">
                <a:solidFill>
                  <a:srgbClr val="40458C"/>
                </a:solidFill>
                <a:latin typeface="Courier New" pitchFamily="49" charset="0"/>
              </a:rPr>
              <a:t>statement_n</a:t>
            </a:r>
            <a:r>
              <a:rPr lang="en-US" sz="2200" kern="0" dirty="0">
                <a:solidFill>
                  <a:srgbClr val="40458C"/>
                </a:solidFill>
                <a:latin typeface="Courier New" pitchFamily="49" charset="0"/>
              </a:rPr>
              <a:t>;</a:t>
            </a:r>
          </a:p>
          <a:p>
            <a:pPr marL="342900">
              <a:spcBef>
                <a:spcPct val="20000"/>
              </a:spcBef>
              <a:buClr>
                <a:srgbClr val="6F89F7"/>
              </a:buClr>
              <a:buSzPct val="110000"/>
              <a:defRPr/>
            </a:pPr>
            <a:r>
              <a:rPr lang="en-US" sz="2200" kern="0" dirty="0">
                <a:solidFill>
                  <a:srgbClr val="40458C"/>
                </a:solidFill>
                <a:latin typeface="Courier New" pitchFamily="49" charset="0"/>
              </a:rPr>
              <a:t>}while(</a:t>
            </a:r>
            <a:r>
              <a:rPr lang="en-US" sz="2200" kern="0" dirty="0" err="1">
                <a:solidFill>
                  <a:srgbClr val="40458C"/>
                </a:solidFill>
                <a:latin typeface="Courier New" pitchFamily="49" charset="0"/>
              </a:rPr>
              <a:t>test_expression</a:t>
            </a:r>
            <a:r>
              <a:rPr lang="en-US" sz="2200" kern="0" dirty="0">
                <a:solidFill>
                  <a:srgbClr val="40458C"/>
                </a:solidFill>
                <a:latin typeface="Courier New" pitchFamily="49" charset="0"/>
              </a:rPr>
              <a:t>);</a:t>
            </a:r>
          </a:p>
          <a:p>
            <a:pPr marL="342900" indent="-342900" algn="just">
              <a:spcBef>
                <a:spcPct val="20000"/>
              </a:spcBef>
              <a:buClr>
                <a:schemeClr val="hlink"/>
              </a:buClr>
              <a:buSzPct val="110000"/>
              <a:buFont typeface="Wingdings" pitchFamily="2" charset="2"/>
              <a:buBlip>
                <a:blip r:embed="rId2"/>
              </a:buBlip>
              <a:defRPr/>
            </a:pPr>
            <a:endParaRPr lang="en-US" sz="2400" kern="0" dirty="0">
              <a:solidFill>
                <a:schemeClr val="tx1"/>
              </a:solidFill>
              <a:latin typeface="+mn-lt"/>
            </a:endParaRPr>
          </a:p>
          <a:p>
            <a:pPr marL="342900" indent="-342900" algn="just">
              <a:spcBef>
                <a:spcPct val="20000"/>
              </a:spcBef>
              <a:buClr>
                <a:schemeClr val="hlink"/>
              </a:buClr>
              <a:buSzPct val="110000"/>
              <a:buFont typeface="Wingdings" pitchFamily="2" charset="2"/>
              <a:buBlip>
                <a:blip r:embed="rId2"/>
              </a:buBlip>
              <a:defRPr/>
            </a:pPr>
            <a:endParaRPr lang="en-US" sz="2400" kern="0" dirty="0">
              <a:solidFill>
                <a:schemeClr val="tx1"/>
              </a:solidFill>
              <a:latin typeface="+mn-lt"/>
            </a:endParaRPr>
          </a:p>
        </p:txBody>
      </p:sp>
      <p:cxnSp>
        <p:nvCxnSpPr>
          <p:cNvPr id="117764" name="Straight Arrow Connector 3"/>
          <p:cNvCxnSpPr>
            <a:cxnSpLocks noChangeShapeType="1"/>
          </p:cNvCxnSpPr>
          <p:nvPr/>
        </p:nvCxnSpPr>
        <p:spPr bwMode="auto">
          <a:xfrm rot="10800000">
            <a:off x="1125415" y="2895600"/>
            <a:ext cx="844062" cy="1588"/>
          </a:xfrm>
          <a:prstGeom prst="straightConnector1">
            <a:avLst/>
          </a:prstGeom>
          <a:noFill/>
          <a:ln w="15875" algn="ctr">
            <a:solidFill>
              <a:srgbClr val="FF0000"/>
            </a:solidFill>
            <a:round/>
            <a:headEnd/>
            <a:tailEnd type="arrow" w="med" len="med"/>
          </a:ln>
        </p:spPr>
      </p:cxnSp>
      <p:sp>
        <p:nvSpPr>
          <p:cNvPr id="117765" name="TextBox 4"/>
          <p:cNvSpPr txBox="1">
            <a:spLocks noChangeArrowheads="1"/>
          </p:cNvSpPr>
          <p:nvPr/>
        </p:nvSpPr>
        <p:spPr bwMode="auto">
          <a:xfrm>
            <a:off x="2178116" y="2586336"/>
            <a:ext cx="2492798" cy="461665"/>
          </a:xfrm>
          <a:prstGeom prst="rect">
            <a:avLst/>
          </a:prstGeom>
          <a:noFill/>
          <a:ln w="9525">
            <a:noFill/>
            <a:miter lim="800000"/>
            <a:headEnd/>
            <a:tailEnd/>
          </a:ln>
        </p:spPr>
        <p:txBody>
          <a:bodyPr wrap="none">
            <a:spAutoFit/>
          </a:bodyPr>
          <a:lstStyle/>
          <a:p>
            <a:r>
              <a:rPr lang="en-US" sz="2400" dirty="0">
                <a:solidFill>
                  <a:srgbClr val="FF0000"/>
                </a:solidFill>
              </a:rPr>
              <a:t>no semicolon here</a:t>
            </a:r>
          </a:p>
        </p:txBody>
      </p:sp>
      <p:pic>
        <p:nvPicPr>
          <p:cNvPr id="117766" name="Picture 2"/>
          <p:cNvPicPr>
            <a:picLocks noChangeAspect="1" noChangeArrowheads="1"/>
          </p:cNvPicPr>
          <p:nvPr/>
        </p:nvPicPr>
        <p:blipFill>
          <a:blip r:embed="rId3"/>
          <a:srcRect/>
          <a:stretch>
            <a:fillRect/>
          </a:stretch>
        </p:blipFill>
        <p:spPr bwMode="auto">
          <a:xfrm>
            <a:off x="5908431" y="3581401"/>
            <a:ext cx="2883877" cy="2570163"/>
          </a:xfrm>
          <a:prstGeom prst="rect">
            <a:avLst/>
          </a:prstGeom>
          <a:noFill/>
          <a:ln w="9525">
            <a:noFill/>
            <a:miter lim="800000"/>
            <a:headEnd/>
            <a:tailEnd/>
          </a:ln>
        </p:spPr>
      </p:pic>
      <p:sp>
        <p:nvSpPr>
          <p:cNvPr id="117767" name="TextBox 4"/>
          <p:cNvSpPr txBox="1">
            <a:spLocks noChangeArrowheads="1"/>
          </p:cNvSpPr>
          <p:nvPr/>
        </p:nvSpPr>
        <p:spPr bwMode="auto">
          <a:xfrm>
            <a:off x="4309010" y="4112568"/>
            <a:ext cx="1458091" cy="461665"/>
          </a:xfrm>
          <a:prstGeom prst="rect">
            <a:avLst/>
          </a:prstGeom>
          <a:noFill/>
          <a:ln w="9525">
            <a:noFill/>
            <a:miter lim="800000"/>
            <a:headEnd/>
            <a:tailEnd/>
          </a:ln>
        </p:spPr>
        <p:txBody>
          <a:bodyPr wrap="none">
            <a:spAutoFit/>
          </a:bodyPr>
          <a:lstStyle/>
          <a:p>
            <a:r>
              <a:rPr lang="en-US" sz="2400" dirty="0">
                <a:solidFill>
                  <a:srgbClr val="FF0000"/>
                </a:solidFill>
              </a:rPr>
              <a:t>semicolon</a:t>
            </a:r>
          </a:p>
        </p:txBody>
      </p:sp>
      <p:cxnSp>
        <p:nvCxnSpPr>
          <p:cNvPr id="117768" name="Straight Arrow Connector 3"/>
          <p:cNvCxnSpPr>
            <a:cxnSpLocks noChangeShapeType="1"/>
          </p:cNvCxnSpPr>
          <p:nvPr/>
        </p:nvCxnSpPr>
        <p:spPr bwMode="auto">
          <a:xfrm rot="16200000" flipV="1">
            <a:off x="4293563" y="3825447"/>
            <a:ext cx="382587" cy="351692"/>
          </a:xfrm>
          <a:prstGeom prst="straightConnector1">
            <a:avLst/>
          </a:prstGeom>
          <a:noFill/>
          <a:ln w="15875" algn="ctr">
            <a:solidFill>
              <a:srgbClr val="FF0000"/>
            </a:solidFill>
            <a:round/>
            <a:headEnd/>
            <a:tailEnd type="arrow" w="med" len="med"/>
          </a:ln>
        </p:spPr>
      </p:cxnSp>
      <p:cxnSp>
        <p:nvCxnSpPr>
          <p:cNvPr id="117769" name="Elbow Connector 18"/>
          <p:cNvCxnSpPr>
            <a:cxnSpLocks noChangeShapeType="1"/>
          </p:cNvCxnSpPr>
          <p:nvPr/>
        </p:nvCxnSpPr>
        <p:spPr bwMode="auto">
          <a:xfrm rot="5400000">
            <a:off x="4390012" y="4499385"/>
            <a:ext cx="1141413" cy="845526"/>
          </a:xfrm>
          <a:prstGeom prst="bentConnector3">
            <a:avLst>
              <a:gd name="adj1" fmla="val 99690"/>
            </a:avLst>
          </a:prstGeom>
          <a:noFill/>
          <a:ln w="9525" algn="ctr">
            <a:solidFill>
              <a:srgbClr val="FF0000"/>
            </a:solidFill>
            <a:round/>
            <a:headEnd/>
            <a:tailEnd type="arrow" w="med" len="med"/>
          </a:ln>
        </p:spPr>
      </p:cxnSp>
      <p:cxnSp>
        <p:nvCxnSpPr>
          <p:cNvPr id="117770" name="Straight Arrow Connector 3"/>
          <p:cNvCxnSpPr>
            <a:cxnSpLocks noChangeShapeType="1"/>
          </p:cNvCxnSpPr>
          <p:nvPr/>
        </p:nvCxnSpPr>
        <p:spPr bwMode="auto">
          <a:xfrm rot="5400000">
            <a:off x="971161" y="3618769"/>
            <a:ext cx="1370012" cy="1125415"/>
          </a:xfrm>
          <a:prstGeom prst="straightConnector1">
            <a:avLst/>
          </a:prstGeom>
          <a:noFill/>
          <a:ln w="15875" algn="ctr">
            <a:solidFill>
              <a:srgbClr val="FF0000"/>
            </a:solidFill>
            <a:round/>
            <a:headEnd/>
            <a:tailEnd type="arrow" w="med" len="med"/>
          </a:ln>
        </p:spPr>
      </p:cxnSp>
      <p:sp>
        <p:nvSpPr>
          <p:cNvPr id="13" name="Footer Placeholder 12"/>
          <p:cNvSpPr>
            <a:spLocks noGrp="1"/>
          </p:cNvSpPr>
          <p:nvPr>
            <p:ph type="ftr" sz="quarter" idx="11"/>
          </p:nvPr>
        </p:nvSpPr>
        <p:spPr>
          <a:xfrm>
            <a:off x="0" y="647700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nvSpPr>
        <p:spPr bwMode="auto">
          <a:xfrm>
            <a:off x="422031" y="866776"/>
            <a:ext cx="8510954" cy="5940425"/>
          </a:xfrm>
          <a:prstGeom prst="rect">
            <a:avLst/>
          </a:prstGeom>
          <a:noFill/>
          <a:ln w="9525">
            <a:noFill/>
            <a:miter lim="800000"/>
            <a:headEnd/>
            <a:tailEnd/>
          </a:ln>
        </p:spPr>
        <p:txBody>
          <a:bodyPr>
            <a:spAutoFit/>
          </a:bodyPr>
          <a:lstStyle/>
          <a:p>
            <a:r>
              <a:rPr lang="en-US" sz="2000" dirty="0">
                <a:solidFill>
                  <a:schemeClr val="tx1"/>
                </a:solidFill>
                <a:latin typeface="Times New Roman" pitchFamily="18" charset="0"/>
                <a:cs typeface="Times New Roman" pitchFamily="18" charset="0"/>
              </a:rPr>
              <a:t>//divdo.cpp</a:t>
            </a:r>
          </a:p>
          <a:p>
            <a:r>
              <a:rPr lang="en-US" sz="2000" dirty="0">
                <a:solidFill>
                  <a:schemeClr val="tx1"/>
                </a:solidFill>
                <a:latin typeface="Times New Roman" pitchFamily="18" charset="0"/>
                <a:cs typeface="Times New Roman" pitchFamily="18" charset="0"/>
              </a:rPr>
              <a:t>//demonstrates do loop</a:t>
            </a:r>
            <a:endParaRPr lang="en-US" sz="2000" b="1"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void main()</a:t>
            </a:r>
          </a:p>
          <a:p>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clrscr</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long dividend, divisor;</a:t>
            </a:r>
          </a:p>
          <a:p>
            <a:r>
              <a:rPr lang="en-US" sz="2000" dirty="0">
                <a:solidFill>
                  <a:schemeClr val="tx1"/>
                </a:solidFill>
                <a:latin typeface="Times New Roman" pitchFamily="18" charset="0"/>
                <a:cs typeface="Times New Roman" pitchFamily="18" charset="0"/>
              </a:rPr>
              <a:t>  char </a:t>
            </a:r>
            <a:r>
              <a:rPr lang="en-US" sz="2000" dirty="0" err="1">
                <a:solidFill>
                  <a:schemeClr val="tx1"/>
                </a:solidFill>
                <a:latin typeface="Times New Roman" pitchFamily="18" charset="0"/>
                <a:cs typeface="Times New Roman" pitchFamily="18" charset="0"/>
              </a:rPr>
              <a:t>ch</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do {</a:t>
            </a:r>
          </a:p>
          <a:p>
            <a:r>
              <a:rPr lang="en-US" sz="2000" dirty="0">
                <a:solidFill>
                  <a:schemeClr val="tx1"/>
                </a:solidFill>
                <a:latin typeface="Times New Roman" pitchFamily="18" charset="0"/>
                <a:cs typeface="Times New Roman" pitchFamily="18" charset="0"/>
              </a:rPr>
              <a:t>    cout&lt;&lt;"Enter dividend: ";</a:t>
            </a:r>
            <a:r>
              <a:rPr lang="en-US" sz="2000" dirty="0" err="1">
                <a:solidFill>
                  <a:schemeClr val="tx1"/>
                </a:solidFill>
                <a:latin typeface="Times New Roman" pitchFamily="18" charset="0"/>
                <a:cs typeface="Times New Roman" pitchFamily="18" charset="0"/>
              </a:rPr>
              <a:t>cin</a:t>
            </a:r>
            <a:r>
              <a:rPr lang="en-US" sz="2000" dirty="0">
                <a:solidFill>
                  <a:schemeClr val="tx1"/>
                </a:solidFill>
                <a:latin typeface="Times New Roman" pitchFamily="18" charset="0"/>
                <a:cs typeface="Times New Roman" pitchFamily="18" charset="0"/>
              </a:rPr>
              <a:t>&gt;&gt;dividend;</a:t>
            </a:r>
          </a:p>
          <a:p>
            <a:r>
              <a:rPr lang="en-US" sz="2000" dirty="0">
                <a:solidFill>
                  <a:schemeClr val="tx1"/>
                </a:solidFill>
                <a:latin typeface="Times New Roman" pitchFamily="18" charset="0"/>
                <a:cs typeface="Times New Roman" pitchFamily="18" charset="0"/>
              </a:rPr>
              <a:t>    cout&lt;&lt;"Enter divisor: ";</a:t>
            </a:r>
            <a:r>
              <a:rPr lang="en-US" sz="2000" dirty="0" err="1">
                <a:solidFill>
                  <a:schemeClr val="tx1"/>
                </a:solidFill>
                <a:latin typeface="Times New Roman" pitchFamily="18" charset="0"/>
                <a:cs typeface="Times New Roman" pitchFamily="18" charset="0"/>
              </a:rPr>
              <a:t>cin</a:t>
            </a:r>
            <a:r>
              <a:rPr lang="en-US" sz="2000" dirty="0">
                <a:solidFill>
                  <a:schemeClr val="tx1"/>
                </a:solidFill>
                <a:latin typeface="Times New Roman" pitchFamily="18" charset="0"/>
                <a:cs typeface="Times New Roman" pitchFamily="18" charset="0"/>
              </a:rPr>
              <a:t>&gt;&gt;divisor;</a:t>
            </a:r>
          </a:p>
          <a:p>
            <a:r>
              <a:rPr lang="en-US" sz="2000" dirty="0">
                <a:solidFill>
                  <a:schemeClr val="tx1"/>
                </a:solidFill>
                <a:latin typeface="Times New Roman" pitchFamily="18" charset="0"/>
                <a:cs typeface="Times New Roman" pitchFamily="18" charset="0"/>
              </a:rPr>
              <a:t>    cout&lt;&lt;"Quotient is "&lt;&lt;dividend/divisor;</a:t>
            </a:r>
          </a:p>
          <a:p>
            <a:r>
              <a:rPr lang="en-US" sz="2000" dirty="0">
                <a:solidFill>
                  <a:schemeClr val="tx1"/>
                </a:solidFill>
                <a:latin typeface="Times New Roman" pitchFamily="18" charset="0"/>
                <a:cs typeface="Times New Roman" pitchFamily="18" charset="0"/>
              </a:rPr>
              <a:t>    cout&lt;&lt;", remainder is "&lt;&lt;dividend % divisor;</a:t>
            </a:r>
          </a:p>
          <a:p>
            <a:r>
              <a:rPr lang="en-US" sz="2000" dirty="0">
                <a:solidFill>
                  <a:schemeClr val="tx1"/>
                </a:solidFill>
                <a:latin typeface="Times New Roman" pitchFamily="18" charset="0"/>
                <a:cs typeface="Times New Roman" pitchFamily="18" charset="0"/>
              </a:rPr>
              <a:t>    cout&lt;&lt;"\</a:t>
            </a:r>
            <a:r>
              <a:rPr lang="en-US" sz="2000" dirty="0" err="1">
                <a:solidFill>
                  <a:schemeClr val="tx1"/>
                </a:solidFill>
                <a:latin typeface="Times New Roman" pitchFamily="18" charset="0"/>
                <a:cs typeface="Times New Roman" pitchFamily="18" charset="0"/>
              </a:rPr>
              <a:t>nDo</a:t>
            </a:r>
            <a:r>
              <a:rPr lang="en-US" sz="2000" dirty="0">
                <a:solidFill>
                  <a:schemeClr val="tx1"/>
                </a:solidFill>
                <a:latin typeface="Times New Roman" pitchFamily="18" charset="0"/>
                <a:cs typeface="Times New Roman" pitchFamily="18" charset="0"/>
              </a:rPr>
              <a:t> another? (y/n): ";</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cin</a:t>
            </a:r>
            <a:r>
              <a:rPr lang="en-US" sz="2000" dirty="0">
                <a:solidFill>
                  <a:schemeClr val="tx1"/>
                </a:solidFill>
                <a:latin typeface="Times New Roman" pitchFamily="18" charset="0"/>
                <a:cs typeface="Times New Roman" pitchFamily="18" charset="0"/>
              </a:rPr>
              <a:t>&gt;&gt;</a:t>
            </a:r>
            <a:r>
              <a:rPr lang="en-US" sz="2000" dirty="0" err="1">
                <a:solidFill>
                  <a:schemeClr val="tx1"/>
                </a:solidFill>
                <a:latin typeface="Times New Roman" pitchFamily="18" charset="0"/>
                <a:cs typeface="Times New Roman" pitchFamily="18" charset="0"/>
              </a:rPr>
              <a:t>ch</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}while(</a:t>
            </a:r>
            <a:r>
              <a:rPr lang="en-US" sz="2000" dirty="0" err="1">
                <a:solidFill>
                  <a:schemeClr val="tx1"/>
                </a:solidFill>
                <a:latin typeface="Times New Roman" pitchFamily="18" charset="0"/>
                <a:cs typeface="Times New Roman" pitchFamily="18" charset="0"/>
              </a:rPr>
              <a:t>ch</a:t>
            </a:r>
            <a:r>
              <a:rPr lang="en-US" sz="2000" dirty="0">
                <a:solidFill>
                  <a:schemeClr val="tx1"/>
                </a:solidFill>
                <a:latin typeface="Times New Roman" pitchFamily="18" charset="0"/>
                <a:cs typeface="Times New Roman" pitchFamily="18" charset="0"/>
              </a:rPr>
              <a:t> !='n');</a:t>
            </a:r>
          </a:p>
          <a:p>
            <a:r>
              <a:rPr lang="en-US" sz="2000" dirty="0">
                <a:solidFill>
                  <a:schemeClr val="tx1"/>
                </a:solidFill>
                <a:latin typeface="Times New Roman" pitchFamily="18" charset="0"/>
                <a:cs typeface="Times New Roman" pitchFamily="18" charset="0"/>
              </a:rPr>
              <a:t>  getch();</a:t>
            </a:r>
          </a:p>
          <a:p>
            <a:r>
              <a:rPr lang="en-US" sz="2000" dirty="0">
                <a:solidFill>
                  <a:schemeClr val="tx1"/>
                </a:solidFill>
                <a:latin typeface="Times New Roman" pitchFamily="18" charset="0"/>
                <a:cs typeface="Times New Roman" pitchFamily="18" charset="0"/>
              </a:rPr>
              <a:t>}</a:t>
            </a:r>
          </a:p>
        </p:txBody>
      </p:sp>
      <p:sp>
        <p:nvSpPr>
          <p:cNvPr id="4" name="Rectangle 2"/>
          <p:cNvSpPr txBox="1">
            <a:spLocks noChangeArrowheads="1"/>
          </p:cNvSpPr>
          <p:nvPr/>
        </p:nvSpPr>
        <p:spPr bwMode="auto">
          <a:xfrm>
            <a:off x="70339" y="-15875"/>
            <a:ext cx="8862646" cy="854075"/>
          </a:xfrm>
          <a:prstGeom prst="rect">
            <a:avLst/>
          </a:prstGeom>
          <a:noFill/>
          <a:ln w="9525">
            <a:noFill/>
            <a:miter lim="800000"/>
            <a:headEnd/>
            <a:tailEnd/>
          </a:ln>
        </p:spPr>
        <p:txBody>
          <a:bodyPr anchor="b"/>
          <a:lstStyle/>
          <a:p>
            <a:pPr>
              <a:defRPr/>
            </a:pPr>
            <a:r>
              <a:rPr lang="en-US" sz="3600" kern="0" dirty="0">
                <a:solidFill>
                  <a:schemeClr val="tx2"/>
                </a:solidFill>
                <a:latin typeface="Times New Roman" pitchFamily="18" charset="0"/>
                <a:cs typeface="Times New Roman" pitchFamily="18" charset="0"/>
              </a:rPr>
              <a:t>do loop - Example</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86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466316" y="838200"/>
            <a:ext cx="4191909" cy="2505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145916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581400" cy="365125"/>
          </a:xfrm>
        </p:spPr>
        <p:txBody>
          <a:bodyPr/>
          <a:lstStyle/>
          <a:p>
            <a:r>
              <a:rPr lang="en-US" dirty="0" smtClean="0"/>
              <a:t>*******Faculty of  Computer Science*******</a:t>
            </a:r>
            <a:endParaRPr lang="en-US" dirty="0"/>
          </a:p>
        </p:txBody>
      </p:sp>
      <p:sp>
        <p:nvSpPr>
          <p:cNvPr id="3" name="Rectangle 2"/>
          <p:cNvSpPr/>
          <p:nvPr/>
        </p:nvSpPr>
        <p:spPr>
          <a:xfrm>
            <a:off x="76200" y="39469"/>
            <a:ext cx="4083169" cy="584775"/>
          </a:xfrm>
          <a:prstGeom prst="rect">
            <a:avLst/>
          </a:prstGeom>
        </p:spPr>
        <p:txBody>
          <a:bodyPr wrap="none">
            <a:spAutoFit/>
          </a:bodyPr>
          <a:lstStyle/>
          <a:p>
            <a:pPr>
              <a:defRPr/>
            </a:pPr>
            <a:r>
              <a:rPr lang="en-US" sz="3200" kern="0" dirty="0">
                <a:solidFill>
                  <a:schemeClr val="tx2"/>
                </a:solidFill>
                <a:latin typeface="Times New Roman" pitchFamily="18" charset="0"/>
                <a:ea typeface="+mj-ea"/>
                <a:cs typeface="Times New Roman" pitchFamily="18" charset="0"/>
              </a:rPr>
              <a:t>The continue Statement</a:t>
            </a:r>
          </a:p>
        </p:txBody>
      </p:sp>
      <p:sp>
        <p:nvSpPr>
          <p:cNvPr id="4" name="Rectangle 3"/>
          <p:cNvSpPr/>
          <p:nvPr/>
        </p:nvSpPr>
        <p:spPr>
          <a:xfrm>
            <a:off x="228600" y="533400"/>
            <a:ext cx="8534400" cy="6463308"/>
          </a:xfrm>
          <a:prstGeom prst="rect">
            <a:avLst/>
          </a:prstGeom>
        </p:spPr>
        <p:txBody>
          <a:bodyPr wrap="square">
            <a:spAutoFit/>
          </a:bodyPr>
          <a:lstStyle/>
          <a:p>
            <a:r>
              <a:rPr lang="en-US" dirty="0">
                <a:latin typeface="Times New Roman" pitchFamily="18" charset="0"/>
                <a:cs typeface="Times New Roman" pitchFamily="18" charset="0"/>
              </a:rPr>
              <a:t>// divdo2.cpp</a:t>
            </a:r>
          </a:p>
          <a:p>
            <a:r>
              <a:rPr lang="en-US" dirty="0">
                <a:latin typeface="Times New Roman" pitchFamily="18" charset="0"/>
                <a:cs typeface="Times New Roman" pitchFamily="18" charset="0"/>
              </a:rPr>
              <a:t>// demonstrates CONTINUE statement</a:t>
            </a:r>
          </a:p>
          <a:p>
            <a:r>
              <a:rPr lang="en-US" dirty="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iostream.h</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void main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long dividend, divisor;</a:t>
            </a:r>
          </a:p>
          <a:p>
            <a:r>
              <a:rPr lang="en-US" dirty="0">
                <a:latin typeface="Times New Roman" pitchFamily="18" charset="0"/>
                <a:cs typeface="Times New Roman" pitchFamily="18" charset="0"/>
              </a:rPr>
              <a:t>char </a:t>
            </a:r>
            <a:r>
              <a:rPr lang="en-US" dirty="0" err="1">
                <a:latin typeface="Times New Roman" pitchFamily="18" charset="0"/>
                <a:cs typeface="Times New Roman" pitchFamily="18" charset="0"/>
              </a:rPr>
              <a:t>ch</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do {</a:t>
            </a:r>
          </a:p>
          <a:p>
            <a:pPr>
              <a:tabLst>
                <a:tab pos="914400" algn="l"/>
              </a:tabLst>
            </a:pPr>
            <a:r>
              <a:rPr lang="en-US" dirty="0" smtClean="0">
                <a:latin typeface="Times New Roman" pitchFamily="18" charset="0"/>
                <a:cs typeface="Times New Roman" pitchFamily="18" charset="0"/>
              </a:rPr>
              <a:t>	cout </a:t>
            </a:r>
            <a:r>
              <a:rPr lang="en-US" dirty="0">
                <a:latin typeface="Times New Roman" pitchFamily="18" charset="0"/>
                <a:cs typeface="Times New Roman" pitchFamily="18" charset="0"/>
              </a:rPr>
              <a:t>&lt;&lt; “Enter dividend: “; </a:t>
            </a:r>
            <a:endParaRPr lang="en-US" dirty="0" smtClean="0">
              <a:latin typeface="Times New Roman" pitchFamily="18" charset="0"/>
              <a:cs typeface="Times New Roman" pitchFamily="18" charset="0"/>
            </a:endParaRPr>
          </a:p>
          <a:p>
            <a:pPr>
              <a:tabLst>
                <a:tab pos="914400" algn="l"/>
              </a:tabLst>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cin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&gt;&gt; dividend;</a:t>
            </a:r>
          </a:p>
          <a:p>
            <a:pPr>
              <a:tabLst>
                <a:tab pos="914400" algn="l"/>
              </a:tabLst>
            </a:pPr>
            <a:r>
              <a:rPr lang="en-US" dirty="0" smtClean="0">
                <a:latin typeface="Times New Roman" pitchFamily="18" charset="0"/>
                <a:cs typeface="Times New Roman" pitchFamily="18" charset="0"/>
              </a:rPr>
              <a:t>	cout </a:t>
            </a:r>
            <a:r>
              <a:rPr lang="en-US" dirty="0">
                <a:latin typeface="Times New Roman" pitchFamily="18" charset="0"/>
                <a:cs typeface="Times New Roman" pitchFamily="18" charset="0"/>
              </a:rPr>
              <a:t>&lt;&lt; “Enter divisor: “; </a:t>
            </a:r>
            <a:endParaRPr lang="en-US" dirty="0" smtClean="0">
              <a:latin typeface="Times New Roman" pitchFamily="18" charset="0"/>
              <a:cs typeface="Times New Roman" pitchFamily="18" charset="0"/>
            </a:endParaRPr>
          </a:p>
          <a:p>
            <a:pPr>
              <a:tabLst>
                <a:tab pos="91440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cin</a:t>
            </a:r>
            <a:r>
              <a:rPr lang="en-US" dirty="0">
                <a:latin typeface="Times New Roman" pitchFamily="18" charset="0"/>
                <a:cs typeface="Times New Roman" pitchFamily="18" charset="0"/>
              </a:rPr>
              <a:t> &gt;&gt; divisor;</a:t>
            </a:r>
          </a:p>
          <a:p>
            <a:pPr>
              <a:tabLst>
                <a:tab pos="914400" algn="l"/>
              </a:tabLst>
            </a:pPr>
            <a:r>
              <a:rPr lang="en-US" dirty="0" smtClean="0">
                <a:latin typeface="Times New Roman" pitchFamily="18" charset="0"/>
                <a:cs typeface="Times New Roman" pitchFamily="18" charset="0"/>
              </a:rPr>
              <a:t>	if</a:t>
            </a:r>
            <a:r>
              <a:rPr lang="en-US" dirty="0">
                <a:latin typeface="Times New Roman" pitchFamily="18" charset="0"/>
                <a:cs typeface="Times New Roman" pitchFamily="18" charset="0"/>
              </a:rPr>
              <a:t>( divisor == 0 )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attempt to</a:t>
            </a:r>
          </a:p>
          <a:p>
            <a:pPr>
              <a:tabLst>
                <a:tab pos="914400" algn="l"/>
              </a:tabLst>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divide by 0,</a:t>
            </a:r>
          </a:p>
          <a:p>
            <a:pPr>
              <a:tabLst>
                <a:tab pos="1428750" algn="l"/>
              </a:tabLst>
            </a:pPr>
            <a:r>
              <a:rPr lang="en-US" dirty="0" smtClean="0">
                <a:latin typeface="Times New Roman" pitchFamily="18" charset="0"/>
                <a:cs typeface="Times New Roman" pitchFamily="18" charset="0"/>
              </a:rPr>
              <a:t>	cout </a:t>
            </a:r>
            <a:r>
              <a:rPr lang="en-US" dirty="0">
                <a:latin typeface="Times New Roman" pitchFamily="18" charset="0"/>
                <a:cs typeface="Times New Roman" pitchFamily="18" charset="0"/>
              </a:rPr>
              <a:t>&lt;&lt; “Illegal divisor\n”;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display message</a:t>
            </a:r>
          </a:p>
          <a:p>
            <a:pPr>
              <a:tabLst>
                <a:tab pos="1371600" algn="l"/>
              </a:tabLst>
            </a:pPr>
            <a:r>
              <a:rPr lang="en-US" dirty="0" smtClean="0">
                <a:latin typeface="Times New Roman" pitchFamily="18" charset="0"/>
                <a:cs typeface="Times New Roman" pitchFamily="18" charset="0"/>
              </a:rPr>
              <a:t>	continue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go to top of loop</a:t>
            </a:r>
          </a:p>
          <a:p>
            <a:pPr>
              <a:tabLst>
                <a:tab pos="914400" algn="l"/>
              </a:tabLst>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tabLst>
                <a:tab pos="228600" algn="l"/>
              </a:tabLst>
            </a:pPr>
            <a:r>
              <a:rPr lang="en-US" dirty="0" smtClean="0">
                <a:latin typeface="Times New Roman" pitchFamily="18" charset="0"/>
                <a:cs typeface="Times New Roman" pitchFamily="18" charset="0"/>
              </a:rPr>
              <a:t>	cout </a:t>
            </a:r>
            <a:r>
              <a:rPr lang="en-US" dirty="0">
                <a:latin typeface="Times New Roman" pitchFamily="18" charset="0"/>
                <a:cs typeface="Times New Roman" pitchFamily="18" charset="0"/>
              </a:rPr>
              <a:t>&lt;&lt; “Quotient is “ &lt;&lt; dividend / divisor;</a:t>
            </a:r>
          </a:p>
          <a:p>
            <a:pPr>
              <a:tabLst>
                <a:tab pos="228600" algn="l"/>
              </a:tabLst>
            </a:pPr>
            <a:r>
              <a:rPr lang="en-US" dirty="0" smtClean="0">
                <a:latin typeface="Times New Roman" pitchFamily="18" charset="0"/>
                <a:cs typeface="Times New Roman" pitchFamily="18" charset="0"/>
              </a:rPr>
              <a:t>	cout </a:t>
            </a:r>
            <a:r>
              <a:rPr lang="en-US" dirty="0">
                <a:latin typeface="Times New Roman" pitchFamily="18" charset="0"/>
                <a:cs typeface="Times New Roman" pitchFamily="18" charset="0"/>
              </a:rPr>
              <a:t>&lt;&lt; “, remainder is “ &lt;&lt; dividend % divisor;</a:t>
            </a:r>
          </a:p>
          <a:p>
            <a:pPr>
              <a:tabLst>
                <a:tab pos="22860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cout </a:t>
            </a:r>
            <a:r>
              <a:rPr lang="en-US" dirty="0">
                <a:latin typeface="Times New Roman" pitchFamily="18" charset="0"/>
                <a:cs typeface="Times New Roman" pitchFamily="18" charset="0"/>
              </a:rPr>
              <a:t>&lt;&lt; “\</a:t>
            </a:r>
            <a:r>
              <a:rPr lang="en-US" dirty="0" err="1">
                <a:latin typeface="Times New Roman" pitchFamily="18" charset="0"/>
                <a:cs typeface="Times New Roman" pitchFamily="18" charset="0"/>
              </a:rPr>
              <a:t>nDo</a:t>
            </a:r>
            <a:r>
              <a:rPr lang="en-US" dirty="0">
                <a:latin typeface="Times New Roman" pitchFamily="18" charset="0"/>
                <a:cs typeface="Times New Roman" pitchFamily="18" charset="0"/>
              </a:rPr>
              <a:t> another? (y/n): “;</a:t>
            </a:r>
          </a:p>
          <a:p>
            <a:pPr>
              <a:tabLst>
                <a:tab pos="228600" algn="l"/>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cin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&gt;&gt;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while( </a:t>
            </a:r>
            <a:r>
              <a:rPr lang="en-US" dirty="0" err="1">
                <a:latin typeface="Times New Roman" pitchFamily="18" charset="0"/>
                <a:cs typeface="Times New Roman" pitchFamily="18" charset="0"/>
              </a:rPr>
              <a:t>ch</a:t>
            </a:r>
            <a:r>
              <a:rPr lang="en-US" dirty="0">
                <a:latin typeface="Times New Roman" pitchFamily="18" charset="0"/>
                <a:cs typeface="Times New Roman" pitchFamily="18" charset="0"/>
              </a:rPr>
              <a:t> != ‘n’ );</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20012" y="1066800"/>
            <a:ext cx="4017468" cy="2157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68701422"/>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286000" y="6356350"/>
            <a:ext cx="4343400" cy="365125"/>
          </a:xfrm>
        </p:spPr>
        <p:txBody>
          <a:bodyPr/>
          <a:lstStyle/>
          <a:p>
            <a:r>
              <a:rPr lang="en-US" dirty="0" smtClean="0"/>
              <a:t>*******Faculty of  Computer Science*******</a:t>
            </a:r>
            <a:endParaRPr lang="en-US" dirty="0"/>
          </a:p>
        </p:txBody>
      </p:sp>
      <p:sp>
        <p:nvSpPr>
          <p:cNvPr id="3" name="Rectangle 2"/>
          <p:cNvSpPr/>
          <p:nvPr/>
        </p:nvSpPr>
        <p:spPr>
          <a:xfrm>
            <a:off x="228600" y="152400"/>
            <a:ext cx="3752950" cy="584775"/>
          </a:xfrm>
          <a:prstGeom prst="rect">
            <a:avLst/>
          </a:prstGeom>
        </p:spPr>
        <p:txBody>
          <a:bodyPr wrap="none">
            <a:spAutoFit/>
          </a:bodyPr>
          <a:lstStyle/>
          <a:p>
            <a:pPr>
              <a:defRPr/>
            </a:pPr>
            <a:r>
              <a:rPr lang="en-US" sz="3200" kern="0" dirty="0">
                <a:solidFill>
                  <a:schemeClr val="tx2"/>
                </a:solidFill>
                <a:latin typeface="Times New Roman" pitchFamily="18" charset="0"/>
                <a:ea typeface="+mj-ea"/>
                <a:cs typeface="Times New Roman" pitchFamily="18" charset="0"/>
              </a:rPr>
              <a:t>Precedence Summary</a:t>
            </a:r>
          </a:p>
        </p:txBody>
      </p:sp>
      <p:pic>
        <p:nvPicPr>
          <p:cNvPr id="296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9869" y="1600200"/>
            <a:ext cx="9054131" cy="3671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31929627"/>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743200" y="6400800"/>
            <a:ext cx="3733800" cy="320675"/>
          </a:xfrm>
        </p:spPr>
        <p:txBody>
          <a:bodyPr/>
          <a:lstStyle/>
          <a:p>
            <a:r>
              <a:rPr lang="en-US" dirty="0" smtClean="0"/>
              <a:t>*******Faculty of  Computer Science*******</a:t>
            </a:r>
            <a:endParaRPr lang="en-US" dirty="0"/>
          </a:p>
        </p:txBody>
      </p:sp>
      <p:sp>
        <p:nvSpPr>
          <p:cNvPr id="3" name="Rectangle 2"/>
          <p:cNvSpPr/>
          <p:nvPr/>
        </p:nvSpPr>
        <p:spPr>
          <a:xfrm>
            <a:off x="381000" y="1361092"/>
            <a:ext cx="8534400" cy="2677656"/>
          </a:xfrm>
          <a:prstGeom prst="rect">
            <a:avLst/>
          </a:prstGeom>
        </p:spPr>
        <p:txBody>
          <a:bodyPr wrap="square">
            <a:spAutoFit/>
          </a:bodyPr>
          <a:lstStyle/>
          <a:p>
            <a:r>
              <a:rPr lang="en-US" sz="2400" b="1" dirty="0">
                <a:latin typeface="Times New Roman" pitchFamily="18" charset="0"/>
                <a:cs typeface="Times New Roman" pitchFamily="18" charset="0"/>
              </a:rPr>
              <a:t>getch() : </a:t>
            </a:r>
            <a:r>
              <a:rPr lang="en-US" sz="2400" dirty="0">
                <a:latin typeface="Times New Roman" pitchFamily="18" charset="0"/>
                <a:cs typeface="Times New Roman" pitchFamily="18" charset="0"/>
              </a:rPr>
              <a:t>This function is used to accept single character from user, but it has no echo (display) on screen when it is pressed. Mostly it is used at the end of program, when user need to see final output of </a:t>
            </a:r>
            <a:r>
              <a:rPr lang="en-US" sz="2400" dirty="0" smtClean="0">
                <a:latin typeface="Times New Roman" pitchFamily="18" charset="0"/>
                <a:cs typeface="Times New Roman" pitchFamily="18" charset="0"/>
              </a:rPr>
              <a:t>the program</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getche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 This function is used to accept single character from user, and it has echo (display) on screen when it is </a:t>
            </a:r>
            <a:r>
              <a:rPr lang="en-US" sz="2400" dirty="0" smtClean="0">
                <a:latin typeface="Times New Roman" pitchFamily="18" charset="0"/>
                <a:cs typeface="Times New Roman" pitchFamily="18" charset="0"/>
              </a:rPr>
              <a:t>pressed.</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24828139"/>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ChangeArrowheads="1"/>
          </p:cNvSpPr>
          <p:nvPr/>
        </p:nvSpPr>
        <p:spPr bwMode="auto">
          <a:xfrm>
            <a:off x="422031" y="866775"/>
            <a:ext cx="8299938" cy="5632450"/>
          </a:xfrm>
          <a:prstGeom prst="rect">
            <a:avLst/>
          </a:prstGeom>
          <a:noFill/>
          <a:ln w="9525">
            <a:noFill/>
            <a:miter lim="800000"/>
            <a:headEnd/>
            <a:tailEnd/>
          </a:ln>
        </p:spPr>
        <p:txBody>
          <a:bodyPr>
            <a:spAutoFit/>
          </a:bodyPr>
          <a:lstStyle/>
          <a:p>
            <a:pPr marL="457200" indent="-457200" algn="just">
              <a:buFontTx/>
              <a:buAutoNum type="arabicPeriod"/>
            </a:pPr>
            <a:r>
              <a:rPr lang="en-US" sz="2400" dirty="0">
                <a:solidFill>
                  <a:schemeClr val="tx1"/>
                </a:solidFill>
                <a:latin typeface="Courier New" pitchFamily="49" charset="0"/>
                <a:cs typeface="Courier New" pitchFamily="49" charset="0"/>
              </a:rPr>
              <a:t>Write a C++ program that calculates 1+2+3+…+99+100.</a:t>
            </a:r>
          </a:p>
          <a:p>
            <a:pPr marL="457200" indent="-457200" algn="just">
              <a:buFontTx/>
              <a:buAutoNum type="arabicPeriod"/>
            </a:pPr>
            <a:r>
              <a:rPr lang="en-US" sz="2400" dirty="0">
                <a:solidFill>
                  <a:schemeClr val="tx1"/>
                </a:solidFill>
                <a:latin typeface="Courier New" pitchFamily="49" charset="0"/>
                <a:cs typeface="Courier New" pitchFamily="49" charset="0"/>
              </a:rPr>
              <a:t>Write a C++ program that calculates 100+99+98+…+2+1.</a:t>
            </a:r>
          </a:p>
          <a:p>
            <a:pPr marL="457200" indent="-457200" algn="just">
              <a:buFontTx/>
              <a:buAutoNum type="arabicPeriod"/>
            </a:pPr>
            <a:r>
              <a:rPr lang="en-US" sz="2400" dirty="0">
                <a:solidFill>
                  <a:schemeClr val="tx1"/>
                </a:solidFill>
                <a:latin typeface="Courier New" pitchFamily="49" charset="0"/>
                <a:cs typeface="Courier New" pitchFamily="49" charset="0"/>
              </a:rPr>
              <a:t>Write a C++ program that calculates 1+3+5…+97+99.</a:t>
            </a:r>
          </a:p>
          <a:p>
            <a:pPr marL="457200" indent="-457200" algn="just">
              <a:buFontTx/>
              <a:buAutoNum type="arabicPeriod"/>
            </a:pPr>
            <a:r>
              <a:rPr lang="en-US" sz="2400" dirty="0">
                <a:solidFill>
                  <a:schemeClr val="tx1"/>
                </a:solidFill>
                <a:latin typeface="Courier New" pitchFamily="49" charset="0"/>
                <a:cs typeface="Courier New" pitchFamily="49" charset="0"/>
              </a:rPr>
              <a:t>Write a C++ program that calculates 2+4+6+…+98+100.</a:t>
            </a:r>
          </a:p>
          <a:p>
            <a:pPr marL="457200" indent="-457200" algn="just">
              <a:buFontTx/>
              <a:buAutoNum type="arabicPeriod"/>
            </a:pPr>
            <a:r>
              <a:rPr lang="en-US" sz="2400" dirty="0">
                <a:solidFill>
                  <a:schemeClr val="tx1"/>
                </a:solidFill>
                <a:latin typeface="Courier New" pitchFamily="49" charset="0"/>
                <a:cs typeface="Courier New" pitchFamily="49" charset="0"/>
              </a:rPr>
              <a:t>Write a C++ program that calculates 1</a:t>
            </a:r>
            <a:r>
              <a:rPr lang="en-US" sz="2400" baseline="30000" dirty="0">
                <a:solidFill>
                  <a:schemeClr val="tx1"/>
                </a:solidFill>
                <a:latin typeface="Courier New" pitchFamily="49" charset="0"/>
                <a:cs typeface="Courier New" pitchFamily="49" charset="0"/>
              </a:rPr>
              <a:t>2</a:t>
            </a:r>
            <a:r>
              <a:rPr lang="en-US" sz="2400" dirty="0">
                <a:solidFill>
                  <a:schemeClr val="tx1"/>
                </a:solidFill>
                <a:latin typeface="Courier New" pitchFamily="49" charset="0"/>
                <a:cs typeface="Courier New" pitchFamily="49" charset="0"/>
              </a:rPr>
              <a:t>+2</a:t>
            </a:r>
            <a:r>
              <a:rPr lang="en-US" sz="2400" baseline="30000" dirty="0">
                <a:solidFill>
                  <a:schemeClr val="tx1"/>
                </a:solidFill>
                <a:latin typeface="Courier New" pitchFamily="49" charset="0"/>
                <a:cs typeface="Courier New" pitchFamily="49" charset="0"/>
              </a:rPr>
              <a:t>2</a:t>
            </a:r>
            <a:r>
              <a:rPr lang="en-US" sz="2400" dirty="0">
                <a:solidFill>
                  <a:schemeClr val="tx1"/>
                </a:solidFill>
                <a:latin typeface="Courier New" pitchFamily="49" charset="0"/>
                <a:cs typeface="Courier New" pitchFamily="49" charset="0"/>
              </a:rPr>
              <a:t>+3</a:t>
            </a:r>
            <a:r>
              <a:rPr lang="en-US" sz="2400" baseline="30000" dirty="0">
                <a:solidFill>
                  <a:schemeClr val="tx1"/>
                </a:solidFill>
                <a:latin typeface="Courier New" pitchFamily="49" charset="0"/>
                <a:cs typeface="Courier New" pitchFamily="49" charset="0"/>
              </a:rPr>
              <a:t>2</a:t>
            </a:r>
            <a:r>
              <a:rPr lang="en-US" sz="2400" dirty="0">
                <a:solidFill>
                  <a:schemeClr val="tx1"/>
                </a:solidFill>
                <a:latin typeface="Courier New" pitchFamily="49" charset="0"/>
                <a:cs typeface="Courier New" pitchFamily="49" charset="0"/>
              </a:rPr>
              <a:t>+…+n</a:t>
            </a:r>
            <a:r>
              <a:rPr lang="en-US" sz="2400" baseline="30000" dirty="0">
                <a:solidFill>
                  <a:schemeClr val="tx1"/>
                </a:solidFill>
                <a:latin typeface="Courier New" pitchFamily="49" charset="0"/>
                <a:cs typeface="Courier New" pitchFamily="49" charset="0"/>
              </a:rPr>
              <a:t>2</a:t>
            </a:r>
            <a:r>
              <a:rPr lang="en-US" sz="2400" dirty="0">
                <a:solidFill>
                  <a:schemeClr val="tx1"/>
                </a:solidFill>
                <a:latin typeface="Courier New" pitchFamily="49" charset="0"/>
                <a:cs typeface="Courier New" pitchFamily="49" charset="0"/>
              </a:rPr>
              <a:t>.</a:t>
            </a:r>
          </a:p>
          <a:p>
            <a:pPr marL="457200" indent="-457200" algn="just">
              <a:buFontTx/>
              <a:buAutoNum type="arabicPeriod"/>
            </a:pPr>
            <a:r>
              <a:rPr lang="en-US" sz="2400" dirty="0">
                <a:solidFill>
                  <a:schemeClr val="tx1"/>
                </a:solidFill>
                <a:latin typeface="Courier New" pitchFamily="49" charset="0"/>
                <a:cs typeface="Courier New" pitchFamily="49" charset="0"/>
              </a:rPr>
              <a:t>Write a C++ program that accept the integer numbers until input number is 0and find the sum of odd numbers. Then display the prime numbers among them.</a:t>
            </a:r>
          </a:p>
          <a:p>
            <a:pPr marL="457200" indent="-457200" algn="just">
              <a:buFontTx/>
              <a:buAutoNum type="arabicPeriod"/>
            </a:pPr>
            <a:endParaRPr lang="en-US" sz="2400" dirty="0">
              <a:solidFill>
                <a:schemeClr val="tx1"/>
              </a:solidFill>
              <a:latin typeface="Courier New" pitchFamily="49" charset="0"/>
              <a:cs typeface="Courier New" pitchFamily="49" charset="0"/>
            </a:endParaRPr>
          </a:p>
        </p:txBody>
      </p:sp>
      <p:sp>
        <p:nvSpPr>
          <p:cNvPr id="4" name="Rectangle 2"/>
          <p:cNvSpPr txBox="1">
            <a:spLocks noChangeArrowheads="1"/>
          </p:cNvSpPr>
          <p:nvPr/>
        </p:nvSpPr>
        <p:spPr bwMode="auto">
          <a:xfrm>
            <a:off x="70339" y="-15875"/>
            <a:ext cx="8862646" cy="625475"/>
          </a:xfrm>
          <a:prstGeom prst="rect">
            <a:avLst/>
          </a:prstGeom>
          <a:noFill/>
          <a:ln w="9525">
            <a:noFill/>
            <a:miter lim="800000"/>
            <a:headEnd/>
            <a:tailEnd/>
          </a:ln>
        </p:spPr>
        <p:txBody>
          <a:bodyPr anchor="b"/>
          <a:lstStyle/>
          <a:p>
            <a:pPr>
              <a:defRPr/>
            </a:pPr>
            <a:r>
              <a:rPr lang="en-US" sz="3200" kern="0" dirty="0">
                <a:solidFill>
                  <a:schemeClr val="tx2"/>
                </a:solidFill>
                <a:latin typeface="Times New Roman" pitchFamily="18" charset="0"/>
                <a:ea typeface="+mj-ea"/>
                <a:cs typeface="Times New Roman" pitchFamily="18" charset="0"/>
              </a:rPr>
              <a:t>Exercises</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3152" y="1922589"/>
            <a:ext cx="6337697" cy="101566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Lets Do Exercises!!!</a:t>
            </a:r>
            <a:endParaRPr lang="en-US" sz="6000" b="1"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Footer Placeholder 4"/>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pic>
        <p:nvPicPr>
          <p:cNvPr id="27650" name="Picture 2" descr="C:\Users\user\Desktop\image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28900" y="3276600"/>
            <a:ext cx="3886200" cy="28765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41606825"/>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1371600" y="2362200"/>
            <a:ext cx="6107723" cy="1600200"/>
          </a:xfrm>
        </p:spPr>
        <p:txBody>
          <a:bodyPr>
            <a:normAutofit fontScale="90000"/>
          </a:bodyPr>
          <a:lstStyle/>
          <a:p>
            <a:pPr eaLnBrk="1" hangingPunct="1">
              <a:lnSpc>
                <a:spcPct val="150000"/>
              </a:lnSpc>
              <a:spcBef>
                <a:spcPts val="600"/>
              </a:spcBef>
              <a:spcAft>
                <a:spcPts val="1200"/>
              </a:spcAft>
            </a:pPr>
            <a:r>
              <a:rPr lang="en-US" b="1" dirty="0" smtClean="0">
                <a:solidFill>
                  <a:schemeClr val="accent5">
                    <a:lumMod val="75000"/>
                  </a:schemeClr>
                </a:solidFill>
              </a:rPr>
              <a:t>CHAPTER-7</a:t>
            </a:r>
            <a:br>
              <a:rPr lang="en-US" b="1" dirty="0" smtClean="0">
                <a:solidFill>
                  <a:schemeClr val="accent5">
                    <a:lumMod val="75000"/>
                  </a:schemeClr>
                </a:solidFill>
              </a:rPr>
            </a:br>
            <a:r>
              <a:rPr lang="en-US" b="1" dirty="0" smtClean="0">
                <a:solidFill>
                  <a:schemeClr val="accent5">
                    <a:lumMod val="75000"/>
                  </a:schemeClr>
                </a:solidFill>
              </a:rPr>
              <a:t>ARRAYS  AND  STRINGS</a:t>
            </a:r>
            <a:br>
              <a:rPr lang="en-US" b="1" dirty="0" smtClean="0">
                <a:solidFill>
                  <a:schemeClr val="accent5">
                    <a:lumMod val="75000"/>
                  </a:schemeClr>
                </a:solidFill>
              </a:rPr>
            </a:br>
            <a:r>
              <a:rPr lang="en-US" b="1" dirty="0" smtClean="0">
                <a:solidFill>
                  <a:schemeClr val="accent5">
                    <a:lumMod val="75000"/>
                  </a:schemeClr>
                </a:solidFill>
              </a:rPr>
              <a:t> </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0299482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0" y="0"/>
            <a:ext cx="6107723" cy="990600"/>
          </a:xfrm>
        </p:spPr>
        <p:txBody>
          <a:bodyPr>
            <a:normAutofit/>
          </a:bodyPr>
          <a:lstStyle/>
          <a:p>
            <a:pPr algn="l" eaLnBrk="1" hangingPunct="1"/>
            <a:r>
              <a:rPr lang="en-US" sz="4000" dirty="0" smtClean="0">
                <a:solidFill>
                  <a:schemeClr val="accent5">
                    <a:lumMod val="75000"/>
                  </a:schemeClr>
                </a:solidFill>
              </a:rPr>
              <a:t> Defining Arrays </a:t>
            </a:r>
          </a:p>
        </p:txBody>
      </p:sp>
      <p:sp>
        <p:nvSpPr>
          <p:cNvPr id="121859" name="Content Placeholder 2" descr="Rectangle: Click to edit Master text styles&#10;Second level&#10;Third level&#10;Fourth level&#10;Fifth level"/>
          <p:cNvSpPr>
            <a:spLocks noGrp="1"/>
          </p:cNvSpPr>
          <p:nvPr>
            <p:ph idx="4294967295"/>
          </p:nvPr>
        </p:nvSpPr>
        <p:spPr>
          <a:xfrm>
            <a:off x="644769" y="1066800"/>
            <a:ext cx="7584831" cy="5105400"/>
          </a:xfrm>
        </p:spPr>
        <p:txBody>
          <a:bodyPr>
            <a:normAutofit fontScale="92500" lnSpcReduction="10000"/>
          </a:bodyPr>
          <a:lstStyle/>
          <a:p>
            <a:pPr algn="just" eaLnBrk="1" hangingPunct="1"/>
            <a:r>
              <a:rPr lang="en-US" sz="2400" dirty="0" smtClean="0"/>
              <a:t>In computer languages also need to group together </a:t>
            </a:r>
            <a:r>
              <a:rPr lang="en-US" sz="2400" dirty="0" smtClean="0">
                <a:solidFill>
                  <a:srgbClr val="FF0000"/>
                </a:solidFill>
              </a:rPr>
              <a:t>data items of the same type.</a:t>
            </a:r>
          </a:p>
          <a:p>
            <a:pPr algn="just" eaLnBrk="1" hangingPunct="1"/>
            <a:r>
              <a:rPr lang="en-US" sz="2400" dirty="0" smtClean="0"/>
              <a:t>The most basic mechanism that accomplishes </a:t>
            </a:r>
            <a:r>
              <a:rPr lang="en-US" sz="2400" b="1" dirty="0" smtClean="0">
                <a:solidFill>
                  <a:srgbClr val="FF0000"/>
                </a:solidFill>
              </a:rPr>
              <a:t>in C++ is the array.</a:t>
            </a:r>
          </a:p>
          <a:p>
            <a:pPr algn="just" eaLnBrk="1" hangingPunct="1"/>
            <a:r>
              <a:rPr lang="en-US" sz="2400" dirty="0" smtClean="0"/>
              <a:t>Arrays can hold a few data items or tens of thousands.</a:t>
            </a:r>
          </a:p>
          <a:p>
            <a:pPr algn="just" eaLnBrk="1" hangingPunct="1"/>
            <a:r>
              <a:rPr lang="en-US" sz="2400" dirty="0" smtClean="0"/>
              <a:t>The data items grouped in an array can be simple types such as </a:t>
            </a:r>
            <a:r>
              <a:rPr lang="en-US" sz="2400" dirty="0" smtClean="0">
                <a:solidFill>
                  <a:srgbClr val="FF0000"/>
                </a:solidFill>
              </a:rPr>
              <a:t>int or float </a:t>
            </a:r>
            <a:r>
              <a:rPr lang="en-US" sz="2400" dirty="0" smtClean="0"/>
              <a:t>or </a:t>
            </a:r>
            <a:r>
              <a:rPr lang="en-US" sz="2400" dirty="0" smtClean="0">
                <a:solidFill>
                  <a:srgbClr val="FF0000"/>
                </a:solidFill>
              </a:rPr>
              <a:t>user -defined  types </a:t>
            </a:r>
            <a:r>
              <a:rPr lang="en-US" sz="2400" dirty="0" smtClean="0"/>
              <a:t>such as structures and objects.</a:t>
            </a:r>
          </a:p>
          <a:p>
            <a:pPr algn="just"/>
            <a:r>
              <a:rPr lang="en-US" sz="2400" dirty="0"/>
              <a:t>An array </a:t>
            </a:r>
            <a:r>
              <a:rPr lang="en-US" sz="2400" b="1" dirty="0">
                <a:solidFill>
                  <a:srgbClr val="FF0000"/>
                </a:solidFill>
              </a:rPr>
              <a:t>must be defined before </a:t>
            </a:r>
            <a:r>
              <a:rPr lang="en-US" sz="2400" dirty="0"/>
              <a:t>it can be used to stored information.</a:t>
            </a:r>
          </a:p>
          <a:p>
            <a:pPr algn="just"/>
            <a:r>
              <a:rPr lang="en-US" sz="2400" dirty="0"/>
              <a:t>An array definition specifies a</a:t>
            </a:r>
            <a:r>
              <a:rPr lang="en-US" sz="2400" dirty="0">
                <a:solidFill>
                  <a:srgbClr val="FF0000"/>
                </a:solidFill>
              </a:rPr>
              <a:t> variable type, a name </a:t>
            </a:r>
            <a:r>
              <a:rPr lang="en-US" sz="2400" dirty="0"/>
              <a:t>and another feature : </a:t>
            </a:r>
            <a:r>
              <a:rPr lang="en-US" sz="2400" dirty="0">
                <a:solidFill>
                  <a:srgbClr val="FF0000"/>
                </a:solidFill>
              </a:rPr>
              <a:t>a size.</a:t>
            </a:r>
          </a:p>
          <a:p>
            <a:pPr algn="just"/>
            <a:r>
              <a:rPr lang="en-US" sz="2400" dirty="0"/>
              <a:t>The size specifies </a:t>
            </a:r>
            <a:r>
              <a:rPr lang="en-US" sz="2400" dirty="0">
                <a:solidFill>
                  <a:srgbClr val="FF0000"/>
                </a:solidFill>
              </a:rPr>
              <a:t>how many data items the array will contain</a:t>
            </a:r>
            <a:r>
              <a:rPr lang="en-US" sz="2400" dirty="0"/>
              <a:t>.</a:t>
            </a:r>
          </a:p>
          <a:p>
            <a:pPr algn="just"/>
            <a:r>
              <a:rPr lang="en-US" sz="2400" dirty="0"/>
              <a:t>It immediately follows the </a:t>
            </a:r>
            <a:r>
              <a:rPr lang="en-US" sz="2400" dirty="0" smtClean="0"/>
              <a:t>name, and </a:t>
            </a:r>
            <a:r>
              <a:rPr lang="en-US" sz="2400" dirty="0"/>
              <a:t>is surrounded by </a:t>
            </a:r>
            <a:r>
              <a:rPr lang="en-US" sz="2400" dirty="0">
                <a:solidFill>
                  <a:srgbClr val="FF0000"/>
                </a:solidFill>
              </a:rPr>
              <a:t>square brackets.</a:t>
            </a:r>
          </a:p>
          <a:p>
            <a:pPr algn="just" eaLnBrk="1" hangingPunct="1"/>
            <a:endParaRPr lang="en-US" sz="24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208896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0"/>
            <a:ext cx="6248400" cy="1066800"/>
          </a:xfrm>
        </p:spPr>
        <p:txBody>
          <a:bodyPr/>
          <a:lstStyle/>
          <a:p>
            <a:pPr algn="l" eaLnBrk="1" hangingPunct="1"/>
            <a:r>
              <a:rPr lang="en-US" b="1" dirty="0" smtClean="0">
                <a:solidFill>
                  <a:schemeClr val="accent5">
                    <a:lumMod val="50000"/>
                  </a:schemeClr>
                </a:solidFill>
              </a:rPr>
              <a:t>Compiling / Building</a:t>
            </a:r>
          </a:p>
        </p:txBody>
      </p:sp>
      <p:sp>
        <p:nvSpPr>
          <p:cNvPr id="179203" name="Rectangle 3"/>
          <p:cNvSpPr>
            <a:spLocks noChangeArrowheads="1"/>
          </p:cNvSpPr>
          <p:nvPr/>
        </p:nvSpPr>
        <p:spPr bwMode="auto">
          <a:xfrm>
            <a:off x="272562" y="1514476"/>
            <a:ext cx="2205404" cy="923925"/>
          </a:xfrm>
          <a:prstGeom prst="rect">
            <a:avLst/>
          </a:prstGeom>
          <a:noFill/>
          <a:ln w="9525">
            <a:noFill/>
            <a:miter lim="800000"/>
            <a:headEnd/>
            <a:tailEnd/>
          </a:ln>
          <a:effectLst/>
        </p:spPr>
        <p:txBody>
          <a:bodyPr lIns="92075" tIns="46038" rIns="92075" bIns="46038">
            <a:spAutoFit/>
          </a:bodyPr>
          <a:lstStyle/>
          <a:p>
            <a:pPr algn="ctr">
              <a:lnSpc>
                <a:spcPct val="90000"/>
              </a:lnSpc>
              <a:defRPr/>
            </a:pPr>
            <a:r>
              <a:rPr lang="en-US" sz="2800" dirty="0">
                <a:solidFill>
                  <a:srgbClr val="0070C0"/>
                </a:solidFill>
                <a:latin typeface="Times New Roman" pitchFamily="18" charset="0"/>
              </a:rPr>
              <a:t>(</a:t>
            </a:r>
            <a:r>
              <a:rPr lang="en-US" sz="2800" dirty="0">
                <a:solidFill>
                  <a:srgbClr val="0070C0"/>
                </a:solidFill>
                <a:latin typeface="Courier New" pitchFamily="49" charset="0"/>
              </a:rPr>
              <a:t>.cpp</a:t>
            </a:r>
            <a:r>
              <a:rPr lang="en-US" sz="2800" dirty="0">
                <a:solidFill>
                  <a:srgbClr val="0070C0"/>
                </a:solidFill>
                <a:latin typeface="Times New Roman" pitchFamily="18" charset="0"/>
              </a:rPr>
              <a:t> file)</a:t>
            </a:r>
            <a:r>
              <a:rPr lang="en-US" sz="3200" b="1" dirty="0">
                <a:solidFill>
                  <a:srgbClr val="0070C0"/>
                </a:solidFill>
                <a:effectLst>
                  <a:outerShdw blurRad="38100" dist="38100" dir="2700000" algn="tl">
                    <a:srgbClr val="C0C0C0"/>
                  </a:outerShdw>
                </a:effectLst>
                <a:latin typeface="Times New Roman" pitchFamily="18" charset="0"/>
              </a:rPr>
              <a:t/>
            </a:r>
            <a:br>
              <a:rPr lang="en-US" sz="3200" b="1" dirty="0">
                <a:solidFill>
                  <a:srgbClr val="0070C0"/>
                </a:solidFill>
                <a:effectLst>
                  <a:outerShdw blurRad="38100" dist="38100" dir="2700000" algn="tl">
                    <a:srgbClr val="C0C0C0"/>
                  </a:outerShdw>
                </a:effectLst>
                <a:latin typeface="Times New Roman" pitchFamily="18" charset="0"/>
              </a:rPr>
            </a:br>
            <a:r>
              <a:rPr lang="en-US" sz="3200" b="1" dirty="0">
                <a:solidFill>
                  <a:srgbClr val="0070C0"/>
                </a:solidFill>
                <a:effectLst>
                  <a:outerShdw blurRad="38100" dist="38100" dir="2700000" algn="tl">
                    <a:srgbClr val="C0C0C0"/>
                  </a:outerShdw>
                </a:effectLst>
                <a:latin typeface="Times New Roman" pitchFamily="18" charset="0"/>
              </a:rPr>
              <a:t>source code</a:t>
            </a:r>
          </a:p>
        </p:txBody>
      </p:sp>
      <p:grpSp>
        <p:nvGrpSpPr>
          <p:cNvPr id="2" name="Group 4"/>
          <p:cNvGrpSpPr>
            <a:grpSpLocks/>
          </p:cNvGrpSpPr>
          <p:nvPr/>
        </p:nvGrpSpPr>
        <p:grpSpPr bwMode="auto">
          <a:xfrm>
            <a:off x="304800" y="2209800"/>
            <a:ext cx="5360377" cy="1949450"/>
            <a:chOff x="198" y="1409"/>
            <a:chExt cx="3377" cy="1228"/>
          </a:xfrm>
        </p:grpSpPr>
        <p:grpSp>
          <p:nvGrpSpPr>
            <p:cNvPr id="3" name="Group 5"/>
            <p:cNvGrpSpPr>
              <a:grpSpLocks/>
            </p:cNvGrpSpPr>
            <p:nvPr/>
          </p:nvGrpSpPr>
          <p:grpSpPr bwMode="auto">
            <a:xfrm>
              <a:off x="1176" y="1409"/>
              <a:ext cx="2399" cy="1228"/>
              <a:chOff x="1176" y="1409"/>
              <a:chExt cx="2399" cy="1228"/>
            </a:xfrm>
          </p:grpSpPr>
          <p:grpSp>
            <p:nvGrpSpPr>
              <p:cNvPr id="4" name="Group 6"/>
              <p:cNvGrpSpPr>
                <a:grpSpLocks/>
              </p:cNvGrpSpPr>
              <p:nvPr/>
            </p:nvGrpSpPr>
            <p:grpSpPr bwMode="auto">
              <a:xfrm>
                <a:off x="1176" y="1409"/>
                <a:ext cx="1738" cy="904"/>
                <a:chOff x="1176" y="1409"/>
                <a:chExt cx="1738" cy="904"/>
              </a:xfrm>
            </p:grpSpPr>
            <p:sp>
              <p:nvSpPr>
                <p:cNvPr id="19478" name="Line 7"/>
                <p:cNvSpPr>
                  <a:spLocks noChangeShapeType="1"/>
                </p:cNvSpPr>
                <p:nvPr/>
              </p:nvSpPr>
              <p:spPr bwMode="auto">
                <a:xfrm>
                  <a:off x="1176" y="1535"/>
                  <a:ext cx="1047" cy="778"/>
                </a:xfrm>
                <a:prstGeom prst="line">
                  <a:avLst/>
                </a:prstGeom>
                <a:noFill/>
                <a:ln w="50800">
                  <a:solidFill>
                    <a:schemeClr val="bg2">
                      <a:lumMod val="50000"/>
                    </a:schemeClr>
                  </a:solidFill>
                  <a:round/>
                  <a:headEnd type="none" w="sm" len="sm"/>
                  <a:tailEnd type="stealth" w="med" len="lg"/>
                </a:ln>
              </p:spPr>
              <p:txBody>
                <a:bodyPr wrap="none" anchor="ctr"/>
                <a:lstStyle/>
                <a:p>
                  <a:pPr>
                    <a:defRPr/>
                  </a:pPr>
                  <a:endParaRPr lang="en-US"/>
                </a:p>
              </p:txBody>
            </p:sp>
            <p:grpSp>
              <p:nvGrpSpPr>
                <p:cNvPr id="5" name="Group 8"/>
                <p:cNvGrpSpPr>
                  <a:grpSpLocks/>
                </p:cNvGrpSpPr>
                <p:nvPr/>
              </p:nvGrpSpPr>
              <p:grpSpPr bwMode="auto">
                <a:xfrm>
                  <a:off x="1714" y="1409"/>
                  <a:ext cx="1200" cy="396"/>
                  <a:chOff x="1714" y="1409"/>
                  <a:chExt cx="1200" cy="396"/>
                </a:xfrm>
              </p:grpSpPr>
              <p:sp>
                <p:nvSpPr>
                  <p:cNvPr id="17432" name="Rectangle 9"/>
                  <p:cNvSpPr>
                    <a:spLocks noChangeArrowheads="1"/>
                  </p:cNvSpPr>
                  <p:nvPr/>
                </p:nvSpPr>
                <p:spPr bwMode="auto">
                  <a:xfrm>
                    <a:off x="1813" y="1451"/>
                    <a:ext cx="1101" cy="276"/>
                  </a:xfrm>
                  <a:prstGeom prst="rect">
                    <a:avLst/>
                  </a:prstGeom>
                  <a:noFill/>
                  <a:ln w="9525">
                    <a:noFill/>
                    <a:miter lim="800000"/>
                    <a:headEnd/>
                    <a:tailEnd/>
                  </a:ln>
                </p:spPr>
                <p:txBody>
                  <a:bodyPr lIns="92075" tIns="46038" rIns="92075" bIns="46038">
                    <a:spAutoFit/>
                  </a:bodyPr>
                  <a:lstStyle/>
                  <a:p>
                    <a:pPr>
                      <a:lnSpc>
                        <a:spcPct val="80000"/>
                      </a:lnSpc>
                    </a:pPr>
                    <a:r>
                      <a:rPr lang="en-US" sz="2800">
                        <a:solidFill>
                          <a:srgbClr val="00B0F0"/>
                        </a:solidFill>
                        <a:latin typeface="Times New Roman" pitchFamily="18" charset="0"/>
                      </a:rPr>
                      <a:t>compiler</a:t>
                    </a:r>
                  </a:p>
                </p:txBody>
              </p:sp>
              <p:sp>
                <p:nvSpPr>
                  <p:cNvPr id="17433" name="Oval 10"/>
                  <p:cNvSpPr>
                    <a:spLocks noChangeArrowheads="1"/>
                  </p:cNvSpPr>
                  <p:nvPr/>
                </p:nvSpPr>
                <p:spPr bwMode="auto">
                  <a:xfrm>
                    <a:off x="1714" y="1409"/>
                    <a:ext cx="1119" cy="396"/>
                  </a:xfrm>
                  <a:prstGeom prst="ellipse">
                    <a:avLst/>
                  </a:prstGeom>
                  <a:noFill/>
                  <a:ln w="25400">
                    <a:solidFill>
                      <a:schemeClr val="bg2"/>
                    </a:solidFill>
                    <a:round/>
                    <a:headEnd/>
                    <a:tailEnd/>
                  </a:ln>
                </p:spPr>
                <p:txBody>
                  <a:bodyPr wrap="none" anchor="ctr"/>
                  <a:lstStyle/>
                  <a:p>
                    <a:endParaRPr lang="en-US"/>
                  </a:p>
                </p:txBody>
              </p:sp>
            </p:grpSp>
          </p:grpSp>
          <p:sp>
            <p:nvSpPr>
              <p:cNvPr id="179211" name="Rectangle 11"/>
              <p:cNvSpPr>
                <a:spLocks noChangeArrowheads="1"/>
              </p:cNvSpPr>
              <p:nvPr/>
            </p:nvSpPr>
            <p:spPr bwMode="auto">
              <a:xfrm>
                <a:off x="2136" y="2055"/>
                <a:ext cx="1439" cy="582"/>
              </a:xfrm>
              <a:prstGeom prst="rect">
                <a:avLst/>
              </a:prstGeom>
              <a:noFill/>
              <a:ln w="9525">
                <a:noFill/>
                <a:miter lim="800000"/>
                <a:headEnd/>
                <a:tailEnd/>
              </a:ln>
              <a:effectLst/>
            </p:spPr>
            <p:txBody>
              <a:bodyPr lIns="92075" tIns="46038" rIns="92075" bIns="46038">
                <a:spAutoFit/>
              </a:bodyPr>
              <a:lstStyle/>
              <a:p>
                <a:pPr algn="ctr">
                  <a:lnSpc>
                    <a:spcPct val="90000"/>
                  </a:lnSpc>
                  <a:defRPr/>
                </a:pPr>
                <a:r>
                  <a:rPr lang="en-US" sz="2800" dirty="0">
                    <a:solidFill>
                      <a:srgbClr val="0070C0"/>
                    </a:solidFill>
                    <a:latin typeface="Times New Roman" pitchFamily="18" charset="0"/>
                  </a:rPr>
                  <a:t>(</a:t>
                </a:r>
                <a:r>
                  <a:rPr lang="en-US" sz="2800" dirty="0">
                    <a:solidFill>
                      <a:srgbClr val="0070C0"/>
                    </a:solidFill>
                    <a:latin typeface="Courier New" pitchFamily="49" charset="0"/>
                  </a:rPr>
                  <a:t>.</a:t>
                </a:r>
                <a:r>
                  <a:rPr lang="en-US" sz="2800" dirty="0" err="1">
                    <a:solidFill>
                      <a:srgbClr val="0070C0"/>
                    </a:solidFill>
                    <a:latin typeface="Courier New" pitchFamily="49" charset="0"/>
                  </a:rPr>
                  <a:t>obj</a:t>
                </a:r>
                <a:r>
                  <a:rPr lang="en-US" sz="2800" dirty="0">
                    <a:solidFill>
                      <a:srgbClr val="0070C0"/>
                    </a:solidFill>
                    <a:latin typeface="Times New Roman" pitchFamily="18" charset="0"/>
                  </a:rPr>
                  <a:t> file)</a:t>
                </a:r>
              </a:p>
              <a:p>
                <a:pPr>
                  <a:lnSpc>
                    <a:spcPct val="90000"/>
                  </a:lnSpc>
                  <a:defRPr/>
                </a:pPr>
                <a:r>
                  <a:rPr lang="en-US" sz="3200" b="1" dirty="0">
                    <a:solidFill>
                      <a:srgbClr val="0070C0"/>
                    </a:solidFill>
                    <a:effectLst>
                      <a:outerShdw blurRad="38100" dist="38100" dir="2700000" algn="tl">
                        <a:srgbClr val="C0C0C0"/>
                      </a:outerShdw>
                    </a:effectLst>
                    <a:latin typeface="Times New Roman" pitchFamily="18" charset="0"/>
                  </a:rPr>
                  <a:t>object code</a:t>
                </a:r>
              </a:p>
            </p:txBody>
          </p:sp>
        </p:grpSp>
        <p:grpSp>
          <p:nvGrpSpPr>
            <p:cNvPr id="6" name="Group 12"/>
            <p:cNvGrpSpPr>
              <a:grpSpLocks/>
            </p:cNvGrpSpPr>
            <p:nvPr/>
          </p:nvGrpSpPr>
          <p:grpSpPr bwMode="auto">
            <a:xfrm>
              <a:off x="198" y="1865"/>
              <a:ext cx="1445" cy="449"/>
              <a:chOff x="198" y="1865"/>
              <a:chExt cx="1445" cy="449"/>
            </a:xfrm>
          </p:grpSpPr>
          <p:sp>
            <p:nvSpPr>
              <p:cNvPr id="19474" name="Arc 13"/>
              <p:cNvSpPr>
                <a:spLocks/>
              </p:cNvSpPr>
              <p:nvPr/>
            </p:nvSpPr>
            <p:spPr bwMode="auto">
              <a:xfrm rot="3240000">
                <a:off x="1088" y="1760"/>
                <a:ext cx="347" cy="7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bg2">
                    <a:lumMod val="50000"/>
                  </a:schemeClr>
                </a:solidFill>
                <a:round/>
                <a:headEnd type="stealth" w="med" len="lg"/>
                <a:tailEnd type="none" w="sm" len="sm"/>
              </a:ln>
            </p:spPr>
            <p:txBody>
              <a:bodyPr wrap="none" anchor="ctr"/>
              <a:lstStyle/>
              <a:p>
                <a:pPr>
                  <a:defRPr/>
                </a:pPr>
                <a:endParaRPr lang="en-US"/>
              </a:p>
            </p:txBody>
          </p:sp>
          <p:sp>
            <p:nvSpPr>
              <p:cNvPr id="17427" name="Rectangle 14"/>
              <p:cNvSpPr>
                <a:spLocks noChangeArrowheads="1"/>
              </p:cNvSpPr>
              <p:nvPr/>
            </p:nvSpPr>
            <p:spPr bwMode="auto">
              <a:xfrm>
                <a:off x="198" y="1865"/>
                <a:ext cx="1143" cy="276"/>
              </a:xfrm>
              <a:prstGeom prst="rect">
                <a:avLst/>
              </a:prstGeom>
              <a:noFill/>
              <a:ln w="9525">
                <a:noFill/>
                <a:miter lim="800000"/>
                <a:headEnd/>
                <a:tailEnd/>
              </a:ln>
            </p:spPr>
            <p:txBody>
              <a:bodyPr lIns="92075" tIns="46038" rIns="92075" bIns="46038">
                <a:spAutoFit/>
              </a:bodyPr>
              <a:lstStyle/>
              <a:p>
                <a:pPr algn="ctr">
                  <a:lnSpc>
                    <a:spcPct val="80000"/>
                  </a:lnSpc>
                </a:pPr>
                <a:r>
                  <a:rPr lang="en-US" sz="2800">
                    <a:solidFill>
                      <a:srgbClr val="0070C0"/>
                    </a:solidFill>
                    <a:latin typeface="Times New Roman" pitchFamily="18" charset="0"/>
                  </a:rPr>
                  <a:t>(</a:t>
                </a:r>
                <a:r>
                  <a:rPr lang="en-US" sz="2800">
                    <a:solidFill>
                      <a:srgbClr val="0070C0"/>
                    </a:solidFill>
                    <a:latin typeface="Courier New" pitchFamily="49" charset="0"/>
                  </a:rPr>
                  <a:t>.h</a:t>
                </a:r>
                <a:r>
                  <a:rPr lang="en-US" sz="2800">
                    <a:solidFill>
                      <a:srgbClr val="0070C0"/>
                    </a:solidFill>
                    <a:latin typeface="Times New Roman" pitchFamily="18" charset="0"/>
                  </a:rPr>
                  <a:t> files)</a:t>
                </a:r>
              </a:p>
            </p:txBody>
          </p:sp>
        </p:grpSp>
      </p:grpSp>
      <p:grpSp>
        <p:nvGrpSpPr>
          <p:cNvPr id="7" name="Group 15"/>
          <p:cNvGrpSpPr>
            <a:grpSpLocks/>
          </p:cNvGrpSpPr>
          <p:nvPr/>
        </p:nvGrpSpPr>
        <p:grpSpPr bwMode="auto">
          <a:xfrm>
            <a:off x="1950428" y="3783014"/>
            <a:ext cx="6970834" cy="2624137"/>
            <a:chOff x="1229" y="2383"/>
            <a:chExt cx="4391" cy="1653"/>
          </a:xfrm>
        </p:grpSpPr>
        <p:grpSp>
          <p:nvGrpSpPr>
            <p:cNvPr id="8" name="Group 16"/>
            <p:cNvGrpSpPr>
              <a:grpSpLocks/>
            </p:cNvGrpSpPr>
            <p:nvPr/>
          </p:nvGrpSpPr>
          <p:grpSpPr bwMode="auto">
            <a:xfrm>
              <a:off x="3315" y="2383"/>
              <a:ext cx="2305" cy="1653"/>
              <a:chOff x="3315" y="2383"/>
              <a:chExt cx="2305" cy="1653"/>
            </a:xfrm>
          </p:grpSpPr>
          <p:grpSp>
            <p:nvGrpSpPr>
              <p:cNvPr id="9" name="Group 17"/>
              <p:cNvGrpSpPr>
                <a:grpSpLocks/>
              </p:cNvGrpSpPr>
              <p:nvPr/>
            </p:nvGrpSpPr>
            <p:grpSpPr bwMode="auto">
              <a:xfrm>
                <a:off x="3315" y="2383"/>
                <a:ext cx="1892" cy="1008"/>
                <a:chOff x="3315" y="2383"/>
                <a:chExt cx="1892" cy="1008"/>
              </a:xfrm>
            </p:grpSpPr>
            <p:sp>
              <p:nvSpPr>
                <p:cNvPr id="17420" name="Line 18"/>
                <p:cNvSpPr>
                  <a:spLocks noChangeShapeType="1"/>
                </p:cNvSpPr>
                <p:nvPr/>
              </p:nvSpPr>
              <p:spPr bwMode="auto">
                <a:xfrm>
                  <a:off x="3315" y="2613"/>
                  <a:ext cx="1047" cy="778"/>
                </a:xfrm>
                <a:prstGeom prst="line">
                  <a:avLst/>
                </a:prstGeom>
                <a:noFill/>
                <a:ln w="50800">
                  <a:solidFill>
                    <a:schemeClr val="tx1"/>
                  </a:solidFill>
                  <a:round/>
                  <a:headEnd type="none" w="sm" len="sm"/>
                  <a:tailEnd type="stealth" w="med" len="lg"/>
                </a:ln>
              </p:spPr>
              <p:txBody>
                <a:bodyPr wrap="none" anchor="ctr"/>
                <a:lstStyle/>
                <a:p>
                  <a:endParaRPr lang="en-US"/>
                </a:p>
              </p:txBody>
            </p:sp>
            <p:grpSp>
              <p:nvGrpSpPr>
                <p:cNvPr id="10" name="Group 19"/>
                <p:cNvGrpSpPr>
                  <a:grpSpLocks/>
                </p:cNvGrpSpPr>
                <p:nvPr/>
              </p:nvGrpSpPr>
              <p:grpSpPr bwMode="auto">
                <a:xfrm>
                  <a:off x="3871" y="2383"/>
                  <a:ext cx="1336" cy="615"/>
                  <a:chOff x="3871" y="2383"/>
                  <a:chExt cx="1336" cy="615"/>
                </a:xfrm>
              </p:grpSpPr>
              <p:sp>
                <p:nvSpPr>
                  <p:cNvPr id="17422" name="Rectangle 20"/>
                  <p:cNvSpPr>
                    <a:spLocks noChangeArrowheads="1"/>
                  </p:cNvSpPr>
                  <p:nvPr/>
                </p:nvSpPr>
                <p:spPr bwMode="auto">
                  <a:xfrm>
                    <a:off x="4080" y="2436"/>
                    <a:ext cx="967" cy="542"/>
                  </a:xfrm>
                  <a:prstGeom prst="rect">
                    <a:avLst/>
                  </a:prstGeom>
                  <a:noFill/>
                  <a:ln w="9525">
                    <a:noFill/>
                    <a:miter lim="800000"/>
                    <a:headEnd/>
                    <a:tailEnd/>
                  </a:ln>
                </p:spPr>
                <p:txBody>
                  <a:bodyPr lIns="92075" tIns="46038" rIns="92075" bIns="46038">
                    <a:spAutoFit/>
                  </a:bodyPr>
                  <a:lstStyle/>
                  <a:p>
                    <a:pPr algn="ctr">
                      <a:lnSpc>
                        <a:spcPct val="90000"/>
                      </a:lnSpc>
                    </a:pPr>
                    <a:r>
                      <a:rPr lang="en-US" sz="2800">
                        <a:solidFill>
                          <a:srgbClr val="00B0F0"/>
                        </a:solidFill>
                        <a:latin typeface="Times New Roman" pitchFamily="18" charset="0"/>
                      </a:rPr>
                      <a:t>linked to libraries</a:t>
                    </a:r>
                  </a:p>
                </p:txBody>
              </p:sp>
              <p:sp>
                <p:nvSpPr>
                  <p:cNvPr id="17423" name="Oval 21"/>
                  <p:cNvSpPr>
                    <a:spLocks noChangeArrowheads="1"/>
                  </p:cNvSpPr>
                  <p:nvPr/>
                </p:nvSpPr>
                <p:spPr bwMode="auto">
                  <a:xfrm>
                    <a:off x="3871" y="2383"/>
                    <a:ext cx="1336" cy="615"/>
                  </a:xfrm>
                  <a:prstGeom prst="ellipse">
                    <a:avLst/>
                  </a:prstGeom>
                  <a:noFill/>
                  <a:ln w="25400">
                    <a:solidFill>
                      <a:schemeClr val="tx1"/>
                    </a:solidFill>
                    <a:round/>
                    <a:headEnd/>
                    <a:tailEnd/>
                  </a:ln>
                </p:spPr>
                <p:txBody>
                  <a:bodyPr wrap="none" anchor="ctr"/>
                  <a:lstStyle/>
                  <a:p>
                    <a:endParaRPr lang="en-US"/>
                  </a:p>
                </p:txBody>
              </p:sp>
            </p:grpSp>
          </p:grpSp>
          <p:sp>
            <p:nvSpPr>
              <p:cNvPr id="179222" name="Rectangle 22"/>
              <p:cNvSpPr>
                <a:spLocks noChangeArrowheads="1"/>
              </p:cNvSpPr>
              <p:nvPr/>
            </p:nvSpPr>
            <p:spPr bwMode="auto">
              <a:xfrm>
                <a:off x="4298" y="3357"/>
                <a:ext cx="1322" cy="679"/>
              </a:xfrm>
              <a:prstGeom prst="rect">
                <a:avLst/>
              </a:prstGeom>
              <a:noFill/>
              <a:ln w="9525">
                <a:noFill/>
                <a:miter lim="800000"/>
                <a:headEnd/>
                <a:tailEnd/>
              </a:ln>
              <a:effectLst/>
            </p:spPr>
            <p:txBody>
              <a:bodyPr lIns="92075" tIns="46038" rIns="92075" bIns="46038">
                <a:spAutoFit/>
              </a:bodyPr>
              <a:lstStyle/>
              <a:p>
                <a:pPr>
                  <a:spcBef>
                    <a:spcPct val="50000"/>
                  </a:spcBef>
                  <a:defRPr/>
                </a:pPr>
                <a:r>
                  <a:rPr lang="en-US" sz="3200" b="1" dirty="0">
                    <a:solidFill>
                      <a:srgbClr val="0070C0"/>
                    </a:solidFill>
                    <a:effectLst>
                      <a:outerShdw blurRad="38100" dist="38100" dir="2700000" algn="tl">
                        <a:srgbClr val="C0C0C0"/>
                      </a:outerShdw>
                    </a:effectLst>
                    <a:latin typeface="Times New Roman" pitchFamily="18" charset="0"/>
                  </a:rPr>
                  <a:t>executable file</a:t>
                </a:r>
              </a:p>
            </p:txBody>
          </p:sp>
        </p:grpSp>
        <p:grpSp>
          <p:nvGrpSpPr>
            <p:cNvPr id="11" name="Group 23"/>
            <p:cNvGrpSpPr>
              <a:grpSpLocks/>
            </p:cNvGrpSpPr>
            <p:nvPr/>
          </p:nvGrpSpPr>
          <p:grpSpPr bwMode="auto">
            <a:xfrm>
              <a:off x="1229" y="3044"/>
              <a:ext cx="2519" cy="598"/>
              <a:chOff x="1229" y="3044"/>
              <a:chExt cx="2519" cy="598"/>
            </a:xfrm>
          </p:grpSpPr>
          <p:sp>
            <p:nvSpPr>
              <p:cNvPr id="17416" name="Arc 24"/>
              <p:cNvSpPr>
                <a:spLocks/>
              </p:cNvSpPr>
              <p:nvPr/>
            </p:nvSpPr>
            <p:spPr bwMode="auto">
              <a:xfrm rot="780000">
                <a:off x="2829" y="3044"/>
                <a:ext cx="919" cy="352"/>
              </a:xfrm>
              <a:custGeom>
                <a:avLst/>
                <a:gdLst>
                  <a:gd name="T0" fmla="*/ 0 w 21600"/>
                  <a:gd name="T1" fmla="*/ 0 h 21240"/>
                  <a:gd name="T2" fmla="*/ 0 w 21600"/>
                  <a:gd name="T3" fmla="*/ 0 h 21240"/>
                  <a:gd name="T4" fmla="*/ 0 w 21600"/>
                  <a:gd name="T5" fmla="*/ 0 h 21240"/>
                  <a:gd name="T6" fmla="*/ 0 60000 65536"/>
                  <a:gd name="T7" fmla="*/ 0 60000 65536"/>
                  <a:gd name="T8" fmla="*/ 0 60000 65536"/>
                  <a:gd name="T9" fmla="*/ 0 w 21600"/>
                  <a:gd name="T10" fmla="*/ 0 h 21240"/>
                  <a:gd name="T11" fmla="*/ 21600 w 21600"/>
                  <a:gd name="T12" fmla="*/ 21240 h 21240"/>
                </a:gdLst>
                <a:ahLst/>
                <a:cxnLst>
                  <a:cxn ang="T6">
                    <a:pos x="T0" y="T1"/>
                  </a:cxn>
                  <a:cxn ang="T7">
                    <a:pos x="T2" y="T3"/>
                  </a:cxn>
                  <a:cxn ang="T8">
                    <a:pos x="T4" y="T5"/>
                  </a:cxn>
                </a:cxnLst>
                <a:rect l="T9" t="T10" r="T11" b="T12"/>
                <a:pathLst>
                  <a:path w="21600" h="21240" fill="none" extrusionOk="0">
                    <a:moveTo>
                      <a:pt x="21600" y="0"/>
                    </a:moveTo>
                    <a:cubicBezTo>
                      <a:pt x="21600" y="10415"/>
                      <a:pt x="14167" y="19347"/>
                      <a:pt x="3926" y="21240"/>
                    </a:cubicBezTo>
                  </a:path>
                  <a:path w="21600" h="21240" stroke="0" extrusionOk="0">
                    <a:moveTo>
                      <a:pt x="21600" y="0"/>
                    </a:moveTo>
                    <a:cubicBezTo>
                      <a:pt x="21600" y="10415"/>
                      <a:pt x="14167" y="19347"/>
                      <a:pt x="3926" y="21240"/>
                    </a:cubicBezTo>
                    <a:lnTo>
                      <a:pt x="0" y="0"/>
                    </a:lnTo>
                    <a:lnTo>
                      <a:pt x="21600" y="0"/>
                    </a:lnTo>
                    <a:close/>
                  </a:path>
                </a:pathLst>
              </a:custGeom>
              <a:noFill/>
              <a:ln w="50800" cap="rnd">
                <a:solidFill>
                  <a:schemeClr val="tx1"/>
                </a:solidFill>
                <a:round/>
                <a:headEnd type="stealth" w="med" len="lg"/>
                <a:tailEnd type="none" w="sm" len="sm"/>
              </a:ln>
            </p:spPr>
            <p:txBody>
              <a:bodyPr wrap="none" anchor="ctr"/>
              <a:lstStyle/>
              <a:p>
                <a:endParaRPr lang="en-US"/>
              </a:p>
            </p:txBody>
          </p:sp>
          <p:sp>
            <p:nvSpPr>
              <p:cNvPr id="17417" name="Rectangle 25"/>
              <p:cNvSpPr>
                <a:spLocks noChangeArrowheads="1"/>
              </p:cNvSpPr>
              <p:nvPr/>
            </p:nvSpPr>
            <p:spPr bwMode="auto">
              <a:xfrm>
                <a:off x="1229" y="3149"/>
                <a:ext cx="1731" cy="493"/>
              </a:xfrm>
              <a:prstGeom prst="rect">
                <a:avLst/>
              </a:prstGeom>
              <a:noFill/>
              <a:ln w="9525">
                <a:noFill/>
                <a:miter lim="800000"/>
                <a:headEnd/>
                <a:tailEnd/>
              </a:ln>
            </p:spPr>
            <p:txBody>
              <a:bodyPr lIns="92075" tIns="46038" rIns="92075" bIns="46038">
                <a:spAutoFit/>
              </a:bodyPr>
              <a:lstStyle/>
              <a:p>
                <a:pPr algn="ctr">
                  <a:lnSpc>
                    <a:spcPct val="80000"/>
                  </a:lnSpc>
                </a:pPr>
                <a:r>
                  <a:rPr lang="en-US" sz="2800">
                    <a:solidFill>
                      <a:srgbClr val="0070C0"/>
                    </a:solidFill>
                    <a:latin typeface="Times New Roman" pitchFamily="18" charset="0"/>
                  </a:rPr>
                  <a:t>object code from other source files</a:t>
                </a:r>
              </a:p>
            </p:txBody>
          </p:sp>
        </p:grpSp>
      </p:grpSp>
      <p:sp>
        <p:nvSpPr>
          <p:cNvPr id="28" name="Footer Placeholder 27"/>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 xmlns:p14="http://schemas.microsoft.com/office/powerpoint/2010/main" val="784512059"/>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idx="4294967295"/>
          </p:nvPr>
        </p:nvSpPr>
        <p:spPr>
          <a:xfrm>
            <a:off x="140677" y="152400"/>
            <a:ext cx="5838092" cy="990600"/>
          </a:xfrm>
        </p:spPr>
        <p:txBody>
          <a:bodyPr>
            <a:normAutofit/>
          </a:bodyPr>
          <a:lstStyle/>
          <a:p>
            <a:pPr algn="l" eaLnBrk="1" hangingPunct="1"/>
            <a:r>
              <a:rPr lang="en-US" sz="4000" dirty="0" smtClean="0">
                <a:solidFill>
                  <a:schemeClr val="accent5">
                    <a:lumMod val="75000"/>
                  </a:schemeClr>
                </a:solidFill>
              </a:rPr>
              <a:t>Array Syntax</a:t>
            </a:r>
          </a:p>
        </p:txBody>
      </p:sp>
      <p:pic>
        <p:nvPicPr>
          <p:cNvPr id="122883" name="Picture 4"/>
          <p:cNvPicPr>
            <a:picLocks noGrp="1" noChangeAspect="1" noChangeArrowheads="1"/>
          </p:cNvPicPr>
          <p:nvPr>
            <p:ph idx="4294967295"/>
          </p:nvPr>
        </p:nvPicPr>
        <p:blipFill>
          <a:blip r:embed="rId2"/>
          <a:srcRect/>
          <a:stretch>
            <a:fillRect/>
          </a:stretch>
        </p:blipFill>
        <p:spPr>
          <a:xfrm>
            <a:off x="1899138" y="1676400"/>
            <a:ext cx="4079631" cy="2433638"/>
          </a:xfrm>
          <a:noFill/>
        </p:spPr>
      </p:pic>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94289954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2514600" y="152400"/>
            <a:ext cx="4343400" cy="1524000"/>
          </a:xfrm>
        </p:spPr>
        <p:txBody>
          <a:bodyPr>
            <a:normAutofit fontScale="90000"/>
          </a:bodyPr>
          <a:lstStyle/>
          <a:p>
            <a:pPr eaLnBrk="1" hangingPunct="1"/>
            <a:r>
              <a:rPr lang="en-US" dirty="0" smtClean="0">
                <a:solidFill>
                  <a:schemeClr val="accent5">
                    <a:lumMod val="75000"/>
                  </a:schemeClr>
                </a:solidFill>
              </a:rPr>
              <a:t>Array Elements and accessing array elements</a:t>
            </a:r>
          </a:p>
        </p:txBody>
      </p:sp>
      <p:sp>
        <p:nvSpPr>
          <p:cNvPr id="121859" name="Content Placeholder 2" descr="Rectangle: Click to edit Master text styles&#10;Second level&#10;Third level&#10;Fourth level&#10;Fifth level"/>
          <p:cNvSpPr>
            <a:spLocks noGrp="1"/>
          </p:cNvSpPr>
          <p:nvPr>
            <p:ph idx="4294967295"/>
          </p:nvPr>
        </p:nvSpPr>
        <p:spPr>
          <a:xfrm>
            <a:off x="2971801" y="1828800"/>
            <a:ext cx="5750168" cy="4572000"/>
          </a:xfrm>
        </p:spPr>
        <p:txBody>
          <a:bodyPr/>
          <a:lstStyle/>
          <a:p>
            <a:pPr eaLnBrk="1" hangingPunct="1"/>
            <a:r>
              <a:rPr lang="en-US" sz="2400" dirty="0" smtClean="0"/>
              <a:t>The items in an array are called </a:t>
            </a:r>
            <a:r>
              <a:rPr lang="en-US" sz="2400" b="1" dirty="0" smtClean="0"/>
              <a:t>elements</a:t>
            </a:r>
          </a:p>
          <a:p>
            <a:pPr eaLnBrk="1" hangingPunct="1"/>
            <a:r>
              <a:rPr lang="en-US" sz="2400" dirty="0" smtClean="0"/>
              <a:t>All the elements in an array are of the </a:t>
            </a:r>
            <a:r>
              <a:rPr lang="en-US" sz="2400" b="1" dirty="0" smtClean="0"/>
              <a:t>same type </a:t>
            </a:r>
            <a:r>
              <a:rPr lang="en-US" sz="2400" dirty="0" smtClean="0"/>
              <a:t>; only the </a:t>
            </a:r>
            <a:r>
              <a:rPr lang="en-US" sz="2400" b="1" dirty="0" smtClean="0"/>
              <a:t>values vary</a:t>
            </a:r>
          </a:p>
          <a:p>
            <a:pPr eaLnBrk="1" hangingPunct="1"/>
            <a:r>
              <a:rPr lang="en-US" sz="2400" dirty="0" smtClean="0"/>
              <a:t>The first array element is numbered 0.</a:t>
            </a:r>
          </a:p>
          <a:p>
            <a:pPr eaLnBrk="1" hangingPunct="1"/>
            <a:r>
              <a:rPr lang="en-US" sz="2400" dirty="0" smtClean="0"/>
              <a:t>Thus, since  there are four elements, the last one is number 3.</a:t>
            </a:r>
          </a:p>
          <a:p>
            <a:pPr eaLnBrk="1" hangingPunct="1"/>
            <a:r>
              <a:rPr lang="en-US" sz="2400" b="1" dirty="0" smtClean="0"/>
              <a:t>age[0] refers to the first element</a:t>
            </a:r>
            <a:r>
              <a:rPr lang="en-US" sz="2400" dirty="0" smtClean="0"/>
              <a:t>, age[1] refers to the second element , and so on.</a:t>
            </a:r>
          </a:p>
          <a:p>
            <a:pPr eaLnBrk="1" hangingPunct="1"/>
            <a:r>
              <a:rPr lang="en-US" sz="2400" dirty="0" smtClean="0"/>
              <a:t>The variable(or constant )in the brackets is called the </a:t>
            </a:r>
            <a:r>
              <a:rPr lang="en-US" sz="2400" b="1" i="1" dirty="0" smtClean="0"/>
              <a:t>array index</a:t>
            </a:r>
            <a:r>
              <a:rPr lang="en-US" sz="2400" dirty="0" smtClean="0"/>
              <a:t>.</a:t>
            </a:r>
          </a:p>
          <a:p>
            <a:pPr eaLnBrk="1" hangingPunct="1"/>
            <a:endParaRPr lang="en-US" sz="2400" dirty="0" smtClean="0"/>
          </a:p>
          <a:p>
            <a:pPr eaLnBrk="1" hangingPunct="1"/>
            <a:endParaRPr lang="en-US" sz="24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5" name="Picture 3"/>
          <p:cNvPicPr>
            <a:picLocks noChangeAspect="1" noChangeArrowheads="1"/>
          </p:cNvPicPr>
          <p:nvPr/>
        </p:nvPicPr>
        <p:blipFill>
          <a:blip r:embed="rId2"/>
          <a:srcRect/>
          <a:stretch>
            <a:fillRect/>
          </a:stretch>
        </p:blipFill>
        <p:spPr bwMode="auto">
          <a:xfrm>
            <a:off x="76200" y="0"/>
            <a:ext cx="2590800" cy="6705600"/>
          </a:xfrm>
          <a:prstGeom prst="rect">
            <a:avLst/>
          </a:prstGeom>
          <a:noFill/>
          <a:ln w="9525">
            <a:noFill/>
            <a:miter lim="800000"/>
            <a:headEnd/>
            <a:tailEnd/>
          </a:ln>
          <a:effectLst/>
        </p:spPr>
      </p:pic>
    </p:spTree>
    <p:extLst>
      <p:ext uri="{BB962C8B-B14F-4D97-AF65-F5344CB8AC3E}">
        <p14:creationId xmlns="" xmlns:p14="http://schemas.microsoft.com/office/powerpoint/2010/main" val="25476192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idx="4294967295"/>
          </p:nvPr>
        </p:nvSpPr>
        <p:spPr>
          <a:xfrm>
            <a:off x="201491" y="23812"/>
            <a:ext cx="4659923" cy="990600"/>
          </a:xfrm>
        </p:spPr>
        <p:txBody>
          <a:bodyPr>
            <a:normAutofit/>
          </a:bodyPr>
          <a:lstStyle/>
          <a:p>
            <a:pPr algn="l" eaLnBrk="1" hangingPunct="1"/>
            <a:r>
              <a:rPr lang="en-US" sz="4000" dirty="0" smtClean="0">
                <a:solidFill>
                  <a:schemeClr val="accent5"/>
                </a:solidFill>
              </a:rPr>
              <a:t>Array Fundamentals</a:t>
            </a:r>
          </a:p>
        </p:txBody>
      </p:sp>
      <p:sp>
        <p:nvSpPr>
          <p:cNvPr id="123907" name="Content Placeholder 2" descr="Rectangle: Click to edit Master text styles&#10;Second level&#10;Third level&#10;Fourth level&#10;Fifth level"/>
          <p:cNvSpPr>
            <a:spLocks noGrp="1"/>
          </p:cNvSpPr>
          <p:nvPr>
            <p:ph idx="4294967295"/>
          </p:nvPr>
        </p:nvSpPr>
        <p:spPr>
          <a:xfrm>
            <a:off x="77580" y="1219200"/>
            <a:ext cx="8610600" cy="4648200"/>
          </a:xfrm>
        </p:spPr>
        <p:txBody>
          <a:bodyPr/>
          <a:lstStyle/>
          <a:p>
            <a:pPr eaLnBrk="1" hangingPunct="1"/>
            <a:r>
              <a:rPr lang="en-US" sz="2400" dirty="0" smtClean="0"/>
              <a:t>One-dimensional Array</a:t>
            </a:r>
          </a:p>
          <a:p>
            <a:pPr eaLnBrk="1" hangingPunct="1">
              <a:buFont typeface="Wingdings" pitchFamily="2" charset="2"/>
              <a:buNone/>
            </a:pPr>
            <a:r>
              <a:rPr lang="en-US" sz="2400" dirty="0" smtClean="0"/>
              <a:t>Example: </a:t>
            </a:r>
          </a:p>
          <a:p>
            <a:pPr eaLnBrk="1" hangingPunct="1">
              <a:buFont typeface="Wingdings" pitchFamily="2" charset="2"/>
              <a:buNone/>
            </a:pPr>
            <a:r>
              <a:rPr lang="en-US" sz="2400" dirty="0" smtClean="0"/>
              <a:t>  int test[10];   // space for 10 </a:t>
            </a:r>
            <a:r>
              <a:rPr lang="en-US" sz="2400" dirty="0" err="1" smtClean="0"/>
              <a:t>ints</a:t>
            </a:r>
            <a:endParaRPr lang="en-US" sz="2400" dirty="0" smtClean="0"/>
          </a:p>
          <a:p>
            <a:pPr eaLnBrk="1" hangingPunct="1">
              <a:buFont typeface="Wingdings" pitchFamily="2" charset="2"/>
              <a:buNone/>
            </a:pPr>
            <a:endParaRPr lang="en-US" sz="2400" dirty="0" smtClean="0"/>
          </a:p>
        </p:txBody>
      </p:sp>
      <p:pic>
        <p:nvPicPr>
          <p:cNvPr id="123908" name="Picture 3"/>
          <p:cNvPicPr>
            <a:picLocks noChangeAspect="1" noChangeArrowheads="1"/>
          </p:cNvPicPr>
          <p:nvPr/>
        </p:nvPicPr>
        <p:blipFill>
          <a:blip r:embed="rId2"/>
          <a:srcRect/>
          <a:stretch>
            <a:fillRect/>
          </a:stretch>
        </p:blipFill>
        <p:spPr bwMode="auto">
          <a:xfrm>
            <a:off x="4419600" y="2057400"/>
            <a:ext cx="4377104" cy="3971925"/>
          </a:xfrm>
          <a:prstGeom prst="rect">
            <a:avLst/>
          </a:prstGeom>
          <a:noFill/>
          <a:ln w="9525">
            <a:noFill/>
            <a:miter lim="800000"/>
            <a:headEnd/>
            <a:tailEnd/>
          </a:ln>
        </p:spPr>
      </p:pic>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11269037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140677" y="76200"/>
            <a:ext cx="5802923" cy="990600"/>
          </a:xfrm>
        </p:spPr>
        <p:txBody>
          <a:bodyPr>
            <a:normAutofit/>
          </a:bodyPr>
          <a:lstStyle/>
          <a:p>
            <a:pPr algn="l" eaLnBrk="1" hangingPunct="1"/>
            <a:r>
              <a:rPr lang="en-US" sz="4000" dirty="0" smtClean="0">
                <a:solidFill>
                  <a:schemeClr val="accent5">
                    <a:lumMod val="75000"/>
                  </a:schemeClr>
                </a:solidFill>
              </a:rPr>
              <a:t>Array Example </a:t>
            </a:r>
          </a:p>
        </p:txBody>
      </p:sp>
      <p:sp>
        <p:nvSpPr>
          <p:cNvPr id="124931" name="Content Placeholder 2" descr="Rectangle: Click to edit Master text styles&#10;Second level&#10;Third level&#10;Fourth level&#10;Fifth level"/>
          <p:cNvSpPr>
            <a:spLocks noGrp="1"/>
          </p:cNvSpPr>
          <p:nvPr>
            <p:ph idx="4294967295"/>
          </p:nvPr>
        </p:nvSpPr>
        <p:spPr>
          <a:xfrm>
            <a:off x="609601" y="838200"/>
            <a:ext cx="6553200" cy="5257800"/>
          </a:xfrm>
        </p:spPr>
        <p:txBody>
          <a:bodyPr>
            <a:noAutofit/>
          </a:bodyPr>
          <a:lstStyle/>
          <a:p>
            <a:pPr>
              <a:buNone/>
            </a:pPr>
            <a:r>
              <a:rPr lang="en-US" sz="2200" dirty="0" smtClean="0"/>
              <a:t>//replay.cpp</a:t>
            </a:r>
          </a:p>
          <a:p>
            <a:pPr>
              <a:buNone/>
            </a:pPr>
            <a:r>
              <a:rPr lang="en-US" sz="2200" b="1" dirty="0" smtClean="0"/>
              <a:t>#include&lt; </a:t>
            </a:r>
            <a:r>
              <a:rPr lang="en-US" sz="2200" b="1" dirty="0" err="1" smtClean="0"/>
              <a:t>iostream.h</a:t>
            </a:r>
            <a:r>
              <a:rPr lang="en-US" sz="2200" b="1" dirty="0" smtClean="0"/>
              <a:t> &gt;</a:t>
            </a:r>
          </a:p>
          <a:p>
            <a:pPr>
              <a:buNone/>
            </a:pPr>
            <a:r>
              <a:rPr lang="en-US" sz="2200" b="1" dirty="0" smtClean="0"/>
              <a:t>#include&lt; </a:t>
            </a:r>
            <a:r>
              <a:rPr lang="en-US" sz="2200" b="1" dirty="0" err="1" smtClean="0"/>
              <a:t>conio.h</a:t>
            </a:r>
            <a:r>
              <a:rPr lang="en-US" sz="2200" b="1" dirty="0" smtClean="0"/>
              <a:t> &gt;</a:t>
            </a:r>
          </a:p>
          <a:p>
            <a:pPr>
              <a:buNone/>
            </a:pPr>
            <a:r>
              <a:rPr lang="en-US" sz="2200" dirty="0" smtClean="0"/>
              <a:t>void main()</a:t>
            </a:r>
          </a:p>
          <a:p>
            <a:pPr>
              <a:buNone/>
            </a:pPr>
            <a:r>
              <a:rPr lang="en-US" sz="2200" dirty="0" smtClean="0"/>
              <a:t>{</a:t>
            </a:r>
          </a:p>
          <a:p>
            <a:pPr>
              <a:buNone/>
            </a:pPr>
            <a:r>
              <a:rPr lang="en-US" sz="2200" dirty="0" smtClean="0"/>
              <a:t>      int  age[4];</a:t>
            </a:r>
          </a:p>
          <a:p>
            <a:pPr>
              <a:buNone/>
            </a:pPr>
            <a:r>
              <a:rPr lang="en-US" sz="2200" dirty="0" smtClean="0"/>
              <a:t>     for(</a:t>
            </a:r>
            <a:r>
              <a:rPr lang="en-US" sz="2200" dirty="0" err="1" smtClean="0"/>
              <a:t>int</a:t>
            </a:r>
            <a:r>
              <a:rPr lang="en-US" sz="2200" dirty="0" smtClean="0"/>
              <a:t>  j=0;j&lt;4;j++)</a:t>
            </a:r>
          </a:p>
          <a:p>
            <a:pPr>
              <a:buNone/>
            </a:pPr>
            <a:r>
              <a:rPr lang="en-US" sz="2200" dirty="0" smtClean="0"/>
              <a:t>	{  </a:t>
            </a:r>
          </a:p>
          <a:p>
            <a:pPr>
              <a:buNone/>
            </a:pPr>
            <a:r>
              <a:rPr lang="en-US" sz="2200" dirty="0" smtClean="0"/>
              <a:t>        cout&lt;&lt;"Enter an age:";</a:t>
            </a:r>
          </a:p>
          <a:p>
            <a:pPr>
              <a:buNone/>
            </a:pPr>
            <a:r>
              <a:rPr lang="en-US" sz="2200" dirty="0" smtClean="0"/>
              <a:t>        </a:t>
            </a:r>
            <a:r>
              <a:rPr lang="en-US" sz="2200" dirty="0" err="1" smtClean="0"/>
              <a:t>cin</a:t>
            </a:r>
            <a:r>
              <a:rPr lang="en-US" sz="2200" dirty="0" smtClean="0"/>
              <a:t>&gt;&gt;age[j];</a:t>
            </a:r>
          </a:p>
          <a:p>
            <a:pPr>
              <a:buNone/>
            </a:pPr>
            <a:r>
              <a:rPr lang="en-US" sz="2200" dirty="0" smtClean="0"/>
              <a:t>	}</a:t>
            </a:r>
          </a:p>
          <a:p>
            <a:pPr>
              <a:buNone/>
            </a:pPr>
            <a:r>
              <a:rPr lang="en-US" sz="2200" dirty="0" smtClean="0"/>
              <a:t>   for(j=0;j&lt;4;j++)</a:t>
            </a:r>
          </a:p>
          <a:p>
            <a:pPr>
              <a:buNone/>
            </a:pPr>
            <a:r>
              <a:rPr lang="en-US" sz="2200" dirty="0" smtClean="0"/>
              <a:t>   cout&lt;&lt;"You entered "&lt;&lt;age[j]&lt;&lt;</a:t>
            </a:r>
            <a:r>
              <a:rPr lang="en-US" sz="2200" dirty="0" err="1" smtClean="0"/>
              <a:t>endl</a:t>
            </a:r>
            <a:r>
              <a:rPr lang="en-US" sz="2200" dirty="0" smtClean="0"/>
              <a:t>;</a:t>
            </a:r>
          </a:p>
          <a:p>
            <a:pPr>
              <a:buNone/>
            </a:pPr>
            <a:r>
              <a:rPr lang="en-US" sz="2200" dirty="0" smtClean="0"/>
              <a:t>   getch();</a:t>
            </a:r>
          </a:p>
          <a:p>
            <a:pPr>
              <a:buNone/>
            </a:pPr>
            <a:r>
              <a:rPr lang="en-US" sz="2200" dirty="0" smtClean="0"/>
              <a:t>}</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26717489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4482" y="0"/>
            <a:ext cx="6336323" cy="762000"/>
          </a:xfrm>
        </p:spPr>
        <p:txBody>
          <a:bodyPr>
            <a:normAutofit fontScale="90000"/>
          </a:bodyPr>
          <a:lstStyle/>
          <a:p>
            <a:pPr algn="l" eaLnBrk="1" hangingPunct="1"/>
            <a:r>
              <a:rPr lang="en-US" dirty="0" smtClean="0">
                <a:solidFill>
                  <a:schemeClr val="accent5">
                    <a:lumMod val="75000"/>
                  </a:schemeClr>
                </a:solidFill>
              </a:rPr>
              <a:t>Averaging Array Elements Example </a:t>
            </a:r>
          </a:p>
        </p:txBody>
      </p:sp>
      <p:sp>
        <p:nvSpPr>
          <p:cNvPr id="124931" name="Content Placeholder 2" descr="Rectangle: Click to edit Master text styles&#10;Second level&#10;Third level&#10;Fourth level&#10;Fifth level"/>
          <p:cNvSpPr>
            <a:spLocks noGrp="1"/>
          </p:cNvSpPr>
          <p:nvPr>
            <p:ph idx="4294967295"/>
          </p:nvPr>
        </p:nvSpPr>
        <p:spPr>
          <a:xfrm>
            <a:off x="381000" y="457200"/>
            <a:ext cx="6553200" cy="5486400"/>
          </a:xfrm>
        </p:spPr>
        <p:txBody>
          <a:bodyPr>
            <a:noAutofit/>
          </a:bodyPr>
          <a:lstStyle/>
          <a:p>
            <a:pPr>
              <a:buNone/>
            </a:pPr>
            <a:r>
              <a:rPr lang="en-US" sz="2200" dirty="0" smtClean="0"/>
              <a:t>//sales.cpp</a:t>
            </a:r>
          </a:p>
          <a:p>
            <a:pPr>
              <a:buNone/>
            </a:pPr>
            <a:r>
              <a:rPr lang="en-US" sz="2200" b="1" dirty="0" smtClean="0"/>
              <a:t>#include&lt;</a:t>
            </a:r>
            <a:r>
              <a:rPr lang="en-US" sz="2200" b="1" dirty="0" err="1" smtClean="0"/>
              <a:t>iostream.h</a:t>
            </a:r>
            <a:r>
              <a:rPr lang="en-US" sz="2200" b="1" dirty="0" smtClean="0"/>
              <a:t>&gt;</a:t>
            </a:r>
          </a:p>
          <a:p>
            <a:pPr>
              <a:buNone/>
            </a:pPr>
            <a:r>
              <a:rPr lang="en-US" sz="2200" b="1" dirty="0" smtClean="0"/>
              <a:t>#include&lt;</a:t>
            </a:r>
            <a:r>
              <a:rPr lang="en-US" sz="2200" b="1" dirty="0" err="1" smtClean="0"/>
              <a:t>conio.h</a:t>
            </a:r>
            <a:r>
              <a:rPr lang="en-US" sz="2200" b="1" dirty="0" smtClean="0"/>
              <a:t>&gt;</a:t>
            </a:r>
          </a:p>
          <a:p>
            <a:pPr>
              <a:buNone/>
            </a:pPr>
            <a:r>
              <a:rPr lang="en-US" sz="2200" dirty="0" smtClean="0"/>
              <a:t>void main()</a:t>
            </a:r>
          </a:p>
          <a:p>
            <a:pPr>
              <a:buNone/>
            </a:pPr>
            <a:r>
              <a:rPr lang="en-US" sz="2200" dirty="0" smtClean="0"/>
              <a:t>{       const int SIZE=6;</a:t>
            </a:r>
          </a:p>
          <a:p>
            <a:pPr>
              <a:buNone/>
            </a:pPr>
            <a:r>
              <a:rPr lang="en-US" sz="2200" dirty="0" smtClean="0"/>
              <a:t>         double sales[SIZE];</a:t>
            </a:r>
          </a:p>
          <a:p>
            <a:pPr>
              <a:buNone/>
            </a:pPr>
            <a:r>
              <a:rPr lang="en-US" sz="2200" dirty="0" smtClean="0"/>
              <a:t>         cout &lt;&lt;"Enter widget sales for 6 days\n";</a:t>
            </a:r>
          </a:p>
          <a:p>
            <a:pPr>
              <a:buNone/>
            </a:pPr>
            <a:r>
              <a:rPr lang="en-US" sz="2200" dirty="0" smtClean="0"/>
              <a:t>         for(</a:t>
            </a:r>
            <a:r>
              <a:rPr lang="en-US" sz="2200" dirty="0" err="1" smtClean="0"/>
              <a:t>int</a:t>
            </a:r>
            <a:r>
              <a:rPr lang="en-US" sz="2200" dirty="0" smtClean="0"/>
              <a:t>  j=0;j&lt;SIZE ;j++)</a:t>
            </a:r>
          </a:p>
          <a:p>
            <a:pPr>
              <a:buNone/>
            </a:pPr>
            <a:r>
              <a:rPr lang="en-US" sz="2200" dirty="0" smtClean="0"/>
              <a:t>             </a:t>
            </a:r>
            <a:r>
              <a:rPr lang="en-US" sz="2200" dirty="0" err="1" smtClean="0"/>
              <a:t>cin</a:t>
            </a:r>
            <a:r>
              <a:rPr lang="en-US" sz="2200" dirty="0" smtClean="0"/>
              <a:t> &gt;&gt;sales[j];</a:t>
            </a:r>
          </a:p>
          <a:p>
            <a:pPr>
              <a:buNone/>
            </a:pPr>
            <a:r>
              <a:rPr lang="en-US" sz="2200" dirty="0" smtClean="0"/>
              <a:t>        double total=0;</a:t>
            </a:r>
          </a:p>
          <a:p>
            <a:pPr>
              <a:buNone/>
            </a:pPr>
            <a:r>
              <a:rPr lang="en-US" sz="2200" dirty="0" smtClean="0"/>
              <a:t>         for(j=0;j&lt;SIZE ; j++)</a:t>
            </a:r>
          </a:p>
          <a:p>
            <a:pPr>
              <a:buNone/>
            </a:pPr>
            <a:r>
              <a:rPr lang="en-US" sz="2200" dirty="0" smtClean="0"/>
              <a:t>            total+=sales[j];</a:t>
            </a:r>
          </a:p>
          <a:p>
            <a:pPr>
              <a:buNone/>
            </a:pPr>
            <a:r>
              <a:rPr lang="en-US" sz="2200" dirty="0" smtClean="0"/>
              <a:t>         double average=total/SIZE;</a:t>
            </a:r>
          </a:p>
          <a:p>
            <a:pPr>
              <a:buNone/>
            </a:pPr>
            <a:r>
              <a:rPr lang="en-US" sz="2200" dirty="0" smtClean="0"/>
              <a:t>        cout &lt;&lt;"Average="&lt;&lt;average&lt;&lt; </a:t>
            </a:r>
            <a:r>
              <a:rPr lang="en-US" sz="2200" dirty="0" err="1" smtClean="0"/>
              <a:t>endl</a:t>
            </a:r>
            <a:r>
              <a:rPr lang="en-US" sz="2200" dirty="0" smtClean="0"/>
              <a:t>;</a:t>
            </a:r>
          </a:p>
          <a:p>
            <a:pPr>
              <a:buNone/>
            </a:pPr>
            <a:r>
              <a:rPr lang="en-US" sz="2200" dirty="0" smtClean="0"/>
              <a:t>        getch();</a:t>
            </a:r>
          </a:p>
          <a:p>
            <a:pPr>
              <a:buNone/>
            </a:pPr>
            <a:r>
              <a:rPr lang="en-US" sz="2200" dirty="0" smtClean="0"/>
              <a:t>}</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83718799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5544" y="0"/>
            <a:ext cx="6107723" cy="685800"/>
          </a:xfrm>
        </p:spPr>
        <p:txBody>
          <a:bodyPr/>
          <a:lstStyle/>
          <a:p>
            <a:pPr algn="l" eaLnBrk="1" hangingPunct="1"/>
            <a:r>
              <a:rPr lang="en-US" dirty="0" smtClean="0">
                <a:solidFill>
                  <a:schemeClr val="accent5">
                    <a:lumMod val="75000"/>
                  </a:schemeClr>
                </a:solidFill>
              </a:rPr>
              <a:t>Initializing Arrays </a:t>
            </a:r>
          </a:p>
        </p:txBody>
      </p:sp>
      <p:sp>
        <p:nvSpPr>
          <p:cNvPr id="121859" name="Content Placeholder 2" descr="Rectangle: Click to edit Master text styles&#10;Second level&#10;Third level&#10;Fourth level&#10;Fifth level"/>
          <p:cNvSpPr>
            <a:spLocks noGrp="1"/>
          </p:cNvSpPr>
          <p:nvPr>
            <p:ph idx="4294967295"/>
          </p:nvPr>
        </p:nvSpPr>
        <p:spPr>
          <a:xfrm>
            <a:off x="0" y="990600"/>
            <a:ext cx="9144000" cy="1905000"/>
          </a:xfrm>
        </p:spPr>
        <p:txBody>
          <a:bodyPr/>
          <a:lstStyle/>
          <a:p>
            <a:pPr marL="0" indent="0" algn="just" eaLnBrk="1" hangingPunct="1">
              <a:buNone/>
            </a:pPr>
            <a:r>
              <a:rPr lang="en-US" sz="2400" b="1" dirty="0" smtClean="0"/>
              <a:t>Example</a:t>
            </a:r>
          </a:p>
          <a:p>
            <a:pPr marL="0" indent="0" algn="just" eaLnBrk="1" hangingPunct="1">
              <a:buNone/>
            </a:pPr>
            <a:r>
              <a:rPr lang="en-US" sz="2400" dirty="0" err="1" smtClean="0"/>
              <a:t>int</a:t>
            </a:r>
            <a:r>
              <a:rPr lang="en-US" sz="2400" dirty="0" smtClean="0"/>
              <a:t>  days_per_month[12]={31,28,31,30,31,30,31,31,30,31,30,31} ;</a:t>
            </a:r>
          </a:p>
          <a:p>
            <a:pPr marL="0" indent="0" algn="just" eaLnBrk="1" hangingPunct="1">
              <a:buNone/>
            </a:pPr>
            <a:r>
              <a:rPr lang="en-US" sz="2400" dirty="0"/>
              <a:t>	</a:t>
            </a:r>
            <a:r>
              <a:rPr lang="en-US" sz="2400" dirty="0" smtClean="0"/>
              <a:t>			(or)</a:t>
            </a:r>
          </a:p>
          <a:p>
            <a:pPr marL="0" indent="0" algn="just">
              <a:buNone/>
            </a:pPr>
            <a:r>
              <a:rPr lang="en-US" altLang="en-US" sz="2400" dirty="0" smtClean="0"/>
              <a:t>int days_per_month[] = {31,28,31,30,31,30,31,31,30,31,30,31};</a:t>
            </a:r>
          </a:p>
          <a:p>
            <a:pPr marL="0" indent="0" algn="just" eaLnBrk="1" hangingPunct="1">
              <a:buNone/>
            </a:pPr>
            <a:endParaRPr lang="en-US" sz="24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5" name="Picture 2"/>
          <p:cNvPicPr>
            <a:picLocks noChangeAspect="1" noChangeArrowheads="1"/>
          </p:cNvPicPr>
          <p:nvPr/>
        </p:nvPicPr>
        <p:blipFill>
          <a:blip r:embed="rId2"/>
          <a:srcRect/>
          <a:stretch>
            <a:fillRect/>
          </a:stretch>
        </p:blipFill>
        <p:spPr bwMode="auto">
          <a:xfrm>
            <a:off x="0" y="4191000"/>
            <a:ext cx="9144000" cy="2362200"/>
          </a:xfrm>
          <a:prstGeom prst="rect">
            <a:avLst/>
          </a:prstGeom>
          <a:noFill/>
          <a:ln w="9525">
            <a:noFill/>
            <a:miter lim="800000"/>
            <a:headEnd/>
            <a:tailEnd/>
          </a:ln>
          <a:effectLst/>
        </p:spPr>
      </p:pic>
      <p:sp>
        <p:nvSpPr>
          <p:cNvPr id="2" name="Rectangle 1"/>
          <p:cNvSpPr/>
          <p:nvPr/>
        </p:nvSpPr>
        <p:spPr>
          <a:xfrm>
            <a:off x="3059406" y="3745468"/>
            <a:ext cx="3025187" cy="369332"/>
          </a:xfrm>
          <a:prstGeom prst="rect">
            <a:avLst/>
          </a:prstGeom>
        </p:spPr>
        <p:txBody>
          <a:bodyPr wrap="none">
            <a:spAutoFit/>
          </a:bodyPr>
          <a:lstStyle/>
          <a:p>
            <a:pPr algn="ctr">
              <a:buNone/>
            </a:pPr>
            <a:r>
              <a:rPr lang="en-US" b="1" dirty="0">
                <a:effectLst>
                  <a:outerShdw blurRad="38100" dist="38100" dir="2700000" algn="tl">
                    <a:srgbClr val="000000">
                      <a:alpha val="43137"/>
                    </a:srgbClr>
                  </a:outerShdw>
                </a:effectLst>
                <a:latin typeface="Times New Roman" pitchFamily="18" charset="0"/>
              </a:rPr>
              <a:t>Syntax of array initialization</a:t>
            </a:r>
          </a:p>
        </p:txBody>
      </p:sp>
    </p:spTree>
    <p:extLst>
      <p:ext uri="{BB962C8B-B14F-4D97-AF65-F5344CB8AC3E}">
        <p14:creationId xmlns="" xmlns:p14="http://schemas.microsoft.com/office/powerpoint/2010/main" val="24808966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26894" y="-152400"/>
            <a:ext cx="5802923" cy="990600"/>
          </a:xfrm>
        </p:spPr>
        <p:txBody>
          <a:bodyPr>
            <a:normAutofit/>
          </a:bodyPr>
          <a:lstStyle/>
          <a:p>
            <a:pPr algn="l" eaLnBrk="1" hangingPunct="1"/>
            <a:r>
              <a:rPr lang="en-US" dirty="0" smtClean="0">
                <a:solidFill>
                  <a:schemeClr val="accent5">
                    <a:lumMod val="75000"/>
                  </a:schemeClr>
                </a:solidFill>
              </a:rPr>
              <a:t>Initializing Arrays Example</a:t>
            </a:r>
          </a:p>
        </p:txBody>
      </p:sp>
      <p:sp>
        <p:nvSpPr>
          <p:cNvPr id="124931" name="Content Placeholder 2" descr="Rectangle: Click to edit Master text styles&#10;Second level&#10;Third level&#10;Fourth level&#10;Fifth level"/>
          <p:cNvSpPr>
            <a:spLocks noGrp="1"/>
          </p:cNvSpPr>
          <p:nvPr>
            <p:ph idx="4294967295"/>
          </p:nvPr>
        </p:nvSpPr>
        <p:spPr>
          <a:xfrm>
            <a:off x="152400" y="457200"/>
            <a:ext cx="8991600" cy="5486400"/>
          </a:xfrm>
        </p:spPr>
        <p:txBody>
          <a:bodyPr>
            <a:noAutofit/>
          </a:bodyPr>
          <a:lstStyle/>
          <a:p>
            <a:pPr>
              <a:buNone/>
            </a:pPr>
            <a:r>
              <a:rPr lang="en-US" sz="2200" dirty="0" smtClean="0"/>
              <a:t>//days.cpp</a:t>
            </a:r>
          </a:p>
          <a:p>
            <a:pPr>
              <a:buNone/>
            </a:pPr>
            <a:r>
              <a:rPr lang="en-US" sz="2200" b="1" dirty="0" smtClean="0"/>
              <a:t>#include&lt;</a:t>
            </a:r>
            <a:r>
              <a:rPr lang="en-US" sz="2200" b="1" dirty="0" err="1" smtClean="0"/>
              <a:t>iostream.h</a:t>
            </a:r>
            <a:r>
              <a:rPr lang="en-US" sz="2200" b="1" dirty="0" smtClean="0"/>
              <a:t> &gt;</a:t>
            </a:r>
          </a:p>
          <a:p>
            <a:pPr>
              <a:buNone/>
            </a:pPr>
            <a:r>
              <a:rPr lang="en-US" sz="2200" b="1" dirty="0" smtClean="0"/>
              <a:t>#include&lt;</a:t>
            </a:r>
            <a:r>
              <a:rPr lang="en-US" sz="2200" b="1" dirty="0" err="1" smtClean="0"/>
              <a:t>conio.h</a:t>
            </a:r>
            <a:r>
              <a:rPr lang="en-US" sz="2200" b="1" dirty="0" smtClean="0"/>
              <a:t> &gt;</a:t>
            </a:r>
          </a:p>
          <a:p>
            <a:pPr>
              <a:buNone/>
            </a:pPr>
            <a:r>
              <a:rPr lang="en-US" sz="2200" dirty="0" smtClean="0"/>
              <a:t>void main()</a:t>
            </a:r>
          </a:p>
          <a:p>
            <a:pPr>
              <a:buNone/>
            </a:pPr>
            <a:r>
              <a:rPr lang="en-US" sz="2200" dirty="0" smtClean="0"/>
              <a:t>{   int month , day, </a:t>
            </a:r>
            <a:r>
              <a:rPr lang="en-US" sz="2200" dirty="0" err="1" smtClean="0"/>
              <a:t>total_days</a:t>
            </a:r>
            <a:r>
              <a:rPr lang="en-US" sz="2200" dirty="0" smtClean="0"/>
              <a:t> ;</a:t>
            </a:r>
          </a:p>
          <a:p>
            <a:pPr>
              <a:buNone/>
            </a:pPr>
            <a:r>
              <a:rPr lang="en-US" sz="2200" dirty="0" smtClean="0"/>
              <a:t>    int days _per_ month[12]={31, 28, 31, 30, 31, 30, 31, 31, 30, 31, 30, 31};</a:t>
            </a:r>
          </a:p>
          <a:p>
            <a:pPr>
              <a:buNone/>
            </a:pPr>
            <a:r>
              <a:rPr lang="en-US" sz="2200" dirty="0" smtClean="0"/>
              <a:t>    cout&lt;&lt;"\</a:t>
            </a:r>
            <a:r>
              <a:rPr lang="en-US" sz="2200" dirty="0" err="1" smtClean="0"/>
              <a:t>nEnter</a:t>
            </a:r>
            <a:r>
              <a:rPr lang="en-US" sz="2200" dirty="0" smtClean="0"/>
              <a:t> month(1 to 12):";</a:t>
            </a:r>
          </a:p>
          <a:p>
            <a:pPr>
              <a:buNone/>
            </a:pPr>
            <a:r>
              <a:rPr lang="en-US" sz="2200" dirty="0" smtClean="0"/>
              <a:t>    </a:t>
            </a:r>
            <a:r>
              <a:rPr lang="en-US" sz="2200" dirty="0" err="1" smtClean="0"/>
              <a:t>cin</a:t>
            </a:r>
            <a:r>
              <a:rPr lang="en-US" sz="2200" dirty="0" smtClean="0"/>
              <a:t>&gt;&gt;month;</a:t>
            </a:r>
          </a:p>
          <a:p>
            <a:pPr>
              <a:buNone/>
            </a:pPr>
            <a:r>
              <a:rPr lang="en-US" sz="2200" dirty="0" smtClean="0"/>
              <a:t>    cout&lt;&lt;"Enter days(1 to 31):";</a:t>
            </a:r>
          </a:p>
          <a:p>
            <a:pPr>
              <a:buNone/>
            </a:pPr>
            <a:r>
              <a:rPr lang="en-US" sz="2200" dirty="0" smtClean="0"/>
              <a:t>    </a:t>
            </a:r>
            <a:r>
              <a:rPr lang="en-US" sz="2200" dirty="0" err="1" smtClean="0"/>
              <a:t>cin</a:t>
            </a:r>
            <a:r>
              <a:rPr lang="en-US" sz="2200" dirty="0" smtClean="0"/>
              <a:t>&gt;&gt;day;</a:t>
            </a:r>
          </a:p>
          <a:p>
            <a:pPr>
              <a:buNone/>
            </a:pPr>
            <a:r>
              <a:rPr lang="en-US" sz="2200" dirty="0" smtClean="0"/>
              <a:t>    </a:t>
            </a:r>
            <a:r>
              <a:rPr lang="en-US" sz="2200" dirty="0" err="1" smtClean="0"/>
              <a:t>total_days</a:t>
            </a:r>
            <a:r>
              <a:rPr lang="en-US" sz="2200" dirty="0" smtClean="0"/>
              <a:t>=day;</a:t>
            </a:r>
          </a:p>
          <a:p>
            <a:pPr>
              <a:buNone/>
            </a:pPr>
            <a:r>
              <a:rPr lang="en-US" sz="2200" dirty="0" smtClean="0"/>
              <a:t>    for(</a:t>
            </a:r>
            <a:r>
              <a:rPr lang="en-US" sz="2200" dirty="0" err="1" smtClean="0"/>
              <a:t>int</a:t>
            </a:r>
            <a:r>
              <a:rPr lang="en-US" sz="2200" dirty="0" smtClean="0"/>
              <a:t> j=0;j&lt;month-1;j++)</a:t>
            </a:r>
          </a:p>
          <a:p>
            <a:pPr>
              <a:buNone/>
            </a:pPr>
            <a:r>
              <a:rPr lang="en-US" sz="2200" dirty="0" smtClean="0"/>
              <a:t>   		 </a:t>
            </a:r>
            <a:r>
              <a:rPr lang="en-US" sz="2200" dirty="0" err="1" smtClean="0"/>
              <a:t>total_days</a:t>
            </a:r>
            <a:r>
              <a:rPr lang="en-US" sz="2200" dirty="0" smtClean="0"/>
              <a:t>+=</a:t>
            </a:r>
            <a:r>
              <a:rPr lang="en-US" sz="2200" dirty="0" err="1" smtClean="0"/>
              <a:t>days_per_month</a:t>
            </a:r>
            <a:r>
              <a:rPr lang="en-US" sz="2200" dirty="0" smtClean="0"/>
              <a:t>[j];</a:t>
            </a:r>
          </a:p>
          <a:p>
            <a:pPr>
              <a:buNone/>
            </a:pPr>
            <a:r>
              <a:rPr lang="en-US" sz="2200" dirty="0" smtClean="0"/>
              <a:t>     cout&lt;&lt;"Totals days from start of year is :"&lt;&lt;</a:t>
            </a:r>
            <a:r>
              <a:rPr lang="en-US" sz="2200" dirty="0" err="1" smtClean="0"/>
              <a:t>total_days</a:t>
            </a:r>
            <a:r>
              <a:rPr lang="en-US" sz="2200" dirty="0" smtClean="0"/>
              <a:t>&lt;&lt;</a:t>
            </a:r>
            <a:r>
              <a:rPr lang="en-US" sz="2200" dirty="0" err="1" smtClean="0"/>
              <a:t>endl</a:t>
            </a:r>
            <a:r>
              <a:rPr lang="en-US" sz="2200" dirty="0" smtClean="0"/>
              <a:t>;</a:t>
            </a:r>
          </a:p>
          <a:p>
            <a:pPr>
              <a:buNone/>
            </a:pPr>
            <a:r>
              <a:rPr lang="en-US" sz="2200" dirty="0" smtClean="0"/>
              <a:t>     getch();</a:t>
            </a:r>
          </a:p>
          <a:p>
            <a:pPr>
              <a:buNone/>
            </a:pPr>
            <a:r>
              <a:rPr lang="en-US" sz="2200" dirty="0" smtClean="0"/>
              <a:t>}</a:t>
            </a:r>
          </a:p>
          <a:p>
            <a:pPr>
              <a:buNone/>
            </a:pPr>
            <a:r>
              <a:rPr lang="en-US" sz="2200" dirty="0" smtClean="0"/>
              <a:t> </a:t>
            </a:r>
          </a:p>
          <a:p>
            <a:pPr>
              <a:buNone/>
            </a:pPr>
            <a:endParaRPr lang="en-US" sz="22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9472951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idx="4294967295"/>
          </p:nvPr>
        </p:nvSpPr>
        <p:spPr>
          <a:xfrm>
            <a:off x="140677" y="152400"/>
            <a:ext cx="8792308" cy="990600"/>
          </a:xfrm>
        </p:spPr>
        <p:txBody>
          <a:bodyPr/>
          <a:lstStyle/>
          <a:p>
            <a:pPr algn="l" eaLnBrk="1" hangingPunct="1"/>
            <a:r>
              <a:rPr lang="en-US" dirty="0" smtClean="0"/>
              <a:t>Two-dimensional Array</a:t>
            </a:r>
          </a:p>
        </p:txBody>
      </p:sp>
      <p:sp>
        <p:nvSpPr>
          <p:cNvPr id="125955" name="Content Placeholder 2" descr="Rectangle: Click to edit Master text styles&#10;Second level&#10;Third level&#10;Fourth level&#10;Fifth level"/>
          <p:cNvSpPr>
            <a:spLocks noGrp="1"/>
          </p:cNvSpPr>
          <p:nvPr>
            <p:ph idx="4294967295"/>
          </p:nvPr>
        </p:nvSpPr>
        <p:spPr>
          <a:xfrm>
            <a:off x="111369" y="1524000"/>
            <a:ext cx="8610600" cy="4648200"/>
          </a:xfrm>
        </p:spPr>
        <p:txBody>
          <a:bodyPr/>
          <a:lstStyle/>
          <a:p>
            <a:pPr eaLnBrk="1" hangingPunct="1"/>
            <a:r>
              <a:rPr lang="en-US" sz="2400" smtClean="0"/>
              <a:t>float test_score[10][4];   // space for 40 floats</a:t>
            </a:r>
          </a:p>
          <a:p>
            <a:pPr eaLnBrk="1" hangingPunct="1">
              <a:buFont typeface="Wingdings" pitchFamily="2" charset="2"/>
              <a:buNone/>
            </a:pPr>
            <a:endParaRPr lang="en-US" sz="2400" smtClean="0"/>
          </a:p>
        </p:txBody>
      </p:sp>
      <p:pic>
        <p:nvPicPr>
          <p:cNvPr id="125956" name="Picture 3"/>
          <p:cNvPicPr>
            <a:picLocks noChangeAspect="1" noChangeArrowheads="1"/>
          </p:cNvPicPr>
          <p:nvPr/>
        </p:nvPicPr>
        <p:blipFill>
          <a:blip r:embed="rId2"/>
          <a:srcRect/>
          <a:stretch>
            <a:fillRect/>
          </a:stretch>
        </p:blipFill>
        <p:spPr bwMode="auto">
          <a:xfrm>
            <a:off x="886558" y="2171700"/>
            <a:ext cx="5285642" cy="4152900"/>
          </a:xfrm>
          <a:prstGeom prst="rect">
            <a:avLst/>
          </a:prstGeom>
          <a:noFill/>
          <a:ln w="9525">
            <a:noFill/>
            <a:miter lim="800000"/>
            <a:headEnd/>
            <a:tailEnd/>
          </a:ln>
        </p:spPr>
      </p:pic>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23773669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90800" y="6356350"/>
            <a:ext cx="3886200" cy="365125"/>
          </a:xfrm>
        </p:spPr>
        <p:txBody>
          <a:bodyPr/>
          <a:lstStyle/>
          <a:p>
            <a:r>
              <a:rPr lang="en-US" dirty="0" smtClean="0"/>
              <a:t>*******Faculty of  Computer Science*******</a:t>
            </a:r>
            <a:endParaRPr 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1050" y="1000125"/>
            <a:ext cx="7581900" cy="4857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40677" y="152400"/>
            <a:ext cx="6107723"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smtClean="0">
                <a:solidFill>
                  <a:schemeClr val="accent5">
                    <a:lumMod val="75000"/>
                  </a:schemeClr>
                </a:solidFill>
              </a:rPr>
              <a:t>Two dimensional Array</a:t>
            </a:r>
            <a:endParaRPr lang="en-US" dirty="0" smtClean="0">
              <a:solidFill>
                <a:schemeClr val="accent5">
                  <a:lumMod val="75000"/>
                </a:schemeClr>
              </a:solidFill>
            </a:endParaRPr>
          </a:p>
        </p:txBody>
      </p:sp>
    </p:spTree>
    <p:extLst>
      <p:ext uri="{BB962C8B-B14F-4D97-AF65-F5344CB8AC3E}">
        <p14:creationId xmlns="" xmlns:p14="http://schemas.microsoft.com/office/powerpoint/2010/main" val="1988481734"/>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733800" cy="365125"/>
          </a:xfrm>
        </p:spPr>
        <p:txBody>
          <a:bodyPr/>
          <a:lstStyle/>
          <a:p>
            <a:r>
              <a:rPr lang="en-US" dirty="0" smtClean="0"/>
              <a:t>*******Faculty of  Computer Science*******</a:t>
            </a:r>
            <a:endParaRPr lang="en-US" dirty="0"/>
          </a:p>
        </p:txBody>
      </p:sp>
      <p:sp>
        <p:nvSpPr>
          <p:cNvPr id="3" name="Title 1"/>
          <p:cNvSpPr txBox="1">
            <a:spLocks/>
          </p:cNvSpPr>
          <p:nvPr/>
        </p:nvSpPr>
        <p:spPr>
          <a:xfrm>
            <a:off x="31376" y="31376"/>
            <a:ext cx="6107723" cy="4953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r>
              <a:rPr lang="en-US" dirty="0" smtClean="0">
                <a:solidFill>
                  <a:schemeClr val="accent5">
                    <a:lumMod val="75000"/>
                  </a:schemeClr>
                </a:solidFill>
              </a:rPr>
              <a:t>Multidimensional Array Example</a:t>
            </a:r>
          </a:p>
        </p:txBody>
      </p:sp>
      <p:sp>
        <p:nvSpPr>
          <p:cNvPr id="4" name="Content Placeholder 2" descr="Rectangle: Click to edit Master text styles&#10;Second level&#10;Third level&#10;Fourth level&#10;Fifth level"/>
          <p:cNvSpPr txBox="1">
            <a:spLocks/>
          </p:cNvSpPr>
          <p:nvPr/>
        </p:nvSpPr>
        <p:spPr>
          <a:xfrm>
            <a:off x="492369" y="526676"/>
            <a:ext cx="8423031" cy="633132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altLang="en-US" sz="1800" dirty="0" smtClean="0"/>
              <a:t>//stumarks.cpp</a:t>
            </a:r>
          </a:p>
          <a:p>
            <a:pPr>
              <a:buFont typeface="Arial" pitchFamily="34" charset="0"/>
              <a:buNone/>
            </a:pPr>
            <a:r>
              <a:rPr lang="en-US" altLang="en-US" sz="1800" dirty="0" smtClean="0"/>
              <a:t>#include&lt;</a:t>
            </a:r>
            <a:r>
              <a:rPr lang="en-US" altLang="en-US" sz="1800" dirty="0" err="1" smtClean="0"/>
              <a:t>iostream.h</a:t>
            </a:r>
            <a:r>
              <a:rPr lang="en-US" altLang="en-US" sz="1800" dirty="0" smtClean="0"/>
              <a:t>&gt;</a:t>
            </a:r>
          </a:p>
          <a:p>
            <a:pPr>
              <a:buFont typeface="Arial" pitchFamily="34" charset="0"/>
              <a:buNone/>
            </a:pPr>
            <a:r>
              <a:rPr lang="en-US" altLang="en-US" sz="1800" dirty="0" smtClean="0"/>
              <a:t>#include&lt;</a:t>
            </a:r>
            <a:r>
              <a:rPr lang="en-US" altLang="en-US" sz="1800" dirty="0" err="1" smtClean="0"/>
              <a:t>conio.h</a:t>
            </a:r>
            <a:r>
              <a:rPr lang="en-US" altLang="en-US" sz="1800" dirty="0" smtClean="0"/>
              <a:t>&gt;</a:t>
            </a:r>
          </a:p>
          <a:p>
            <a:pPr>
              <a:buFont typeface="Arial" pitchFamily="34" charset="0"/>
              <a:buNone/>
            </a:pPr>
            <a:r>
              <a:rPr lang="en-US" altLang="en-US" sz="1800" dirty="0" smtClean="0"/>
              <a:t>#include&lt;</a:t>
            </a:r>
            <a:r>
              <a:rPr lang="en-US" altLang="en-US" sz="1800" dirty="0" err="1" smtClean="0"/>
              <a:t>iomanip.h</a:t>
            </a:r>
            <a:r>
              <a:rPr lang="en-US" altLang="en-US" sz="1800" dirty="0" smtClean="0"/>
              <a:t>&gt;</a:t>
            </a:r>
          </a:p>
          <a:p>
            <a:pPr>
              <a:buFont typeface="Arial" pitchFamily="34" charset="0"/>
              <a:buNone/>
            </a:pPr>
            <a:r>
              <a:rPr lang="en-US" altLang="en-US" sz="1800" dirty="0" smtClean="0"/>
              <a:t>void main()</a:t>
            </a:r>
          </a:p>
          <a:p>
            <a:pPr>
              <a:buFont typeface="Arial" pitchFamily="34" charset="0"/>
              <a:buNone/>
            </a:pPr>
            <a:r>
              <a:rPr lang="en-US" altLang="en-US" sz="1800" dirty="0" smtClean="0"/>
              <a:t>{ </a:t>
            </a:r>
            <a:r>
              <a:rPr lang="en-US" altLang="en-US" sz="1800" dirty="0" err="1" smtClean="0"/>
              <a:t>const</a:t>
            </a:r>
            <a:r>
              <a:rPr lang="en-US" altLang="en-US" sz="1800" dirty="0" smtClean="0"/>
              <a:t> </a:t>
            </a:r>
            <a:r>
              <a:rPr lang="en-US" altLang="en-US" sz="1800" dirty="0" err="1" smtClean="0"/>
              <a:t>int</a:t>
            </a:r>
            <a:r>
              <a:rPr lang="en-US" altLang="en-US" sz="1800" dirty="0" smtClean="0"/>
              <a:t> STUDENTS=5;  </a:t>
            </a:r>
          </a:p>
          <a:p>
            <a:pPr>
              <a:buFont typeface="Arial" pitchFamily="34" charset="0"/>
              <a:buNone/>
            </a:pPr>
            <a:r>
              <a:rPr lang="en-US" altLang="en-US" sz="1800" dirty="0" smtClean="0"/>
              <a:t>   </a:t>
            </a:r>
            <a:r>
              <a:rPr lang="en-US" altLang="en-US" sz="1800" dirty="0" err="1" smtClean="0"/>
              <a:t>const</a:t>
            </a:r>
            <a:r>
              <a:rPr lang="en-US" altLang="en-US" sz="1800" dirty="0" smtClean="0"/>
              <a:t> </a:t>
            </a:r>
            <a:r>
              <a:rPr lang="en-US" altLang="en-US" sz="1800" dirty="0" err="1" smtClean="0"/>
              <a:t>int</a:t>
            </a:r>
            <a:r>
              <a:rPr lang="en-US" altLang="en-US" sz="1800" dirty="0" smtClean="0"/>
              <a:t> PAPERS=3;   </a:t>
            </a:r>
          </a:p>
          <a:p>
            <a:pPr>
              <a:buFont typeface="Arial" pitchFamily="34" charset="0"/>
              <a:buNone/>
            </a:pPr>
            <a:r>
              <a:rPr lang="en-US" altLang="en-US" sz="1800" dirty="0" smtClean="0"/>
              <a:t>   </a:t>
            </a:r>
            <a:r>
              <a:rPr lang="en-US" altLang="en-US" sz="1800" dirty="0" err="1" smtClean="0"/>
              <a:t>int</a:t>
            </a:r>
            <a:r>
              <a:rPr lang="en-US" altLang="en-US" sz="1800" dirty="0" smtClean="0"/>
              <a:t> </a:t>
            </a:r>
            <a:r>
              <a:rPr lang="en-US" altLang="en-US" sz="1800" dirty="0" err="1" smtClean="0"/>
              <a:t>s,p</a:t>
            </a:r>
            <a:r>
              <a:rPr lang="en-US" altLang="en-US" sz="1800" dirty="0" smtClean="0"/>
              <a:t>;</a:t>
            </a:r>
          </a:p>
          <a:p>
            <a:pPr>
              <a:buFont typeface="Arial" pitchFamily="34" charset="0"/>
              <a:buNone/>
            </a:pPr>
            <a:r>
              <a:rPr lang="en-US" altLang="en-US" sz="1800" dirty="0" smtClean="0"/>
              <a:t>   </a:t>
            </a:r>
            <a:r>
              <a:rPr lang="en-US" altLang="en-US" sz="1800" dirty="0" err="1" smtClean="0"/>
              <a:t>int</a:t>
            </a:r>
            <a:r>
              <a:rPr lang="en-US" altLang="en-US" sz="1800" dirty="0" smtClean="0"/>
              <a:t> Marks[STUDENTS][PAPERS];</a:t>
            </a:r>
          </a:p>
          <a:p>
            <a:pPr>
              <a:buNone/>
            </a:pPr>
            <a:r>
              <a:rPr lang="en-US" altLang="en-US" sz="1800" dirty="0" smtClean="0"/>
              <a:t>   for(s=0;s&lt;STUDENTS;s++)</a:t>
            </a:r>
          </a:p>
          <a:p>
            <a:pPr>
              <a:buNone/>
            </a:pPr>
            <a:r>
              <a:rPr lang="en-US" altLang="en-US" sz="1800" dirty="0" smtClean="0"/>
              <a:t>     for(p=0;p&lt; </a:t>
            </a:r>
            <a:r>
              <a:rPr lang="en-US" altLang="en-US" sz="1800" dirty="0" err="1" smtClean="0"/>
              <a:t>PAPERS;p</a:t>
            </a:r>
            <a:r>
              <a:rPr lang="en-US" altLang="en-US" sz="1800" dirty="0" smtClean="0"/>
              <a:t>++)</a:t>
            </a:r>
          </a:p>
          <a:p>
            <a:pPr>
              <a:buFont typeface="Arial" pitchFamily="34" charset="0"/>
              <a:buNone/>
            </a:pPr>
            <a:r>
              <a:rPr lang="en-US" altLang="en-US" sz="1800" dirty="0" smtClean="0"/>
              <a:t>     {       cout&lt;&lt;"Enter marks for student "&lt;&lt;s+1;</a:t>
            </a:r>
          </a:p>
          <a:p>
            <a:pPr>
              <a:buFont typeface="Arial" pitchFamily="34" charset="0"/>
              <a:buNone/>
            </a:pPr>
            <a:r>
              <a:rPr lang="en-US" altLang="en-US" sz="1800" dirty="0" smtClean="0"/>
              <a:t>              cout&lt;&lt;" , paper "&lt;&lt;p+1&lt;&lt;" : “;        </a:t>
            </a:r>
          </a:p>
          <a:p>
            <a:pPr>
              <a:buFont typeface="Arial" pitchFamily="34" charset="0"/>
              <a:buNone/>
            </a:pPr>
            <a:r>
              <a:rPr lang="en-US" altLang="en-US" sz="1800" dirty="0"/>
              <a:t>	</a:t>
            </a:r>
            <a:r>
              <a:rPr lang="en-US" altLang="en-US" sz="1800" dirty="0" smtClean="0"/>
              <a:t>	 </a:t>
            </a:r>
            <a:r>
              <a:rPr lang="en-US" altLang="en-US" sz="1800" dirty="0" err="1" smtClean="0"/>
              <a:t>cin</a:t>
            </a:r>
            <a:r>
              <a:rPr lang="en-US" altLang="en-US" sz="1800" dirty="0" smtClean="0"/>
              <a:t>&gt;&gt;Marks[s][p];</a:t>
            </a:r>
          </a:p>
          <a:p>
            <a:pPr>
              <a:buFont typeface="Arial" pitchFamily="34" charset="0"/>
              <a:buNone/>
            </a:pPr>
            <a:r>
              <a:rPr lang="en-US" altLang="en-US" sz="1800" dirty="0" smtClean="0"/>
              <a:t>     }</a:t>
            </a:r>
          </a:p>
          <a:p>
            <a:pPr>
              <a:buNone/>
            </a:pPr>
            <a:r>
              <a:rPr lang="en-US" altLang="en-US" sz="1900" dirty="0" smtClean="0"/>
              <a:t> cout</a:t>
            </a:r>
            <a:r>
              <a:rPr lang="en-US" altLang="en-US" sz="1900" dirty="0"/>
              <a:t>&lt;&lt;</a:t>
            </a:r>
            <a:r>
              <a:rPr lang="en-US" altLang="en-US" sz="1900" dirty="0" err="1"/>
              <a:t>endl</a:t>
            </a:r>
            <a:r>
              <a:rPr lang="en-US" altLang="en-US" sz="1900" dirty="0"/>
              <a:t>&lt;&lt;</a:t>
            </a:r>
            <a:r>
              <a:rPr lang="en-US" altLang="en-US" sz="1900" dirty="0" err="1"/>
              <a:t>endl</a:t>
            </a:r>
            <a:r>
              <a:rPr lang="en-US" altLang="en-US" sz="1900" dirty="0"/>
              <a:t>;   </a:t>
            </a:r>
          </a:p>
          <a:p>
            <a:pPr>
              <a:buNone/>
            </a:pPr>
            <a:r>
              <a:rPr lang="en-US" altLang="en-US" sz="1900" dirty="0" smtClean="0"/>
              <a:t> cout</a:t>
            </a:r>
            <a:r>
              <a:rPr lang="en-US" altLang="en-US" sz="1900" dirty="0"/>
              <a:t>&lt;&lt;"			</a:t>
            </a:r>
            <a:r>
              <a:rPr lang="en-US" altLang="en-US" sz="1900" dirty="0" smtClean="0"/>
              <a:t>Paper\n</a:t>
            </a:r>
            <a:r>
              <a:rPr lang="en-US" altLang="en-US" sz="1900" dirty="0"/>
              <a:t>";</a:t>
            </a:r>
          </a:p>
          <a:p>
            <a:pPr>
              <a:buNone/>
            </a:pPr>
            <a:r>
              <a:rPr lang="en-US" altLang="en-US" sz="1900" dirty="0"/>
              <a:t>   cout&lt;&lt;"		1    	  2	    3";</a:t>
            </a:r>
          </a:p>
          <a:p>
            <a:pPr>
              <a:buNone/>
            </a:pPr>
            <a:r>
              <a:rPr lang="en-US" altLang="en-US" sz="1900" dirty="0"/>
              <a:t>   </a:t>
            </a:r>
            <a:r>
              <a:rPr lang="en-US" altLang="en-US" sz="1900" dirty="0" smtClean="0"/>
              <a:t>for(s=0;s&lt;S</a:t>
            </a:r>
            <a:r>
              <a:rPr lang="en-US" altLang="en-US" sz="2000" dirty="0" smtClean="0"/>
              <a:t>TUDENTS</a:t>
            </a:r>
            <a:r>
              <a:rPr lang="en-US" altLang="en-US" sz="1900" dirty="0" smtClean="0"/>
              <a:t>;s++)</a:t>
            </a:r>
            <a:endParaRPr lang="en-US" altLang="en-US" sz="1900" dirty="0"/>
          </a:p>
          <a:p>
            <a:pPr>
              <a:buNone/>
            </a:pPr>
            <a:r>
              <a:rPr lang="en-US" altLang="en-US" sz="1900" dirty="0"/>
              <a:t>    {      cout&lt;&lt;"\</a:t>
            </a:r>
            <a:r>
              <a:rPr lang="en-US" altLang="en-US" sz="1900" dirty="0" err="1" smtClean="0"/>
              <a:t>nStudent</a:t>
            </a:r>
            <a:r>
              <a:rPr lang="en-US" altLang="en-US" sz="1900" dirty="0" smtClean="0"/>
              <a:t> "&lt;&lt;s+1</a:t>
            </a:r>
            <a:r>
              <a:rPr lang="en-US" altLang="en-US" sz="1900" dirty="0"/>
              <a:t>;</a:t>
            </a:r>
          </a:p>
          <a:p>
            <a:pPr>
              <a:buNone/>
            </a:pPr>
            <a:r>
              <a:rPr lang="en-US" altLang="en-US" sz="1900" dirty="0"/>
              <a:t>            </a:t>
            </a:r>
            <a:r>
              <a:rPr lang="en-US" altLang="en-US" sz="1900" dirty="0" smtClean="0"/>
              <a:t>for(p=0;p&lt;</a:t>
            </a:r>
            <a:r>
              <a:rPr lang="en-US" altLang="en-US" sz="1900" dirty="0" err="1" smtClean="0"/>
              <a:t>PAPERS;p</a:t>
            </a:r>
            <a:r>
              <a:rPr lang="en-US" altLang="en-US" sz="1900" dirty="0" smtClean="0"/>
              <a:t>++)</a:t>
            </a:r>
            <a:endParaRPr lang="en-US" altLang="en-US" sz="1900" dirty="0"/>
          </a:p>
          <a:p>
            <a:pPr>
              <a:buNone/>
            </a:pPr>
            <a:r>
              <a:rPr lang="en-US" altLang="en-US" sz="1900" dirty="0"/>
              <a:t>                 cout</a:t>
            </a:r>
            <a:r>
              <a:rPr lang="en-US" altLang="en-US" sz="1900" dirty="0" smtClean="0"/>
              <a:t>&lt;&lt;</a:t>
            </a:r>
            <a:r>
              <a:rPr lang="en-US" altLang="en-US" sz="1900" dirty="0" err="1" smtClean="0"/>
              <a:t>setw</a:t>
            </a:r>
            <a:r>
              <a:rPr lang="en-US" altLang="en-US" sz="1900" dirty="0" smtClean="0"/>
              <a:t>(10)&lt;&lt;Marks[s][p];</a:t>
            </a:r>
            <a:endParaRPr lang="en-US" altLang="en-US" sz="1900" dirty="0"/>
          </a:p>
          <a:p>
            <a:pPr>
              <a:buNone/>
            </a:pPr>
            <a:r>
              <a:rPr lang="en-US" altLang="en-US" sz="1900" dirty="0"/>
              <a:t>    }</a:t>
            </a:r>
          </a:p>
          <a:p>
            <a:pPr>
              <a:buNone/>
            </a:pPr>
            <a:r>
              <a:rPr lang="en-US" altLang="en-US" sz="1900" dirty="0"/>
              <a:t>    cout&lt;&lt;</a:t>
            </a:r>
            <a:r>
              <a:rPr lang="en-US" altLang="en-US" sz="1900" dirty="0" err="1"/>
              <a:t>endl</a:t>
            </a:r>
            <a:r>
              <a:rPr lang="en-US" altLang="en-US" sz="1900" dirty="0"/>
              <a:t>;</a:t>
            </a:r>
          </a:p>
          <a:p>
            <a:pPr>
              <a:buNone/>
            </a:pPr>
            <a:r>
              <a:rPr lang="en-US" altLang="en-US" sz="1900" dirty="0"/>
              <a:t>   getch();</a:t>
            </a:r>
          </a:p>
          <a:p>
            <a:pPr>
              <a:buNone/>
            </a:pPr>
            <a:r>
              <a:rPr lang="en-US" altLang="en-US" sz="1900" dirty="0"/>
              <a:t>}</a:t>
            </a:r>
          </a:p>
          <a:p>
            <a:pPr>
              <a:buFont typeface="Arial" pitchFamily="34" charset="0"/>
              <a:buNone/>
            </a:pPr>
            <a:endParaRPr lang="en-US" altLang="en-US" sz="2400" dirty="0"/>
          </a:p>
          <a:p>
            <a:pPr>
              <a:buFont typeface="Arial" pitchFamily="34" charset="0"/>
              <a:buNone/>
            </a:pPr>
            <a:endParaRPr lang="en-US" altLang="en-US" sz="2400" dirty="0" smtClean="0"/>
          </a:p>
        </p:txBody>
      </p:sp>
    </p:spTree>
    <p:extLst>
      <p:ext uri="{BB962C8B-B14F-4D97-AF65-F5344CB8AC3E}">
        <p14:creationId xmlns="" xmlns:p14="http://schemas.microsoft.com/office/powerpoint/2010/main" val="56002506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2400" y="0"/>
            <a:ext cx="6172200" cy="990600"/>
          </a:xfrm>
        </p:spPr>
        <p:txBody>
          <a:bodyPr/>
          <a:lstStyle/>
          <a:p>
            <a:pPr algn="l" eaLnBrk="1" hangingPunct="1"/>
            <a:r>
              <a:rPr lang="en-US" b="1" dirty="0" smtClean="0">
                <a:solidFill>
                  <a:schemeClr val="accent5">
                    <a:lumMod val="50000"/>
                  </a:schemeClr>
                </a:solidFill>
              </a:rPr>
              <a:t>Some Important Terms</a:t>
            </a:r>
          </a:p>
        </p:txBody>
      </p:sp>
      <p:sp>
        <p:nvSpPr>
          <p:cNvPr id="24579" name="Rectangle 3" descr="Rectangle: Click to edit Master text styles&#10;Second level&#10;Third level&#10;Fourth level&#10;Fifth level"/>
          <p:cNvSpPr>
            <a:spLocks noGrp="1" noChangeArrowheads="1"/>
          </p:cNvSpPr>
          <p:nvPr>
            <p:ph idx="4294967295"/>
          </p:nvPr>
        </p:nvSpPr>
        <p:spPr>
          <a:xfrm>
            <a:off x="228600" y="990600"/>
            <a:ext cx="8458200" cy="5486400"/>
          </a:xfrm>
        </p:spPr>
        <p:txBody>
          <a:bodyPr>
            <a:normAutofit fontScale="85000" lnSpcReduction="10000"/>
          </a:bodyPr>
          <a:lstStyle/>
          <a:p>
            <a:pPr algn="just" eaLnBrk="1" hangingPunct="1">
              <a:spcBef>
                <a:spcPts val="1200"/>
              </a:spcBef>
            </a:pPr>
            <a:r>
              <a:rPr lang="en-US" dirty="0" smtClean="0"/>
              <a:t>A </a:t>
            </a:r>
            <a:r>
              <a:rPr lang="en-US" dirty="0" smtClean="0">
                <a:solidFill>
                  <a:srgbClr val="FF3300"/>
                </a:solidFill>
              </a:rPr>
              <a:t>source program</a:t>
            </a:r>
            <a:r>
              <a:rPr lang="en-US" dirty="0" smtClean="0"/>
              <a:t> </a:t>
            </a:r>
            <a:r>
              <a:rPr lang="en-US" dirty="0" smtClean="0">
                <a:latin typeface="Courier New" pitchFamily="49" charset="0"/>
              </a:rPr>
              <a:t>(.</a:t>
            </a:r>
            <a:r>
              <a:rPr lang="en-US" dirty="0" err="1" smtClean="0">
                <a:latin typeface="Courier New" pitchFamily="49" charset="0"/>
              </a:rPr>
              <a:t>cpp</a:t>
            </a:r>
            <a:r>
              <a:rPr lang="en-US" dirty="0" smtClean="0"/>
              <a:t> file type) consists of the program statements comprising a C++ or other programming language program.</a:t>
            </a:r>
          </a:p>
          <a:p>
            <a:pPr algn="just" eaLnBrk="1" hangingPunct="1">
              <a:spcBef>
                <a:spcPts val="1200"/>
              </a:spcBef>
            </a:pPr>
            <a:r>
              <a:rPr lang="en-US" dirty="0" smtClean="0"/>
              <a:t>An </a:t>
            </a:r>
            <a:r>
              <a:rPr lang="en-US" dirty="0" smtClean="0">
                <a:solidFill>
                  <a:srgbClr val="FF3300"/>
                </a:solidFill>
              </a:rPr>
              <a:t>object program</a:t>
            </a:r>
            <a:r>
              <a:rPr lang="en-US" dirty="0" smtClean="0"/>
              <a:t> (</a:t>
            </a:r>
            <a:r>
              <a:rPr lang="en-US" dirty="0" smtClean="0">
                <a:latin typeface="Courier New" pitchFamily="49" charset="0"/>
              </a:rPr>
              <a:t>.</a:t>
            </a:r>
            <a:r>
              <a:rPr lang="en-US" dirty="0" err="1" smtClean="0">
                <a:latin typeface="Courier New" pitchFamily="49" charset="0"/>
              </a:rPr>
              <a:t>obj</a:t>
            </a:r>
            <a:r>
              <a:rPr lang="en-US" dirty="0" smtClean="0"/>
              <a:t> file type) is the result of compiling a source program.</a:t>
            </a:r>
          </a:p>
          <a:p>
            <a:pPr algn="just" eaLnBrk="1" hangingPunct="1">
              <a:spcBef>
                <a:spcPts val="1200"/>
              </a:spcBef>
            </a:pPr>
            <a:r>
              <a:rPr lang="en-US" dirty="0" smtClean="0">
                <a:solidFill>
                  <a:srgbClr val="FF3300"/>
                </a:solidFill>
              </a:rPr>
              <a:t>Header files</a:t>
            </a:r>
            <a:r>
              <a:rPr lang="en-US" dirty="0" smtClean="0"/>
              <a:t> (</a:t>
            </a:r>
            <a:r>
              <a:rPr lang="en-US" dirty="0" smtClean="0">
                <a:latin typeface="Courier New" pitchFamily="49" charset="0"/>
              </a:rPr>
              <a:t>.h</a:t>
            </a:r>
            <a:r>
              <a:rPr lang="en-US" dirty="0" smtClean="0"/>
              <a:t> file type) contain constant, variable, and function declarations needed by a program. </a:t>
            </a:r>
          </a:p>
          <a:p>
            <a:pPr algn="just" eaLnBrk="1" hangingPunct="1">
              <a:spcBef>
                <a:spcPts val="1200"/>
              </a:spcBef>
            </a:pPr>
            <a:r>
              <a:rPr lang="en-US" dirty="0" smtClean="0"/>
              <a:t>An </a:t>
            </a:r>
            <a:r>
              <a:rPr lang="en-US" dirty="0" smtClean="0">
                <a:solidFill>
                  <a:srgbClr val="FF3300"/>
                </a:solidFill>
              </a:rPr>
              <a:t>executable program</a:t>
            </a:r>
            <a:r>
              <a:rPr lang="en-US" dirty="0" smtClean="0"/>
              <a:t> is a program that can be run by a computer.</a:t>
            </a:r>
          </a:p>
          <a:p>
            <a:pPr algn="just" eaLnBrk="1" hangingPunct="1">
              <a:spcBef>
                <a:spcPts val="1200"/>
              </a:spcBef>
            </a:pPr>
            <a:r>
              <a:rPr lang="en-US" dirty="0" smtClean="0">
                <a:solidFill>
                  <a:srgbClr val="FF3300"/>
                </a:solidFill>
              </a:rPr>
              <a:t>Linking</a:t>
            </a:r>
            <a:r>
              <a:rPr lang="en-US" dirty="0" smtClean="0"/>
              <a:t> adds code from libraries to your file. Collects the object code from all files in the workspace and puts them into one executable program.</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615268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 calcmode="lin" valueType="num">
                                      <p:cBhvr additive="base">
                                        <p:cTn id="12"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 calcmode="lin" valueType="num">
                                      <p:cBhvr additive="base">
                                        <p:cTn id="17"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4579">
                                            <p:txEl>
                                              <p:pRg st="2" end="2"/>
                                            </p:txEl>
                                          </p:spTgt>
                                        </p:tgtEl>
                                        <p:attrNameLst>
                                          <p:attrName>style.visibility</p:attrName>
                                        </p:attrNameLst>
                                      </p:cBhvr>
                                      <p:to>
                                        <p:strVal val="visible"/>
                                      </p:to>
                                    </p:set>
                                    <p:anim calcmode="lin" valueType="num">
                                      <p:cBhvr additive="base">
                                        <p:cTn id="22"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4579">
                                            <p:txEl>
                                              <p:pRg st="3" end="3"/>
                                            </p:txEl>
                                          </p:spTgt>
                                        </p:tgtEl>
                                        <p:attrNameLst>
                                          <p:attrName>style.visibility</p:attrName>
                                        </p:attrNameLst>
                                      </p:cBhvr>
                                      <p:to>
                                        <p:strVal val="visible"/>
                                      </p:to>
                                    </p:set>
                                    <p:anim calcmode="lin" valueType="num">
                                      <p:cBhvr additive="base">
                                        <p:cTn id="27"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4579">
                                            <p:txEl>
                                              <p:pRg st="4" end="4"/>
                                            </p:txEl>
                                          </p:spTgt>
                                        </p:tgtEl>
                                        <p:attrNameLst>
                                          <p:attrName>style.visibility</p:attrName>
                                        </p:attrNameLst>
                                      </p:cBhvr>
                                      <p:to>
                                        <p:strVal val="visible"/>
                                      </p:to>
                                    </p:set>
                                    <p:anim calcmode="lin" valueType="num">
                                      <p:cBhvr additive="base">
                                        <p:cTn id="32"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140677" y="152400"/>
            <a:ext cx="6107723" cy="990600"/>
          </a:xfrm>
        </p:spPr>
        <p:txBody>
          <a:bodyPr>
            <a:normAutofit/>
          </a:bodyPr>
          <a:lstStyle/>
          <a:p>
            <a:pPr algn="l" eaLnBrk="1" hangingPunct="1"/>
            <a:r>
              <a:rPr lang="en-US" dirty="0" smtClean="0">
                <a:solidFill>
                  <a:schemeClr val="accent5">
                    <a:lumMod val="75000"/>
                  </a:schemeClr>
                </a:solidFill>
              </a:rPr>
              <a:t>Two dimensional Array</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5" name="Picture 2"/>
          <p:cNvPicPr>
            <a:picLocks noGrp="1" noChangeAspect="1" noChangeArrowheads="1"/>
          </p:cNvPicPr>
          <p:nvPr>
            <p:ph idx="4294967295"/>
          </p:nvPr>
        </p:nvPicPr>
        <p:blipFill>
          <a:blip r:embed="rId2"/>
          <a:srcRect/>
          <a:stretch>
            <a:fillRect/>
          </a:stretch>
        </p:blipFill>
        <p:spPr bwMode="auto">
          <a:xfrm>
            <a:off x="914400" y="1447800"/>
            <a:ext cx="7543800" cy="4968875"/>
          </a:xfrm>
          <a:prstGeom prst="rect">
            <a:avLst/>
          </a:prstGeom>
          <a:noFill/>
          <a:ln w="9525">
            <a:noFill/>
            <a:miter lim="800000"/>
            <a:headEnd/>
            <a:tailEnd/>
          </a:ln>
          <a:effectLst/>
        </p:spPr>
      </p:pic>
    </p:spTree>
    <p:extLst>
      <p:ext uri="{BB962C8B-B14F-4D97-AF65-F5344CB8AC3E}">
        <p14:creationId xmlns="" xmlns:p14="http://schemas.microsoft.com/office/powerpoint/2010/main" val="13820848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8965" y="0"/>
            <a:ext cx="6107723" cy="609600"/>
          </a:xfrm>
        </p:spPr>
        <p:txBody>
          <a:bodyPr>
            <a:normAutofit fontScale="90000"/>
          </a:bodyPr>
          <a:lstStyle/>
          <a:p>
            <a:pPr eaLnBrk="1" hangingPunct="1"/>
            <a:r>
              <a:rPr lang="en-US" dirty="0" smtClean="0">
                <a:solidFill>
                  <a:schemeClr val="accent5">
                    <a:lumMod val="75000"/>
                  </a:schemeClr>
                </a:solidFill>
              </a:rPr>
              <a:t>Multidimensional Array Example</a:t>
            </a:r>
          </a:p>
        </p:txBody>
      </p:sp>
      <p:sp>
        <p:nvSpPr>
          <p:cNvPr id="121859" name="Content Placeholder 2" descr="Rectangle: Click to edit Master text styles&#10;Second level&#10;Third level&#10;Fourth level&#10;Fifth level"/>
          <p:cNvSpPr>
            <a:spLocks noGrp="1"/>
          </p:cNvSpPr>
          <p:nvPr>
            <p:ph idx="4294967295"/>
          </p:nvPr>
        </p:nvSpPr>
        <p:spPr>
          <a:xfrm>
            <a:off x="152400" y="533400"/>
            <a:ext cx="8423031" cy="6248400"/>
          </a:xfrm>
        </p:spPr>
        <p:txBody>
          <a:bodyPr>
            <a:normAutofit fontScale="85000" lnSpcReduction="20000"/>
          </a:bodyPr>
          <a:lstStyle/>
          <a:p>
            <a:pPr>
              <a:buNone/>
            </a:pPr>
            <a:r>
              <a:rPr lang="en-US" altLang="en-US" sz="1800" dirty="0" smtClean="0"/>
              <a:t>//salemon.cpp</a:t>
            </a:r>
          </a:p>
          <a:p>
            <a:pPr>
              <a:buNone/>
            </a:pPr>
            <a:r>
              <a:rPr lang="en-US" altLang="en-US" sz="1800" dirty="0" smtClean="0"/>
              <a:t>//displays sales chart using 2-d array</a:t>
            </a:r>
          </a:p>
          <a:p>
            <a:pPr>
              <a:buNone/>
            </a:pPr>
            <a:r>
              <a:rPr lang="en-US" altLang="en-US" sz="1800" dirty="0" smtClean="0"/>
              <a:t>#include&lt;</a:t>
            </a:r>
            <a:r>
              <a:rPr lang="en-US" altLang="en-US" sz="1800" dirty="0" err="1" smtClean="0"/>
              <a:t>iostream.h</a:t>
            </a:r>
            <a:r>
              <a:rPr lang="en-US" altLang="en-US" sz="1800" dirty="0" smtClean="0"/>
              <a:t>&gt;</a:t>
            </a:r>
          </a:p>
          <a:p>
            <a:pPr>
              <a:buNone/>
            </a:pPr>
            <a:r>
              <a:rPr lang="en-US" altLang="en-US" sz="1800" dirty="0" smtClean="0"/>
              <a:t>#include&lt;</a:t>
            </a:r>
            <a:r>
              <a:rPr lang="en-US" altLang="en-US" sz="1800" dirty="0" err="1" smtClean="0"/>
              <a:t>conio.h</a:t>
            </a:r>
            <a:r>
              <a:rPr lang="en-US" altLang="en-US" sz="1800" dirty="0" smtClean="0"/>
              <a:t>&gt;</a:t>
            </a:r>
          </a:p>
          <a:p>
            <a:pPr>
              <a:buNone/>
            </a:pPr>
            <a:r>
              <a:rPr lang="en-US" altLang="en-US" sz="1800" dirty="0" smtClean="0"/>
              <a:t>#include&lt;</a:t>
            </a:r>
            <a:r>
              <a:rPr lang="en-US" altLang="en-US" sz="1800" dirty="0" err="1" smtClean="0"/>
              <a:t>iomanip.h</a:t>
            </a:r>
            <a:r>
              <a:rPr lang="en-US" altLang="en-US" sz="1800" dirty="0" smtClean="0"/>
              <a:t>&gt;</a:t>
            </a:r>
          </a:p>
          <a:p>
            <a:pPr>
              <a:buNone/>
            </a:pPr>
            <a:r>
              <a:rPr lang="en-US" altLang="en-US" sz="1800" dirty="0" smtClean="0"/>
              <a:t>void main()</a:t>
            </a:r>
          </a:p>
          <a:p>
            <a:pPr>
              <a:buNone/>
            </a:pPr>
            <a:r>
              <a:rPr lang="en-US" altLang="en-US" sz="1800" dirty="0" smtClean="0"/>
              <a:t>{ </a:t>
            </a:r>
            <a:r>
              <a:rPr lang="en-US" altLang="en-US" sz="1800" dirty="0" err="1" smtClean="0"/>
              <a:t>const</a:t>
            </a:r>
            <a:r>
              <a:rPr lang="en-US" altLang="en-US" sz="1800" dirty="0" smtClean="0"/>
              <a:t> </a:t>
            </a:r>
            <a:r>
              <a:rPr lang="en-US" altLang="en-US" sz="1800" dirty="0" err="1" smtClean="0"/>
              <a:t>int</a:t>
            </a:r>
            <a:r>
              <a:rPr lang="en-US" altLang="en-US" sz="1800" dirty="0" smtClean="0"/>
              <a:t> DISTRICTS=4;   </a:t>
            </a:r>
          </a:p>
          <a:p>
            <a:pPr>
              <a:buNone/>
            </a:pPr>
            <a:r>
              <a:rPr lang="en-US" altLang="en-US" sz="1800" dirty="0" smtClean="0"/>
              <a:t>   </a:t>
            </a:r>
            <a:r>
              <a:rPr lang="en-US" altLang="en-US" sz="1800" dirty="0" err="1" smtClean="0"/>
              <a:t>const</a:t>
            </a:r>
            <a:r>
              <a:rPr lang="en-US" altLang="en-US" sz="1800" dirty="0" smtClean="0"/>
              <a:t> </a:t>
            </a:r>
            <a:r>
              <a:rPr lang="en-US" altLang="en-US" sz="1800" dirty="0" err="1" smtClean="0"/>
              <a:t>int</a:t>
            </a:r>
            <a:r>
              <a:rPr lang="en-US" altLang="en-US" sz="1800" dirty="0" smtClean="0"/>
              <a:t> MONTHS=3;  </a:t>
            </a:r>
          </a:p>
          <a:p>
            <a:pPr>
              <a:buNone/>
            </a:pPr>
            <a:r>
              <a:rPr lang="en-US" altLang="en-US" sz="1800" dirty="0" smtClean="0"/>
              <a:t>   </a:t>
            </a:r>
            <a:r>
              <a:rPr lang="en-US" altLang="en-US" sz="1800" dirty="0" err="1" smtClean="0"/>
              <a:t>int</a:t>
            </a:r>
            <a:r>
              <a:rPr lang="en-US" altLang="en-US" sz="1800" dirty="0" smtClean="0"/>
              <a:t> </a:t>
            </a:r>
            <a:r>
              <a:rPr lang="en-US" altLang="en-US" sz="1800" dirty="0" err="1" smtClean="0"/>
              <a:t>d,m</a:t>
            </a:r>
            <a:r>
              <a:rPr lang="en-US" altLang="en-US" sz="1800" dirty="0" smtClean="0"/>
              <a:t>;</a:t>
            </a:r>
          </a:p>
          <a:p>
            <a:pPr>
              <a:buNone/>
            </a:pPr>
            <a:r>
              <a:rPr lang="en-US" altLang="en-US" sz="1800" dirty="0" smtClean="0"/>
              <a:t>   double sales[DISTRICTS][MONTHS];</a:t>
            </a:r>
          </a:p>
          <a:p>
            <a:pPr>
              <a:buNone/>
            </a:pPr>
            <a:r>
              <a:rPr lang="en-US" altLang="en-US" sz="1800" dirty="0" smtClean="0"/>
              <a:t>   for(d=0;d&lt;</a:t>
            </a:r>
            <a:r>
              <a:rPr lang="en-US" altLang="en-US" sz="1800" dirty="0" err="1" smtClean="0"/>
              <a:t>DISTRICTS;d</a:t>
            </a:r>
            <a:r>
              <a:rPr lang="en-US" altLang="en-US" sz="1800" dirty="0" smtClean="0"/>
              <a:t>++)</a:t>
            </a:r>
          </a:p>
          <a:p>
            <a:pPr>
              <a:buNone/>
            </a:pPr>
            <a:r>
              <a:rPr lang="en-US" altLang="en-US" sz="1800" dirty="0" smtClean="0"/>
              <a:t>     for(m=0;m&lt;</a:t>
            </a:r>
            <a:r>
              <a:rPr lang="en-US" altLang="en-US" sz="1800" dirty="0" err="1" smtClean="0"/>
              <a:t>MONTHS;m</a:t>
            </a:r>
            <a:r>
              <a:rPr lang="en-US" altLang="en-US" sz="1800" dirty="0" smtClean="0"/>
              <a:t>++)</a:t>
            </a:r>
          </a:p>
          <a:p>
            <a:pPr>
              <a:buNone/>
            </a:pPr>
            <a:r>
              <a:rPr lang="en-US" altLang="en-US" sz="1800" dirty="0" smtClean="0"/>
              <a:t>     {       cout&lt;&lt;"Enter sales for district "&lt;&lt;d+1;</a:t>
            </a:r>
          </a:p>
          <a:p>
            <a:pPr>
              <a:buNone/>
            </a:pPr>
            <a:r>
              <a:rPr lang="en-US" altLang="en-US" sz="1800" dirty="0" smtClean="0"/>
              <a:t>              cout&lt;&lt;" , month "&lt;&lt;m+1&lt;&lt;" : “;           </a:t>
            </a:r>
            <a:r>
              <a:rPr lang="en-US" altLang="en-US" sz="1800" dirty="0" err="1" smtClean="0"/>
              <a:t>cin</a:t>
            </a:r>
            <a:r>
              <a:rPr lang="en-US" altLang="en-US" sz="1800" dirty="0" smtClean="0"/>
              <a:t>&gt;&gt;sales[d][m];</a:t>
            </a:r>
          </a:p>
          <a:p>
            <a:pPr>
              <a:buNone/>
            </a:pPr>
            <a:r>
              <a:rPr lang="en-US" altLang="en-US" sz="1800" dirty="0" smtClean="0"/>
              <a:t>     }</a:t>
            </a:r>
          </a:p>
          <a:p>
            <a:pPr>
              <a:buNone/>
            </a:pPr>
            <a:r>
              <a:rPr lang="en-US" altLang="en-US" sz="1800" dirty="0" smtClean="0"/>
              <a:t> cout</a:t>
            </a:r>
            <a:r>
              <a:rPr lang="en-US" altLang="en-US" sz="1800" dirty="0"/>
              <a:t>&lt;&lt;</a:t>
            </a:r>
            <a:r>
              <a:rPr lang="en-US" altLang="en-US" sz="1800" dirty="0" err="1"/>
              <a:t>endl</a:t>
            </a:r>
            <a:r>
              <a:rPr lang="en-US" altLang="en-US" sz="1800" dirty="0"/>
              <a:t>&lt;&lt;</a:t>
            </a:r>
            <a:r>
              <a:rPr lang="en-US" altLang="en-US" sz="1800" dirty="0" err="1"/>
              <a:t>endl</a:t>
            </a:r>
            <a:r>
              <a:rPr lang="en-US" altLang="en-US" sz="1800" dirty="0"/>
              <a:t>;   </a:t>
            </a:r>
          </a:p>
          <a:p>
            <a:pPr>
              <a:buNone/>
            </a:pPr>
            <a:r>
              <a:rPr lang="en-US" altLang="en-US" sz="1800" dirty="0" smtClean="0"/>
              <a:t> cout</a:t>
            </a:r>
            <a:r>
              <a:rPr lang="en-US" altLang="en-US" sz="1800" dirty="0"/>
              <a:t>&lt;&lt;"			Month\n";</a:t>
            </a:r>
          </a:p>
          <a:p>
            <a:pPr>
              <a:buNone/>
            </a:pPr>
            <a:r>
              <a:rPr lang="en-US" altLang="en-US" sz="1800" dirty="0"/>
              <a:t>   cout&lt;&lt;"		1    	  2	    3";</a:t>
            </a:r>
          </a:p>
          <a:p>
            <a:pPr>
              <a:buNone/>
            </a:pPr>
            <a:r>
              <a:rPr lang="en-US" altLang="en-US" sz="1800" dirty="0"/>
              <a:t>   for(d=0;d&lt;</a:t>
            </a:r>
            <a:r>
              <a:rPr lang="en-US" altLang="en-US" sz="1800" dirty="0" err="1"/>
              <a:t>DISTRICTS;d</a:t>
            </a:r>
            <a:r>
              <a:rPr lang="en-US" altLang="en-US" sz="1800" dirty="0"/>
              <a:t>++)</a:t>
            </a:r>
          </a:p>
          <a:p>
            <a:pPr>
              <a:buNone/>
            </a:pPr>
            <a:r>
              <a:rPr lang="en-US" altLang="en-US" sz="1800" dirty="0"/>
              <a:t>    {      cout&lt;&lt;"\</a:t>
            </a:r>
            <a:r>
              <a:rPr lang="en-US" altLang="en-US" sz="1800" dirty="0" err="1"/>
              <a:t>nDistrict</a:t>
            </a:r>
            <a:r>
              <a:rPr lang="en-US" altLang="en-US" sz="1800" dirty="0"/>
              <a:t> "&lt;&lt;d+1;</a:t>
            </a:r>
          </a:p>
          <a:p>
            <a:pPr>
              <a:buNone/>
            </a:pPr>
            <a:r>
              <a:rPr lang="en-US" altLang="en-US" sz="1800" dirty="0"/>
              <a:t>            for(m=0;m&lt;</a:t>
            </a:r>
            <a:r>
              <a:rPr lang="en-US" altLang="en-US" sz="1800" dirty="0" err="1"/>
              <a:t>MONTHS;m</a:t>
            </a:r>
            <a:r>
              <a:rPr lang="en-US" altLang="en-US" sz="1800" dirty="0"/>
              <a:t>++)</a:t>
            </a:r>
          </a:p>
          <a:p>
            <a:pPr>
              <a:buNone/>
            </a:pPr>
            <a:r>
              <a:rPr lang="en-US" altLang="en-US" sz="1800" dirty="0"/>
              <a:t>                 cout&lt;&lt;</a:t>
            </a:r>
            <a:r>
              <a:rPr lang="en-US" altLang="en-US" sz="1800" dirty="0" err="1"/>
              <a:t>setprecision</a:t>
            </a:r>
            <a:r>
              <a:rPr lang="en-US" altLang="en-US" sz="1800" dirty="0"/>
              <a:t>(2)&lt;&lt;</a:t>
            </a:r>
            <a:r>
              <a:rPr lang="en-US" altLang="en-US" sz="1800" dirty="0" err="1"/>
              <a:t>setw</a:t>
            </a:r>
            <a:r>
              <a:rPr lang="en-US" altLang="en-US" sz="1800" dirty="0"/>
              <a:t>(10)&lt;&lt;sales[d][m];</a:t>
            </a:r>
          </a:p>
          <a:p>
            <a:pPr>
              <a:buNone/>
            </a:pPr>
            <a:r>
              <a:rPr lang="en-US" altLang="en-US" sz="1800" dirty="0"/>
              <a:t>    }</a:t>
            </a:r>
          </a:p>
          <a:p>
            <a:pPr>
              <a:buNone/>
            </a:pPr>
            <a:r>
              <a:rPr lang="en-US" altLang="en-US" sz="1800" dirty="0"/>
              <a:t>    cout&lt;&lt;</a:t>
            </a:r>
            <a:r>
              <a:rPr lang="en-US" altLang="en-US" sz="1800" dirty="0" err="1"/>
              <a:t>endl</a:t>
            </a:r>
            <a:r>
              <a:rPr lang="en-US" altLang="en-US" sz="1800" dirty="0"/>
              <a:t>;</a:t>
            </a:r>
          </a:p>
          <a:p>
            <a:pPr>
              <a:buNone/>
            </a:pPr>
            <a:r>
              <a:rPr lang="en-US" altLang="en-US" sz="1800" dirty="0"/>
              <a:t>   getch();</a:t>
            </a:r>
          </a:p>
          <a:p>
            <a:pPr>
              <a:buNone/>
            </a:pPr>
            <a:r>
              <a:rPr lang="en-US" altLang="en-US" sz="1800" dirty="0"/>
              <a:t>}</a:t>
            </a:r>
          </a:p>
          <a:p>
            <a:pPr>
              <a:buNone/>
            </a:pPr>
            <a:endParaRPr lang="en-US" altLang="en-US" sz="2400" dirty="0" smtClean="0"/>
          </a:p>
          <a:p>
            <a:pPr>
              <a:buNone/>
            </a:pPr>
            <a:endParaRPr lang="en-US" altLang="en-US" sz="24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89683075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140677" y="152400"/>
            <a:ext cx="6107723" cy="609600"/>
          </a:xfrm>
        </p:spPr>
        <p:txBody>
          <a:bodyPr>
            <a:normAutofit fontScale="90000"/>
          </a:bodyPr>
          <a:lstStyle/>
          <a:p>
            <a:pPr eaLnBrk="1" hangingPunct="1"/>
            <a:r>
              <a:rPr lang="en-US" dirty="0" smtClean="0">
                <a:solidFill>
                  <a:schemeClr val="accent5">
                    <a:lumMod val="75000"/>
                  </a:schemeClr>
                </a:solidFill>
              </a:rPr>
              <a:t>Initializing Multidimensional Array </a:t>
            </a:r>
          </a:p>
        </p:txBody>
      </p:sp>
      <p:sp>
        <p:nvSpPr>
          <p:cNvPr id="121859" name="Content Placeholder 2" descr="Rectangle: Click to edit Master text styles&#10;Second level&#10;Third level&#10;Fourth level&#10;Fifth level"/>
          <p:cNvSpPr>
            <a:spLocks noGrp="1"/>
          </p:cNvSpPr>
          <p:nvPr>
            <p:ph idx="4294967295"/>
          </p:nvPr>
        </p:nvSpPr>
        <p:spPr>
          <a:xfrm>
            <a:off x="228601" y="1143001"/>
            <a:ext cx="8686800" cy="4953000"/>
          </a:xfrm>
        </p:spPr>
        <p:txBody>
          <a:bodyPr>
            <a:normAutofit fontScale="85000" lnSpcReduction="20000"/>
          </a:bodyPr>
          <a:lstStyle/>
          <a:p>
            <a:pPr>
              <a:buNone/>
            </a:pPr>
            <a:endParaRPr lang="en-US" altLang="en-US" sz="2400" dirty="0" smtClean="0">
              <a:solidFill>
                <a:srgbClr val="40458C"/>
              </a:solidFill>
            </a:endParaRPr>
          </a:p>
          <a:p>
            <a:pPr>
              <a:buNone/>
            </a:pPr>
            <a:r>
              <a:rPr lang="en-US" sz="2400" dirty="0" smtClean="0"/>
              <a:t>#include&lt;</a:t>
            </a:r>
            <a:r>
              <a:rPr lang="en-US" sz="2400" dirty="0" err="1" smtClean="0"/>
              <a:t>iostream.h</a:t>
            </a:r>
            <a:r>
              <a:rPr lang="en-US" sz="2400" dirty="0" smtClean="0"/>
              <a:t>&gt;</a:t>
            </a:r>
          </a:p>
          <a:p>
            <a:pPr>
              <a:buNone/>
            </a:pPr>
            <a:r>
              <a:rPr lang="en-US" sz="2400" dirty="0" smtClean="0"/>
              <a:t>#include&lt;</a:t>
            </a:r>
            <a:r>
              <a:rPr lang="en-US" sz="2400" dirty="0" err="1" smtClean="0"/>
              <a:t>conio.h</a:t>
            </a:r>
            <a:r>
              <a:rPr lang="en-US" sz="2400" dirty="0" smtClean="0"/>
              <a:t>&gt;</a:t>
            </a:r>
          </a:p>
          <a:p>
            <a:pPr>
              <a:buNone/>
            </a:pPr>
            <a:r>
              <a:rPr lang="en-US" sz="2400" dirty="0" smtClean="0"/>
              <a:t>#include&lt;</a:t>
            </a:r>
            <a:r>
              <a:rPr lang="en-US" sz="2400" dirty="0" err="1" smtClean="0"/>
              <a:t>iomanip.h</a:t>
            </a:r>
            <a:r>
              <a:rPr lang="en-US" sz="2400" dirty="0" smtClean="0"/>
              <a:t>&gt;</a:t>
            </a:r>
          </a:p>
          <a:p>
            <a:pPr>
              <a:buNone/>
            </a:pPr>
            <a:r>
              <a:rPr lang="en-US" sz="2400" dirty="0" smtClean="0"/>
              <a:t>const int DISTRICTS=4;</a:t>
            </a:r>
          </a:p>
          <a:p>
            <a:pPr>
              <a:buNone/>
            </a:pPr>
            <a:r>
              <a:rPr lang="en-US" sz="2400" dirty="0" smtClean="0"/>
              <a:t>const int MONTHS=3;</a:t>
            </a:r>
          </a:p>
          <a:p>
            <a:pPr>
              <a:buNone/>
            </a:pPr>
            <a:r>
              <a:rPr lang="en-US" sz="2400" dirty="0" smtClean="0"/>
              <a:t>void main()</a:t>
            </a:r>
          </a:p>
          <a:p>
            <a:pPr>
              <a:buNone/>
            </a:pPr>
            <a:r>
              <a:rPr lang="en-US" sz="2400" dirty="0" smtClean="0"/>
              <a:t>{</a:t>
            </a:r>
          </a:p>
          <a:p>
            <a:pPr>
              <a:buNone/>
            </a:pPr>
            <a:r>
              <a:rPr lang="en-US" sz="2400" dirty="0" err="1"/>
              <a:t>c</a:t>
            </a:r>
            <a:r>
              <a:rPr lang="en-US" sz="2400" dirty="0" err="1" smtClean="0"/>
              <a:t>lrscr</a:t>
            </a:r>
            <a:r>
              <a:rPr lang="en-US" sz="2400" dirty="0" smtClean="0"/>
              <a:t> ();</a:t>
            </a:r>
          </a:p>
          <a:p>
            <a:pPr>
              <a:buNone/>
            </a:pPr>
            <a:r>
              <a:rPr lang="en-US" sz="2400" dirty="0" err="1" smtClean="0"/>
              <a:t>int</a:t>
            </a:r>
            <a:r>
              <a:rPr lang="en-US" sz="2400" dirty="0" smtClean="0"/>
              <a:t> d , m;</a:t>
            </a:r>
          </a:p>
          <a:p>
            <a:pPr>
              <a:buNone/>
            </a:pPr>
            <a:r>
              <a:rPr lang="en-US" sz="2400" dirty="0" smtClean="0"/>
              <a:t>double sales[DISTRICTS][MONTHS]={ {1432.07,234.50,654.01},</a:t>
            </a:r>
          </a:p>
          <a:p>
            <a:pPr>
              <a:buNone/>
            </a:pPr>
            <a:r>
              <a:rPr lang="en-US" sz="2400" dirty="0" smtClean="0"/>
              <a:t>				 	          {322.00,13838.32,17589.88},</a:t>
            </a:r>
          </a:p>
          <a:p>
            <a:pPr>
              <a:buNone/>
            </a:pPr>
            <a:r>
              <a:rPr lang="en-US" sz="2400" dirty="0" smtClean="0"/>
              <a:t>				 	          {9328.34, 934.00, 4492.30},</a:t>
            </a:r>
          </a:p>
          <a:p>
            <a:pPr>
              <a:buNone/>
            </a:pPr>
            <a:r>
              <a:rPr lang="en-US" sz="2400" dirty="0" smtClean="0"/>
              <a:t>				 	          {12838.29, 2332.63,32.93}</a:t>
            </a:r>
          </a:p>
          <a:p>
            <a:pPr>
              <a:buNone/>
            </a:pPr>
            <a:r>
              <a:rPr lang="en-US" sz="2400" dirty="0"/>
              <a:t>	</a:t>
            </a:r>
            <a:r>
              <a:rPr lang="en-US" sz="2400" dirty="0" smtClean="0"/>
              <a:t>				       };</a:t>
            </a:r>
          </a:p>
          <a:p>
            <a:endParaRPr lang="en-US" sz="2400" dirty="0" smtClean="0"/>
          </a:p>
          <a:p>
            <a:pPr>
              <a:buNone/>
            </a:pPr>
            <a:endParaRPr lang="en-US" altLang="en-US" sz="2400" dirty="0" smtClean="0">
              <a:solidFill>
                <a:srgbClr val="40458C"/>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82854315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140677" y="152400"/>
            <a:ext cx="7250723" cy="609600"/>
          </a:xfrm>
        </p:spPr>
        <p:txBody>
          <a:bodyPr>
            <a:normAutofit fontScale="90000"/>
          </a:bodyPr>
          <a:lstStyle/>
          <a:p>
            <a:pPr algn="l"/>
            <a:r>
              <a:rPr lang="en-US" dirty="0" smtClean="0">
                <a:solidFill>
                  <a:schemeClr val="accent5">
                    <a:lumMod val="75000"/>
                  </a:schemeClr>
                </a:solidFill>
              </a:rPr>
              <a:t>Initializing Multidimensional Array</a:t>
            </a:r>
            <a:br>
              <a:rPr lang="en-US" dirty="0" smtClean="0">
                <a:solidFill>
                  <a:schemeClr val="accent5">
                    <a:lumMod val="75000"/>
                  </a:schemeClr>
                </a:solidFill>
              </a:rPr>
            </a:br>
            <a:r>
              <a:rPr lang="en-US" dirty="0" smtClean="0">
                <a:solidFill>
                  <a:schemeClr val="accent5">
                    <a:lumMod val="75000"/>
                  </a:schemeClr>
                </a:solidFill>
              </a:rPr>
              <a:t>(Continued)</a:t>
            </a:r>
          </a:p>
        </p:txBody>
      </p:sp>
      <p:sp>
        <p:nvSpPr>
          <p:cNvPr id="121859" name="Content Placeholder 2" descr="Rectangle: Click to edit Master text styles&#10;Second level&#10;Third level&#10;Fourth level&#10;Fifth level"/>
          <p:cNvSpPr>
            <a:spLocks noGrp="1"/>
          </p:cNvSpPr>
          <p:nvPr>
            <p:ph idx="4294967295"/>
          </p:nvPr>
        </p:nvSpPr>
        <p:spPr>
          <a:xfrm>
            <a:off x="492369" y="1523999"/>
            <a:ext cx="8423031" cy="4572001"/>
          </a:xfrm>
        </p:spPr>
        <p:txBody>
          <a:bodyPr>
            <a:normAutofit fontScale="85000" lnSpcReduction="20000"/>
          </a:bodyPr>
          <a:lstStyle/>
          <a:p>
            <a:pPr>
              <a:buNone/>
            </a:pPr>
            <a:r>
              <a:rPr lang="en-US" sz="2400" dirty="0" smtClean="0"/>
              <a:t> cout&lt;&lt;"\n\n";</a:t>
            </a:r>
          </a:p>
          <a:p>
            <a:pPr>
              <a:buNone/>
            </a:pPr>
            <a:r>
              <a:rPr lang="en-US" sz="2400" dirty="0" smtClean="0"/>
              <a:t> cout&lt;&lt;"		   	Month\n";</a:t>
            </a:r>
          </a:p>
          <a:p>
            <a:pPr>
              <a:buNone/>
            </a:pPr>
            <a:r>
              <a:rPr lang="en-US" sz="2400" dirty="0" smtClean="0"/>
              <a:t> cout&lt;&lt;"		1	   2		3 ";</a:t>
            </a:r>
            <a:endParaRPr lang="en-US" altLang="en-US" sz="2400" dirty="0" smtClean="0"/>
          </a:p>
          <a:p>
            <a:pPr>
              <a:buNone/>
            </a:pPr>
            <a:r>
              <a:rPr lang="en-US" sz="2400" dirty="0" smtClean="0"/>
              <a:t>for(d=0;d&lt;</a:t>
            </a:r>
            <a:r>
              <a:rPr lang="en-US" sz="2400" dirty="0" err="1" smtClean="0"/>
              <a:t>DISTRICTS;d</a:t>
            </a:r>
            <a:r>
              <a:rPr lang="en-US" sz="2400" dirty="0" smtClean="0"/>
              <a:t>++)</a:t>
            </a:r>
          </a:p>
          <a:p>
            <a:pPr>
              <a:buNone/>
            </a:pPr>
            <a:r>
              <a:rPr lang="en-US" sz="2400" dirty="0" smtClean="0"/>
              <a:t> {</a:t>
            </a:r>
          </a:p>
          <a:p>
            <a:pPr>
              <a:buNone/>
            </a:pPr>
            <a:r>
              <a:rPr lang="en-US" sz="2400" dirty="0" smtClean="0"/>
              <a:t> cout&lt;&lt;"\</a:t>
            </a:r>
            <a:r>
              <a:rPr lang="en-US" sz="2400" dirty="0" err="1" smtClean="0"/>
              <a:t>nDISTRICTS</a:t>
            </a:r>
            <a:r>
              <a:rPr lang="en-US" sz="2400" dirty="0" smtClean="0"/>
              <a:t> "&lt;&lt;d+1;</a:t>
            </a:r>
          </a:p>
          <a:p>
            <a:pPr>
              <a:buNone/>
            </a:pPr>
            <a:r>
              <a:rPr lang="en-US" sz="2400" dirty="0" smtClean="0"/>
              <a:t> for(m=0;m&lt;</a:t>
            </a:r>
            <a:r>
              <a:rPr lang="en-US" sz="2400" dirty="0" err="1" smtClean="0"/>
              <a:t>MONTHS;m</a:t>
            </a:r>
            <a:r>
              <a:rPr lang="en-US" sz="2400" dirty="0" smtClean="0"/>
              <a:t>++)</a:t>
            </a:r>
          </a:p>
          <a:p>
            <a:pPr>
              <a:buNone/>
            </a:pPr>
            <a:r>
              <a:rPr lang="en-US" sz="2400" dirty="0" smtClean="0"/>
              <a:t> cout&lt;&lt;</a:t>
            </a:r>
            <a:r>
              <a:rPr lang="en-US" sz="2400" dirty="0" err="1" smtClean="0"/>
              <a:t>setiosflags</a:t>
            </a:r>
            <a:r>
              <a:rPr lang="en-US" sz="2400" dirty="0" smtClean="0"/>
              <a:t>(</a:t>
            </a:r>
            <a:r>
              <a:rPr lang="en-US" sz="2400" dirty="0" err="1" smtClean="0"/>
              <a:t>ios</a:t>
            </a:r>
            <a:r>
              <a:rPr lang="en-US" sz="2400" dirty="0" smtClean="0"/>
              <a:t>::fixed)&lt;&lt;</a:t>
            </a:r>
            <a:r>
              <a:rPr lang="en-US" sz="2400" dirty="0" err="1" smtClean="0"/>
              <a:t>setiosflags</a:t>
            </a:r>
            <a:r>
              <a:rPr lang="en-US" sz="2400" dirty="0" smtClean="0"/>
              <a:t>(</a:t>
            </a:r>
            <a:r>
              <a:rPr lang="en-US" sz="2400" dirty="0" err="1" smtClean="0"/>
              <a:t>ios</a:t>
            </a:r>
            <a:r>
              <a:rPr lang="en-US" sz="2400" dirty="0" smtClean="0"/>
              <a:t>::</a:t>
            </a:r>
            <a:r>
              <a:rPr lang="en-US" sz="2400" dirty="0" err="1" smtClean="0"/>
              <a:t>showpoint</a:t>
            </a:r>
            <a:r>
              <a:rPr lang="en-US" sz="2400" dirty="0" smtClean="0"/>
              <a:t>)</a:t>
            </a:r>
          </a:p>
          <a:p>
            <a:pPr>
              <a:buNone/>
            </a:pPr>
            <a:r>
              <a:rPr lang="en-US" sz="2400" dirty="0" smtClean="0"/>
              <a:t>     &lt;&lt;</a:t>
            </a:r>
            <a:r>
              <a:rPr lang="en-US" sz="2400" dirty="0" err="1" smtClean="0"/>
              <a:t>setprecision</a:t>
            </a:r>
            <a:r>
              <a:rPr lang="en-US" sz="2400" dirty="0" smtClean="0"/>
              <a:t>(2)&lt;&lt;</a:t>
            </a:r>
            <a:r>
              <a:rPr lang="en-US" sz="2400" dirty="0" err="1" smtClean="0"/>
              <a:t>setw</a:t>
            </a:r>
            <a:r>
              <a:rPr lang="en-US" sz="2400" dirty="0" smtClean="0"/>
              <a:t>(10)&lt;&lt;sales[d][m];</a:t>
            </a:r>
          </a:p>
          <a:p>
            <a:pPr>
              <a:buNone/>
            </a:pPr>
            <a:endParaRPr lang="en-US" sz="2400" dirty="0" smtClean="0"/>
          </a:p>
          <a:p>
            <a:pPr>
              <a:buNone/>
            </a:pPr>
            <a:r>
              <a:rPr lang="en-US" sz="2400" dirty="0" smtClean="0"/>
              <a:t>}</a:t>
            </a:r>
          </a:p>
          <a:p>
            <a:pPr>
              <a:buNone/>
            </a:pPr>
            <a:r>
              <a:rPr lang="en-US" sz="2400" dirty="0" smtClean="0"/>
              <a:t> cout&lt;&lt;</a:t>
            </a:r>
            <a:r>
              <a:rPr lang="en-US" sz="2400" dirty="0" err="1" smtClean="0"/>
              <a:t>endl</a:t>
            </a:r>
            <a:r>
              <a:rPr lang="en-US" sz="2400" dirty="0" smtClean="0"/>
              <a:t>;</a:t>
            </a:r>
          </a:p>
          <a:p>
            <a:pPr>
              <a:buNone/>
            </a:pPr>
            <a:r>
              <a:rPr lang="en-US" sz="2400" dirty="0" smtClean="0"/>
              <a:t> getch();</a:t>
            </a:r>
          </a:p>
          <a:p>
            <a:pPr>
              <a:buNone/>
            </a:pPr>
            <a:r>
              <a:rPr lang="en-US" sz="2400" dirty="0" smtClean="0"/>
              <a:t>}</a:t>
            </a:r>
            <a:endParaRPr lang="en-US" altLang="en-US" sz="2400" dirty="0" smtClean="0">
              <a:solidFill>
                <a:srgbClr val="40458C"/>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89616555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140677" y="152400"/>
            <a:ext cx="6107723" cy="990600"/>
          </a:xfrm>
        </p:spPr>
        <p:txBody>
          <a:bodyPr>
            <a:normAutofit/>
          </a:bodyPr>
          <a:lstStyle/>
          <a:p>
            <a:pPr algn="l"/>
            <a:r>
              <a:rPr lang="en-US" altLang="en-US" dirty="0" smtClean="0">
                <a:solidFill>
                  <a:schemeClr val="accent5">
                    <a:lumMod val="75000"/>
                  </a:schemeClr>
                </a:solidFill>
              </a:rPr>
              <a:t>Sorting an Array</a:t>
            </a:r>
            <a:endParaRPr lang="en-US" dirty="0" smtClean="0">
              <a:solidFill>
                <a:schemeClr val="accent5">
                  <a:lumMod val="75000"/>
                </a:schemeClr>
              </a:solidFill>
            </a:endParaRPr>
          </a:p>
        </p:txBody>
      </p:sp>
      <p:sp>
        <p:nvSpPr>
          <p:cNvPr id="121859" name="Content Placeholder 2" descr="Rectangle: Click to edit Master text styles&#10;Second level&#10;Third level&#10;Fourth level&#10;Fifth level"/>
          <p:cNvSpPr>
            <a:spLocks noGrp="1"/>
          </p:cNvSpPr>
          <p:nvPr>
            <p:ph idx="4294967295"/>
          </p:nvPr>
        </p:nvSpPr>
        <p:spPr>
          <a:xfrm>
            <a:off x="492369" y="1523999"/>
            <a:ext cx="8423031" cy="4572001"/>
          </a:xfrm>
        </p:spPr>
        <p:txBody>
          <a:bodyPr>
            <a:normAutofit/>
          </a:bodyPr>
          <a:lstStyle/>
          <a:p>
            <a:r>
              <a:rPr lang="en-US" altLang="en-US" sz="2400" dirty="0" smtClean="0"/>
              <a:t>Exchange Sort</a:t>
            </a:r>
          </a:p>
          <a:p>
            <a:r>
              <a:rPr lang="en-US" altLang="en-US" sz="2400" dirty="0" smtClean="0"/>
              <a:t>Bubble Sort</a:t>
            </a:r>
          </a:p>
          <a:p>
            <a:r>
              <a:rPr lang="en-US" altLang="en-US" sz="2400" dirty="0" smtClean="0"/>
              <a:t>Counting Sort</a:t>
            </a:r>
          </a:p>
          <a:p>
            <a:r>
              <a:rPr lang="en-US" altLang="en-US" sz="2400" dirty="0" smtClean="0"/>
              <a:t>Selection Sort</a:t>
            </a:r>
          </a:p>
          <a:p>
            <a:r>
              <a:rPr lang="en-US" altLang="en-US" sz="2400" dirty="0" smtClean="0"/>
              <a:t>Insertion Sort</a:t>
            </a:r>
          </a:p>
          <a:p>
            <a:r>
              <a:rPr lang="en-US" altLang="en-US" sz="2400" dirty="0" smtClean="0"/>
              <a:t>Merge Sort</a:t>
            </a:r>
          </a:p>
          <a:p>
            <a:r>
              <a:rPr lang="en-US" altLang="en-US" sz="2400" dirty="0" smtClean="0"/>
              <a:t>Quick Sort</a:t>
            </a:r>
          </a:p>
          <a:p>
            <a:r>
              <a:rPr lang="en-US" altLang="en-US" sz="2400" dirty="0" smtClean="0"/>
              <a:t>Radix Sort</a:t>
            </a:r>
          </a:p>
          <a:p>
            <a:r>
              <a:rPr lang="en-US" altLang="en-US" sz="2400" dirty="0" smtClean="0"/>
              <a:t>…</a:t>
            </a:r>
            <a:endParaRPr lang="en-US" altLang="en-US" sz="2400" dirty="0" smtClean="0">
              <a:solidFill>
                <a:srgbClr val="40458C"/>
              </a:solidFill>
            </a:endParaRPr>
          </a:p>
          <a:p>
            <a:pPr>
              <a:buNone/>
            </a:pPr>
            <a:endParaRPr lang="en-US" altLang="en-US" sz="2400" dirty="0" smtClean="0"/>
          </a:p>
          <a:p>
            <a:pPr>
              <a:buNone/>
            </a:pPr>
            <a:endParaRPr lang="en-US" altLang="en-US" sz="2400" dirty="0" smtClean="0">
              <a:solidFill>
                <a:srgbClr val="40458C"/>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
        <p:nvSpPr>
          <p:cNvPr id="5" name="Rectangle 4"/>
          <p:cNvSpPr>
            <a:spLocks noChangeArrowheads="1"/>
          </p:cNvSpPr>
          <p:nvPr/>
        </p:nvSpPr>
        <p:spPr bwMode="auto">
          <a:xfrm>
            <a:off x="3733800" y="1676400"/>
            <a:ext cx="4953000" cy="3694113"/>
          </a:xfrm>
          <a:prstGeom prst="rect">
            <a:avLst/>
          </a:prstGeom>
          <a:noFill/>
          <a:ln w="9525">
            <a:solidFill>
              <a:srgbClr val="000000"/>
            </a:solidFill>
            <a:miter lim="800000"/>
            <a:headEnd/>
            <a:tailEnd/>
          </a:ln>
        </p:spPr>
        <p:txBody>
          <a:bodyPr>
            <a:spAutoFit/>
          </a:bodyPr>
          <a:lstStyle/>
          <a:p>
            <a:pPr eaLnBrk="1" hangingPunct="1"/>
            <a:r>
              <a:rPr lang="en-US" altLang="en-US" sz="1800" dirty="0">
                <a:solidFill>
                  <a:srgbClr val="000000"/>
                </a:solidFill>
                <a:latin typeface="Arial" pitchFamily="34" charset="0"/>
                <a:cs typeface="Arial" pitchFamily="34" charset="0"/>
              </a:rPr>
              <a:t>// Ascending Order by Exchange Sort</a:t>
            </a:r>
          </a:p>
          <a:p>
            <a:pPr eaLnBrk="1" hangingPunct="1"/>
            <a:r>
              <a:rPr lang="en-US" altLang="en-US" sz="1800" dirty="0">
                <a:solidFill>
                  <a:srgbClr val="000000"/>
                </a:solidFill>
                <a:latin typeface="Arial" pitchFamily="34" charset="0"/>
                <a:cs typeface="Arial" pitchFamily="34" charset="0"/>
              </a:rPr>
              <a:t> int data[5]={20,45,10,5,35};</a:t>
            </a:r>
          </a:p>
          <a:p>
            <a:pPr eaLnBrk="1" hangingPunct="1"/>
            <a:r>
              <a:rPr lang="en-US" altLang="en-US" sz="1800" dirty="0">
                <a:solidFill>
                  <a:srgbClr val="000000"/>
                </a:solidFill>
                <a:latin typeface="Arial" pitchFamily="34" charset="0"/>
                <a:cs typeface="Arial" pitchFamily="34" charset="0"/>
              </a:rPr>
              <a:t>   int temp;</a:t>
            </a:r>
          </a:p>
          <a:p>
            <a:pPr eaLnBrk="1" hangingPunct="1"/>
            <a:r>
              <a:rPr lang="en-US" altLang="en-US" sz="1800" dirty="0">
                <a:solidFill>
                  <a:srgbClr val="000000"/>
                </a:solidFill>
                <a:latin typeface="Arial" pitchFamily="34" charset="0"/>
                <a:cs typeface="Arial" pitchFamily="34" charset="0"/>
              </a:rPr>
              <a:t>   for(int </a:t>
            </a:r>
            <a:r>
              <a:rPr lang="en-US" altLang="en-US" sz="1800" dirty="0" err="1">
                <a:solidFill>
                  <a:srgbClr val="000000"/>
                </a:solidFill>
                <a:latin typeface="Arial" pitchFamily="34" charset="0"/>
                <a:cs typeface="Arial" pitchFamily="34" charset="0"/>
              </a:rPr>
              <a:t>i</a:t>
            </a:r>
            <a:r>
              <a:rPr lang="en-US" altLang="en-US" sz="1800" dirty="0">
                <a:solidFill>
                  <a:srgbClr val="000000"/>
                </a:solidFill>
                <a:latin typeface="Arial" pitchFamily="34" charset="0"/>
                <a:cs typeface="Arial" pitchFamily="34" charset="0"/>
              </a:rPr>
              <a:t>=0;i&lt;5;i++)</a:t>
            </a:r>
          </a:p>
          <a:p>
            <a:pPr eaLnBrk="1" hangingPunct="1"/>
            <a:r>
              <a:rPr lang="en-US" altLang="en-US" sz="1800" dirty="0">
                <a:solidFill>
                  <a:srgbClr val="000000"/>
                </a:solidFill>
                <a:latin typeface="Arial" pitchFamily="34" charset="0"/>
                <a:cs typeface="Arial" pitchFamily="34" charset="0"/>
              </a:rPr>
              <a:t>      for(int j=0;j&lt;</a:t>
            </a:r>
            <a:r>
              <a:rPr lang="en-US" altLang="en-US" sz="1800" dirty="0" err="1">
                <a:solidFill>
                  <a:srgbClr val="000000"/>
                </a:solidFill>
                <a:latin typeface="Arial" pitchFamily="34" charset="0"/>
                <a:cs typeface="Arial" pitchFamily="34" charset="0"/>
              </a:rPr>
              <a:t>i;j</a:t>
            </a:r>
            <a:r>
              <a:rPr lang="en-US" altLang="en-US" sz="1800" dirty="0">
                <a:solidFill>
                  <a:srgbClr val="000000"/>
                </a:solidFill>
                <a:latin typeface="Arial" pitchFamily="34" charset="0"/>
                <a:cs typeface="Arial" pitchFamily="34" charset="0"/>
              </a:rPr>
              <a:t>++)</a:t>
            </a:r>
          </a:p>
          <a:p>
            <a:pPr eaLnBrk="1" hangingPunct="1"/>
            <a:r>
              <a:rPr lang="en-US" altLang="en-US" sz="1800" dirty="0">
                <a:solidFill>
                  <a:srgbClr val="000000"/>
                </a:solidFill>
                <a:latin typeface="Arial" pitchFamily="34" charset="0"/>
                <a:cs typeface="Arial" pitchFamily="34" charset="0"/>
              </a:rPr>
              <a:t>      {</a:t>
            </a:r>
          </a:p>
          <a:p>
            <a:pPr eaLnBrk="1" hangingPunct="1"/>
            <a:r>
              <a:rPr lang="en-US" altLang="en-US" sz="1800" dirty="0">
                <a:solidFill>
                  <a:srgbClr val="000000"/>
                </a:solidFill>
                <a:latin typeface="Arial" pitchFamily="34" charset="0"/>
                <a:cs typeface="Arial" pitchFamily="34" charset="0"/>
              </a:rPr>
              <a:t>	 if(data[</a:t>
            </a:r>
            <a:r>
              <a:rPr lang="en-US" altLang="en-US" sz="1800" dirty="0" err="1">
                <a:solidFill>
                  <a:srgbClr val="000000"/>
                </a:solidFill>
                <a:latin typeface="Arial" pitchFamily="34" charset="0"/>
                <a:cs typeface="Arial" pitchFamily="34" charset="0"/>
              </a:rPr>
              <a:t>i</a:t>
            </a:r>
            <a:r>
              <a:rPr lang="en-US" altLang="en-US" sz="1800" dirty="0">
                <a:solidFill>
                  <a:srgbClr val="000000"/>
                </a:solidFill>
                <a:latin typeface="Arial" pitchFamily="34" charset="0"/>
                <a:cs typeface="Arial" pitchFamily="34" charset="0"/>
              </a:rPr>
              <a:t>]&lt;data[j])</a:t>
            </a:r>
          </a:p>
          <a:p>
            <a:pPr eaLnBrk="1" hangingPunct="1"/>
            <a:r>
              <a:rPr lang="en-US" altLang="en-US" sz="1800" dirty="0">
                <a:solidFill>
                  <a:srgbClr val="000000"/>
                </a:solidFill>
                <a:latin typeface="Arial" pitchFamily="34" charset="0"/>
                <a:cs typeface="Arial" pitchFamily="34" charset="0"/>
              </a:rPr>
              <a:t>	 {</a:t>
            </a:r>
          </a:p>
          <a:p>
            <a:pPr eaLnBrk="1" hangingPunct="1"/>
            <a:r>
              <a:rPr lang="en-US" altLang="en-US" sz="1800" dirty="0">
                <a:solidFill>
                  <a:srgbClr val="000000"/>
                </a:solidFill>
                <a:latin typeface="Arial" pitchFamily="34" charset="0"/>
                <a:cs typeface="Arial" pitchFamily="34" charset="0"/>
              </a:rPr>
              <a:t>	    temp=data[</a:t>
            </a:r>
            <a:r>
              <a:rPr lang="en-US" altLang="en-US" sz="1800" dirty="0" err="1">
                <a:solidFill>
                  <a:srgbClr val="000000"/>
                </a:solidFill>
                <a:latin typeface="Arial" pitchFamily="34" charset="0"/>
                <a:cs typeface="Arial" pitchFamily="34" charset="0"/>
              </a:rPr>
              <a:t>i</a:t>
            </a:r>
            <a:r>
              <a:rPr lang="en-US" altLang="en-US" sz="1800" dirty="0">
                <a:solidFill>
                  <a:srgbClr val="000000"/>
                </a:solidFill>
                <a:latin typeface="Arial" pitchFamily="34" charset="0"/>
                <a:cs typeface="Arial" pitchFamily="34" charset="0"/>
              </a:rPr>
              <a:t>];</a:t>
            </a:r>
          </a:p>
          <a:p>
            <a:pPr eaLnBrk="1" hangingPunct="1"/>
            <a:r>
              <a:rPr lang="en-US" altLang="en-US" sz="1800" dirty="0">
                <a:solidFill>
                  <a:srgbClr val="000000"/>
                </a:solidFill>
                <a:latin typeface="Arial" pitchFamily="34" charset="0"/>
                <a:cs typeface="Arial" pitchFamily="34" charset="0"/>
              </a:rPr>
              <a:t>	    data[</a:t>
            </a:r>
            <a:r>
              <a:rPr lang="en-US" altLang="en-US" sz="1800" dirty="0" err="1">
                <a:solidFill>
                  <a:srgbClr val="000000"/>
                </a:solidFill>
                <a:latin typeface="Arial" pitchFamily="34" charset="0"/>
                <a:cs typeface="Arial" pitchFamily="34" charset="0"/>
              </a:rPr>
              <a:t>i</a:t>
            </a:r>
            <a:r>
              <a:rPr lang="en-US" altLang="en-US" sz="1800" dirty="0">
                <a:solidFill>
                  <a:srgbClr val="000000"/>
                </a:solidFill>
                <a:latin typeface="Arial" pitchFamily="34" charset="0"/>
                <a:cs typeface="Arial" pitchFamily="34" charset="0"/>
              </a:rPr>
              <a:t>]=data[j];</a:t>
            </a:r>
          </a:p>
          <a:p>
            <a:pPr eaLnBrk="1" hangingPunct="1"/>
            <a:r>
              <a:rPr lang="en-US" altLang="en-US" sz="1800" dirty="0">
                <a:solidFill>
                  <a:srgbClr val="000000"/>
                </a:solidFill>
                <a:latin typeface="Arial" pitchFamily="34" charset="0"/>
                <a:cs typeface="Arial" pitchFamily="34" charset="0"/>
              </a:rPr>
              <a:t>	    data[j]=temp;</a:t>
            </a:r>
          </a:p>
          <a:p>
            <a:pPr eaLnBrk="1" hangingPunct="1"/>
            <a:r>
              <a:rPr lang="en-US" altLang="en-US" sz="1800" dirty="0">
                <a:solidFill>
                  <a:srgbClr val="000000"/>
                </a:solidFill>
                <a:latin typeface="Arial" pitchFamily="34" charset="0"/>
                <a:cs typeface="Arial" pitchFamily="34" charset="0"/>
              </a:rPr>
              <a:t>	 }</a:t>
            </a:r>
          </a:p>
          <a:p>
            <a:pPr eaLnBrk="1" hangingPunct="1"/>
            <a:r>
              <a:rPr lang="en-US" altLang="en-US" sz="1800" dirty="0">
                <a:solidFill>
                  <a:srgbClr val="000000"/>
                </a:solidFill>
                <a:latin typeface="Arial" pitchFamily="34" charset="0"/>
                <a:cs typeface="Arial" pitchFamily="34" charset="0"/>
              </a:rPr>
              <a:t>      }</a:t>
            </a:r>
          </a:p>
        </p:txBody>
      </p:sp>
      <p:sp>
        <p:nvSpPr>
          <p:cNvPr id="7" name="Right Arrow 5"/>
          <p:cNvSpPr>
            <a:spLocks noChangeArrowheads="1"/>
          </p:cNvSpPr>
          <p:nvPr/>
        </p:nvSpPr>
        <p:spPr bwMode="auto">
          <a:xfrm>
            <a:off x="2743200" y="1676400"/>
            <a:ext cx="990600" cy="228600"/>
          </a:xfrm>
          <a:prstGeom prst="rightArrow">
            <a:avLst>
              <a:gd name="adj1" fmla="val 50000"/>
              <a:gd name="adj2" fmla="val 49994"/>
            </a:avLst>
          </a:prstGeom>
          <a:noFill/>
          <a:ln w="9525" algn="ctr">
            <a:solidFill>
              <a:srgbClr val="0070C0"/>
            </a:solidFill>
            <a:round/>
            <a:headEnd/>
            <a:tailEnd/>
          </a:ln>
        </p:spPr>
        <p:txBody>
          <a:bodyPr anchor="b"/>
          <a:lstStyle/>
          <a:p>
            <a:pPr eaLnBrk="1" hangingPunct="1"/>
            <a:endParaRPr lang="en-US" altLang="en-US"/>
          </a:p>
        </p:txBody>
      </p:sp>
    </p:spTree>
    <p:extLst>
      <p:ext uri="{BB962C8B-B14F-4D97-AF65-F5344CB8AC3E}">
        <p14:creationId xmlns="" xmlns:p14="http://schemas.microsoft.com/office/powerpoint/2010/main" val="309593957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22412" y="0"/>
            <a:ext cx="6107723" cy="762000"/>
          </a:xfrm>
        </p:spPr>
        <p:txBody>
          <a:bodyPr>
            <a:normAutofit/>
          </a:bodyPr>
          <a:lstStyle/>
          <a:p>
            <a:pPr algn="l"/>
            <a:r>
              <a:rPr lang="en-US" altLang="en-US" dirty="0" smtClean="0">
                <a:solidFill>
                  <a:schemeClr val="accent5">
                    <a:lumMod val="75000"/>
                  </a:schemeClr>
                </a:solidFill>
              </a:rPr>
              <a:t> Exchange Sorting</a:t>
            </a:r>
            <a:endParaRPr lang="en-US" dirty="0" smtClean="0">
              <a:solidFill>
                <a:schemeClr val="accent5">
                  <a:lumMod val="75000"/>
                </a:schemeClr>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
        <p:nvSpPr>
          <p:cNvPr id="2" name="Rectangle 1"/>
          <p:cNvSpPr/>
          <p:nvPr/>
        </p:nvSpPr>
        <p:spPr>
          <a:xfrm>
            <a:off x="4482" y="1143000"/>
            <a:ext cx="4572000" cy="4801314"/>
          </a:xfrm>
          <a:prstGeom prst="rect">
            <a:avLst/>
          </a:prstGeom>
        </p:spPr>
        <p:txBody>
          <a:bodyPr>
            <a:spAutoFit/>
          </a:bodyPr>
          <a:lstStyle/>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conio.h</a:t>
            </a:r>
            <a:r>
              <a:rPr lang="en-US" dirty="0">
                <a:latin typeface="Times New Roman" pitchFamily="18" charset="0"/>
                <a:cs typeface="Times New Roman" pitchFamily="18" charset="0"/>
              </a:rPr>
              <a:t>&gt;</a:t>
            </a: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clrscr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const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max=100;</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A[max],</a:t>
            </a:r>
            <a:r>
              <a:rPr lang="en-US" dirty="0" err="1">
                <a:latin typeface="Times New Roman" pitchFamily="18" charset="0"/>
                <a:cs typeface="Times New Roman" pitchFamily="18" charset="0"/>
              </a:rPr>
              <a:t>i,j,n,temp</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solidFill>
                  <a:schemeClr val="accent1"/>
                </a:solidFill>
                <a:latin typeface="Times New Roman" pitchFamily="18" charset="0"/>
                <a:cs typeface="Times New Roman" pitchFamily="18" charset="0"/>
              </a:rPr>
              <a:t>//array input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cout&lt;&lt;"How many number";</a:t>
            </a:r>
          </a:p>
          <a:p>
            <a:r>
              <a:rPr lang="en-US" dirty="0" err="1">
                <a:latin typeface="Times New Roman" pitchFamily="18" charset="0"/>
                <a:cs typeface="Times New Roman" pitchFamily="18" charset="0"/>
              </a:rPr>
              <a:t>cin</a:t>
            </a:r>
            <a:r>
              <a:rPr lang="en-US" dirty="0">
                <a:latin typeface="Times New Roman" pitchFamily="18" charset="0"/>
                <a:cs typeface="Times New Roman" pitchFamily="18" charset="0"/>
              </a:rPr>
              <a:t>&gt;&gt;n;</a:t>
            </a:r>
          </a:p>
          <a:p>
            <a:r>
              <a:rPr lang="en-US" dirty="0">
                <a:latin typeface="Times New Roman" pitchFamily="18" charset="0"/>
                <a:cs typeface="Times New Roman" pitchFamily="18" charset="0"/>
              </a:rPr>
              <a:t>for(i=0;i&lt;</a:t>
            </a:r>
            <a:r>
              <a:rPr lang="en-US" dirty="0" err="1">
                <a:latin typeface="Times New Roman" pitchFamily="18" charset="0"/>
                <a:cs typeface="Times New Roman" pitchFamily="18" charset="0"/>
              </a:rPr>
              <a:t>n;i</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cout&lt;&lt;"Enter a number:  ";</a:t>
            </a:r>
          </a:p>
          <a:p>
            <a:r>
              <a:rPr lang="en-US" dirty="0" err="1">
                <a:latin typeface="Times New Roman" pitchFamily="18" charset="0"/>
                <a:cs typeface="Times New Roman" pitchFamily="18" charset="0"/>
              </a:rPr>
              <a:t>cin</a:t>
            </a:r>
            <a:r>
              <a:rPr lang="en-US" dirty="0">
                <a:latin typeface="Times New Roman" pitchFamily="18" charset="0"/>
                <a:cs typeface="Times New Roman" pitchFamily="18" charset="0"/>
              </a:rPr>
              <a:t>&gt;&gt;A[i];</a:t>
            </a:r>
          </a:p>
          <a:p>
            <a:r>
              <a:rPr lang="en-US" dirty="0">
                <a:latin typeface="Times New Roman" pitchFamily="18" charset="0"/>
                <a:cs typeface="Times New Roman" pitchFamily="18" charset="0"/>
              </a:rPr>
              <a:t>}</a:t>
            </a:r>
          </a:p>
        </p:txBody>
      </p:sp>
      <p:sp>
        <p:nvSpPr>
          <p:cNvPr id="3" name="Rectangle 2"/>
          <p:cNvSpPr/>
          <p:nvPr/>
        </p:nvSpPr>
        <p:spPr>
          <a:xfrm>
            <a:off x="2438400" y="1190685"/>
            <a:ext cx="4572000" cy="4801314"/>
          </a:xfrm>
          <a:prstGeom prst="rect">
            <a:avLst/>
          </a:prstGeom>
        </p:spPr>
        <p:txBody>
          <a:bodyPr>
            <a:spAutoFit/>
          </a:bodyPr>
          <a:lstStyle/>
          <a:p>
            <a:r>
              <a:rPr lang="en-US" altLang="en-US" dirty="0">
                <a:solidFill>
                  <a:schemeClr val="accent1"/>
                </a:solidFill>
                <a:latin typeface="Times New Roman" pitchFamily="18" charset="0"/>
                <a:cs typeface="Times New Roman" pitchFamily="18" charset="0"/>
              </a:rPr>
              <a:t>// Ascending Order by Exchange Sort</a:t>
            </a:r>
            <a:endParaRPr lang="en-US" dirty="0">
              <a:solidFill>
                <a:schemeClr val="accent1"/>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for(i=0;i&lt;</a:t>
            </a:r>
            <a:r>
              <a:rPr lang="en-US" dirty="0" err="1" smtClean="0">
                <a:latin typeface="Times New Roman" pitchFamily="18" charset="0"/>
                <a:cs typeface="Times New Roman" pitchFamily="18" charset="0"/>
              </a:rPr>
              <a:t>n;i</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for(j=0;j&lt;</a:t>
            </a:r>
            <a:r>
              <a:rPr lang="en-US" dirty="0" err="1" smtClean="0">
                <a:latin typeface="Times New Roman" pitchFamily="18" charset="0"/>
                <a:cs typeface="Times New Roman" pitchFamily="18" charset="0"/>
              </a:rPr>
              <a:t>i;j</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if(A[i]&lt;A[j])</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temp=A[i];</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A[i]=A[j];</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A[j]=</a:t>
            </a:r>
            <a:r>
              <a:rPr lang="en-US" dirty="0">
                <a:latin typeface="Times New Roman" pitchFamily="18" charset="0"/>
                <a:cs typeface="Times New Roman" pitchFamily="18" charset="0"/>
              </a:rPr>
              <a:t>temp;</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
        <p:nvSpPr>
          <p:cNvPr id="4" name="Rectangle 3"/>
          <p:cNvSpPr/>
          <p:nvPr/>
        </p:nvSpPr>
        <p:spPr>
          <a:xfrm>
            <a:off x="6400800" y="1219200"/>
            <a:ext cx="2667000" cy="2031325"/>
          </a:xfrm>
          <a:prstGeom prst="rect">
            <a:avLst/>
          </a:prstGeom>
        </p:spPr>
        <p:txBody>
          <a:bodyPr wrap="square">
            <a:spAutoFit/>
          </a:bodyPr>
          <a:lstStyle/>
          <a:p>
            <a:r>
              <a:rPr lang="en-US" dirty="0">
                <a:solidFill>
                  <a:schemeClr val="accent1"/>
                </a:solidFill>
                <a:latin typeface="Times New Roman" pitchFamily="18" charset="0"/>
                <a:cs typeface="Times New Roman" pitchFamily="18" charset="0"/>
              </a:rPr>
              <a:t>//Sorting order output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cout</a:t>
            </a:r>
            <a:r>
              <a:rPr lang="en-US" dirty="0">
                <a:latin typeface="Times New Roman" pitchFamily="18" charset="0"/>
                <a:cs typeface="Times New Roman" pitchFamily="18" charset="0"/>
              </a:rPr>
              <a:t>&lt;&lt;"Sorted Number ";</a:t>
            </a:r>
          </a:p>
          <a:p>
            <a:r>
              <a:rPr lang="en-US" dirty="0">
                <a:latin typeface="Times New Roman" pitchFamily="18" charset="0"/>
                <a:cs typeface="Times New Roman" pitchFamily="18" charset="0"/>
              </a:rPr>
              <a:t>for(i=0;i&lt;</a:t>
            </a:r>
            <a:r>
              <a:rPr lang="en-US" dirty="0" err="1">
                <a:latin typeface="Times New Roman" pitchFamily="18" charset="0"/>
                <a:cs typeface="Times New Roman" pitchFamily="18" charset="0"/>
              </a:rPr>
              <a:t>n;i</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cout&lt;&lt;A[i]&lt;&lt;"  ";</a:t>
            </a:r>
          </a:p>
          <a:p>
            <a:r>
              <a:rPr lang="en-US" dirty="0" smtClean="0">
                <a:latin typeface="Times New Roman" pitchFamily="18" charset="0"/>
                <a:cs typeface="Times New Roman" pitchFamily="18" charset="0"/>
              </a:rPr>
              <a:t>getch();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Tree>
    <p:extLst>
      <p:ext uri="{BB962C8B-B14F-4D97-AF65-F5344CB8AC3E}">
        <p14:creationId xmlns="" xmlns:p14="http://schemas.microsoft.com/office/powerpoint/2010/main" val="308601781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0" y="0"/>
            <a:ext cx="6107723" cy="609600"/>
          </a:xfrm>
        </p:spPr>
        <p:txBody>
          <a:bodyPr>
            <a:normAutofit fontScale="90000"/>
          </a:bodyPr>
          <a:lstStyle/>
          <a:p>
            <a:pPr algn="l"/>
            <a:r>
              <a:rPr lang="en-US" altLang="en-US" dirty="0" smtClean="0">
                <a:solidFill>
                  <a:schemeClr val="accent5">
                    <a:lumMod val="75000"/>
                  </a:schemeClr>
                </a:solidFill>
              </a:rPr>
              <a:t>Searching</a:t>
            </a:r>
            <a:endParaRPr lang="en-US" dirty="0" smtClean="0">
              <a:solidFill>
                <a:schemeClr val="accent5">
                  <a:lumMod val="75000"/>
                </a:schemeClr>
              </a:solidFill>
            </a:endParaRPr>
          </a:p>
        </p:txBody>
      </p:sp>
      <p:sp>
        <p:nvSpPr>
          <p:cNvPr id="121859" name="Content Placeholder 2" descr="Rectangle: Click to edit Master text styles&#10;Second level&#10;Third level&#10;Fourth level&#10;Fifth level"/>
          <p:cNvSpPr>
            <a:spLocks noGrp="1"/>
          </p:cNvSpPr>
          <p:nvPr>
            <p:ph idx="4294967295"/>
          </p:nvPr>
        </p:nvSpPr>
        <p:spPr>
          <a:xfrm>
            <a:off x="255495" y="838200"/>
            <a:ext cx="8423031" cy="5029201"/>
          </a:xfrm>
        </p:spPr>
        <p:txBody>
          <a:bodyPr>
            <a:normAutofit/>
          </a:bodyPr>
          <a:lstStyle/>
          <a:p>
            <a:r>
              <a:rPr lang="en-US" altLang="en-US" sz="2000" dirty="0" smtClean="0"/>
              <a:t>Consider searching for a given value </a:t>
            </a:r>
            <a:r>
              <a:rPr lang="en-US" altLang="en-US" sz="2000" b="1" dirty="0" smtClean="0"/>
              <a:t>v</a:t>
            </a:r>
            <a:r>
              <a:rPr lang="en-US" altLang="en-US" sz="2000" dirty="0" smtClean="0"/>
              <a:t> in an array of size N. There are 2 basic approaches:</a:t>
            </a:r>
          </a:p>
          <a:p>
            <a:pPr lvl="1"/>
            <a:r>
              <a:rPr lang="en-US" altLang="en-US" sz="2000" dirty="0" smtClean="0"/>
              <a:t>Sequential Search / Linear Search</a:t>
            </a:r>
          </a:p>
          <a:p>
            <a:pPr lvl="1"/>
            <a:r>
              <a:rPr lang="en-US" altLang="en-US" sz="2000" dirty="0" smtClean="0"/>
              <a:t>Binary Search (preliminary</a:t>
            </a:r>
            <a:r>
              <a:rPr lang="en-US" altLang="en-US" sz="2000" dirty="0" smtClean="0">
                <a:sym typeface="Wingdings" pitchFamily="2" charset="2"/>
              </a:rPr>
              <a:t> must be sorted array)</a:t>
            </a:r>
            <a:endParaRPr lang="en-US" altLang="en-US" sz="2000" dirty="0" smtClean="0"/>
          </a:p>
          <a:p>
            <a:pPr>
              <a:spcAft>
                <a:spcPts val="1200"/>
              </a:spcAft>
              <a:buNone/>
            </a:pPr>
            <a:r>
              <a:rPr lang="en-US" altLang="en-US" sz="2000" dirty="0" smtClean="0">
                <a:solidFill>
                  <a:schemeClr val="accent1"/>
                </a:solidFill>
              </a:rPr>
              <a:t>//Linear search</a:t>
            </a:r>
          </a:p>
          <a:p>
            <a:pPr>
              <a:buNone/>
            </a:pPr>
            <a:endParaRPr lang="en-US" altLang="en-US" sz="2400" dirty="0" smtClean="0"/>
          </a:p>
          <a:p>
            <a:pPr>
              <a:buNone/>
            </a:pPr>
            <a:endParaRPr lang="en-US" altLang="en-US" sz="2400" dirty="0" smtClean="0"/>
          </a:p>
          <a:p>
            <a:pPr>
              <a:buNone/>
            </a:pPr>
            <a:endParaRPr lang="en-US" altLang="en-US" sz="2400" dirty="0" smtClean="0">
              <a:solidFill>
                <a:srgbClr val="40458C"/>
              </a:solidFill>
            </a:endParaRPr>
          </a:p>
        </p:txBody>
      </p:sp>
      <p:sp>
        <p:nvSpPr>
          <p:cNvPr id="5" name="Rectangle 3"/>
          <p:cNvSpPr>
            <a:spLocks noChangeArrowheads="1"/>
          </p:cNvSpPr>
          <p:nvPr/>
        </p:nvSpPr>
        <p:spPr bwMode="auto">
          <a:xfrm>
            <a:off x="215154" y="2297360"/>
            <a:ext cx="4495800" cy="4493538"/>
          </a:xfrm>
          <a:prstGeom prst="rect">
            <a:avLst/>
          </a:prstGeom>
          <a:noFill/>
          <a:ln w="9525">
            <a:solidFill>
              <a:srgbClr val="000000"/>
            </a:solidFill>
            <a:miter lim="800000"/>
            <a:headEnd/>
            <a:tailEnd/>
          </a:ln>
        </p:spPr>
        <p:txBody>
          <a:bodyPr>
            <a:spAutoFit/>
          </a:bodyPr>
          <a:lstStyle/>
          <a:p>
            <a:pPr eaLnBrk="1" hangingPunct="1"/>
            <a:endParaRPr lang="en-US" altLang="en-US" sz="1600" dirty="0" smtClean="0">
              <a:solidFill>
                <a:srgbClr val="000000"/>
              </a:solidFill>
              <a:latin typeface="Arial" pitchFamily="34" charset="0"/>
              <a:cs typeface="Arial" pitchFamily="34" charset="0"/>
            </a:endParaRPr>
          </a:p>
          <a:p>
            <a:pPr eaLnBrk="1" hangingPunct="1"/>
            <a:r>
              <a:rPr lang="en-US" altLang="en-US" dirty="0" err="1" smtClean="0">
                <a:solidFill>
                  <a:srgbClr val="000000"/>
                </a:solidFill>
                <a:latin typeface="Times New Roman" pitchFamily="18" charset="0"/>
                <a:cs typeface="Times New Roman" pitchFamily="18" charset="0"/>
              </a:rPr>
              <a:t>int</a:t>
            </a:r>
            <a:r>
              <a:rPr lang="en-US" altLang="en-US" dirty="0" smtClean="0">
                <a:solidFill>
                  <a:srgbClr val="000000"/>
                </a:solidFill>
                <a:latin typeface="Times New Roman" pitchFamily="18" charset="0"/>
                <a:cs typeface="Times New Roman" pitchFamily="18" charset="0"/>
              </a:rPr>
              <a:t> </a:t>
            </a:r>
            <a:r>
              <a:rPr lang="en-US" altLang="en-US" dirty="0">
                <a:solidFill>
                  <a:srgbClr val="000000"/>
                </a:solidFill>
                <a:latin typeface="Times New Roman" pitchFamily="18" charset="0"/>
                <a:cs typeface="Times New Roman" pitchFamily="18" charset="0"/>
              </a:rPr>
              <a:t>data[5]={34,56,20,79,17};</a:t>
            </a:r>
          </a:p>
          <a:p>
            <a:pPr eaLnBrk="1" hangingPunct="1"/>
            <a:r>
              <a:rPr lang="en-US" altLang="en-US" dirty="0" err="1" smtClean="0">
                <a:solidFill>
                  <a:srgbClr val="000000"/>
                </a:solidFill>
                <a:latin typeface="Times New Roman" pitchFamily="18" charset="0"/>
                <a:cs typeface="Times New Roman" pitchFamily="18" charset="0"/>
              </a:rPr>
              <a:t>int</a:t>
            </a:r>
            <a:r>
              <a:rPr lang="en-US" altLang="en-US" dirty="0" smtClean="0">
                <a:solidFill>
                  <a:srgbClr val="000000"/>
                </a:solidFill>
                <a:latin typeface="Times New Roman" pitchFamily="18" charset="0"/>
                <a:cs typeface="Times New Roman" pitchFamily="18" charset="0"/>
              </a:rPr>
              <a:t> </a:t>
            </a:r>
            <a:r>
              <a:rPr lang="en-US" altLang="en-US" dirty="0" err="1" smtClean="0">
                <a:solidFill>
                  <a:srgbClr val="000000"/>
                </a:solidFill>
                <a:latin typeface="Times New Roman" pitchFamily="18" charset="0"/>
                <a:cs typeface="Times New Roman" pitchFamily="18" charset="0"/>
              </a:rPr>
              <a:t>snum,flag</a:t>
            </a:r>
            <a:r>
              <a:rPr lang="en-US" altLang="en-US" dirty="0" smtClean="0">
                <a:solidFill>
                  <a:srgbClr val="000000"/>
                </a:solidFill>
                <a:latin typeface="Times New Roman" pitchFamily="18" charset="0"/>
                <a:cs typeface="Times New Roman" pitchFamily="18" charset="0"/>
              </a:rPr>
              <a:t>=0;</a:t>
            </a:r>
          </a:p>
          <a:p>
            <a:pPr eaLnBrk="1" hangingPunct="1"/>
            <a:r>
              <a:rPr lang="en-US" altLang="en-US" dirty="0" smtClean="0">
                <a:solidFill>
                  <a:srgbClr val="000000"/>
                </a:solidFill>
                <a:latin typeface="Times New Roman" pitchFamily="18" charset="0"/>
                <a:cs typeface="Times New Roman" pitchFamily="18" charset="0"/>
              </a:rPr>
              <a:t>cout</a:t>
            </a:r>
            <a:r>
              <a:rPr lang="en-US" altLang="en-US" dirty="0">
                <a:solidFill>
                  <a:srgbClr val="000000"/>
                </a:solidFill>
                <a:latin typeface="Times New Roman" pitchFamily="18" charset="0"/>
                <a:cs typeface="Times New Roman" pitchFamily="18" charset="0"/>
              </a:rPr>
              <a:t>&lt;&lt;"Enter searched number";</a:t>
            </a:r>
            <a:r>
              <a:rPr lang="en-US" altLang="en-US" dirty="0" err="1">
                <a:solidFill>
                  <a:srgbClr val="000000"/>
                </a:solidFill>
                <a:latin typeface="Times New Roman" pitchFamily="18" charset="0"/>
                <a:cs typeface="Times New Roman" pitchFamily="18" charset="0"/>
              </a:rPr>
              <a:t>cin</a:t>
            </a:r>
            <a:r>
              <a:rPr lang="en-US" altLang="en-US" dirty="0">
                <a:solidFill>
                  <a:srgbClr val="000000"/>
                </a:solidFill>
                <a:latin typeface="Times New Roman" pitchFamily="18" charset="0"/>
                <a:cs typeface="Times New Roman" pitchFamily="18" charset="0"/>
              </a:rPr>
              <a:t>&gt;&gt;</a:t>
            </a:r>
            <a:r>
              <a:rPr lang="en-US" altLang="en-US" dirty="0" err="1">
                <a:solidFill>
                  <a:srgbClr val="000000"/>
                </a:solidFill>
                <a:latin typeface="Times New Roman" pitchFamily="18" charset="0"/>
                <a:cs typeface="Times New Roman" pitchFamily="18" charset="0"/>
              </a:rPr>
              <a:t>snum</a:t>
            </a:r>
            <a:r>
              <a:rPr lang="en-US" altLang="en-US" dirty="0">
                <a:solidFill>
                  <a:srgbClr val="000000"/>
                </a:solidFill>
                <a:latin typeface="Times New Roman" pitchFamily="18" charset="0"/>
                <a:cs typeface="Times New Roman" pitchFamily="18" charset="0"/>
              </a:rPr>
              <a:t>;</a:t>
            </a:r>
          </a:p>
          <a:p>
            <a:pPr eaLnBrk="1" hangingPunct="1"/>
            <a:r>
              <a:rPr lang="en-US" altLang="en-US" dirty="0">
                <a:solidFill>
                  <a:srgbClr val="000000"/>
                </a:solidFill>
                <a:latin typeface="Times New Roman" pitchFamily="18" charset="0"/>
                <a:cs typeface="Times New Roman" pitchFamily="18" charset="0"/>
              </a:rPr>
              <a:t>/*   for(int </a:t>
            </a:r>
            <a:r>
              <a:rPr lang="en-US" altLang="en-US" dirty="0" err="1">
                <a:solidFill>
                  <a:srgbClr val="000000"/>
                </a:solidFill>
                <a:latin typeface="Times New Roman" pitchFamily="18" charset="0"/>
                <a:cs typeface="Times New Roman" pitchFamily="18" charset="0"/>
              </a:rPr>
              <a:t>i</a:t>
            </a:r>
            <a:r>
              <a:rPr lang="en-US" altLang="en-US" dirty="0">
                <a:solidFill>
                  <a:srgbClr val="000000"/>
                </a:solidFill>
                <a:latin typeface="Times New Roman" pitchFamily="18" charset="0"/>
                <a:cs typeface="Times New Roman" pitchFamily="18" charset="0"/>
              </a:rPr>
              <a:t>=0;i&lt;5;i++)   {</a:t>
            </a:r>
          </a:p>
          <a:p>
            <a:pPr eaLnBrk="1" hangingPunct="1"/>
            <a:r>
              <a:rPr lang="en-US" altLang="en-US" dirty="0">
                <a:solidFill>
                  <a:srgbClr val="000000"/>
                </a:solidFill>
                <a:latin typeface="Times New Roman" pitchFamily="18" charset="0"/>
                <a:cs typeface="Times New Roman" pitchFamily="18" charset="0"/>
              </a:rPr>
              <a:t>       if(data[</a:t>
            </a:r>
            <a:r>
              <a:rPr lang="en-US" altLang="en-US" dirty="0" err="1">
                <a:solidFill>
                  <a:srgbClr val="000000"/>
                </a:solidFill>
                <a:latin typeface="Times New Roman" pitchFamily="18" charset="0"/>
                <a:cs typeface="Times New Roman" pitchFamily="18" charset="0"/>
              </a:rPr>
              <a:t>i</a:t>
            </a:r>
            <a:r>
              <a:rPr lang="en-US" altLang="en-US" dirty="0">
                <a:solidFill>
                  <a:srgbClr val="000000"/>
                </a:solidFill>
                <a:latin typeface="Times New Roman" pitchFamily="18" charset="0"/>
                <a:cs typeface="Times New Roman" pitchFamily="18" charset="0"/>
              </a:rPr>
              <a:t>]==</a:t>
            </a:r>
            <a:r>
              <a:rPr lang="en-US" altLang="en-US" dirty="0" err="1">
                <a:solidFill>
                  <a:srgbClr val="000000"/>
                </a:solidFill>
                <a:latin typeface="Times New Roman" pitchFamily="18" charset="0"/>
                <a:cs typeface="Times New Roman" pitchFamily="18" charset="0"/>
              </a:rPr>
              <a:t>snum</a:t>
            </a:r>
            <a:r>
              <a:rPr lang="en-US" altLang="en-US" dirty="0">
                <a:solidFill>
                  <a:srgbClr val="000000"/>
                </a:solidFill>
                <a:latin typeface="Times New Roman" pitchFamily="18" charset="0"/>
                <a:cs typeface="Times New Roman" pitchFamily="18" charset="0"/>
              </a:rPr>
              <a:t>)       {</a:t>
            </a:r>
          </a:p>
          <a:p>
            <a:pPr eaLnBrk="1" hangingPunct="1"/>
            <a:r>
              <a:rPr lang="en-US" altLang="en-US" dirty="0">
                <a:solidFill>
                  <a:srgbClr val="000000"/>
                </a:solidFill>
                <a:latin typeface="Times New Roman" pitchFamily="18" charset="0"/>
                <a:cs typeface="Times New Roman" pitchFamily="18" charset="0"/>
              </a:rPr>
              <a:t>	  flag=1; break;</a:t>
            </a:r>
          </a:p>
          <a:p>
            <a:pPr eaLnBrk="1" hangingPunct="1"/>
            <a:r>
              <a:rPr lang="en-US" altLang="en-US" dirty="0">
                <a:solidFill>
                  <a:srgbClr val="000000"/>
                </a:solidFill>
                <a:latin typeface="Times New Roman" pitchFamily="18" charset="0"/>
                <a:cs typeface="Times New Roman" pitchFamily="18" charset="0"/>
              </a:rPr>
              <a:t>       }</a:t>
            </a:r>
          </a:p>
          <a:p>
            <a:pPr eaLnBrk="1" hangingPunct="1"/>
            <a:r>
              <a:rPr lang="en-US" altLang="en-US" dirty="0">
                <a:solidFill>
                  <a:srgbClr val="000000"/>
                </a:solidFill>
                <a:latin typeface="Times New Roman" pitchFamily="18" charset="0"/>
                <a:cs typeface="Times New Roman" pitchFamily="18" charset="0"/>
              </a:rPr>
              <a:t>   }   */</a:t>
            </a:r>
          </a:p>
          <a:p>
            <a:pPr eaLnBrk="1" hangingPunct="1"/>
            <a:r>
              <a:rPr lang="en-US" altLang="en-US" dirty="0">
                <a:solidFill>
                  <a:srgbClr val="000000"/>
                </a:solidFill>
                <a:latin typeface="Times New Roman" pitchFamily="18" charset="0"/>
                <a:cs typeface="Times New Roman" pitchFamily="18" charset="0"/>
              </a:rPr>
              <a:t>   int </a:t>
            </a:r>
            <a:r>
              <a:rPr lang="en-US" altLang="en-US" dirty="0" err="1">
                <a:solidFill>
                  <a:srgbClr val="000000"/>
                </a:solidFill>
                <a:latin typeface="Times New Roman" pitchFamily="18" charset="0"/>
                <a:cs typeface="Times New Roman" pitchFamily="18" charset="0"/>
              </a:rPr>
              <a:t>i</a:t>
            </a:r>
            <a:r>
              <a:rPr lang="en-US" altLang="en-US" dirty="0">
                <a:solidFill>
                  <a:srgbClr val="000000"/>
                </a:solidFill>
                <a:latin typeface="Times New Roman" pitchFamily="18" charset="0"/>
                <a:cs typeface="Times New Roman" pitchFamily="18" charset="0"/>
              </a:rPr>
              <a:t>=0;</a:t>
            </a:r>
          </a:p>
          <a:p>
            <a:pPr eaLnBrk="1" hangingPunct="1"/>
            <a:r>
              <a:rPr lang="en-US" altLang="en-US" dirty="0">
                <a:solidFill>
                  <a:srgbClr val="000000"/>
                </a:solidFill>
                <a:latin typeface="Times New Roman" pitchFamily="18" charset="0"/>
                <a:cs typeface="Times New Roman" pitchFamily="18" charset="0"/>
              </a:rPr>
              <a:t>   while(</a:t>
            </a:r>
            <a:r>
              <a:rPr lang="en-US" altLang="en-US" dirty="0" err="1">
                <a:solidFill>
                  <a:srgbClr val="000000"/>
                </a:solidFill>
                <a:latin typeface="Times New Roman" pitchFamily="18" charset="0"/>
                <a:cs typeface="Times New Roman" pitchFamily="18" charset="0"/>
              </a:rPr>
              <a:t>i</a:t>
            </a:r>
            <a:r>
              <a:rPr lang="en-US" altLang="en-US" dirty="0">
                <a:solidFill>
                  <a:srgbClr val="000000"/>
                </a:solidFill>
                <a:latin typeface="Times New Roman" pitchFamily="18" charset="0"/>
                <a:cs typeface="Times New Roman" pitchFamily="18" charset="0"/>
              </a:rPr>
              <a:t>&lt;5 &amp;&amp; !flag)   {</a:t>
            </a:r>
          </a:p>
          <a:p>
            <a:pPr eaLnBrk="1" hangingPunct="1"/>
            <a:r>
              <a:rPr lang="en-US" altLang="en-US" dirty="0">
                <a:solidFill>
                  <a:srgbClr val="000000"/>
                </a:solidFill>
                <a:latin typeface="Times New Roman" pitchFamily="18" charset="0"/>
                <a:cs typeface="Times New Roman" pitchFamily="18" charset="0"/>
              </a:rPr>
              <a:t>      if(data[</a:t>
            </a:r>
            <a:r>
              <a:rPr lang="en-US" altLang="en-US" dirty="0" err="1">
                <a:solidFill>
                  <a:srgbClr val="000000"/>
                </a:solidFill>
                <a:latin typeface="Times New Roman" pitchFamily="18" charset="0"/>
                <a:cs typeface="Times New Roman" pitchFamily="18" charset="0"/>
              </a:rPr>
              <a:t>i</a:t>
            </a:r>
            <a:r>
              <a:rPr lang="en-US" altLang="en-US" dirty="0">
                <a:solidFill>
                  <a:srgbClr val="000000"/>
                </a:solidFill>
                <a:latin typeface="Times New Roman" pitchFamily="18" charset="0"/>
                <a:cs typeface="Times New Roman" pitchFamily="18" charset="0"/>
              </a:rPr>
              <a:t>]==</a:t>
            </a:r>
            <a:r>
              <a:rPr lang="en-US" altLang="en-US" dirty="0" err="1">
                <a:solidFill>
                  <a:srgbClr val="000000"/>
                </a:solidFill>
                <a:latin typeface="Times New Roman" pitchFamily="18" charset="0"/>
                <a:cs typeface="Times New Roman" pitchFamily="18" charset="0"/>
              </a:rPr>
              <a:t>snum</a:t>
            </a:r>
            <a:r>
              <a:rPr lang="en-US" altLang="en-US" dirty="0">
                <a:solidFill>
                  <a:srgbClr val="000000"/>
                </a:solidFill>
                <a:latin typeface="Times New Roman" pitchFamily="18" charset="0"/>
                <a:cs typeface="Times New Roman" pitchFamily="18" charset="0"/>
              </a:rPr>
              <a:t>) flag=1;</a:t>
            </a:r>
          </a:p>
          <a:p>
            <a:pPr eaLnBrk="1" hangingPunct="1"/>
            <a:r>
              <a:rPr lang="en-US" altLang="en-US" dirty="0">
                <a:solidFill>
                  <a:srgbClr val="000000"/>
                </a:solidFill>
                <a:latin typeface="Times New Roman" pitchFamily="18" charset="0"/>
                <a:cs typeface="Times New Roman" pitchFamily="18" charset="0"/>
              </a:rPr>
              <a:t>      </a:t>
            </a:r>
            <a:r>
              <a:rPr lang="en-US" altLang="en-US" dirty="0" err="1">
                <a:solidFill>
                  <a:srgbClr val="000000"/>
                </a:solidFill>
                <a:latin typeface="Times New Roman" pitchFamily="18" charset="0"/>
                <a:cs typeface="Times New Roman" pitchFamily="18" charset="0"/>
              </a:rPr>
              <a:t>i</a:t>
            </a:r>
            <a:r>
              <a:rPr lang="en-US" altLang="en-US" dirty="0">
                <a:solidFill>
                  <a:srgbClr val="000000"/>
                </a:solidFill>
                <a:latin typeface="Times New Roman" pitchFamily="18" charset="0"/>
                <a:cs typeface="Times New Roman" pitchFamily="18" charset="0"/>
              </a:rPr>
              <a:t>++;</a:t>
            </a:r>
          </a:p>
          <a:p>
            <a:pPr eaLnBrk="1" hangingPunct="1"/>
            <a:r>
              <a:rPr lang="en-US" altLang="en-US" dirty="0">
                <a:solidFill>
                  <a:srgbClr val="000000"/>
                </a:solidFill>
                <a:latin typeface="Times New Roman" pitchFamily="18" charset="0"/>
                <a:cs typeface="Times New Roman" pitchFamily="18" charset="0"/>
              </a:rPr>
              <a:t>   }</a:t>
            </a:r>
          </a:p>
          <a:p>
            <a:pPr eaLnBrk="1" hangingPunct="1"/>
            <a:r>
              <a:rPr lang="en-US" altLang="en-US" dirty="0">
                <a:solidFill>
                  <a:srgbClr val="000000"/>
                </a:solidFill>
                <a:latin typeface="Times New Roman" pitchFamily="18" charset="0"/>
                <a:cs typeface="Times New Roman" pitchFamily="18" charset="0"/>
              </a:rPr>
              <a:t>   if(flag) cout&lt;&lt;"Found";</a:t>
            </a:r>
          </a:p>
          <a:p>
            <a:pPr eaLnBrk="1" hangingPunct="1"/>
            <a:r>
              <a:rPr lang="en-US" altLang="en-US" dirty="0">
                <a:solidFill>
                  <a:srgbClr val="000000"/>
                </a:solidFill>
                <a:latin typeface="Times New Roman" pitchFamily="18" charset="0"/>
                <a:cs typeface="Times New Roman" pitchFamily="18" charset="0"/>
              </a:rPr>
              <a:t>   else cout&lt;&lt;"Not Found";</a:t>
            </a:r>
          </a:p>
        </p:txBody>
      </p:sp>
      <p:sp>
        <p:nvSpPr>
          <p:cNvPr id="7" name="Rectangle 5"/>
          <p:cNvSpPr>
            <a:spLocks noChangeArrowheads="1"/>
          </p:cNvSpPr>
          <p:nvPr/>
        </p:nvSpPr>
        <p:spPr bwMode="auto">
          <a:xfrm>
            <a:off x="4755777" y="2315289"/>
            <a:ext cx="4191000" cy="4524315"/>
          </a:xfrm>
          <a:prstGeom prst="rect">
            <a:avLst/>
          </a:prstGeom>
          <a:noFill/>
          <a:ln w="9525">
            <a:solidFill>
              <a:srgbClr val="000000"/>
            </a:solidFill>
            <a:miter lim="800000"/>
            <a:headEnd/>
            <a:tailEnd/>
          </a:ln>
        </p:spPr>
        <p:txBody>
          <a:bodyPr wrap="square">
            <a:spAutoFit/>
          </a:bodyPr>
          <a:lstStyle/>
          <a:p>
            <a:r>
              <a:rPr lang="en-US" altLang="en-US" dirty="0">
                <a:solidFill>
                  <a:schemeClr val="accent1"/>
                </a:solidFill>
                <a:latin typeface="Times New Roman" pitchFamily="18" charset="0"/>
                <a:cs typeface="Times New Roman" pitchFamily="18" charset="0"/>
              </a:rPr>
              <a:t>//Binary Search</a:t>
            </a:r>
          </a:p>
          <a:p>
            <a:r>
              <a:rPr lang="en-US" altLang="en-US" dirty="0">
                <a:solidFill>
                  <a:srgbClr val="000000"/>
                </a:solidFill>
                <a:latin typeface="Times New Roman" pitchFamily="18" charset="0"/>
                <a:cs typeface="Times New Roman" pitchFamily="18" charset="0"/>
              </a:rPr>
              <a:t> int data[5]={20,35,47,90,2};</a:t>
            </a:r>
          </a:p>
          <a:p>
            <a:r>
              <a:rPr lang="en-US" altLang="en-US" dirty="0">
                <a:solidFill>
                  <a:srgbClr val="000000"/>
                </a:solidFill>
                <a:latin typeface="Times New Roman" pitchFamily="18" charset="0"/>
                <a:cs typeface="Times New Roman" pitchFamily="18" charset="0"/>
              </a:rPr>
              <a:t> int first=0,last=4,mid,snum,flag=0;</a:t>
            </a:r>
          </a:p>
          <a:p>
            <a:r>
              <a:rPr lang="en-US" altLang="en-US" dirty="0">
                <a:solidFill>
                  <a:srgbClr val="000000"/>
                </a:solidFill>
                <a:latin typeface="Times New Roman" pitchFamily="18" charset="0"/>
                <a:cs typeface="Times New Roman" pitchFamily="18" charset="0"/>
              </a:rPr>
              <a:t>cout&lt;&lt;"Enter searched number";</a:t>
            </a:r>
            <a:r>
              <a:rPr lang="en-US" altLang="en-US" dirty="0" err="1">
                <a:solidFill>
                  <a:srgbClr val="000000"/>
                </a:solidFill>
                <a:latin typeface="Times New Roman" pitchFamily="18" charset="0"/>
                <a:cs typeface="Times New Roman" pitchFamily="18" charset="0"/>
              </a:rPr>
              <a:t>cin</a:t>
            </a:r>
            <a:r>
              <a:rPr lang="en-US" altLang="en-US" dirty="0">
                <a:solidFill>
                  <a:srgbClr val="000000"/>
                </a:solidFill>
                <a:latin typeface="Times New Roman" pitchFamily="18" charset="0"/>
                <a:cs typeface="Times New Roman" pitchFamily="18" charset="0"/>
              </a:rPr>
              <a:t>&gt;&gt;</a:t>
            </a:r>
            <a:r>
              <a:rPr lang="en-US" altLang="en-US" dirty="0" err="1">
                <a:solidFill>
                  <a:srgbClr val="000000"/>
                </a:solidFill>
                <a:latin typeface="Times New Roman" pitchFamily="18" charset="0"/>
                <a:cs typeface="Times New Roman" pitchFamily="18" charset="0"/>
              </a:rPr>
              <a:t>snum</a:t>
            </a:r>
            <a:r>
              <a:rPr lang="en-US" altLang="en-US" dirty="0">
                <a:solidFill>
                  <a:srgbClr val="000000"/>
                </a:solidFill>
                <a:latin typeface="Times New Roman" pitchFamily="18" charset="0"/>
                <a:cs typeface="Times New Roman" pitchFamily="18" charset="0"/>
              </a:rPr>
              <a:t>;</a:t>
            </a:r>
          </a:p>
          <a:p>
            <a:r>
              <a:rPr lang="en-US" altLang="en-US" dirty="0">
                <a:solidFill>
                  <a:srgbClr val="000000"/>
                </a:solidFill>
                <a:latin typeface="Times New Roman" pitchFamily="18" charset="0"/>
                <a:cs typeface="Times New Roman" pitchFamily="18" charset="0"/>
              </a:rPr>
              <a:t>while(first&lt;=last &amp;&amp; !flag)</a:t>
            </a:r>
          </a:p>
          <a:p>
            <a:r>
              <a:rPr lang="en-US" altLang="en-US" dirty="0">
                <a:solidFill>
                  <a:srgbClr val="000000"/>
                </a:solidFill>
                <a:latin typeface="Times New Roman" pitchFamily="18" charset="0"/>
                <a:cs typeface="Times New Roman" pitchFamily="18" charset="0"/>
              </a:rPr>
              <a:t>   {</a:t>
            </a:r>
          </a:p>
          <a:p>
            <a:r>
              <a:rPr lang="en-US" altLang="en-US" dirty="0">
                <a:solidFill>
                  <a:srgbClr val="000000"/>
                </a:solidFill>
                <a:latin typeface="Times New Roman" pitchFamily="18" charset="0"/>
                <a:cs typeface="Times New Roman" pitchFamily="18" charset="0"/>
              </a:rPr>
              <a:t>      mid=(</a:t>
            </a:r>
            <a:r>
              <a:rPr lang="en-US" altLang="en-US" dirty="0" err="1">
                <a:solidFill>
                  <a:srgbClr val="000000"/>
                </a:solidFill>
                <a:latin typeface="Times New Roman" pitchFamily="18" charset="0"/>
                <a:cs typeface="Times New Roman" pitchFamily="18" charset="0"/>
              </a:rPr>
              <a:t>first+last</a:t>
            </a:r>
            <a:r>
              <a:rPr lang="en-US" altLang="en-US" dirty="0">
                <a:solidFill>
                  <a:srgbClr val="000000"/>
                </a:solidFill>
                <a:latin typeface="Times New Roman" pitchFamily="18" charset="0"/>
                <a:cs typeface="Times New Roman" pitchFamily="18" charset="0"/>
              </a:rPr>
              <a:t>)/2;</a:t>
            </a:r>
          </a:p>
          <a:p>
            <a:r>
              <a:rPr lang="en-US" altLang="en-US" dirty="0">
                <a:solidFill>
                  <a:srgbClr val="000000"/>
                </a:solidFill>
                <a:latin typeface="Times New Roman" pitchFamily="18" charset="0"/>
                <a:cs typeface="Times New Roman" pitchFamily="18" charset="0"/>
              </a:rPr>
              <a:t>      if(</a:t>
            </a:r>
            <a:r>
              <a:rPr lang="en-US" altLang="en-US" dirty="0" err="1">
                <a:solidFill>
                  <a:srgbClr val="000000"/>
                </a:solidFill>
                <a:latin typeface="Times New Roman" pitchFamily="18" charset="0"/>
                <a:cs typeface="Times New Roman" pitchFamily="18" charset="0"/>
              </a:rPr>
              <a:t>snum</a:t>
            </a:r>
            <a:r>
              <a:rPr lang="en-US" altLang="en-US" dirty="0">
                <a:solidFill>
                  <a:srgbClr val="000000"/>
                </a:solidFill>
                <a:latin typeface="Times New Roman" pitchFamily="18" charset="0"/>
                <a:cs typeface="Times New Roman" pitchFamily="18" charset="0"/>
              </a:rPr>
              <a:t>&lt;data[mid])</a:t>
            </a:r>
          </a:p>
          <a:p>
            <a:r>
              <a:rPr lang="en-US" altLang="en-US" dirty="0">
                <a:solidFill>
                  <a:srgbClr val="000000"/>
                </a:solidFill>
                <a:latin typeface="Times New Roman" pitchFamily="18" charset="0"/>
                <a:cs typeface="Times New Roman" pitchFamily="18" charset="0"/>
              </a:rPr>
              <a:t>	 last=mid-1;</a:t>
            </a:r>
          </a:p>
          <a:p>
            <a:r>
              <a:rPr lang="en-US" altLang="en-US" dirty="0">
                <a:solidFill>
                  <a:srgbClr val="000000"/>
                </a:solidFill>
                <a:latin typeface="Times New Roman" pitchFamily="18" charset="0"/>
                <a:cs typeface="Times New Roman" pitchFamily="18" charset="0"/>
              </a:rPr>
              <a:t>      else if(</a:t>
            </a:r>
            <a:r>
              <a:rPr lang="en-US" altLang="en-US" dirty="0" err="1">
                <a:solidFill>
                  <a:srgbClr val="000000"/>
                </a:solidFill>
                <a:latin typeface="Times New Roman" pitchFamily="18" charset="0"/>
                <a:cs typeface="Times New Roman" pitchFamily="18" charset="0"/>
              </a:rPr>
              <a:t>snum</a:t>
            </a:r>
            <a:r>
              <a:rPr lang="en-US" altLang="en-US" dirty="0">
                <a:solidFill>
                  <a:srgbClr val="000000"/>
                </a:solidFill>
                <a:latin typeface="Times New Roman" pitchFamily="18" charset="0"/>
                <a:cs typeface="Times New Roman" pitchFamily="18" charset="0"/>
              </a:rPr>
              <a:t>&gt;data[mid])</a:t>
            </a:r>
          </a:p>
          <a:p>
            <a:r>
              <a:rPr lang="en-US" altLang="en-US" dirty="0">
                <a:solidFill>
                  <a:srgbClr val="000000"/>
                </a:solidFill>
                <a:latin typeface="Times New Roman" pitchFamily="18" charset="0"/>
                <a:cs typeface="Times New Roman" pitchFamily="18" charset="0"/>
              </a:rPr>
              <a:t>	 first=mid+1;</a:t>
            </a:r>
          </a:p>
          <a:p>
            <a:r>
              <a:rPr lang="en-US" altLang="en-US" dirty="0">
                <a:solidFill>
                  <a:srgbClr val="000000"/>
                </a:solidFill>
                <a:latin typeface="Times New Roman" pitchFamily="18" charset="0"/>
                <a:cs typeface="Times New Roman" pitchFamily="18" charset="0"/>
              </a:rPr>
              <a:t>      else flag=1;</a:t>
            </a:r>
          </a:p>
          <a:p>
            <a:r>
              <a:rPr lang="en-US" altLang="en-US" dirty="0">
                <a:solidFill>
                  <a:srgbClr val="000000"/>
                </a:solidFill>
                <a:latin typeface="Times New Roman" pitchFamily="18" charset="0"/>
                <a:cs typeface="Times New Roman" pitchFamily="18" charset="0"/>
              </a:rPr>
              <a:t>   }</a:t>
            </a:r>
          </a:p>
          <a:p>
            <a:r>
              <a:rPr lang="en-US" altLang="en-US" dirty="0">
                <a:solidFill>
                  <a:srgbClr val="000000"/>
                </a:solidFill>
                <a:latin typeface="Times New Roman" pitchFamily="18" charset="0"/>
                <a:cs typeface="Times New Roman" pitchFamily="18" charset="0"/>
              </a:rPr>
              <a:t>   if(flag) cout&lt;&lt;"Found";</a:t>
            </a:r>
          </a:p>
          <a:p>
            <a:r>
              <a:rPr lang="en-US" altLang="en-US" dirty="0">
                <a:solidFill>
                  <a:srgbClr val="000000"/>
                </a:solidFill>
                <a:latin typeface="Times New Roman" pitchFamily="18" charset="0"/>
                <a:cs typeface="Times New Roman" pitchFamily="18" charset="0"/>
              </a:rPr>
              <a:t>   else cout&lt;&lt;"Not Found";</a:t>
            </a:r>
          </a:p>
        </p:txBody>
      </p:sp>
    </p:spTree>
    <p:extLst>
      <p:ext uri="{BB962C8B-B14F-4D97-AF65-F5344CB8AC3E}">
        <p14:creationId xmlns="" xmlns:p14="http://schemas.microsoft.com/office/powerpoint/2010/main" val="6503754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0" y="0"/>
            <a:ext cx="5802923" cy="990600"/>
          </a:xfrm>
        </p:spPr>
        <p:txBody>
          <a:bodyPr>
            <a:normAutofit/>
          </a:bodyPr>
          <a:lstStyle/>
          <a:p>
            <a:pPr algn="l"/>
            <a:r>
              <a:rPr lang="en-US" altLang="en-US" dirty="0">
                <a:solidFill>
                  <a:schemeClr val="accent5">
                    <a:lumMod val="75000"/>
                  </a:schemeClr>
                </a:solidFill>
              </a:rPr>
              <a:t>String (or) C-String</a:t>
            </a:r>
            <a:endParaRPr lang="en-US" dirty="0" smtClean="0">
              <a:solidFill>
                <a:schemeClr val="accent5">
                  <a:lumMod val="75000"/>
                </a:schemeClr>
              </a:solidFill>
            </a:endParaRPr>
          </a:p>
        </p:txBody>
      </p:sp>
      <p:sp>
        <p:nvSpPr>
          <p:cNvPr id="124931" name="Content Placeholder 2" descr="Rectangle: Click to edit Master text styles&#10;Second level&#10;Third level&#10;Fourth level&#10;Fifth level"/>
          <p:cNvSpPr>
            <a:spLocks noGrp="1"/>
          </p:cNvSpPr>
          <p:nvPr>
            <p:ph idx="4294967295"/>
          </p:nvPr>
        </p:nvSpPr>
        <p:spPr>
          <a:xfrm>
            <a:off x="228600" y="838200"/>
            <a:ext cx="8001000" cy="5486400"/>
          </a:xfrm>
        </p:spPr>
        <p:txBody>
          <a:bodyPr>
            <a:noAutofit/>
          </a:bodyPr>
          <a:lstStyle/>
          <a:p>
            <a:pPr>
              <a:buNone/>
            </a:pPr>
            <a:r>
              <a:rPr lang="en-US" sz="2000" dirty="0" smtClean="0"/>
              <a:t> </a:t>
            </a:r>
            <a:r>
              <a:rPr lang="en-US" sz="2400" kern="0" dirty="0" smtClean="0"/>
              <a:t>C-String </a:t>
            </a:r>
            <a:r>
              <a:rPr lang="en-US" sz="2400" kern="0" dirty="0"/>
              <a:t>are array of type char</a:t>
            </a:r>
          </a:p>
          <a:p>
            <a:pPr>
              <a:buClr>
                <a:schemeClr val="hlink"/>
              </a:buClr>
              <a:buSzPct val="110000"/>
              <a:defRPr/>
            </a:pPr>
            <a:r>
              <a:rPr lang="en-US" sz="2400" kern="0" dirty="0"/>
              <a:t> Declarations</a:t>
            </a:r>
          </a:p>
          <a:p>
            <a:pPr lvl="1">
              <a:buClr>
                <a:schemeClr val="hlink"/>
              </a:buClr>
              <a:buSzPct val="110000"/>
              <a:buFont typeface="Arial" panose="020B0604020202020204" pitchFamily="34" charset="0"/>
              <a:buChar char="•"/>
              <a:defRPr/>
            </a:pPr>
            <a:r>
              <a:rPr lang="en-US" sz="2400" kern="0" dirty="0"/>
              <a:t>	char </a:t>
            </a:r>
            <a:r>
              <a:rPr lang="en-US" sz="2400" kern="0" dirty="0" err="1"/>
              <a:t>str</a:t>
            </a:r>
            <a:r>
              <a:rPr lang="en-US" sz="2400" kern="0" dirty="0"/>
              <a:t>[30];</a:t>
            </a:r>
          </a:p>
          <a:p>
            <a:pPr lvl="1">
              <a:buClr>
                <a:schemeClr val="hlink"/>
              </a:buClr>
              <a:buSzPct val="110000"/>
              <a:buFont typeface="Arial" panose="020B0604020202020204" pitchFamily="34" charset="0"/>
              <a:buChar char="•"/>
              <a:defRPr/>
            </a:pPr>
            <a:r>
              <a:rPr lang="en-US" sz="2400" kern="0" dirty="0"/>
              <a:t>	char *</a:t>
            </a:r>
            <a:r>
              <a:rPr lang="en-US" sz="2400" kern="0" dirty="0" err="1"/>
              <a:t>str</a:t>
            </a:r>
            <a:r>
              <a:rPr lang="en-US" sz="2400" kern="0" dirty="0"/>
              <a:t>;</a:t>
            </a:r>
          </a:p>
          <a:p>
            <a:pPr>
              <a:buClr>
                <a:schemeClr val="hlink"/>
              </a:buClr>
              <a:buSzPct val="110000"/>
              <a:defRPr/>
            </a:pPr>
            <a:r>
              <a:rPr lang="en-US" sz="2400" kern="0" dirty="0"/>
              <a:t>Input a string from standard input</a:t>
            </a:r>
          </a:p>
          <a:p>
            <a:pPr lvl="1">
              <a:buClr>
                <a:schemeClr val="hlink"/>
              </a:buClr>
              <a:buSzPct val="110000"/>
              <a:buFont typeface="Arial" panose="020B0604020202020204" pitchFamily="34" charset="0"/>
              <a:buChar char="•"/>
              <a:defRPr/>
            </a:pPr>
            <a:r>
              <a:rPr lang="en-US" sz="2400" kern="0" dirty="0" err="1"/>
              <a:t>cin</a:t>
            </a:r>
            <a:r>
              <a:rPr lang="en-US" sz="2400" kern="0" dirty="0"/>
              <a:t>&gt;&gt;</a:t>
            </a:r>
            <a:r>
              <a:rPr lang="en-US" sz="2400" kern="0" dirty="0" err="1"/>
              <a:t>str</a:t>
            </a:r>
            <a:r>
              <a:rPr lang="en-US" sz="2400" kern="0" dirty="0"/>
              <a:t>; (or) </a:t>
            </a:r>
            <a:endParaRPr lang="en-US" sz="2400" kern="0" dirty="0" smtClean="0"/>
          </a:p>
          <a:p>
            <a:pPr lvl="1">
              <a:buClr>
                <a:schemeClr val="hlink"/>
              </a:buClr>
              <a:buSzPct val="110000"/>
              <a:buFont typeface="Arial" panose="020B0604020202020204" pitchFamily="34" charset="0"/>
              <a:buChar char="•"/>
              <a:defRPr/>
            </a:pPr>
            <a:r>
              <a:rPr lang="en-US" sz="2400" kern="0" dirty="0" err="1" smtClean="0"/>
              <a:t>const</a:t>
            </a:r>
            <a:r>
              <a:rPr lang="en-US" sz="2400" kern="0" dirty="0" smtClean="0"/>
              <a:t> </a:t>
            </a:r>
            <a:r>
              <a:rPr lang="en-US" sz="2400" kern="0" dirty="0" err="1"/>
              <a:t>int</a:t>
            </a:r>
            <a:r>
              <a:rPr lang="en-US" sz="2400" kern="0" dirty="0"/>
              <a:t> MAX=80; </a:t>
            </a:r>
            <a:r>
              <a:rPr lang="en-US" sz="2400" kern="0" dirty="0" err="1"/>
              <a:t>cin.get</a:t>
            </a:r>
            <a:r>
              <a:rPr lang="en-US" sz="2400" kern="0" dirty="0"/>
              <a:t>(</a:t>
            </a:r>
            <a:r>
              <a:rPr lang="en-US" sz="2400" kern="0" dirty="0" err="1"/>
              <a:t>str,MAX</a:t>
            </a:r>
            <a:r>
              <a:rPr lang="en-US" sz="2400" kern="0" dirty="0" smtClean="0"/>
              <a:t>); (</a:t>
            </a:r>
            <a:r>
              <a:rPr lang="en-US" sz="2400" kern="0" dirty="0"/>
              <a:t>or)</a:t>
            </a:r>
          </a:p>
          <a:p>
            <a:pPr lvl="1">
              <a:buClr>
                <a:schemeClr val="hlink"/>
              </a:buClr>
              <a:buSzPct val="110000"/>
              <a:buFont typeface="Arial" panose="020B0604020202020204" pitchFamily="34" charset="0"/>
              <a:buChar char="•"/>
              <a:defRPr/>
            </a:pPr>
            <a:r>
              <a:rPr lang="en-US" sz="2400" kern="0" dirty="0" err="1"/>
              <a:t>cin.get</a:t>
            </a:r>
            <a:r>
              <a:rPr lang="en-US" sz="2400" kern="0" dirty="0"/>
              <a:t> (</a:t>
            </a:r>
            <a:r>
              <a:rPr lang="en-US" sz="2400" kern="0" dirty="0" err="1"/>
              <a:t>str,MAX</a:t>
            </a:r>
            <a:r>
              <a:rPr lang="en-US" sz="2400" kern="0" dirty="0"/>
              <a:t>,’$’); </a:t>
            </a:r>
            <a:r>
              <a:rPr lang="en-US" sz="2400" kern="0" dirty="0" smtClean="0"/>
              <a:t>(</a:t>
            </a:r>
            <a:r>
              <a:rPr lang="en-US" sz="2400" kern="0" dirty="0"/>
              <a:t>or)</a:t>
            </a:r>
          </a:p>
          <a:p>
            <a:pPr lvl="1">
              <a:buClr>
                <a:schemeClr val="hlink"/>
              </a:buClr>
              <a:buSzPct val="110000"/>
              <a:buFont typeface="Arial" panose="020B0604020202020204" pitchFamily="34" charset="0"/>
              <a:buChar char="•"/>
              <a:defRPr/>
            </a:pPr>
            <a:r>
              <a:rPr lang="en-US" sz="2400" kern="0" dirty="0"/>
              <a:t>gets(</a:t>
            </a:r>
            <a:r>
              <a:rPr lang="en-US" sz="2400" kern="0" dirty="0" err="1"/>
              <a:t>str</a:t>
            </a:r>
            <a:r>
              <a:rPr lang="en-US" sz="2400" kern="0" dirty="0"/>
              <a:t>);  </a:t>
            </a:r>
            <a:r>
              <a:rPr lang="en-US" sz="2400" kern="0" dirty="0" smtClean="0"/>
              <a:t>		</a:t>
            </a:r>
            <a:r>
              <a:rPr lang="en-US" sz="2400" kern="0" dirty="0" smtClean="0">
                <a:solidFill>
                  <a:srgbClr val="FF0000"/>
                </a:solidFill>
              </a:rPr>
              <a:t>// </a:t>
            </a:r>
            <a:r>
              <a:rPr lang="en-US" sz="2400" kern="0" dirty="0">
                <a:solidFill>
                  <a:srgbClr val="FF0000"/>
                </a:solidFill>
              </a:rPr>
              <a:t>needs &lt;</a:t>
            </a:r>
            <a:r>
              <a:rPr lang="en-US" sz="2400" kern="0" dirty="0" err="1">
                <a:solidFill>
                  <a:srgbClr val="FF0000"/>
                </a:solidFill>
              </a:rPr>
              <a:t>stdio.h</a:t>
            </a:r>
            <a:r>
              <a:rPr lang="en-US" sz="2400" kern="0" dirty="0">
                <a:solidFill>
                  <a:srgbClr val="FF0000"/>
                </a:solidFill>
              </a:rPr>
              <a:t>&gt; header file</a:t>
            </a:r>
          </a:p>
          <a:p>
            <a:pPr>
              <a:buClr>
                <a:schemeClr val="hlink"/>
              </a:buClr>
              <a:buSzPct val="110000"/>
              <a:defRPr/>
            </a:pPr>
            <a:r>
              <a:rPr lang="en-US" sz="2400" kern="0" dirty="0"/>
              <a:t>String Constants</a:t>
            </a:r>
          </a:p>
          <a:p>
            <a:pPr lvl="1">
              <a:buClr>
                <a:schemeClr val="hlink"/>
              </a:buClr>
              <a:buSzPct val="110000"/>
              <a:buFont typeface="Arial" panose="020B0604020202020204" pitchFamily="34" charset="0"/>
              <a:buChar char="•"/>
              <a:defRPr/>
            </a:pPr>
            <a:r>
              <a:rPr lang="en-US" sz="2400" kern="0" dirty="0"/>
              <a:t>char </a:t>
            </a:r>
            <a:r>
              <a:rPr lang="en-US" sz="2400" kern="0" dirty="0" err="1"/>
              <a:t>str</a:t>
            </a:r>
            <a:r>
              <a:rPr lang="en-US" sz="2400" kern="0" dirty="0"/>
              <a:t>[] = “This is a test”;</a:t>
            </a:r>
          </a:p>
          <a:p>
            <a:pPr lvl="1">
              <a:buClr>
                <a:schemeClr val="hlink"/>
              </a:buClr>
              <a:buSzPct val="110000"/>
              <a:buFont typeface="Arial" panose="020B0604020202020204" pitchFamily="34" charset="0"/>
              <a:buChar char="•"/>
              <a:defRPr/>
            </a:pPr>
            <a:r>
              <a:rPr lang="en-US" sz="2400" kern="0" dirty="0"/>
              <a:t>char </a:t>
            </a:r>
            <a:r>
              <a:rPr lang="en-US" sz="2400" kern="0" dirty="0" err="1"/>
              <a:t>str</a:t>
            </a:r>
            <a:r>
              <a:rPr lang="en-US" sz="2400" kern="0" dirty="0"/>
              <a:t>[] = {‘T’, ‘h’, ‘</a:t>
            </a:r>
            <a:r>
              <a:rPr lang="en-US" sz="2400" kern="0" dirty="0" err="1"/>
              <a:t>i</a:t>
            </a:r>
            <a:r>
              <a:rPr lang="en-US" sz="2400" kern="0" dirty="0"/>
              <a:t>’, ‘s’, ‘ ’, ‘</a:t>
            </a:r>
            <a:r>
              <a:rPr lang="en-US" sz="2400" kern="0" dirty="0" err="1"/>
              <a:t>i</a:t>
            </a:r>
            <a:r>
              <a:rPr lang="en-US" sz="2400" kern="0" dirty="0"/>
              <a:t>’, ‘s’, ‘ ’, ‘a’, ‘ ’, ‘t’, ‘e’, ‘s’, ‘t’};</a:t>
            </a:r>
          </a:p>
          <a:p>
            <a:pPr>
              <a:buNone/>
            </a:pPr>
            <a:endParaRPr lang="en-US" sz="20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47887409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657600" cy="365125"/>
          </a:xfrm>
        </p:spPr>
        <p:txBody>
          <a:bodyPr/>
          <a:lstStyle/>
          <a:p>
            <a:r>
              <a:rPr lang="en-US" dirty="0" smtClean="0"/>
              <a:t>*******Faculty of  Computer Science*******</a:t>
            </a:r>
            <a:endParaRPr lang="en-US" dirty="0"/>
          </a:p>
        </p:txBody>
      </p:sp>
      <p:sp>
        <p:nvSpPr>
          <p:cNvPr id="4" name="Rectangle 3"/>
          <p:cNvSpPr/>
          <p:nvPr/>
        </p:nvSpPr>
        <p:spPr>
          <a:xfrm>
            <a:off x="152400" y="990600"/>
            <a:ext cx="3276600" cy="3970318"/>
          </a:xfrm>
          <a:prstGeom prst="rect">
            <a:avLst/>
          </a:prstGeom>
        </p:spPr>
        <p:txBody>
          <a:bodyPr wrap="square">
            <a:spAutoFit/>
          </a:bodyPr>
          <a:lstStyle/>
          <a:p>
            <a:r>
              <a:rPr lang="en-US" dirty="0" smtClean="0">
                <a:solidFill>
                  <a:schemeClr val="accent1"/>
                </a:solidFill>
                <a:latin typeface="Times New Roman" pitchFamily="18" charset="0"/>
                <a:cs typeface="Times New Roman" pitchFamily="18" charset="0"/>
              </a:rPr>
              <a:t>//C-String Variable</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conio.h</a:t>
            </a:r>
            <a:r>
              <a:rPr lang="en-US" dirty="0">
                <a:latin typeface="Times New Roman" pitchFamily="18" charset="0"/>
                <a:cs typeface="Times New Roman" pitchFamily="18" charset="0"/>
              </a:rPr>
              <a:t>&gt;</a:t>
            </a: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clrscr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const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max=20;</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[max];</a:t>
            </a:r>
          </a:p>
          <a:p>
            <a:r>
              <a:rPr lang="en-US" dirty="0" smtClean="0">
                <a:latin typeface="Times New Roman" pitchFamily="18" charset="0"/>
                <a:cs typeface="Times New Roman" pitchFamily="18" charset="0"/>
              </a:rPr>
              <a:t>cout&lt;&lt;“Enter a String: ”;</a:t>
            </a:r>
          </a:p>
          <a:p>
            <a:r>
              <a:rPr lang="en-US" dirty="0" err="1" smtClean="0">
                <a:latin typeface="Times New Roman" pitchFamily="18" charset="0"/>
                <a:cs typeface="Times New Roman" pitchFamily="18" charset="0"/>
              </a:rPr>
              <a:t>cin</a:t>
            </a:r>
            <a:r>
              <a:rPr lang="en-US" dirty="0" smtClean="0">
                <a:latin typeface="Times New Roman" pitchFamily="18" charset="0"/>
                <a:cs typeface="Times New Roman" pitchFamily="18" charset="0"/>
              </a:rPr>
              <a:t>&gt;&gt;</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cout&lt;&lt;“You Entered: “&lt;&lt;</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getch();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
        <p:nvSpPr>
          <p:cNvPr id="5" name="Rectangle 4"/>
          <p:cNvSpPr/>
          <p:nvPr/>
        </p:nvSpPr>
        <p:spPr>
          <a:xfrm>
            <a:off x="4343400" y="1010483"/>
            <a:ext cx="3276600" cy="4247317"/>
          </a:xfrm>
          <a:prstGeom prst="rect">
            <a:avLst/>
          </a:prstGeom>
        </p:spPr>
        <p:txBody>
          <a:bodyPr wrap="square">
            <a:spAutoFit/>
          </a:bodyPr>
          <a:lstStyle/>
          <a:p>
            <a:r>
              <a:rPr lang="en-US" dirty="0" smtClean="0">
                <a:solidFill>
                  <a:schemeClr val="accent1"/>
                </a:solidFill>
                <a:latin typeface="Times New Roman" pitchFamily="18" charset="0"/>
                <a:cs typeface="Times New Roman" pitchFamily="18" charset="0"/>
              </a:rPr>
              <a:t>//Avoiding Buffer Overflow</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conio.h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iomanip.h</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clrscr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const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max=20;</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[max];</a:t>
            </a:r>
          </a:p>
          <a:p>
            <a:r>
              <a:rPr lang="en-US" dirty="0" smtClean="0">
                <a:latin typeface="Times New Roman" pitchFamily="18" charset="0"/>
                <a:cs typeface="Times New Roman" pitchFamily="18" charset="0"/>
              </a:rPr>
              <a:t>cout&lt;&lt;“Enter a String: ”;</a:t>
            </a:r>
          </a:p>
          <a:p>
            <a:r>
              <a:rPr lang="en-US" dirty="0" err="1" smtClean="0">
                <a:latin typeface="Times New Roman" pitchFamily="18" charset="0"/>
                <a:cs typeface="Times New Roman" pitchFamily="18" charset="0"/>
              </a:rPr>
              <a:t>cin</a:t>
            </a:r>
            <a:r>
              <a:rPr lang="en-US" dirty="0" smtClean="0">
                <a:latin typeface="Times New Roman" pitchFamily="18" charset="0"/>
                <a:cs typeface="Times New Roman" pitchFamily="18" charset="0"/>
              </a:rPr>
              <a:t>&gt;&gt;</a:t>
            </a:r>
            <a:r>
              <a:rPr lang="en-US" dirty="0" err="1" smtClean="0">
                <a:latin typeface="Times New Roman" pitchFamily="18" charset="0"/>
                <a:cs typeface="Times New Roman" pitchFamily="18" charset="0"/>
              </a:rPr>
              <a:t>setw</a:t>
            </a:r>
            <a:r>
              <a:rPr lang="en-US" dirty="0" smtClean="0">
                <a:latin typeface="Times New Roman" pitchFamily="18" charset="0"/>
                <a:cs typeface="Times New Roman" pitchFamily="18" charset="0"/>
              </a:rPr>
              <a:t>(max)&gt;&gt;</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cout&lt;&lt;“You Entered: “&lt;&lt;</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getch();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
        <p:nvSpPr>
          <p:cNvPr id="6" name="Title 1"/>
          <p:cNvSpPr txBox="1">
            <a:spLocks/>
          </p:cNvSpPr>
          <p:nvPr/>
        </p:nvSpPr>
        <p:spPr>
          <a:xfrm>
            <a:off x="0" y="0"/>
            <a:ext cx="5802923"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altLang="en-US" smtClean="0">
                <a:solidFill>
                  <a:schemeClr val="accent5">
                    <a:lumMod val="75000"/>
                  </a:schemeClr>
                </a:solidFill>
              </a:rPr>
              <a:t>String (or) C-String</a:t>
            </a:r>
            <a:endParaRPr lang="en-US" dirty="0" smtClean="0">
              <a:solidFill>
                <a:schemeClr val="accent5">
                  <a:lumMod val="75000"/>
                </a:schemeClr>
              </a:solidFill>
            </a:endParaRPr>
          </a:p>
        </p:txBody>
      </p:sp>
    </p:spTree>
    <p:extLst>
      <p:ext uri="{BB962C8B-B14F-4D97-AF65-F5344CB8AC3E}">
        <p14:creationId xmlns="" xmlns:p14="http://schemas.microsoft.com/office/powerpoint/2010/main" val="3022450777"/>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657600" cy="365125"/>
          </a:xfrm>
        </p:spPr>
        <p:txBody>
          <a:bodyPr/>
          <a:lstStyle/>
          <a:p>
            <a:r>
              <a:rPr lang="en-US" dirty="0" smtClean="0"/>
              <a:t>*******Faculty of  Computer Science*******</a:t>
            </a:r>
            <a:endParaRPr lang="en-US" dirty="0"/>
          </a:p>
        </p:txBody>
      </p:sp>
      <p:sp>
        <p:nvSpPr>
          <p:cNvPr id="4" name="Rectangle 3"/>
          <p:cNvSpPr/>
          <p:nvPr/>
        </p:nvSpPr>
        <p:spPr>
          <a:xfrm>
            <a:off x="152400" y="990600"/>
            <a:ext cx="4495800" cy="4247317"/>
          </a:xfrm>
          <a:prstGeom prst="rect">
            <a:avLst/>
          </a:prstGeom>
        </p:spPr>
        <p:txBody>
          <a:bodyPr wrap="square">
            <a:spAutoFit/>
          </a:bodyPr>
          <a:lstStyle/>
          <a:p>
            <a:r>
              <a:rPr lang="en-US" dirty="0" smtClean="0">
                <a:solidFill>
                  <a:schemeClr val="accent1"/>
                </a:solidFill>
                <a:latin typeface="Times New Roman" pitchFamily="18" charset="0"/>
                <a:cs typeface="Times New Roman" pitchFamily="18" charset="0"/>
              </a:rPr>
              <a:t>//Reading Embedded Blanks</a:t>
            </a:r>
          </a:p>
          <a:p>
            <a:r>
              <a:rPr lang="en-US" dirty="0" smtClean="0">
                <a:solidFill>
                  <a:schemeClr val="accent1"/>
                </a:solidFill>
                <a:latin typeface="Times New Roman" pitchFamily="18" charset="0"/>
                <a:cs typeface="Times New Roman" pitchFamily="18" charset="0"/>
              </a:rPr>
              <a:t>//To read text containing blanks, use </a:t>
            </a:r>
            <a:r>
              <a:rPr lang="en-US" dirty="0" err="1" smtClean="0">
                <a:solidFill>
                  <a:srgbClr val="FF0000"/>
                </a:solidFill>
                <a:latin typeface="Times New Roman" pitchFamily="18" charset="0"/>
                <a:cs typeface="Times New Roman" pitchFamily="18" charset="0"/>
              </a:rPr>
              <a:t>cin.get</a:t>
            </a:r>
            <a:r>
              <a:rPr lang="en-US" dirty="0" smtClean="0">
                <a:solidFill>
                  <a:srgbClr val="FF0000"/>
                </a:solidFill>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conio.h</a:t>
            </a:r>
            <a:r>
              <a:rPr lang="en-US" dirty="0">
                <a:latin typeface="Times New Roman" pitchFamily="18" charset="0"/>
                <a:cs typeface="Times New Roman" pitchFamily="18" charset="0"/>
              </a:rPr>
              <a:t>&gt;</a:t>
            </a: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clrscr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const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max=20;</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[max];</a:t>
            </a:r>
          </a:p>
          <a:p>
            <a:r>
              <a:rPr lang="en-US" dirty="0" smtClean="0">
                <a:latin typeface="Times New Roman" pitchFamily="18" charset="0"/>
                <a:cs typeface="Times New Roman" pitchFamily="18" charset="0"/>
              </a:rPr>
              <a:t>cout&lt;&lt;“Enter a String: ”;</a:t>
            </a:r>
          </a:p>
          <a:p>
            <a:r>
              <a:rPr lang="en-US" dirty="0" err="1" smtClean="0">
                <a:latin typeface="Times New Roman" pitchFamily="18" charset="0"/>
                <a:cs typeface="Times New Roman" pitchFamily="18" charset="0"/>
              </a:rPr>
              <a:t>cin.get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str,max</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cout&lt;&lt;“You Entered: “&lt;&lt;</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getch();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
        <p:nvSpPr>
          <p:cNvPr id="5" name="Rectangle 4"/>
          <p:cNvSpPr/>
          <p:nvPr/>
        </p:nvSpPr>
        <p:spPr>
          <a:xfrm>
            <a:off x="4572000" y="1010483"/>
            <a:ext cx="4800600" cy="4247317"/>
          </a:xfrm>
          <a:prstGeom prst="rect">
            <a:avLst/>
          </a:prstGeom>
        </p:spPr>
        <p:txBody>
          <a:bodyPr wrap="square">
            <a:spAutoFit/>
          </a:bodyPr>
          <a:lstStyle/>
          <a:p>
            <a:r>
              <a:rPr lang="en-US" dirty="0" smtClean="0">
                <a:solidFill>
                  <a:schemeClr val="accent1"/>
                </a:solidFill>
                <a:latin typeface="Times New Roman" pitchFamily="18" charset="0"/>
                <a:cs typeface="Times New Roman" pitchFamily="18" charset="0"/>
              </a:rPr>
              <a:t>//Reading Multiple Lines</a:t>
            </a:r>
          </a:p>
          <a:p>
            <a:r>
              <a:rPr lang="en-US" dirty="0" smtClean="0">
                <a:solidFill>
                  <a:schemeClr val="accent1"/>
                </a:solidFill>
                <a:latin typeface="Times New Roman" pitchFamily="18" charset="0"/>
                <a:cs typeface="Times New Roman" pitchFamily="18" charset="0"/>
              </a:rPr>
              <a:t>//Read multiple lines, terminates an ‘$’ character</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conio.h</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void </a:t>
            </a:r>
            <a:r>
              <a:rPr lang="en-US" dirty="0">
                <a:latin typeface="Times New Roman" pitchFamily="18" charset="0"/>
                <a:cs typeface="Times New Roman" pitchFamily="18" charset="0"/>
              </a:rPr>
              <a:t>main()</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clrscr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const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max=100;</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[max];</a:t>
            </a:r>
          </a:p>
          <a:p>
            <a:r>
              <a:rPr lang="en-US" dirty="0" smtClean="0">
                <a:latin typeface="Times New Roman" pitchFamily="18" charset="0"/>
                <a:cs typeface="Times New Roman" pitchFamily="18" charset="0"/>
              </a:rPr>
              <a:t>cout&lt;&lt;“Enter a String: ”;</a:t>
            </a:r>
          </a:p>
          <a:p>
            <a:r>
              <a:rPr lang="en-US" dirty="0" err="1" smtClean="0">
                <a:latin typeface="Times New Roman" pitchFamily="18" charset="0"/>
                <a:cs typeface="Times New Roman" pitchFamily="18" charset="0"/>
              </a:rPr>
              <a:t>cin.get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str,max</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cout&lt;&lt;“You Entered: “&lt;&lt;</a:t>
            </a:r>
            <a:r>
              <a:rPr lang="en-US" dirty="0" err="1" smtClean="0">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getch();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
        <p:nvSpPr>
          <p:cNvPr id="6" name="Title 1"/>
          <p:cNvSpPr txBox="1">
            <a:spLocks/>
          </p:cNvSpPr>
          <p:nvPr/>
        </p:nvSpPr>
        <p:spPr>
          <a:xfrm>
            <a:off x="0" y="0"/>
            <a:ext cx="5802923"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altLang="en-US" smtClean="0">
                <a:solidFill>
                  <a:schemeClr val="accent5">
                    <a:lumMod val="75000"/>
                  </a:schemeClr>
                </a:solidFill>
              </a:rPr>
              <a:t>String (or) C-String</a:t>
            </a:r>
            <a:endParaRPr lang="en-US" dirty="0" smtClean="0">
              <a:solidFill>
                <a:schemeClr val="accent5">
                  <a:lumMod val="75000"/>
                </a:schemeClr>
              </a:solidFill>
            </a:endParaRPr>
          </a:p>
        </p:txBody>
      </p:sp>
    </p:spTree>
    <p:extLst>
      <p:ext uri="{BB962C8B-B14F-4D97-AF65-F5344CB8AC3E}">
        <p14:creationId xmlns="" xmlns:p14="http://schemas.microsoft.com/office/powerpoint/2010/main" val="19195900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14400" y="2667000"/>
            <a:ext cx="7086600" cy="1143000"/>
          </a:xfrm>
        </p:spPr>
        <p:txBody>
          <a:bodyPr>
            <a:normAutofit/>
          </a:bodyPr>
          <a:lstStyle/>
          <a:p>
            <a:pPr eaLnBrk="1" hangingPunct="1"/>
            <a:r>
              <a:rPr lang="en-US" sz="3200" b="1" dirty="0" smtClean="0">
                <a:solidFill>
                  <a:schemeClr val="accent5">
                    <a:lumMod val="75000"/>
                  </a:schemeClr>
                </a:solidFill>
              </a:rPr>
              <a:t>CHAPTER-2  </a:t>
            </a:r>
            <a:br>
              <a:rPr lang="en-US" sz="3200" b="1" dirty="0" smtClean="0">
                <a:solidFill>
                  <a:schemeClr val="accent5">
                    <a:lumMod val="75000"/>
                  </a:schemeClr>
                </a:solidFill>
              </a:rPr>
            </a:br>
            <a:r>
              <a:rPr lang="en-US" sz="3200" b="1" dirty="0" smtClean="0">
                <a:solidFill>
                  <a:schemeClr val="accent5">
                    <a:lumMod val="75000"/>
                  </a:schemeClr>
                </a:solidFill>
              </a:rPr>
              <a:t>C++ PROGRAMMING BASICS</a:t>
            </a:r>
          </a:p>
        </p:txBody>
      </p:sp>
      <p:sp>
        <p:nvSpPr>
          <p:cNvPr id="6" name="Footer Placeholder 5"/>
          <p:cNvSpPr>
            <a:spLocks noGrp="1"/>
          </p:cNvSpPr>
          <p:nvPr>
            <p:ph type="ftr" sz="quarter" idx="11"/>
          </p:nvPr>
        </p:nvSpPr>
        <p:spPr>
          <a:xfrm>
            <a:off x="0" y="64166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870037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0" y="4482"/>
            <a:ext cx="6107723" cy="990600"/>
          </a:xfrm>
        </p:spPr>
        <p:txBody>
          <a:bodyPr>
            <a:normAutofit/>
          </a:bodyPr>
          <a:lstStyle/>
          <a:p>
            <a:pPr algn="l"/>
            <a:r>
              <a:rPr lang="en-US" altLang="en-US" dirty="0">
                <a:solidFill>
                  <a:schemeClr val="accent5">
                    <a:lumMod val="75000"/>
                  </a:schemeClr>
                </a:solidFill>
              </a:rPr>
              <a:t>String stored in string variable</a:t>
            </a:r>
            <a:endParaRPr lang="en-US" dirty="0" smtClean="0">
              <a:solidFill>
                <a:schemeClr val="accent5">
                  <a:lumMod val="75000"/>
                </a:schemeClr>
              </a:solidFill>
            </a:endParaRPr>
          </a:p>
        </p:txBody>
      </p:sp>
      <p:sp>
        <p:nvSpPr>
          <p:cNvPr id="121859" name="Content Placeholder 2" descr="Rectangle: Click to edit Master text styles&#10;Second level&#10;Third level&#10;Fourth level&#10;Fifth level"/>
          <p:cNvSpPr>
            <a:spLocks noGrp="1"/>
          </p:cNvSpPr>
          <p:nvPr>
            <p:ph idx="4294967295"/>
          </p:nvPr>
        </p:nvSpPr>
        <p:spPr>
          <a:xfrm>
            <a:off x="304800" y="838200"/>
            <a:ext cx="8423031" cy="5715000"/>
          </a:xfrm>
        </p:spPr>
        <p:txBody>
          <a:bodyPr>
            <a:normAutofit/>
          </a:bodyPr>
          <a:lstStyle/>
          <a:p>
            <a:r>
              <a:rPr lang="en-US" sz="2400" dirty="0" smtClean="0"/>
              <a:t> </a:t>
            </a:r>
            <a:r>
              <a:rPr lang="en-US" sz="2400" kern="0" dirty="0"/>
              <a:t>String must terminate with </a:t>
            </a:r>
            <a:r>
              <a:rPr lang="en-US" sz="2400" kern="0" dirty="0">
                <a:solidFill>
                  <a:srgbClr val="FF0000"/>
                </a:solidFill>
              </a:rPr>
              <a:t>a byte containing 0 </a:t>
            </a:r>
            <a:r>
              <a:rPr lang="en-US" sz="2400" kern="0" dirty="0"/>
              <a:t>which is represented by the character constant </a:t>
            </a:r>
            <a:r>
              <a:rPr lang="en-US" sz="2400" kern="0" dirty="0">
                <a:solidFill>
                  <a:srgbClr val="FF0000"/>
                </a:solidFill>
              </a:rPr>
              <a:t>‘\0’ or null character</a:t>
            </a:r>
          </a:p>
          <a:p>
            <a:pPr>
              <a:buNone/>
            </a:pPr>
            <a:endParaRPr lang="en-US" altLang="en-US" sz="2400" dirty="0" smtClean="0">
              <a:solidFill>
                <a:srgbClr val="40458C"/>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57400" y="1752600"/>
            <a:ext cx="5161693" cy="474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178084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17929" y="0"/>
            <a:ext cx="6412523" cy="762000"/>
          </a:xfrm>
        </p:spPr>
        <p:txBody>
          <a:bodyPr>
            <a:normAutofit fontScale="90000"/>
          </a:bodyPr>
          <a:lstStyle/>
          <a:p>
            <a:pPr algn="l"/>
            <a:r>
              <a:rPr lang="en-US" altLang="en-US" dirty="0">
                <a:solidFill>
                  <a:schemeClr val="accent5">
                    <a:lumMod val="75000"/>
                  </a:schemeClr>
                </a:solidFill>
              </a:rPr>
              <a:t>Built-in Function for string operations</a:t>
            </a:r>
            <a:endParaRPr lang="en-US" dirty="0" smtClean="0">
              <a:solidFill>
                <a:schemeClr val="accent5">
                  <a:lumMod val="75000"/>
                </a:schemeClr>
              </a:solidFill>
            </a:endParaRPr>
          </a:p>
        </p:txBody>
      </p:sp>
      <p:sp>
        <p:nvSpPr>
          <p:cNvPr id="124931" name="Content Placeholder 2" descr="Rectangle: Click to edit Master text styles&#10;Second level&#10;Third level&#10;Fourth level&#10;Fifth level"/>
          <p:cNvSpPr>
            <a:spLocks noGrp="1"/>
          </p:cNvSpPr>
          <p:nvPr>
            <p:ph idx="4294967295"/>
          </p:nvPr>
        </p:nvSpPr>
        <p:spPr>
          <a:xfrm>
            <a:off x="609600" y="1066800"/>
            <a:ext cx="7619999" cy="5486400"/>
          </a:xfrm>
        </p:spPr>
        <p:txBody>
          <a:bodyPr>
            <a:noAutofit/>
          </a:bodyPr>
          <a:lstStyle/>
          <a:p>
            <a:pPr marL="0" indent="0">
              <a:buClr>
                <a:schemeClr val="hlink"/>
              </a:buClr>
              <a:buSzPct val="110000"/>
              <a:buNone/>
              <a:defRPr/>
            </a:pPr>
            <a:r>
              <a:rPr lang="en-US" sz="2400" kern="0" dirty="0" smtClean="0"/>
              <a:t>Study </a:t>
            </a:r>
            <a:r>
              <a:rPr lang="en-US" sz="2400" kern="0" dirty="0"/>
              <a:t>built-in function for string operation in Help</a:t>
            </a:r>
          </a:p>
          <a:p>
            <a:pPr>
              <a:buClr>
                <a:schemeClr val="hlink"/>
              </a:buClr>
              <a:buSzPct val="110000"/>
              <a:defRPr/>
            </a:pPr>
            <a:r>
              <a:rPr lang="en-US" sz="2400" kern="0" dirty="0" err="1"/>
              <a:t>strlen</a:t>
            </a:r>
            <a:endParaRPr lang="en-US" sz="2400" kern="0" dirty="0"/>
          </a:p>
          <a:p>
            <a:pPr>
              <a:buClr>
                <a:schemeClr val="hlink"/>
              </a:buClr>
              <a:buSzPct val="110000"/>
              <a:defRPr/>
            </a:pPr>
            <a:r>
              <a:rPr lang="en-US" sz="2400" kern="0" dirty="0" err="1"/>
              <a:t>strcpy</a:t>
            </a:r>
            <a:endParaRPr lang="en-US" sz="2400" kern="0" dirty="0"/>
          </a:p>
          <a:p>
            <a:pPr>
              <a:buClr>
                <a:schemeClr val="hlink"/>
              </a:buClr>
              <a:buSzPct val="110000"/>
              <a:defRPr/>
            </a:pPr>
            <a:r>
              <a:rPr lang="en-US" sz="2400" kern="0" dirty="0" err="1"/>
              <a:t>strchr</a:t>
            </a:r>
            <a:r>
              <a:rPr lang="en-US" sz="2400" kern="0" dirty="0"/>
              <a:t>, </a:t>
            </a:r>
            <a:r>
              <a:rPr lang="en-US" sz="2400" kern="0" dirty="0" err="1"/>
              <a:t>strstr</a:t>
            </a:r>
            <a:endParaRPr lang="en-US" sz="2400" kern="0" dirty="0"/>
          </a:p>
          <a:p>
            <a:pPr>
              <a:buClr>
                <a:schemeClr val="hlink"/>
              </a:buClr>
              <a:buSzPct val="110000"/>
              <a:defRPr/>
            </a:pPr>
            <a:r>
              <a:rPr lang="en-US" sz="2400" kern="0" dirty="0" err="1"/>
              <a:t>strcmp</a:t>
            </a:r>
            <a:r>
              <a:rPr lang="en-US" sz="2400" kern="0" dirty="0"/>
              <a:t>, </a:t>
            </a:r>
            <a:r>
              <a:rPr lang="en-US" sz="2400" kern="0" dirty="0" err="1"/>
              <a:t>stricmp</a:t>
            </a:r>
            <a:r>
              <a:rPr lang="en-US" sz="2400" kern="0" dirty="0"/>
              <a:t>, </a:t>
            </a:r>
            <a:r>
              <a:rPr lang="en-US" sz="2400" kern="0" dirty="0" err="1"/>
              <a:t>strcmpi</a:t>
            </a:r>
            <a:endParaRPr lang="en-US" sz="2400" kern="0" dirty="0"/>
          </a:p>
          <a:p>
            <a:pPr>
              <a:buClr>
                <a:schemeClr val="hlink"/>
              </a:buClr>
              <a:buSzPct val="110000"/>
              <a:defRPr/>
            </a:pPr>
            <a:r>
              <a:rPr lang="en-US" sz="2400" kern="0" dirty="0" err="1" smtClean="0"/>
              <a:t>strcat</a:t>
            </a:r>
            <a:endParaRPr lang="en-US" sz="2400" kern="0" dirty="0"/>
          </a:p>
          <a:p>
            <a:pPr marL="0" indent="0">
              <a:buNone/>
            </a:pPr>
            <a:r>
              <a:rPr lang="en-US" sz="2400" dirty="0" smtClean="0"/>
              <a:t>NOTE-declare the header file </a:t>
            </a:r>
            <a:r>
              <a:rPr lang="en-US" sz="2400" dirty="0" smtClean="0">
                <a:solidFill>
                  <a:srgbClr val="FF0000"/>
                </a:solidFill>
              </a:rPr>
              <a:t>&lt;</a:t>
            </a:r>
            <a:r>
              <a:rPr lang="en-US" sz="2400" dirty="0" err="1" smtClean="0">
                <a:solidFill>
                  <a:srgbClr val="FF0000"/>
                </a:solidFill>
              </a:rPr>
              <a:t>string.h</a:t>
            </a:r>
            <a:r>
              <a:rPr lang="en-US" sz="2400" dirty="0" smtClean="0">
                <a:solidFill>
                  <a:srgbClr val="FF0000"/>
                </a:solidFill>
              </a:rPr>
              <a:t>&gt; </a:t>
            </a:r>
            <a:r>
              <a:rPr lang="en-US" sz="2400" dirty="0" smtClean="0"/>
              <a:t>for these function</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65945148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140677" y="152400"/>
            <a:ext cx="5802923" cy="609600"/>
          </a:xfrm>
        </p:spPr>
        <p:txBody>
          <a:bodyPr>
            <a:normAutofit fontScale="90000"/>
          </a:bodyPr>
          <a:lstStyle/>
          <a:p>
            <a:pPr algn="l"/>
            <a:r>
              <a:rPr lang="en-US" altLang="en-US" dirty="0" smtClean="0">
                <a:solidFill>
                  <a:schemeClr val="accent5">
                    <a:lumMod val="75000"/>
                  </a:schemeClr>
                </a:solidFill>
              </a:rPr>
              <a:t>Copying a string the Hard Way</a:t>
            </a:r>
            <a:endParaRPr lang="en-US" dirty="0" smtClean="0">
              <a:solidFill>
                <a:schemeClr val="accent5">
                  <a:lumMod val="75000"/>
                </a:schemeClr>
              </a:solidFill>
            </a:endParaRPr>
          </a:p>
        </p:txBody>
      </p:sp>
      <p:sp>
        <p:nvSpPr>
          <p:cNvPr id="124931" name="Content Placeholder 2" descr="Rectangle: Click to edit Master text styles&#10;Second level&#10;Third level&#10;Fourth level&#10;Fifth level"/>
          <p:cNvSpPr>
            <a:spLocks noGrp="1"/>
          </p:cNvSpPr>
          <p:nvPr>
            <p:ph idx="4294967295"/>
          </p:nvPr>
        </p:nvSpPr>
        <p:spPr>
          <a:xfrm>
            <a:off x="228600" y="762000"/>
            <a:ext cx="8915400" cy="5530850"/>
          </a:xfrm>
        </p:spPr>
        <p:txBody>
          <a:bodyPr>
            <a:noAutofit/>
          </a:bodyPr>
          <a:lstStyle/>
          <a:p>
            <a:pPr marL="0" indent="0">
              <a:buClr>
                <a:schemeClr val="hlink"/>
              </a:buClr>
              <a:buSzPct val="110000"/>
              <a:buNone/>
              <a:defRPr/>
            </a:pPr>
            <a:r>
              <a:rPr lang="en-US" sz="2400" dirty="0" smtClean="0"/>
              <a:t> </a:t>
            </a:r>
            <a:r>
              <a:rPr lang="en-US" sz="2400" kern="0" dirty="0"/>
              <a:t>//Copying a String the Hard </a:t>
            </a:r>
            <a:r>
              <a:rPr lang="en-US" sz="2400" kern="0" dirty="0" smtClean="0"/>
              <a:t>Way</a:t>
            </a:r>
          </a:p>
          <a:p>
            <a:pPr marL="0" indent="0">
              <a:buClr>
                <a:schemeClr val="hlink"/>
              </a:buClr>
              <a:buSzPct val="110000"/>
              <a:buNone/>
              <a:defRPr/>
            </a:pPr>
            <a:r>
              <a:rPr lang="en-US" sz="2400" kern="0" dirty="0" smtClean="0"/>
              <a:t>//cpystr.cpp</a:t>
            </a:r>
            <a:endParaRPr lang="en-US" sz="2400" kern="0" dirty="0"/>
          </a:p>
          <a:p>
            <a:pPr marL="0" indent="0">
              <a:buClr>
                <a:schemeClr val="hlink"/>
              </a:buClr>
              <a:buSzPct val="110000"/>
              <a:buNone/>
              <a:defRPr/>
            </a:pPr>
            <a:r>
              <a:rPr lang="en-US" sz="2400" kern="0" dirty="0"/>
              <a:t>#include&lt;</a:t>
            </a:r>
            <a:r>
              <a:rPr lang="en-US" sz="2400" kern="0" dirty="0" err="1"/>
              <a:t>iostream.h</a:t>
            </a:r>
            <a:r>
              <a:rPr lang="en-US" sz="2400" kern="0" dirty="0"/>
              <a:t>&gt;</a:t>
            </a:r>
          </a:p>
          <a:p>
            <a:pPr marL="0" indent="0">
              <a:buClr>
                <a:schemeClr val="hlink"/>
              </a:buClr>
              <a:buSzPct val="110000"/>
              <a:buNone/>
              <a:defRPr/>
            </a:pPr>
            <a:r>
              <a:rPr lang="en-US" sz="2400" kern="0" dirty="0"/>
              <a:t>#include&lt;</a:t>
            </a:r>
            <a:r>
              <a:rPr lang="en-US" sz="2400" kern="0" dirty="0" err="1"/>
              <a:t>string.h</a:t>
            </a:r>
            <a:r>
              <a:rPr lang="en-US" sz="2400" kern="0" dirty="0"/>
              <a:t>&gt;</a:t>
            </a:r>
          </a:p>
          <a:p>
            <a:pPr marL="0" indent="0">
              <a:buClr>
                <a:schemeClr val="hlink"/>
              </a:buClr>
              <a:buSzPct val="110000"/>
              <a:buNone/>
              <a:defRPr/>
            </a:pPr>
            <a:r>
              <a:rPr lang="en-US" sz="2400" kern="0" dirty="0" smtClean="0"/>
              <a:t>void </a:t>
            </a:r>
            <a:r>
              <a:rPr lang="en-US" sz="2400" kern="0" dirty="0"/>
              <a:t>main()</a:t>
            </a:r>
          </a:p>
          <a:p>
            <a:pPr marL="0" indent="0">
              <a:buClr>
                <a:schemeClr val="hlink"/>
              </a:buClr>
              <a:buSzPct val="110000"/>
              <a:buNone/>
              <a:defRPr/>
            </a:pPr>
            <a:r>
              <a:rPr lang="en-US" sz="2400" kern="0" dirty="0" smtClean="0"/>
              <a:t>{    char </a:t>
            </a:r>
            <a:r>
              <a:rPr lang="en-US" sz="2400" kern="0" dirty="0"/>
              <a:t>str1[]="</a:t>
            </a:r>
            <a:r>
              <a:rPr lang="en-US" sz="2400" kern="0" dirty="0" smtClean="0"/>
              <a:t>Oh, Captain, my captain! our </a:t>
            </a:r>
            <a:r>
              <a:rPr lang="en-US" sz="2400" kern="0" dirty="0"/>
              <a:t>fearful </a:t>
            </a:r>
            <a:r>
              <a:rPr lang="en-US" sz="2400" kern="0" dirty="0" smtClean="0"/>
              <a:t>trip is done”;</a:t>
            </a:r>
            <a:endParaRPr lang="en-US" sz="2400" kern="0" dirty="0"/>
          </a:p>
          <a:p>
            <a:pPr marL="0" indent="0">
              <a:buClr>
                <a:schemeClr val="hlink"/>
              </a:buClr>
              <a:buSzPct val="110000"/>
              <a:buNone/>
              <a:defRPr/>
            </a:pPr>
            <a:r>
              <a:rPr lang="en-US" sz="2400" kern="0" dirty="0"/>
              <a:t>   </a:t>
            </a:r>
            <a:r>
              <a:rPr lang="en-US" sz="2400" kern="0" dirty="0" smtClean="0"/>
              <a:t>   const </a:t>
            </a:r>
            <a:r>
              <a:rPr lang="en-US" sz="2400" kern="0" dirty="0" err="1"/>
              <a:t>int</a:t>
            </a:r>
            <a:r>
              <a:rPr lang="en-US" sz="2400" kern="0" dirty="0"/>
              <a:t> MAX=80;</a:t>
            </a:r>
          </a:p>
          <a:p>
            <a:pPr marL="0" indent="0">
              <a:buClr>
                <a:schemeClr val="hlink"/>
              </a:buClr>
              <a:buSzPct val="110000"/>
              <a:buNone/>
              <a:defRPr/>
            </a:pPr>
            <a:r>
              <a:rPr lang="en-US" sz="2400" kern="0" dirty="0"/>
              <a:t>   </a:t>
            </a:r>
            <a:r>
              <a:rPr lang="en-US" sz="2400" kern="0" dirty="0" smtClean="0"/>
              <a:t>   char </a:t>
            </a:r>
            <a:r>
              <a:rPr lang="en-US" sz="2400" kern="0" dirty="0"/>
              <a:t>str2[MAX];</a:t>
            </a:r>
          </a:p>
          <a:p>
            <a:pPr marL="0" indent="0">
              <a:buClr>
                <a:schemeClr val="hlink"/>
              </a:buClr>
              <a:buSzPct val="110000"/>
              <a:buNone/>
              <a:defRPr/>
            </a:pPr>
            <a:r>
              <a:rPr lang="en-US" sz="2400" b="1" kern="0" dirty="0">
                <a:solidFill>
                  <a:srgbClr val="FF0000"/>
                </a:solidFill>
              </a:rPr>
              <a:t>  </a:t>
            </a:r>
            <a:r>
              <a:rPr lang="en-US" sz="2400" b="1" kern="0" dirty="0" smtClean="0">
                <a:solidFill>
                  <a:srgbClr val="FF0000"/>
                </a:solidFill>
              </a:rPr>
              <a:t>  for(</a:t>
            </a:r>
            <a:r>
              <a:rPr lang="en-US" sz="2400" b="1" kern="0" dirty="0" err="1" smtClean="0">
                <a:solidFill>
                  <a:srgbClr val="FF0000"/>
                </a:solidFill>
              </a:rPr>
              <a:t>int</a:t>
            </a:r>
            <a:r>
              <a:rPr lang="en-US" sz="2400" b="1" kern="0" dirty="0" smtClean="0">
                <a:solidFill>
                  <a:srgbClr val="FF0000"/>
                </a:solidFill>
              </a:rPr>
              <a:t> </a:t>
            </a:r>
            <a:r>
              <a:rPr lang="en-US" sz="2400" b="1" kern="0" dirty="0">
                <a:solidFill>
                  <a:srgbClr val="FF0000"/>
                </a:solidFill>
              </a:rPr>
              <a:t>j=0;j&lt;</a:t>
            </a:r>
            <a:r>
              <a:rPr lang="en-US" sz="2400" b="1" kern="0" dirty="0" err="1">
                <a:solidFill>
                  <a:srgbClr val="FF0000"/>
                </a:solidFill>
              </a:rPr>
              <a:t>strlen</a:t>
            </a:r>
            <a:r>
              <a:rPr lang="en-US" sz="2400" b="1" kern="0" dirty="0">
                <a:solidFill>
                  <a:srgbClr val="FF0000"/>
                </a:solidFill>
              </a:rPr>
              <a:t>(str1);j++)</a:t>
            </a:r>
          </a:p>
          <a:p>
            <a:pPr marL="0" indent="0">
              <a:buClr>
                <a:schemeClr val="hlink"/>
              </a:buClr>
              <a:buSzPct val="110000"/>
              <a:buNone/>
              <a:defRPr/>
            </a:pPr>
            <a:r>
              <a:rPr lang="en-US" sz="2400" b="1" kern="0" dirty="0">
                <a:solidFill>
                  <a:srgbClr val="FF0000"/>
                </a:solidFill>
              </a:rPr>
              <a:t>   </a:t>
            </a:r>
            <a:r>
              <a:rPr lang="en-US" sz="2400" b="1" kern="0" dirty="0" smtClean="0">
                <a:solidFill>
                  <a:srgbClr val="FF0000"/>
                </a:solidFill>
              </a:rPr>
              <a:t>   str2[j</a:t>
            </a:r>
            <a:r>
              <a:rPr lang="en-US" sz="2400" b="1" kern="0" dirty="0">
                <a:solidFill>
                  <a:srgbClr val="FF0000"/>
                </a:solidFill>
              </a:rPr>
              <a:t>]=str1[j];</a:t>
            </a:r>
          </a:p>
          <a:p>
            <a:pPr marL="0" indent="0">
              <a:buClr>
                <a:schemeClr val="hlink"/>
              </a:buClr>
              <a:buSzPct val="110000"/>
              <a:buNone/>
              <a:defRPr/>
            </a:pPr>
            <a:r>
              <a:rPr lang="en-US" sz="2400" b="1" kern="0" dirty="0">
                <a:solidFill>
                  <a:srgbClr val="FF0000"/>
                </a:solidFill>
              </a:rPr>
              <a:t>    </a:t>
            </a:r>
            <a:r>
              <a:rPr lang="en-US" sz="2400" b="1" kern="0" dirty="0" smtClean="0">
                <a:solidFill>
                  <a:srgbClr val="FF0000"/>
                </a:solidFill>
              </a:rPr>
              <a:t>  </a:t>
            </a:r>
            <a:r>
              <a:rPr lang="en-US" sz="2400" b="1" kern="0" dirty="0" smtClean="0">
                <a:solidFill>
                  <a:srgbClr val="0070C0"/>
                </a:solidFill>
              </a:rPr>
              <a:t>str2[j</a:t>
            </a:r>
            <a:r>
              <a:rPr lang="en-US" sz="2400" b="1" kern="0" dirty="0">
                <a:solidFill>
                  <a:srgbClr val="0070C0"/>
                </a:solidFill>
              </a:rPr>
              <a:t>]='\0';</a:t>
            </a:r>
          </a:p>
          <a:p>
            <a:pPr marL="0" indent="0">
              <a:buClr>
                <a:schemeClr val="hlink"/>
              </a:buClr>
              <a:buSzPct val="110000"/>
              <a:buNone/>
              <a:defRPr/>
            </a:pPr>
            <a:r>
              <a:rPr lang="en-US" sz="2400" kern="0" dirty="0"/>
              <a:t>    </a:t>
            </a:r>
            <a:r>
              <a:rPr lang="en-US" sz="2400" kern="0" dirty="0" smtClean="0"/>
              <a:t>  cout</a:t>
            </a:r>
            <a:r>
              <a:rPr lang="en-US" sz="2400" kern="0" dirty="0"/>
              <a:t>&lt;&lt;str2&lt;&lt;</a:t>
            </a:r>
            <a:r>
              <a:rPr lang="en-US" sz="2400" kern="0" dirty="0" err="1"/>
              <a:t>endl</a:t>
            </a:r>
            <a:r>
              <a:rPr lang="en-US" sz="2400" kern="0" dirty="0" smtClean="0"/>
              <a:t>; </a:t>
            </a:r>
          </a:p>
          <a:p>
            <a:pPr marL="0" indent="0">
              <a:buClr>
                <a:schemeClr val="hlink"/>
              </a:buClr>
              <a:buSzPct val="110000"/>
              <a:buNone/>
              <a:defRPr/>
            </a:pPr>
            <a:r>
              <a:rPr lang="en-US" sz="2400" kern="0" dirty="0" smtClean="0"/>
              <a:t>getch</a:t>
            </a:r>
            <a:r>
              <a:rPr lang="en-US" sz="2400" kern="0" dirty="0"/>
              <a:t>();</a:t>
            </a:r>
          </a:p>
          <a:p>
            <a:pPr marL="0" indent="0">
              <a:buClr>
                <a:schemeClr val="hlink"/>
              </a:buClr>
              <a:buSzPct val="110000"/>
              <a:buNone/>
              <a:defRPr/>
            </a:pPr>
            <a:r>
              <a:rPr lang="en-US" sz="2400" kern="0" dirty="0"/>
              <a:t>}</a:t>
            </a:r>
            <a:endParaRPr lang="en-US" sz="2400" kern="0" dirty="0" smtClean="0"/>
          </a:p>
          <a:p>
            <a:pPr>
              <a:buClr>
                <a:schemeClr val="hlink"/>
              </a:buClr>
              <a:buSzPct val="110000"/>
              <a:defRPr/>
            </a:pPr>
            <a:endParaRPr lang="en-US" sz="2400" kern="0" dirty="0"/>
          </a:p>
          <a:p>
            <a:endParaRPr lang="en-US" sz="24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93949752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0" y="0"/>
            <a:ext cx="5802923" cy="685800"/>
          </a:xfrm>
        </p:spPr>
        <p:txBody>
          <a:bodyPr>
            <a:normAutofit fontScale="90000"/>
          </a:bodyPr>
          <a:lstStyle/>
          <a:p>
            <a:pPr algn="l"/>
            <a:r>
              <a:rPr lang="en-US" altLang="en-US" dirty="0" smtClean="0">
                <a:solidFill>
                  <a:schemeClr val="accent5">
                    <a:lumMod val="75000"/>
                  </a:schemeClr>
                </a:solidFill>
              </a:rPr>
              <a:t>Copying a string the Easy Way</a:t>
            </a:r>
            <a:endParaRPr lang="en-US" dirty="0" smtClean="0">
              <a:solidFill>
                <a:schemeClr val="accent5">
                  <a:lumMod val="75000"/>
                </a:schemeClr>
              </a:solidFill>
            </a:endParaRPr>
          </a:p>
        </p:txBody>
      </p:sp>
      <p:sp>
        <p:nvSpPr>
          <p:cNvPr id="124931" name="Content Placeholder 2" descr="Rectangle: Click to edit Master text styles&#10;Second level&#10;Third level&#10;Fourth level&#10;Fifth level"/>
          <p:cNvSpPr>
            <a:spLocks noGrp="1"/>
          </p:cNvSpPr>
          <p:nvPr>
            <p:ph idx="4294967295"/>
          </p:nvPr>
        </p:nvSpPr>
        <p:spPr>
          <a:xfrm>
            <a:off x="152400" y="762000"/>
            <a:ext cx="7619999" cy="5486400"/>
          </a:xfrm>
        </p:spPr>
        <p:txBody>
          <a:bodyPr>
            <a:noAutofit/>
          </a:bodyPr>
          <a:lstStyle/>
          <a:p>
            <a:pPr marL="0" indent="0">
              <a:buClr>
                <a:schemeClr val="hlink"/>
              </a:buClr>
              <a:buSzPct val="110000"/>
              <a:buNone/>
              <a:defRPr/>
            </a:pPr>
            <a:r>
              <a:rPr lang="en-US" sz="2400" dirty="0"/>
              <a:t> //Copying a string the Easy </a:t>
            </a:r>
            <a:r>
              <a:rPr lang="en-US" sz="2400" dirty="0" smtClean="0"/>
              <a:t>Way</a:t>
            </a:r>
          </a:p>
          <a:p>
            <a:pPr marL="0" indent="0">
              <a:buClr>
                <a:schemeClr val="hlink"/>
              </a:buClr>
              <a:buSzPct val="110000"/>
              <a:buNone/>
              <a:defRPr/>
            </a:pPr>
            <a:r>
              <a:rPr lang="en-US" sz="2400" dirty="0" smtClean="0"/>
              <a:t>//cpystr2.cpp</a:t>
            </a:r>
            <a:endParaRPr lang="en-US" sz="2400" dirty="0"/>
          </a:p>
          <a:p>
            <a:pPr marL="0" indent="0">
              <a:buClr>
                <a:schemeClr val="hlink"/>
              </a:buClr>
              <a:buSzPct val="110000"/>
              <a:buNone/>
              <a:defRPr/>
            </a:pPr>
            <a:r>
              <a:rPr lang="en-US" sz="2400" dirty="0"/>
              <a:t>#include&lt;</a:t>
            </a:r>
            <a:r>
              <a:rPr lang="en-US" sz="2400" dirty="0" err="1"/>
              <a:t>iostream.h</a:t>
            </a:r>
            <a:r>
              <a:rPr lang="en-US" sz="2400" dirty="0"/>
              <a:t>&gt;</a:t>
            </a:r>
          </a:p>
          <a:p>
            <a:pPr marL="0" indent="0">
              <a:buClr>
                <a:schemeClr val="hlink"/>
              </a:buClr>
              <a:buSzPct val="110000"/>
              <a:buNone/>
              <a:defRPr/>
            </a:pPr>
            <a:r>
              <a:rPr lang="en-US" sz="2400" dirty="0"/>
              <a:t>#include&lt;</a:t>
            </a:r>
            <a:r>
              <a:rPr lang="en-US" sz="2400" dirty="0" err="1"/>
              <a:t>conio.h</a:t>
            </a:r>
            <a:r>
              <a:rPr lang="en-US" sz="2400" dirty="0"/>
              <a:t>&gt;</a:t>
            </a:r>
          </a:p>
          <a:p>
            <a:pPr marL="0" indent="0">
              <a:buClr>
                <a:schemeClr val="hlink"/>
              </a:buClr>
              <a:buSzPct val="110000"/>
              <a:buNone/>
              <a:defRPr/>
            </a:pPr>
            <a:r>
              <a:rPr lang="en-US" sz="2400" dirty="0"/>
              <a:t>#include&lt;</a:t>
            </a:r>
            <a:r>
              <a:rPr lang="en-US" sz="2400" dirty="0" err="1"/>
              <a:t>string.h</a:t>
            </a:r>
            <a:r>
              <a:rPr lang="en-US" sz="2400" dirty="0"/>
              <a:t>&gt;</a:t>
            </a:r>
          </a:p>
          <a:p>
            <a:pPr marL="0" indent="0">
              <a:buClr>
                <a:schemeClr val="hlink"/>
              </a:buClr>
              <a:buSzPct val="110000"/>
              <a:buNone/>
              <a:defRPr/>
            </a:pPr>
            <a:r>
              <a:rPr lang="en-US" sz="2400" dirty="0"/>
              <a:t>void main()</a:t>
            </a:r>
          </a:p>
          <a:p>
            <a:pPr marL="0" indent="0">
              <a:buClr>
                <a:schemeClr val="hlink"/>
              </a:buClr>
              <a:buSzPct val="110000"/>
              <a:buNone/>
              <a:defRPr/>
            </a:pPr>
            <a:r>
              <a:rPr lang="en-US" sz="2400" dirty="0" smtClean="0"/>
              <a:t>{      char </a:t>
            </a:r>
            <a:r>
              <a:rPr lang="en-US" sz="2400" dirty="0"/>
              <a:t>str1[]="Tiger , tiger</a:t>
            </a:r>
            <a:r>
              <a:rPr lang="en-US" sz="2400" dirty="0" smtClean="0"/>
              <a:t>, burning </a:t>
            </a:r>
            <a:r>
              <a:rPr lang="en-US" sz="2400" dirty="0"/>
              <a:t>bright\n:"</a:t>
            </a:r>
          </a:p>
          <a:p>
            <a:pPr marL="0" indent="0">
              <a:buClr>
                <a:schemeClr val="hlink"/>
              </a:buClr>
              <a:buSzPct val="110000"/>
              <a:buNone/>
              <a:defRPr/>
            </a:pPr>
            <a:r>
              <a:rPr lang="en-US" sz="2400" dirty="0"/>
              <a:t>	     "In the forests of the night";</a:t>
            </a:r>
          </a:p>
          <a:p>
            <a:pPr marL="0" indent="0">
              <a:buClr>
                <a:schemeClr val="hlink"/>
              </a:buClr>
              <a:buSzPct val="110000"/>
              <a:buNone/>
              <a:defRPr/>
            </a:pPr>
            <a:r>
              <a:rPr lang="en-US" sz="2400" dirty="0"/>
              <a:t> </a:t>
            </a:r>
            <a:r>
              <a:rPr lang="en-US" sz="2400" dirty="0" smtClean="0"/>
              <a:t>       const </a:t>
            </a:r>
            <a:r>
              <a:rPr lang="en-US" sz="2400" dirty="0" err="1"/>
              <a:t>int</a:t>
            </a:r>
            <a:r>
              <a:rPr lang="en-US" sz="2400" dirty="0"/>
              <a:t> MAX=80;</a:t>
            </a:r>
          </a:p>
          <a:p>
            <a:pPr marL="0" indent="0">
              <a:buClr>
                <a:schemeClr val="hlink"/>
              </a:buClr>
              <a:buSzPct val="110000"/>
              <a:buNone/>
              <a:defRPr/>
            </a:pPr>
            <a:r>
              <a:rPr lang="en-US" sz="2400" dirty="0"/>
              <a:t> </a:t>
            </a:r>
            <a:r>
              <a:rPr lang="en-US" sz="2400" dirty="0" smtClean="0"/>
              <a:t>       char </a:t>
            </a:r>
            <a:r>
              <a:rPr lang="en-US" sz="2400" dirty="0"/>
              <a:t>str2[MAX];</a:t>
            </a:r>
          </a:p>
          <a:p>
            <a:pPr marL="0" indent="0">
              <a:buClr>
                <a:schemeClr val="hlink"/>
              </a:buClr>
              <a:buSzPct val="110000"/>
              <a:buNone/>
              <a:defRPr/>
            </a:pPr>
            <a:r>
              <a:rPr lang="en-US" sz="2400" dirty="0"/>
              <a:t> </a:t>
            </a:r>
            <a:r>
              <a:rPr lang="en-US" sz="2400" dirty="0" smtClean="0"/>
              <a:t>       </a:t>
            </a:r>
            <a:r>
              <a:rPr lang="en-US" sz="2400" b="1" dirty="0" err="1" smtClean="0">
                <a:solidFill>
                  <a:srgbClr val="FF0000"/>
                </a:solidFill>
              </a:rPr>
              <a:t>strcpy</a:t>
            </a:r>
            <a:r>
              <a:rPr lang="en-US" sz="2400" b="1" dirty="0" smtClean="0">
                <a:solidFill>
                  <a:srgbClr val="FF0000"/>
                </a:solidFill>
              </a:rPr>
              <a:t>(str2,str1</a:t>
            </a:r>
            <a:r>
              <a:rPr lang="en-US" sz="2400" b="1" dirty="0">
                <a:solidFill>
                  <a:srgbClr val="FF0000"/>
                </a:solidFill>
              </a:rPr>
              <a:t>);</a:t>
            </a:r>
          </a:p>
          <a:p>
            <a:pPr marL="0" indent="0">
              <a:buClr>
                <a:schemeClr val="hlink"/>
              </a:buClr>
              <a:buSzPct val="110000"/>
              <a:buNone/>
              <a:defRPr/>
            </a:pPr>
            <a:r>
              <a:rPr lang="en-US" sz="2400" dirty="0"/>
              <a:t> </a:t>
            </a:r>
            <a:r>
              <a:rPr lang="en-US" sz="2400" dirty="0" smtClean="0"/>
              <a:t>       cout</a:t>
            </a:r>
            <a:r>
              <a:rPr lang="en-US" sz="2400" dirty="0"/>
              <a:t>&lt;&lt;str2&lt;&lt;</a:t>
            </a:r>
            <a:r>
              <a:rPr lang="en-US" sz="2400" dirty="0" err="1" smtClean="0"/>
              <a:t>endl</a:t>
            </a:r>
            <a:r>
              <a:rPr lang="en-US" sz="2400" dirty="0" smtClean="0"/>
              <a:t>; </a:t>
            </a:r>
          </a:p>
          <a:p>
            <a:pPr marL="0" indent="0">
              <a:buClr>
                <a:schemeClr val="hlink"/>
              </a:buClr>
              <a:buSzPct val="110000"/>
              <a:buNone/>
              <a:defRPr/>
            </a:pPr>
            <a:r>
              <a:rPr lang="en-US" sz="2400" dirty="0" smtClean="0"/>
              <a:t>getch();</a:t>
            </a:r>
            <a:endParaRPr lang="en-US" sz="2400" dirty="0"/>
          </a:p>
          <a:p>
            <a:pPr marL="0" indent="0">
              <a:buClr>
                <a:schemeClr val="hlink"/>
              </a:buClr>
              <a:buSzPct val="110000"/>
              <a:buNone/>
              <a:defRPr/>
            </a:pPr>
            <a:r>
              <a:rPr lang="en-US" sz="2400" dirty="0"/>
              <a:t>}</a:t>
            </a:r>
            <a:endParaRPr lang="en-US" sz="24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48086037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idx="4294967295"/>
          </p:nvPr>
        </p:nvSpPr>
        <p:spPr>
          <a:xfrm>
            <a:off x="0" y="0"/>
            <a:ext cx="5802923" cy="762000"/>
          </a:xfrm>
        </p:spPr>
        <p:txBody>
          <a:bodyPr>
            <a:normAutofit/>
          </a:bodyPr>
          <a:lstStyle/>
          <a:p>
            <a:pPr algn="l"/>
            <a:r>
              <a:rPr lang="en-US" altLang="en-US" dirty="0">
                <a:solidFill>
                  <a:schemeClr val="accent5">
                    <a:lumMod val="75000"/>
                  </a:schemeClr>
                </a:solidFill>
              </a:rPr>
              <a:t>Array of String</a:t>
            </a:r>
            <a:endParaRPr lang="en-US" dirty="0" smtClean="0">
              <a:solidFill>
                <a:schemeClr val="accent5">
                  <a:lumMod val="75000"/>
                </a:schemeClr>
              </a:solidFill>
            </a:endParaRPr>
          </a:p>
        </p:txBody>
      </p:sp>
      <p:sp>
        <p:nvSpPr>
          <p:cNvPr id="124931" name="Content Placeholder 2" descr="Rectangle: Click to edit Master text styles&#10;Second level&#10;Third level&#10;Fourth level&#10;Fifth level"/>
          <p:cNvSpPr>
            <a:spLocks noGrp="1"/>
          </p:cNvSpPr>
          <p:nvPr>
            <p:ph idx="4294967295"/>
          </p:nvPr>
        </p:nvSpPr>
        <p:spPr>
          <a:xfrm>
            <a:off x="304800" y="1219200"/>
            <a:ext cx="7619999" cy="5486400"/>
          </a:xfrm>
        </p:spPr>
        <p:txBody>
          <a:bodyPr>
            <a:noAutofit/>
          </a:bodyPr>
          <a:lstStyle/>
          <a:p>
            <a:pPr>
              <a:buNone/>
            </a:pPr>
            <a:r>
              <a:rPr lang="en-US" altLang="en-US" sz="2000" dirty="0"/>
              <a:t>//Page 297</a:t>
            </a:r>
          </a:p>
          <a:p>
            <a:pPr>
              <a:buNone/>
            </a:pPr>
            <a:r>
              <a:rPr lang="en-US" altLang="en-US" sz="2000" dirty="0"/>
              <a:t>// straray.cpp</a:t>
            </a:r>
          </a:p>
          <a:p>
            <a:pPr>
              <a:buNone/>
            </a:pPr>
            <a:r>
              <a:rPr lang="en-US" altLang="en-US" sz="2000" dirty="0"/>
              <a:t>#</a:t>
            </a:r>
            <a:r>
              <a:rPr lang="en-US" altLang="en-US" sz="2000" dirty="0" smtClean="0"/>
              <a:t>include&lt;</a:t>
            </a:r>
            <a:r>
              <a:rPr lang="en-US" altLang="en-US" sz="2000" dirty="0" err="1" smtClean="0"/>
              <a:t>iostream.h</a:t>
            </a:r>
            <a:r>
              <a:rPr lang="en-US" altLang="en-US" sz="2000" dirty="0" smtClean="0"/>
              <a:t> &gt;</a:t>
            </a:r>
            <a:endParaRPr lang="en-US" altLang="en-US" sz="2000" dirty="0"/>
          </a:p>
          <a:p>
            <a:pPr>
              <a:buNone/>
            </a:pPr>
            <a:r>
              <a:rPr lang="en-US" altLang="en-US" sz="2000" dirty="0"/>
              <a:t>#</a:t>
            </a:r>
            <a:r>
              <a:rPr lang="en-US" altLang="en-US" sz="2000" dirty="0" smtClean="0"/>
              <a:t>include&lt; conio.h &gt;</a:t>
            </a:r>
            <a:endParaRPr lang="en-US" altLang="en-US" sz="2000" dirty="0"/>
          </a:p>
          <a:p>
            <a:pPr>
              <a:buNone/>
            </a:pPr>
            <a:r>
              <a:rPr lang="en-US" altLang="en-US" sz="2000" dirty="0"/>
              <a:t>void main()</a:t>
            </a:r>
          </a:p>
          <a:p>
            <a:pPr>
              <a:buNone/>
            </a:pPr>
            <a:r>
              <a:rPr lang="en-US" altLang="en-US" sz="2000" dirty="0"/>
              <a:t>{</a:t>
            </a:r>
          </a:p>
          <a:p>
            <a:pPr>
              <a:buNone/>
            </a:pPr>
            <a:r>
              <a:rPr lang="en-US" altLang="en-US" sz="2000" dirty="0"/>
              <a:t>  </a:t>
            </a:r>
            <a:r>
              <a:rPr lang="en-US" altLang="en-US" sz="2000" dirty="0" err="1"/>
              <a:t>clrscr</a:t>
            </a:r>
            <a:r>
              <a:rPr lang="en-US" altLang="en-US" sz="2000" dirty="0"/>
              <a:t>();</a:t>
            </a:r>
          </a:p>
          <a:p>
            <a:pPr>
              <a:buNone/>
            </a:pPr>
            <a:r>
              <a:rPr lang="en-US" altLang="en-US" sz="2000" dirty="0"/>
              <a:t>  const </a:t>
            </a:r>
            <a:r>
              <a:rPr lang="en-US" altLang="en-US" sz="2000" dirty="0" err="1"/>
              <a:t>int</a:t>
            </a:r>
            <a:r>
              <a:rPr lang="en-US" altLang="en-US" sz="2000" dirty="0"/>
              <a:t> DAYS=7;   //number of strings in array</a:t>
            </a:r>
          </a:p>
          <a:p>
            <a:pPr>
              <a:buNone/>
            </a:pPr>
            <a:r>
              <a:rPr lang="en-US" altLang="en-US" sz="2000" dirty="0"/>
              <a:t>  const </a:t>
            </a:r>
            <a:r>
              <a:rPr lang="en-US" altLang="en-US" sz="2000" dirty="0" err="1"/>
              <a:t>int</a:t>
            </a:r>
            <a:r>
              <a:rPr lang="en-US" altLang="en-US" sz="2000" dirty="0"/>
              <a:t> MAX=10;  // maximum size of each string</a:t>
            </a:r>
          </a:p>
          <a:p>
            <a:pPr>
              <a:buNone/>
            </a:pPr>
            <a:r>
              <a:rPr lang="en-US" altLang="en-US" sz="2000" dirty="0"/>
              <a:t>  </a:t>
            </a:r>
            <a:r>
              <a:rPr lang="en-US" altLang="en-US" sz="2000" b="1" dirty="0">
                <a:solidFill>
                  <a:srgbClr val="FF0000"/>
                </a:solidFill>
              </a:rPr>
              <a:t>char star[DAYS][MAX]={"Sunday</a:t>
            </a:r>
            <a:r>
              <a:rPr lang="en-US" altLang="en-US" sz="2000" b="1" dirty="0" smtClean="0">
                <a:solidFill>
                  <a:srgbClr val="FF0000"/>
                </a:solidFill>
              </a:rPr>
              <a:t>", "</a:t>
            </a:r>
            <a:r>
              <a:rPr lang="en-US" altLang="en-US" sz="2000" b="1" dirty="0">
                <a:solidFill>
                  <a:srgbClr val="FF0000"/>
                </a:solidFill>
              </a:rPr>
              <a:t>Monday","Tuesday",</a:t>
            </a:r>
          </a:p>
          <a:p>
            <a:pPr>
              <a:buNone/>
            </a:pPr>
            <a:r>
              <a:rPr lang="en-US" altLang="en-US" sz="2000" b="1" dirty="0">
                <a:solidFill>
                  <a:srgbClr val="FF0000"/>
                </a:solidFill>
              </a:rPr>
              <a:t>	  "</a:t>
            </a:r>
            <a:r>
              <a:rPr lang="en-US" altLang="en-US" sz="2000" b="1" dirty="0" smtClean="0">
                <a:solidFill>
                  <a:srgbClr val="FF0000"/>
                </a:solidFill>
              </a:rPr>
              <a:t>Wednesday“ , "</a:t>
            </a:r>
            <a:r>
              <a:rPr lang="en-US" altLang="en-US" sz="2000" b="1" dirty="0">
                <a:solidFill>
                  <a:srgbClr val="FF0000"/>
                </a:solidFill>
              </a:rPr>
              <a:t>Thursday</a:t>
            </a:r>
            <a:r>
              <a:rPr lang="en-US" altLang="en-US" sz="2000" b="1" dirty="0" smtClean="0">
                <a:solidFill>
                  <a:srgbClr val="FF0000"/>
                </a:solidFill>
              </a:rPr>
              <a:t>", "</a:t>
            </a:r>
            <a:r>
              <a:rPr lang="en-US" altLang="en-US" sz="2000" b="1" dirty="0">
                <a:solidFill>
                  <a:srgbClr val="FF0000"/>
                </a:solidFill>
              </a:rPr>
              <a:t>Friday</a:t>
            </a:r>
            <a:r>
              <a:rPr lang="en-US" altLang="en-US" sz="2000" b="1" dirty="0" smtClean="0">
                <a:solidFill>
                  <a:srgbClr val="FF0000"/>
                </a:solidFill>
              </a:rPr>
              <a:t>", "</a:t>
            </a:r>
            <a:r>
              <a:rPr lang="en-US" altLang="en-US" sz="2000" b="1" dirty="0">
                <a:solidFill>
                  <a:srgbClr val="FF0000"/>
                </a:solidFill>
              </a:rPr>
              <a:t>Saturday"};</a:t>
            </a:r>
          </a:p>
          <a:p>
            <a:pPr>
              <a:buNone/>
            </a:pPr>
            <a:r>
              <a:rPr lang="en-US" altLang="en-US" sz="2000" dirty="0"/>
              <a:t>  for (</a:t>
            </a:r>
            <a:r>
              <a:rPr lang="en-US" altLang="en-US" sz="2000" dirty="0" err="1"/>
              <a:t>int</a:t>
            </a:r>
            <a:r>
              <a:rPr lang="en-US" altLang="en-US" sz="2000" dirty="0"/>
              <a:t> j=0;j&lt;DAYS</a:t>
            </a:r>
            <a:r>
              <a:rPr lang="en-US" altLang="en-US" sz="2000" dirty="0" smtClean="0"/>
              <a:t>; j</a:t>
            </a:r>
            <a:r>
              <a:rPr lang="en-US" altLang="en-US" sz="2000" dirty="0"/>
              <a:t>++)</a:t>
            </a:r>
          </a:p>
          <a:p>
            <a:pPr>
              <a:buNone/>
            </a:pPr>
            <a:r>
              <a:rPr lang="en-US" altLang="en-US" sz="2000" dirty="0"/>
              <a:t>      </a:t>
            </a:r>
            <a:r>
              <a:rPr lang="en-US" altLang="en-US" sz="2000" dirty="0" smtClean="0"/>
              <a:t>cout &lt;&lt;</a:t>
            </a:r>
            <a:r>
              <a:rPr lang="en-US" altLang="en-US" sz="2000" dirty="0"/>
              <a:t>star[j</a:t>
            </a:r>
            <a:r>
              <a:rPr lang="en-US" altLang="en-US" sz="2000" dirty="0" smtClean="0"/>
              <a:t>]&lt;&lt; </a:t>
            </a:r>
            <a:r>
              <a:rPr lang="en-US" altLang="en-US" sz="2000" dirty="0" err="1" smtClean="0"/>
              <a:t>endl</a:t>
            </a:r>
            <a:r>
              <a:rPr lang="en-US" altLang="en-US" sz="2000" dirty="0"/>
              <a:t>;</a:t>
            </a:r>
          </a:p>
          <a:p>
            <a:pPr>
              <a:buNone/>
            </a:pPr>
            <a:r>
              <a:rPr lang="en-US" altLang="en-US" sz="2000" dirty="0"/>
              <a:t>  getch();</a:t>
            </a:r>
          </a:p>
          <a:p>
            <a:pPr>
              <a:buNone/>
            </a:pPr>
            <a:r>
              <a:rPr lang="en-US" altLang="en-US" sz="2000" dirty="0"/>
              <a:t>}</a:t>
            </a:r>
          </a:p>
          <a:p>
            <a:pPr>
              <a:buNone/>
            </a:pPr>
            <a:endParaRPr lang="en-US" sz="20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57600" y="914400"/>
            <a:ext cx="4800600" cy="2954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7224145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*******Faculty of  Computer Science*******</a:t>
            </a:r>
            <a:endParaRPr lang="en-US"/>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62113" y="1638300"/>
            <a:ext cx="5819775"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6505281"/>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3152" y="1922589"/>
            <a:ext cx="6337697" cy="101566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Lets Do Exercises!!!</a:t>
            </a:r>
            <a:endParaRPr lang="en-US" sz="6000" b="1"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Footer Placeholder 4"/>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pic>
        <p:nvPicPr>
          <p:cNvPr id="27650" name="Picture 2" descr="C:\Users\user\Desktop\image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28900" y="3276600"/>
            <a:ext cx="3886200" cy="28765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416068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76200" y="0"/>
            <a:ext cx="6904224" cy="1066800"/>
          </a:xfrm>
        </p:spPr>
        <p:txBody>
          <a:bodyPr>
            <a:normAutofit/>
          </a:bodyPr>
          <a:lstStyle/>
          <a:p>
            <a:pPr algn="l" eaLnBrk="1" hangingPunct="1"/>
            <a:r>
              <a:rPr lang="en-US" sz="3200" b="1" dirty="0" smtClean="0">
                <a:solidFill>
                  <a:schemeClr val="accent5">
                    <a:lumMod val="75000"/>
                  </a:schemeClr>
                </a:solidFill>
              </a:rPr>
              <a:t>General Structure of  a C++ Program</a:t>
            </a:r>
          </a:p>
        </p:txBody>
      </p:sp>
      <p:sp>
        <p:nvSpPr>
          <p:cNvPr id="19459" name="Rectangle 3"/>
          <p:cNvSpPr>
            <a:spLocks noChangeArrowheads="1"/>
          </p:cNvSpPr>
          <p:nvPr/>
        </p:nvSpPr>
        <p:spPr bwMode="auto">
          <a:xfrm>
            <a:off x="422031" y="2133600"/>
            <a:ext cx="1477108" cy="457200"/>
          </a:xfrm>
          <a:prstGeom prst="rect">
            <a:avLst/>
          </a:prstGeom>
          <a:noFill/>
          <a:ln w="9525" algn="ctr">
            <a:solidFill>
              <a:srgbClr val="000000"/>
            </a:solidFill>
            <a:round/>
            <a:headEnd/>
            <a:tailEnd/>
          </a:ln>
        </p:spPr>
        <p:txBody>
          <a:bodyPr anchor="b"/>
          <a:lstStyle/>
          <a:p>
            <a:r>
              <a:rPr lang="en-US" sz="2800">
                <a:solidFill>
                  <a:srgbClr val="000000"/>
                </a:solidFill>
              </a:rPr>
              <a:t>#include</a:t>
            </a:r>
          </a:p>
        </p:txBody>
      </p:sp>
      <p:sp>
        <p:nvSpPr>
          <p:cNvPr id="19460" name="TextBox 4"/>
          <p:cNvSpPr txBox="1">
            <a:spLocks noChangeArrowheads="1"/>
          </p:cNvSpPr>
          <p:nvPr/>
        </p:nvSpPr>
        <p:spPr bwMode="auto">
          <a:xfrm>
            <a:off x="281354" y="1066801"/>
            <a:ext cx="2994731" cy="461665"/>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Preprocessor Directive</a:t>
            </a:r>
          </a:p>
        </p:txBody>
      </p:sp>
      <p:cxnSp>
        <p:nvCxnSpPr>
          <p:cNvPr id="19461" name="Straight Connector 6"/>
          <p:cNvCxnSpPr>
            <a:cxnSpLocks noChangeShapeType="1"/>
            <a:stCxn id="19460" idx="2"/>
            <a:endCxn id="19459" idx="0"/>
          </p:cNvCxnSpPr>
          <p:nvPr/>
        </p:nvCxnSpPr>
        <p:spPr bwMode="auto">
          <a:xfrm rot="5400000">
            <a:off x="1167086" y="1521966"/>
            <a:ext cx="605134" cy="618135"/>
          </a:xfrm>
          <a:prstGeom prst="line">
            <a:avLst/>
          </a:prstGeom>
          <a:noFill/>
          <a:ln w="38100" algn="ctr">
            <a:solidFill>
              <a:srgbClr val="000000"/>
            </a:solidFill>
            <a:round/>
            <a:headEnd/>
            <a:tailEnd/>
          </a:ln>
        </p:spPr>
      </p:cxnSp>
      <p:sp>
        <p:nvSpPr>
          <p:cNvPr id="19462" name="TextBox 15"/>
          <p:cNvSpPr txBox="1">
            <a:spLocks noChangeArrowheads="1"/>
          </p:cNvSpPr>
          <p:nvPr/>
        </p:nvSpPr>
        <p:spPr bwMode="auto">
          <a:xfrm>
            <a:off x="1880089" y="2066926"/>
            <a:ext cx="2272610" cy="523220"/>
          </a:xfrm>
          <a:prstGeom prst="rect">
            <a:avLst/>
          </a:prstGeom>
          <a:noFill/>
          <a:ln w="9525">
            <a:noFill/>
            <a:miter lim="800000"/>
            <a:headEnd/>
            <a:tailEnd/>
          </a:ln>
        </p:spPr>
        <p:txBody>
          <a:bodyPr wrap="none">
            <a:spAutoFit/>
          </a:bodyPr>
          <a:lstStyle/>
          <a:p>
            <a:r>
              <a:rPr lang="en-US" sz="2800" dirty="0">
                <a:solidFill>
                  <a:srgbClr val="000000"/>
                </a:solidFill>
              </a:rPr>
              <a:t>&lt; </a:t>
            </a:r>
            <a:r>
              <a:rPr lang="en-US" sz="2800" dirty="0" err="1">
                <a:solidFill>
                  <a:srgbClr val="000000"/>
                </a:solidFill>
              </a:rPr>
              <a:t>iostream.h</a:t>
            </a:r>
            <a:r>
              <a:rPr lang="en-US" sz="2800" dirty="0">
                <a:solidFill>
                  <a:srgbClr val="000000"/>
                </a:solidFill>
              </a:rPr>
              <a:t> &gt;</a:t>
            </a:r>
          </a:p>
        </p:txBody>
      </p:sp>
      <p:sp>
        <p:nvSpPr>
          <p:cNvPr id="19463" name="Oval 16"/>
          <p:cNvSpPr>
            <a:spLocks noChangeArrowheads="1"/>
          </p:cNvSpPr>
          <p:nvPr/>
        </p:nvSpPr>
        <p:spPr bwMode="auto">
          <a:xfrm>
            <a:off x="2250831" y="2133600"/>
            <a:ext cx="1406769" cy="609600"/>
          </a:xfrm>
          <a:prstGeom prst="ellipse">
            <a:avLst/>
          </a:prstGeom>
          <a:noFill/>
          <a:ln w="9525" algn="ctr">
            <a:noFill/>
            <a:round/>
            <a:headEnd/>
            <a:tailEnd/>
          </a:ln>
        </p:spPr>
        <p:txBody>
          <a:bodyPr anchor="b"/>
          <a:lstStyle/>
          <a:p>
            <a:endParaRPr lang="en-US"/>
          </a:p>
        </p:txBody>
      </p:sp>
      <p:sp>
        <p:nvSpPr>
          <p:cNvPr id="19464" name="Oval 17"/>
          <p:cNvSpPr>
            <a:spLocks noChangeArrowheads="1"/>
          </p:cNvSpPr>
          <p:nvPr/>
        </p:nvSpPr>
        <p:spPr bwMode="auto">
          <a:xfrm>
            <a:off x="2180493" y="1981200"/>
            <a:ext cx="2039815" cy="685800"/>
          </a:xfrm>
          <a:prstGeom prst="ellipse">
            <a:avLst/>
          </a:prstGeom>
          <a:noFill/>
          <a:ln w="9525" algn="ctr">
            <a:noFill/>
            <a:round/>
            <a:headEnd/>
            <a:tailEnd/>
          </a:ln>
        </p:spPr>
        <p:txBody>
          <a:bodyPr anchor="b"/>
          <a:lstStyle/>
          <a:p>
            <a:endParaRPr lang="en-US"/>
          </a:p>
        </p:txBody>
      </p:sp>
      <p:sp>
        <p:nvSpPr>
          <p:cNvPr id="19" name="Oval 18"/>
          <p:cNvSpPr/>
          <p:nvPr/>
        </p:nvSpPr>
        <p:spPr>
          <a:xfrm>
            <a:off x="2180492" y="2025650"/>
            <a:ext cx="1758462" cy="609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66" name="TextBox 19"/>
          <p:cNvSpPr txBox="1">
            <a:spLocks noChangeArrowheads="1"/>
          </p:cNvSpPr>
          <p:nvPr/>
        </p:nvSpPr>
        <p:spPr bwMode="auto">
          <a:xfrm>
            <a:off x="4898782" y="1600200"/>
            <a:ext cx="1502019" cy="830997"/>
          </a:xfrm>
          <a:prstGeom prst="rect">
            <a:avLst/>
          </a:prstGeom>
          <a:noFill/>
          <a:ln w="9525">
            <a:noFill/>
            <a:miter lim="800000"/>
            <a:headEnd/>
            <a:tailEnd/>
          </a:ln>
        </p:spPr>
        <p:txBody>
          <a:bodyPr>
            <a:spAutoFit/>
          </a:bodyPr>
          <a:lstStyle/>
          <a:p>
            <a:r>
              <a:rPr lang="en-US" sz="2400">
                <a:solidFill>
                  <a:srgbClr val="000000"/>
                </a:solidFill>
                <a:latin typeface="Times New Roman" pitchFamily="18" charset="0"/>
                <a:cs typeface="Times New Roman" pitchFamily="18" charset="0"/>
              </a:rPr>
              <a:t>Header File</a:t>
            </a:r>
          </a:p>
        </p:txBody>
      </p:sp>
      <p:cxnSp>
        <p:nvCxnSpPr>
          <p:cNvPr id="19467" name="Straight Connector 20"/>
          <p:cNvCxnSpPr>
            <a:cxnSpLocks noChangeShapeType="1"/>
            <a:stCxn id="19466" idx="1"/>
            <a:endCxn id="19" idx="7"/>
          </p:cNvCxnSpPr>
          <p:nvPr/>
        </p:nvCxnSpPr>
        <p:spPr bwMode="auto">
          <a:xfrm rot="10800000" flipV="1">
            <a:off x="3681434" y="2015698"/>
            <a:ext cx="1217349" cy="99225"/>
          </a:xfrm>
          <a:prstGeom prst="line">
            <a:avLst/>
          </a:prstGeom>
          <a:noFill/>
          <a:ln w="38100" algn="ctr">
            <a:solidFill>
              <a:srgbClr val="000000"/>
            </a:solidFill>
            <a:round/>
            <a:headEnd/>
            <a:tailEnd/>
          </a:ln>
        </p:spPr>
      </p:cxnSp>
      <p:sp>
        <p:nvSpPr>
          <p:cNvPr id="19468" name="TextBox 24"/>
          <p:cNvSpPr txBox="1">
            <a:spLocks noChangeArrowheads="1"/>
          </p:cNvSpPr>
          <p:nvPr/>
        </p:nvSpPr>
        <p:spPr bwMode="auto">
          <a:xfrm>
            <a:off x="351692" y="3048001"/>
            <a:ext cx="2961388" cy="3262432"/>
          </a:xfrm>
          <a:prstGeom prst="rect">
            <a:avLst/>
          </a:prstGeom>
          <a:noFill/>
          <a:ln w="9525">
            <a:noFill/>
            <a:miter lim="800000"/>
            <a:headEnd/>
            <a:tailEnd/>
          </a:ln>
        </p:spPr>
        <p:txBody>
          <a:bodyPr wrap="none">
            <a:spAutoFit/>
          </a:bodyPr>
          <a:lstStyle/>
          <a:p>
            <a:r>
              <a:rPr lang="en-US" sz="2800" dirty="0">
                <a:solidFill>
                  <a:srgbClr val="000000"/>
                </a:solidFill>
              </a:rPr>
              <a:t>void main()</a:t>
            </a:r>
          </a:p>
          <a:p>
            <a:endParaRPr lang="en-US" sz="1000" dirty="0">
              <a:solidFill>
                <a:srgbClr val="000000"/>
              </a:solidFill>
            </a:endParaRPr>
          </a:p>
          <a:p>
            <a:r>
              <a:rPr lang="en-US" sz="2800" dirty="0">
                <a:solidFill>
                  <a:srgbClr val="000000"/>
                </a:solidFill>
              </a:rPr>
              <a:t>{</a:t>
            </a:r>
          </a:p>
          <a:p>
            <a:r>
              <a:rPr lang="en-US" sz="2800" dirty="0">
                <a:solidFill>
                  <a:srgbClr val="000000"/>
                </a:solidFill>
              </a:rPr>
              <a:t>	statement 1;</a:t>
            </a:r>
          </a:p>
          <a:p>
            <a:r>
              <a:rPr lang="en-US" sz="2800" dirty="0">
                <a:solidFill>
                  <a:srgbClr val="000000"/>
                </a:solidFill>
              </a:rPr>
              <a:t>	statement 2;</a:t>
            </a:r>
          </a:p>
          <a:p>
            <a:r>
              <a:rPr lang="en-US" sz="2800" dirty="0">
                <a:solidFill>
                  <a:srgbClr val="000000"/>
                </a:solidFill>
              </a:rPr>
              <a:t>	…</a:t>
            </a:r>
          </a:p>
          <a:p>
            <a:r>
              <a:rPr lang="en-US" sz="2800" dirty="0">
                <a:solidFill>
                  <a:srgbClr val="000000"/>
                </a:solidFill>
              </a:rPr>
              <a:t>	statement n;</a:t>
            </a:r>
          </a:p>
          <a:p>
            <a:r>
              <a:rPr lang="en-US" sz="2800" dirty="0">
                <a:solidFill>
                  <a:srgbClr val="000000"/>
                </a:solidFill>
              </a:rPr>
              <a:t>}</a:t>
            </a:r>
          </a:p>
        </p:txBody>
      </p:sp>
      <p:sp>
        <p:nvSpPr>
          <p:cNvPr id="19469" name="TextBox 25"/>
          <p:cNvSpPr txBox="1">
            <a:spLocks noChangeArrowheads="1"/>
          </p:cNvSpPr>
          <p:nvPr/>
        </p:nvSpPr>
        <p:spPr bwMode="auto">
          <a:xfrm>
            <a:off x="4994031" y="2357438"/>
            <a:ext cx="1702902" cy="461665"/>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Return Type</a:t>
            </a:r>
          </a:p>
        </p:txBody>
      </p:sp>
      <p:cxnSp>
        <p:nvCxnSpPr>
          <p:cNvPr id="19470" name="Straight Connector 26"/>
          <p:cNvCxnSpPr>
            <a:cxnSpLocks noChangeShapeType="1"/>
            <a:stCxn id="19469" idx="1"/>
            <a:endCxn id="28" idx="0"/>
          </p:cNvCxnSpPr>
          <p:nvPr/>
        </p:nvCxnSpPr>
        <p:spPr bwMode="auto">
          <a:xfrm rot="10800000" flipV="1">
            <a:off x="682871" y="2588270"/>
            <a:ext cx="4311161" cy="459729"/>
          </a:xfrm>
          <a:prstGeom prst="line">
            <a:avLst/>
          </a:prstGeom>
          <a:noFill/>
          <a:ln w="38100" algn="ctr">
            <a:solidFill>
              <a:srgbClr val="000000"/>
            </a:solidFill>
            <a:round/>
            <a:headEnd/>
            <a:tailEnd/>
          </a:ln>
        </p:spPr>
      </p:cxnSp>
      <p:sp>
        <p:nvSpPr>
          <p:cNvPr id="28" name="Rounded Rectangle 27"/>
          <p:cNvSpPr/>
          <p:nvPr/>
        </p:nvSpPr>
        <p:spPr>
          <a:xfrm>
            <a:off x="281354" y="3048000"/>
            <a:ext cx="803031"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1055077" y="3048000"/>
            <a:ext cx="1266092" cy="609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73" name="TextBox 31"/>
          <p:cNvSpPr txBox="1">
            <a:spLocks noChangeArrowheads="1"/>
          </p:cNvSpPr>
          <p:nvPr/>
        </p:nvSpPr>
        <p:spPr bwMode="auto">
          <a:xfrm>
            <a:off x="4935415" y="2890838"/>
            <a:ext cx="1968809" cy="461665"/>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main Function</a:t>
            </a:r>
          </a:p>
        </p:txBody>
      </p:sp>
      <p:cxnSp>
        <p:nvCxnSpPr>
          <p:cNvPr id="19474" name="Straight Connector 32"/>
          <p:cNvCxnSpPr>
            <a:cxnSpLocks noChangeShapeType="1"/>
            <a:stCxn id="19473" idx="1"/>
            <a:endCxn id="31" idx="6"/>
          </p:cNvCxnSpPr>
          <p:nvPr/>
        </p:nvCxnSpPr>
        <p:spPr bwMode="auto">
          <a:xfrm rot="10800000" flipV="1">
            <a:off x="2321169" y="3121670"/>
            <a:ext cx="2614246" cy="231129"/>
          </a:xfrm>
          <a:prstGeom prst="line">
            <a:avLst/>
          </a:prstGeom>
          <a:noFill/>
          <a:ln w="38100" algn="ctr">
            <a:solidFill>
              <a:srgbClr val="000000"/>
            </a:solidFill>
            <a:round/>
            <a:headEnd/>
            <a:tailEnd/>
          </a:ln>
        </p:spPr>
      </p:cxnSp>
      <p:sp>
        <p:nvSpPr>
          <p:cNvPr id="36" name="Rounded Rectangle 35"/>
          <p:cNvSpPr/>
          <p:nvPr/>
        </p:nvSpPr>
        <p:spPr>
          <a:xfrm>
            <a:off x="211015" y="3657600"/>
            <a:ext cx="4572000" cy="2743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76" name="TextBox 36"/>
          <p:cNvSpPr txBox="1">
            <a:spLocks noChangeArrowheads="1"/>
          </p:cNvSpPr>
          <p:nvPr/>
        </p:nvSpPr>
        <p:spPr bwMode="auto">
          <a:xfrm>
            <a:off x="6822831" y="4191001"/>
            <a:ext cx="1817077" cy="1200329"/>
          </a:xfrm>
          <a:prstGeom prst="rect">
            <a:avLst/>
          </a:prstGeom>
          <a:noFill/>
          <a:ln w="9525">
            <a:noFill/>
            <a:miter lim="800000"/>
            <a:headEnd/>
            <a:tailEnd/>
          </a:ln>
        </p:spPr>
        <p:txBody>
          <a:bodyPr>
            <a:spAutoFit/>
          </a:bodyPr>
          <a:lstStyle/>
          <a:p>
            <a:r>
              <a:rPr lang="en-US" sz="2400">
                <a:solidFill>
                  <a:srgbClr val="000000"/>
                </a:solidFill>
                <a:latin typeface="Times New Roman" pitchFamily="18" charset="0"/>
                <a:cs typeface="Times New Roman" pitchFamily="18" charset="0"/>
              </a:rPr>
              <a:t>Body of main Function</a:t>
            </a:r>
          </a:p>
        </p:txBody>
      </p:sp>
      <p:cxnSp>
        <p:nvCxnSpPr>
          <p:cNvPr id="19477" name="Straight Connector 37"/>
          <p:cNvCxnSpPr>
            <a:cxnSpLocks noChangeShapeType="1"/>
            <a:stCxn id="19476" idx="1"/>
            <a:endCxn id="36" idx="3"/>
          </p:cNvCxnSpPr>
          <p:nvPr/>
        </p:nvCxnSpPr>
        <p:spPr bwMode="auto">
          <a:xfrm rot="10800000" flipV="1">
            <a:off x="4783015" y="4791166"/>
            <a:ext cx="2039816" cy="238034"/>
          </a:xfrm>
          <a:prstGeom prst="line">
            <a:avLst/>
          </a:prstGeom>
          <a:noFill/>
          <a:ln w="38100" algn="ctr">
            <a:solidFill>
              <a:srgbClr val="000000"/>
            </a:solidFill>
            <a:round/>
            <a:headEnd/>
            <a:tailEnd/>
          </a:ln>
        </p:spPr>
      </p:cxnSp>
      <p:sp>
        <p:nvSpPr>
          <p:cNvPr id="24" name="Footer Placeholder 23"/>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190189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6200" y="0"/>
            <a:ext cx="6868259" cy="1143000"/>
          </a:xfrm>
        </p:spPr>
        <p:txBody>
          <a:bodyPr>
            <a:normAutofit/>
          </a:bodyPr>
          <a:lstStyle/>
          <a:p>
            <a:pPr algn="l" eaLnBrk="1" hangingPunct="1"/>
            <a:r>
              <a:rPr lang="en-US" sz="3200" b="1" dirty="0" smtClean="0">
                <a:solidFill>
                  <a:schemeClr val="accent5">
                    <a:lumMod val="75000"/>
                  </a:schemeClr>
                </a:solidFill>
              </a:rPr>
              <a:t>General Structure of  a C++ Program</a:t>
            </a:r>
          </a:p>
        </p:txBody>
      </p:sp>
      <p:sp>
        <p:nvSpPr>
          <p:cNvPr id="20483" name="Rectangle 3"/>
          <p:cNvSpPr>
            <a:spLocks noChangeArrowheads="1"/>
          </p:cNvSpPr>
          <p:nvPr/>
        </p:nvSpPr>
        <p:spPr bwMode="auto">
          <a:xfrm>
            <a:off x="422031" y="2105025"/>
            <a:ext cx="1477108" cy="457200"/>
          </a:xfrm>
          <a:prstGeom prst="rect">
            <a:avLst/>
          </a:prstGeom>
          <a:noFill/>
          <a:ln w="9525" algn="ctr">
            <a:solidFill>
              <a:srgbClr val="000000"/>
            </a:solidFill>
            <a:round/>
            <a:headEnd/>
            <a:tailEnd/>
          </a:ln>
        </p:spPr>
        <p:txBody>
          <a:bodyPr anchor="b"/>
          <a:lstStyle/>
          <a:p>
            <a:r>
              <a:rPr lang="en-US" sz="2800">
                <a:solidFill>
                  <a:srgbClr val="000000"/>
                </a:solidFill>
              </a:rPr>
              <a:t>#include</a:t>
            </a:r>
          </a:p>
        </p:txBody>
      </p:sp>
      <p:sp>
        <p:nvSpPr>
          <p:cNvPr id="20484" name="TextBox 4"/>
          <p:cNvSpPr txBox="1">
            <a:spLocks noChangeArrowheads="1"/>
          </p:cNvSpPr>
          <p:nvPr/>
        </p:nvSpPr>
        <p:spPr bwMode="auto">
          <a:xfrm>
            <a:off x="281354" y="1066801"/>
            <a:ext cx="2994731" cy="461665"/>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Preprocessor Directive</a:t>
            </a:r>
          </a:p>
        </p:txBody>
      </p:sp>
      <p:cxnSp>
        <p:nvCxnSpPr>
          <p:cNvPr id="20485" name="Straight Connector 6"/>
          <p:cNvCxnSpPr>
            <a:cxnSpLocks noChangeShapeType="1"/>
            <a:stCxn id="20484" idx="2"/>
            <a:endCxn id="20483" idx="0"/>
          </p:cNvCxnSpPr>
          <p:nvPr/>
        </p:nvCxnSpPr>
        <p:spPr bwMode="auto">
          <a:xfrm rot="5400000">
            <a:off x="1181374" y="1507678"/>
            <a:ext cx="576559" cy="618135"/>
          </a:xfrm>
          <a:prstGeom prst="line">
            <a:avLst/>
          </a:prstGeom>
          <a:noFill/>
          <a:ln w="38100" algn="ctr">
            <a:solidFill>
              <a:srgbClr val="000000"/>
            </a:solidFill>
            <a:round/>
            <a:headEnd/>
            <a:tailEnd/>
          </a:ln>
        </p:spPr>
      </p:cxnSp>
      <p:sp>
        <p:nvSpPr>
          <p:cNvPr id="20486" name="TextBox 15"/>
          <p:cNvSpPr txBox="1">
            <a:spLocks noChangeArrowheads="1"/>
          </p:cNvSpPr>
          <p:nvPr/>
        </p:nvSpPr>
        <p:spPr bwMode="auto">
          <a:xfrm>
            <a:off x="1880089" y="2066926"/>
            <a:ext cx="2272610" cy="523220"/>
          </a:xfrm>
          <a:prstGeom prst="rect">
            <a:avLst/>
          </a:prstGeom>
          <a:noFill/>
          <a:ln w="9525">
            <a:noFill/>
            <a:miter lim="800000"/>
            <a:headEnd/>
            <a:tailEnd/>
          </a:ln>
        </p:spPr>
        <p:txBody>
          <a:bodyPr wrap="none">
            <a:spAutoFit/>
          </a:bodyPr>
          <a:lstStyle/>
          <a:p>
            <a:r>
              <a:rPr lang="en-US" sz="2800" dirty="0">
                <a:solidFill>
                  <a:srgbClr val="000000"/>
                </a:solidFill>
              </a:rPr>
              <a:t>&lt; </a:t>
            </a:r>
            <a:r>
              <a:rPr lang="en-US" sz="2800" dirty="0" err="1">
                <a:solidFill>
                  <a:srgbClr val="000000"/>
                </a:solidFill>
              </a:rPr>
              <a:t>iostream.h</a:t>
            </a:r>
            <a:r>
              <a:rPr lang="en-US" sz="2800" dirty="0">
                <a:solidFill>
                  <a:srgbClr val="000000"/>
                </a:solidFill>
              </a:rPr>
              <a:t> &gt;</a:t>
            </a:r>
          </a:p>
        </p:txBody>
      </p:sp>
      <p:sp>
        <p:nvSpPr>
          <p:cNvPr id="20487" name="Oval 16"/>
          <p:cNvSpPr>
            <a:spLocks noChangeArrowheads="1"/>
          </p:cNvSpPr>
          <p:nvPr/>
        </p:nvSpPr>
        <p:spPr bwMode="auto">
          <a:xfrm>
            <a:off x="2250831" y="2133600"/>
            <a:ext cx="1406769" cy="609600"/>
          </a:xfrm>
          <a:prstGeom prst="ellipse">
            <a:avLst/>
          </a:prstGeom>
          <a:noFill/>
          <a:ln w="9525" algn="ctr">
            <a:noFill/>
            <a:round/>
            <a:headEnd/>
            <a:tailEnd/>
          </a:ln>
        </p:spPr>
        <p:txBody>
          <a:bodyPr anchor="b"/>
          <a:lstStyle/>
          <a:p>
            <a:endParaRPr lang="en-US"/>
          </a:p>
        </p:txBody>
      </p:sp>
      <p:sp>
        <p:nvSpPr>
          <p:cNvPr id="20488" name="Oval 17"/>
          <p:cNvSpPr>
            <a:spLocks noChangeArrowheads="1"/>
          </p:cNvSpPr>
          <p:nvPr/>
        </p:nvSpPr>
        <p:spPr bwMode="auto">
          <a:xfrm>
            <a:off x="2180493" y="1981200"/>
            <a:ext cx="2039815" cy="685800"/>
          </a:xfrm>
          <a:prstGeom prst="ellipse">
            <a:avLst/>
          </a:prstGeom>
          <a:noFill/>
          <a:ln w="9525" algn="ctr">
            <a:noFill/>
            <a:round/>
            <a:headEnd/>
            <a:tailEnd/>
          </a:ln>
        </p:spPr>
        <p:txBody>
          <a:bodyPr anchor="b"/>
          <a:lstStyle/>
          <a:p>
            <a:endParaRPr lang="en-US"/>
          </a:p>
        </p:txBody>
      </p:sp>
      <p:sp>
        <p:nvSpPr>
          <p:cNvPr id="19" name="Oval 18"/>
          <p:cNvSpPr/>
          <p:nvPr/>
        </p:nvSpPr>
        <p:spPr>
          <a:xfrm>
            <a:off x="2180492" y="1981200"/>
            <a:ext cx="1758462" cy="609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0" name="TextBox 19"/>
          <p:cNvSpPr txBox="1">
            <a:spLocks noChangeArrowheads="1"/>
          </p:cNvSpPr>
          <p:nvPr/>
        </p:nvSpPr>
        <p:spPr bwMode="auto">
          <a:xfrm>
            <a:off x="4898782" y="1600200"/>
            <a:ext cx="1502019" cy="830997"/>
          </a:xfrm>
          <a:prstGeom prst="rect">
            <a:avLst/>
          </a:prstGeom>
          <a:noFill/>
          <a:ln w="9525">
            <a:noFill/>
            <a:miter lim="800000"/>
            <a:headEnd/>
            <a:tailEnd/>
          </a:ln>
        </p:spPr>
        <p:txBody>
          <a:bodyPr>
            <a:spAutoFit/>
          </a:bodyPr>
          <a:lstStyle/>
          <a:p>
            <a:r>
              <a:rPr lang="en-US" sz="2400">
                <a:solidFill>
                  <a:srgbClr val="000000"/>
                </a:solidFill>
                <a:latin typeface="Times New Roman" pitchFamily="18" charset="0"/>
                <a:cs typeface="Times New Roman" pitchFamily="18" charset="0"/>
              </a:rPr>
              <a:t>Header File</a:t>
            </a:r>
          </a:p>
        </p:txBody>
      </p:sp>
      <p:cxnSp>
        <p:nvCxnSpPr>
          <p:cNvPr id="20491" name="Straight Connector 20"/>
          <p:cNvCxnSpPr>
            <a:cxnSpLocks noChangeShapeType="1"/>
            <a:stCxn id="20490" idx="1"/>
            <a:endCxn id="19" idx="7"/>
          </p:cNvCxnSpPr>
          <p:nvPr/>
        </p:nvCxnSpPr>
        <p:spPr bwMode="auto">
          <a:xfrm rot="10800000" flipV="1">
            <a:off x="3681434" y="2015698"/>
            <a:ext cx="1217349" cy="54775"/>
          </a:xfrm>
          <a:prstGeom prst="line">
            <a:avLst/>
          </a:prstGeom>
          <a:noFill/>
          <a:ln w="38100" algn="ctr">
            <a:solidFill>
              <a:srgbClr val="000000"/>
            </a:solidFill>
            <a:round/>
            <a:headEnd/>
            <a:tailEnd/>
          </a:ln>
        </p:spPr>
      </p:cxnSp>
      <p:sp>
        <p:nvSpPr>
          <p:cNvPr id="20492" name="TextBox 24"/>
          <p:cNvSpPr txBox="1">
            <a:spLocks noChangeArrowheads="1"/>
          </p:cNvSpPr>
          <p:nvPr/>
        </p:nvSpPr>
        <p:spPr bwMode="auto">
          <a:xfrm>
            <a:off x="351692" y="3240088"/>
            <a:ext cx="2961388" cy="3693319"/>
          </a:xfrm>
          <a:prstGeom prst="rect">
            <a:avLst/>
          </a:prstGeom>
          <a:noFill/>
          <a:ln w="9525">
            <a:noFill/>
            <a:miter lim="800000"/>
            <a:headEnd/>
            <a:tailEnd/>
          </a:ln>
        </p:spPr>
        <p:txBody>
          <a:bodyPr wrap="none">
            <a:spAutoFit/>
          </a:bodyPr>
          <a:lstStyle/>
          <a:p>
            <a:r>
              <a:rPr lang="en-US" sz="2800">
                <a:solidFill>
                  <a:srgbClr val="000000"/>
                </a:solidFill>
              </a:rPr>
              <a:t>int   main  ()</a:t>
            </a:r>
          </a:p>
          <a:p>
            <a:endParaRPr lang="en-US" sz="1000">
              <a:solidFill>
                <a:srgbClr val="000000"/>
              </a:solidFill>
            </a:endParaRPr>
          </a:p>
          <a:p>
            <a:r>
              <a:rPr lang="en-US" sz="2800">
                <a:solidFill>
                  <a:srgbClr val="000000"/>
                </a:solidFill>
              </a:rPr>
              <a:t>{</a:t>
            </a:r>
          </a:p>
          <a:p>
            <a:r>
              <a:rPr lang="en-US" sz="2800">
                <a:solidFill>
                  <a:srgbClr val="000000"/>
                </a:solidFill>
              </a:rPr>
              <a:t>	statement 1;</a:t>
            </a:r>
          </a:p>
          <a:p>
            <a:r>
              <a:rPr lang="en-US" sz="2800">
                <a:solidFill>
                  <a:srgbClr val="000000"/>
                </a:solidFill>
              </a:rPr>
              <a:t>	statement 2;</a:t>
            </a:r>
          </a:p>
          <a:p>
            <a:r>
              <a:rPr lang="en-US" sz="2800">
                <a:solidFill>
                  <a:srgbClr val="000000"/>
                </a:solidFill>
              </a:rPr>
              <a:t>	…</a:t>
            </a:r>
          </a:p>
          <a:p>
            <a:r>
              <a:rPr lang="en-US" sz="2800">
                <a:solidFill>
                  <a:srgbClr val="000000"/>
                </a:solidFill>
              </a:rPr>
              <a:t>	statement n;</a:t>
            </a:r>
          </a:p>
          <a:p>
            <a:r>
              <a:rPr lang="en-US" sz="2800">
                <a:solidFill>
                  <a:srgbClr val="000000"/>
                </a:solidFill>
              </a:rPr>
              <a:t> 	return 0;</a:t>
            </a:r>
          </a:p>
          <a:p>
            <a:r>
              <a:rPr lang="en-US" sz="2800">
                <a:solidFill>
                  <a:srgbClr val="000000"/>
                </a:solidFill>
              </a:rPr>
              <a:t>}</a:t>
            </a:r>
          </a:p>
        </p:txBody>
      </p:sp>
      <p:sp>
        <p:nvSpPr>
          <p:cNvPr id="20493" name="TextBox 25"/>
          <p:cNvSpPr txBox="1">
            <a:spLocks noChangeArrowheads="1"/>
          </p:cNvSpPr>
          <p:nvPr/>
        </p:nvSpPr>
        <p:spPr bwMode="auto">
          <a:xfrm>
            <a:off x="3165231" y="2514601"/>
            <a:ext cx="2474332" cy="461665"/>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Return Value Type</a:t>
            </a:r>
          </a:p>
        </p:txBody>
      </p:sp>
      <p:sp>
        <p:nvSpPr>
          <p:cNvPr id="28" name="Rounded Rectangle 27"/>
          <p:cNvSpPr/>
          <p:nvPr/>
        </p:nvSpPr>
        <p:spPr>
          <a:xfrm>
            <a:off x="281354" y="3240088"/>
            <a:ext cx="633046"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5" name="TextBox 31"/>
          <p:cNvSpPr txBox="1">
            <a:spLocks noChangeArrowheads="1"/>
          </p:cNvSpPr>
          <p:nvPr/>
        </p:nvSpPr>
        <p:spPr bwMode="auto">
          <a:xfrm>
            <a:off x="4712677" y="2743201"/>
            <a:ext cx="2089033" cy="461665"/>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Function Name</a:t>
            </a:r>
          </a:p>
        </p:txBody>
      </p:sp>
      <p:sp>
        <p:nvSpPr>
          <p:cNvPr id="36" name="Rounded Rectangle 35"/>
          <p:cNvSpPr/>
          <p:nvPr/>
        </p:nvSpPr>
        <p:spPr>
          <a:xfrm>
            <a:off x="211015" y="3849688"/>
            <a:ext cx="4572000" cy="30083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7" name="TextBox 36"/>
          <p:cNvSpPr txBox="1">
            <a:spLocks noChangeArrowheads="1"/>
          </p:cNvSpPr>
          <p:nvPr/>
        </p:nvSpPr>
        <p:spPr bwMode="auto">
          <a:xfrm>
            <a:off x="6822831" y="4383088"/>
            <a:ext cx="1817077" cy="1200329"/>
          </a:xfrm>
          <a:prstGeom prst="rect">
            <a:avLst/>
          </a:prstGeom>
          <a:noFill/>
          <a:ln w="9525">
            <a:noFill/>
            <a:miter lim="800000"/>
            <a:headEnd/>
            <a:tailEnd/>
          </a:ln>
        </p:spPr>
        <p:txBody>
          <a:bodyPr>
            <a:spAutoFit/>
          </a:bodyPr>
          <a:lstStyle/>
          <a:p>
            <a:r>
              <a:rPr lang="en-US" sz="2400">
                <a:solidFill>
                  <a:srgbClr val="000000"/>
                </a:solidFill>
                <a:latin typeface="Times New Roman" pitchFamily="18" charset="0"/>
                <a:cs typeface="Times New Roman" pitchFamily="18" charset="0"/>
              </a:rPr>
              <a:t>Body of main Function</a:t>
            </a:r>
          </a:p>
        </p:txBody>
      </p:sp>
      <p:cxnSp>
        <p:nvCxnSpPr>
          <p:cNvPr id="20498" name="Straight Connector 37"/>
          <p:cNvCxnSpPr>
            <a:cxnSpLocks noChangeShapeType="1"/>
            <a:stCxn id="20497" idx="1"/>
            <a:endCxn id="36" idx="3"/>
          </p:cNvCxnSpPr>
          <p:nvPr/>
        </p:nvCxnSpPr>
        <p:spPr bwMode="auto">
          <a:xfrm rot="10800000" flipV="1">
            <a:off x="4783015" y="4983252"/>
            <a:ext cx="2039816" cy="370591"/>
          </a:xfrm>
          <a:prstGeom prst="line">
            <a:avLst/>
          </a:prstGeom>
          <a:noFill/>
          <a:ln w="38100" algn="ctr">
            <a:solidFill>
              <a:srgbClr val="000000"/>
            </a:solidFill>
            <a:round/>
            <a:headEnd/>
            <a:tailEnd/>
          </a:ln>
        </p:spPr>
      </p:cxnSp>
      <p:sp>
        <p:nvSpPr>
          <p:cNvPr id="24" name="Rounded Rectangle 23"/>
          <p:cNvSpPr/>
          <p:nvPr/>
        </p:nvSpPr>
        <p:spPr>
          <a:xfrm>
            <a:off x="1195754" y="5983288"/>
            <a:ext cx="1547446"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00" name="TextBox 28"/>
          <p:cNvSpPr txBox="1">
            <a:spLocks noChangeArrowheads="1"/>
          </p:cNvSpPr>
          <p:nvPr/>
        </p:nvSpPr>
        <p:spPr bwMode="auto">
          <a:xfrm>
            <a:off x="6868258" y="5524500"/>
            <a:ext cx="2359941" cy="1200329"/>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Return value 0</a:t>
            </a:r>
          </a:p>
          <a:p>
            <a:r>
              <a:rPr lang="en-US" sz="2400">
                <a:solidFill>
                  <a:srgbClr val="000000"/>
                </a:solidFill>
                <a:latin typeface="Times New Roman" pitchFamily="18" charset="0"/>
                <a:cs typeface="Times New Roman" pitchFamily="18" charset="0"/>
              </a:rPr>
              <a:t>Normal terminate</a:t>
            </a:r>
          </a:p>
          <a:p>
            <a:r>
              <a:rPr lang="en-US" sz="2400">
                <a:solidFill>
                  <a:srgbClr val="000000"/>
                </a:solidFill>
                <a:latin typeface="Times New Roman" pitchFamily="18" charset="0"/>
                <a:cs typeface="Times New Roman" pitchFamily="18" charset="0"/>
              </a:rPr>
              <a:t>program</a:t>
            </a:r>
          </a:p>
        </p:txBody>
      </p:sp>
      <p:cxnSp>
        <p:nvCxnSpPr>
          <p:cNvPr id="20501" name="Straight Connector 29"/>
          <p:cNvCxnSpPr>
            <a:cxnSpLocks noChangeShapeType="1"/>
            <a:stCxn id="20500" idx="1"/>
          </p:cNvCxnSpPr>
          <p:nvPr/>
        </p:nvCxnSpPr>
        <p:spPr bwMode="auto">
          <a:xfrm rot="10800000" flipV="1">
            <a:off x="2813540" y="6124665"/>
            <a:ext cx="4054719" cy="87224"/>
          </a:xfrm>
          <a:prstGeom prst="line">
            <a:avLst/>
          </a:prstGeom>
          <a:noFill/>
          <a:ln w="38100" algn="ctr">
            <a:solidFill>
              <a:srgbClr val="000000"/>
            </a:solidFill>
            <a:round/>
            <a:headEnd/>
            <a:tailEnd/>
          </a:ln>
        </p:spPr>
      </p:cxnSp>
      <p:sp>
        <p:nvSpPr>
          <p:cNvPr id="35" name="Rounded Rectangle 34"/>
          <p:cNvSpPr/>
          <p:nvPr/>
        </p:nvSpPr>
        <p:spPr>
          <a:xfrm>
            <a:off x="984738" y="3255963"/>
            <a:ext cx="914400" cy="533400"/>
          </a:xfrm>
          <a:prstGeom prst="roundRect">
            <a:avLst/>
          </a:prstGeom>
          <a:solidFill>
            <a:schemeClr val="accent1">
              <a:alpha val="29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2" name="Shape 71"/>
          <p:cNvCxnSpPr>
            <a:stCxn id="20493" idx="1"/>
            <a:endCxn id="28" idx="0"/>
          </p:cNvCxnSpPr>
          <p:nvPr/>
        </p:nvCxnSpPr>
        <p:spPr>
          <a:xfrm rot="10800000" flipV="1">
            <a:off x="597877" y="2745434"/>
            <a:ext cx="2567354" cy="494654"/>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hape 79"/>
          <p:cNvCxnSpPr>
            <a:stCxn id="20495" idx="1"/>
            <a:endCxn id="35" idx="0"/>
          </p:cNvCxnSpPr>
          <p:nvPr/>
        </p:nvCxnSpPr>
        <p:spPr>
          <a:xfrm rot="10800000" flipV="1">
            <a:off x="1441939" y="2974033"/>
            <a:ext cx="3270739" cy="281929"/>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hape 86"/>
          <p:cNvCxnSpPr/>
          <p:nvPr/>
        </p:nvCxnSpPr>
        <p:spPr>
          <a:xfrm rot="10800000" flipV="1">
            <a:off x="2180493" y="3265488"/>
            <a:ext cx="3270738" cy="1651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06" name="TextBox 87"/>
          <p:cNvSpPr txBox="1">
            <a:spLocks noChangeArrowheads="1"/>
          </p:cNvSpPr>
          <p:nvPr/>
        </p:nvSpPr>
        <p:spPr bwMode="auto">
          <a:xfrm>
            <a:off x="5416062" y="3048001"/>
            <a:ext cx="1980863" cy="461665"/>
          </a:xfrm>
          <a:prstGeom prst="rect">
            <a:avLst/>
          </a:prstGeom>
          <a:noFill/>
          <a:ln w="9525">
            <a:noFill/>
            <a:miter lim="800000"/>
            <a:headEnd/>
            <a:tailEnd/>
          </a:ln>
        </p:spPr>
        <p:txBody>
          <a:bodyPr wrap="none">
            <a:spAutoFit/>
          </a:bodyPr>
          <a:lstStyle/>
          <a:p>
            <a:r>
              <a:rPr lang="en-US" sz="2400">
                <a:solidFill>
                  <a:srgbClr val="000000"/>
                </a:solidFill>
                <a:latin typeface="Times New Roman" pitchFamily="18" charset="0"/>
                <a:cs typeface="Times New Roman" pitchFamily="18" charset="0"/>
              </a:rPr>
              <a:t>Argument List</a:t>
            </a:r>
          </a:p>
        </p:txBody>
      </p:sp>
      <p:sp>
        <p:nvSpPr>
          <p:cNvPr id="30" name="Footer Placeholder 29"/>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 xmlns:p14="http://schemas.microsoft.com/office/powerpoint/2010/main" val="482445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0"/>
            <a:ext cx="6400800" cy="1143000"/>
          </a:xfrm>
        </p:spPr>
        <p:txBody>
          <a:bodyPr>
            <a:normAutofit/>
          </a:bodyPr>
          <a:lstStyle/>
          <a:p>
            <a:pPr algn="l" eaLnBrk="1" hangingPunct="1"/>
            <a:r>
              <a:rPr lang="en-US" sz="3200" b="1" dirty="0" smtClean="0">
                <a:solidFill>
                  <a:schemeClr val="accent5">
                    <a:lumMod val="75000"/>
                  </a:schemeClr>
                </a:solidFill>
              </a:rPr>
              <a:t>What does the code mean?</a:t>
            </a:r>
          </a:p>
        </p:txBody>
      </p:sp>
      <p:sp>
        <p:nvSpPr>
          <p:cNvPr id="27651" name="Rectangle 3" descr="Rectangle: Click to edit Master text styles&#10;Second level&#10;Third level&#10;Fourth level&#10;Fifth level"/>
          <p:cNvSpPr>
            <a:spLocks noGrp="1" noChangeArrowheads="1"/>
          </p:cNvSpPr>
          <p:nvPr>
            <p:ph idx="4294967295"/>
          </p:nvPr>
        </p:nvSpPr>
        <p:spPr>
          <a:xfrm>
            <a:off x="457200" y="990600"/>
            <a:ext cx="8534400" cy="5257800"/>
          </a:xfrm>
        </p:spPr>
        <p:txBody>
          <a:bodyPr>
            <a:normAutofit/>
          </a:bodyPr>
          <a:lstStyle/>
          <a:p>
            <a:pPr algn="just" eaLnBrk="1" hangingPunct="1">
              <a:lnSpc>
                <a:spcPct val="90000"/>
              </a:lnSpc>
            </a:pPr>
            <a:r>
              <a:rPr lang="en-US" sz="2400" dirty="0" smtClean="0"/>
              <a:t>#include &lt;</a:t>
            </a:r>
            <a:r>
              <a:rPr lang="en-US" sz="2400" dirty="0" err="1" smtClean="0"/>
              <a:t>iostream.h</a:t>
            </a:r>
            <a:r>
              <a:rPr lang="en-US" sz="2400" dirty="0" smtClean="0"/>
              <a:t>&gt;</a:t>
            </a:r>
          </a:p>
          <a:p>
            <a:pPr lvl="1" algn="just" eaLnBrk="1" hangingPunct="1">
              <a:lnSpc>
                <a:spcPct val="150000"/>
              </a:lnSpc>
            </a:pPr>
            <a:r>
              <a:rPr lang="en-US" sz="2400" dirty="0" smtClean="0"/>
              <a:t>Processed by the </a:t>
            </a:r>
            <a:r>
              <a:rPr lang="en-US" sz="2400" b="1" dirty="0" smtClean="0"/>
              <a:t>pre-processor</a:t>
            </a:r>
            <a:r>
              <a:rPr lang="en-US" sz="2400" dirty="0" smtClean="0"/>
              <a:t> (it’s called a </a:t>
            </a:r>
            <a:r>
              <a:rPr lang="en-US" sz="2400" b="1" dirty="0" smtClean="0"/>
              <a:t>pre-processor directive</a:t>
            </a:r>
            <a:r>
              <a:rPr lang="en-US" sz="2400" dirty="0" smtClean="0"/>
              <a:t>).</a:t>
            </a:r>
          </a:p>
          <a:p>
            <a:pPr lvl="1" algn="just" eaLnBrk="1" hangingPunct="1">
              <a:lnSpc>
                <a:spcPct val="150000"/>
              </a:lnSpc>
            </a:pPr>
            <a:r>
              <a:rPr lang="en-US" sz="2400" dirty="0" smtClean="0"/>
              <a:t>A preprocessor directive is an instruction to the compiler.</a:t>
            </a:r>
          </a:p>
          <a:p>
            <a:pPr lvl="1" algn="just" eaLnBrk="1" hangingPunct="1">
              <a:lnSpc>
                <a:spcPct val="150000"/>
              </a:lnSpc>
            </a:pPr>
            <a:r>
              <a:rPr lang="en-US" sz="2400" dirty="0" smtClean="0"/>
              <a:t>#include directive tells the compiler to insert another file into your source file.</a:t>
            </a:r>
          </a:p>
          <a:p>
            <a:pPr lvl="1" algn="just" eaLnBrk="1" hangingPunct="1">
              <a:lnSpc>
                <a:spcPct val="150000"/>
              </a:lnSpc>
            </a:pPr>
            <a:r>
              <a:rPr lang="en-US" sz="2400" dirty="0" err="1"/>
              <a:t>i</a:t>
            </a:r>
            <a:r>
              <a:rPr lang="en-US" sz="2400" dirty="0" err="1" smtClean="0"/>
              <a:t>ostream.h</a:t>
            </a:r>
            <a:r>
              <a:rPr lang="en-US" sz="2400" dirty="0" smtClean="0"/>
              <a:t> – an example of Header files (sometimes called an include file).</a:t>
            </a:r>
          </a:p>
          <a:p>
            <a:pPr lvl="1" algn="just" eaLnBrk="1" hangingPunct="1">
              <a:lnSpc>
                <a:spcPct val="150000"/>
              </a:lnSpc>
            </a:pPr>
            <a:r>
              <a:rPr lang="en-US" sz="2400" dirty="0" smtClean="0"/>
              <a:t>Literally copies and pastes the </a:t>
            </a:r>
            <a:r>
              <a:rPr lang="en-US" sz="2400" b="1" dirty="0" smtClean="0"/>
              <a:t>libraries</a:t>
            </a:r>
            <a:r>
              <a:rPr lang="en-US" sz="2400" dirty="0" smtClean="0"/>
              <a:t> of functions.</a:t>
            </a:r>
          </a:p>
        </p:txBody>
      </p:sp>
      <p:sp>
        <p:nvSpPr>
          <p:cNvPr id="6" name="Footer Placeholder 5"/>
          <p:cNvSpPr>
            <a:spLocks noGrp="1"/>
          </p:cNvSpPr>
          <p:nvPr>
            <p:ph type="ftr" sz="quarter" idx="11"/>
          </p:nvPr>
        </p:nvSpPr>
        <p:spPr>
          <a:xfrm>
            <a:off x="0" y="64166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248810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pRg st="0" end="0"/>
                                            </p:txEl>
                                          </p:spTgt>
                                        </p:tgtEl>
                                        <p:attrNameLst>
                                          <p:attrName>style.visibility</p:attrName>
                                        </p:attrNameLst>
                                      </p:cBhvr>
                                      <p:to>
                                        <p:strVal val="visible"/>
                                      </p:to>
                                    </p:set>
                                    <p:anim calcmode="lin" valueType="num">
                                      <p:cBhvr additive="base">
                                        <p:cTn id="11"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651">
                                            <p:txEl>
                                              <p:pRg st="1" end="1"/>
                                            </p:txEl>
                                          </p:spTgt>
                                        </p:tgtEl>
                                        <p:attrNameLst>
                                          <p:attrName>style.visibility</p:attrName>
                                        </p:attrNameLst>
                                      </p:cBhvr>
                                      <p:to>
                                        <p:strVal val="visible"/>
                                      </p:to>
                                    </p:set>
                                    <p:anim calcmode="lin" valueType="num">
                                      <p:cBhvr additive="base">
                                        <p:cTn id="15"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651">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651">
                                            <p:txEl>
                                              <p:pRg st="3" end="3"/>
                                            </p:txEl>
                                          </p:spTgt>
                                        </p:tgtEl>
                                        <p:attrNameLst>
                                          <p:attrName>style.visibility</p:attrName>
                                        </p:attrNameLst>
                                      </p:cBhvr>
                                      <p:to>
                                        <p:strVal val="visible"/>
                                      </p:to>
                                    </p:set>
                                    <p:anim calcmode="lin" valueType="num">
                                      <p:cBhvr additive="base">
                                        <p:cTn id="23"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65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5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65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a:r>
              <a:rPr lang="en-US" b="1" dirty="0" smtClean="0">
                <a:solidFill>
                  <a:schemeClr val="accent5">
                    <a:lumMod val="75000"/>
                  </a:schemeClr>
                </a:solidFill>
              </a:rPr>
              <a:t>History</a:t>
            </a:r>
          </a:p>
        </p:txBody>
      </p:sp>
      <p:sp>
        <p:nvSpPr>
          <p:cNvPr id="4099" name="Content Placeholder 2" descr="Rectangle: Click to edit Master text styles&#10;Second level&#10;Third level&#10;Fourth level&#10;Fifth level"/>
          <p:cNvSpPr>
            <a:spLocks noGrp="1"/>
          </p:cNvSpPr>
          <p:nvPr>
            <p:ph idx="1"/>
          </p:nvPr>
        </p:nvSpPr>
        <p:spPr>
          <a:xfrm>
            <a:off x="0" y="1905000"/>
            <a:ext cx="9144000" cy="4114800"/>
          </a:xfrm>
        </p:spPr>
        <p:txBody>
          <a:bodyPr/>
          <a:lstStyle/>
          <a:p>
            <a:r>
              <a:rPr lang="en-US" sz="2800" dirty="0" smtClean="0"/>
              <a:t>C programming language by Dennis Ritchie at AT&amp;T Bell Labs</a:t>
            </a:r>
          </a:p>
          <a:p>
            <a:pPr>
              <a:buFont typeface="Wingdings" pitchFamily="2" charset="2"/>
              <a:buNone/>
            </a:pPr>
            <a:r>
              <a:rPr lang="en-US" sz="2800" dirty="0" smtClean="0"/>
              <a:t>   (between 1969 ~ 1973)</a:t>
            </a:r>
          </a:p>
          <a:p>
            <a:endParaRPr lang="en-US" sz="2800" dirty="0" smtClean="0"/>
          </a:p>
          <a:p>
            <a:r>
              <a:rPr lang="en-US" sz="2800" dirty="0" smtClean="0"/>
              <a:t>C++ by </a:t>
            </a:r>
            <a:r>
              <a:rPr lang="en-US" sz="2800" dirty="0" err="1" smtClean="0"/>
              <a:t>Bjarne</a:t>
            </a:r>
            <a:r>
              <a:rPr lang="en-US" sz="2800" dirty="0" smtClean="0"/>
              <a:t> </a:t>
            </a:r>
            <a:r>
              <a:rPr lang="en-US" sz="2800" dirty="0" err="1" smtClean="0"/>
              <a:t>Stroustrup</a:t>
            </a:r>
            <a:r>
              <a:rPr lang="en-US" sz="2800" dirty="0" smtClean="0"/>
              <a:t> in 1983</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543861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0"/>
            <a:ext cx="6400800" cy="1143000"/>
          </a:xfrm>
        </p:spPr>
        <p:txBody>
          <a:bodyPr>
            <a:normAutofit/>
          </a:bodyPr>
          <a:lstStyle/>
          <a:p>
            <a:pPr algn="l" eaLnBrk="1" hangingPunct="1"/>
            <a:r>
              <a:rPr lang="en-US" sz="3200" b="1" dirty="0" smtClean="0">
                <a:solidFill>
                  <a:schemeClr val="accent5">
                    <a:lumMod val="75000"/>
                  </a:schemeClr>
                </a:solidFill>
              </a:rPr>
              <a:t>What does the code mean?</a:t>
            </a:r>
          </a:p>
        </p:txBody>
      </p:sp>
      <p:sp>
        <p:nvSpPr>
          <p:cNvPr id="28675" name="Rectangle 3" descr="Rectangle: Click to edit Master text styles&#10;Second level&#10;Third level&#10;Fourth level&#10;Fifth level"/>
          <p:cNvSpPr>
            <a:spLocks noGrp="1" noChangeArrowheads="1"/>
          </p:cNvSpPr>
          <p:nvPr>
            <p:ph idx="4294967295"/>
          </p:nvPr>
        </p:nvSpPr>
        <p:spPr>
          <a:xfrm>
            <a:off x="381000" y="1371600"/>
            <a:ext cx="8305800" cy="4800600"/>
          </a:xfrm>
        </p:spPr>
        <p:txBody>
          <a:bodyPr>
            <a:normAutofit fontScale="92500" lnSpcReduction="20000"/>
          </a:bodyPr>
          <a:lstStyle/>
          <a:p>
            <a:pPr algn="just" eaLnBrk="1" hangingPunct="1">
              <a:lnSpc>
                <a:spcPct val="150000"/>
              </a:lnSpc>
            </a:pPr>
            <a:r>
              <a:rPr lang="en-US" sz="2600" dirty="0" smtClean="0"/>
              <a:t>main()</a:t>
            </a:r>
          </a:p>
          <a:p>
            <a:pPr algn="just" eaLnBrk="1" hangingPunct="1">
              <a:lnSpc>
                <a:spcPct val="150000"/>
              </a:lnSpc>
            </a:pPr>
            <a:r>
              <a:rPr lang="en-US" sz="2600" dirty="0" smtClean="0"/>
              <a:t>Remember, every C++ program is made of one or more </a:t>
            </a:r>
            <a:r>
              <a:rPr lang="en-US" sz="2600" b="1" dirty="0" smtClean="0"/>
              <a:t>functions</a:t>
            </a:r>
          </a:p>
          <a:p>
            <a:pPr lvl="1" algn="just" eaLnBrk="1" hangingPunct="1">
              <a:lnSpc>
                <a:spcPct val="150000"/>
              </a:lnSpc>
            </a:pPr>
            <a:r>
              <a:rPr lang="en-US" sz="2600" dirty="0" smtClean="0"/>
              <a:t>A </a:t>
            </a:r>
            <a:r>
              <a:rPr lang="en-US" sz="2600" i="1" dirty="0" smtClean="0"/>
              <a:t>function</a:t>
            </a:r>
            <a:r>
              <a:rPr lang="en-US" sz="2600" dirty="0" smtClean="0"/>
              <a:t> is a piece of code that accomplishes one specific task</a:t>
            </a:r>
          </a:p>
          <a:p>
            <a:pPr algn="just" eaLnBrk="1" hangingPunct="1">
              <a:lnSpc>
                <a:spcPct val="150000"/>
              </a:lnSpc>
            </a:pPr>
            <a:r>
              <a:rPr lang="en-US" sz="2600" dirty="0" smtClean="0"/>
              <a:t>Every </a:t>
            </a:r>
            <a:r>
              <a:rPr lang="en-US" sz="2600" u="sng" dirty="0" smtClean="0"/>
              <a:t>executable</a:t>
            </a:r>
            <a:r>
              <a:rPr lang="en-US" sz="2600" dirty="0" smtClean="0"/>
              <a:t> C++ program has </a:t>
            </a:r>
            <a:r>
              <a:rPr lang="en-US" sz="2600" b="1" dirty="0" smtClean="0"/>
              <a:t>one</a:t>
            </a:r>
            <a:r>
              <a:rPr lang="en-US" sz="2600" dirty="0" smtClean="0"/>
              <a:t> function called main()</a:t>
            </a:r>
          </a:p>
          <a:p>
            <a:pPr lvl="1" algn="just" eaLnBrk="1" hangingPunct="1">
              <a:lnSpc>
                <a:spcPct val="150000"/>
              </a:lnSpc>
            </a:pPr>
            <a:r>
              <a:rPr lang="en-US" sz="2600" dirty="0" smtClean="0"/>
              <a:t>This is where execution (the actual running) of the program (i.e., the computer instructions) starts… </a:t>
            </a:r>
          </a:p>
          <a:p>
            <a:pPr lvl="1" algn="just" eaLnBrk="1" hangingPunct="1">
              <a:lnSpc>
                <a:spcPct val="150000"/>
              </a:lnSpc>
            </a:pPr>
            <a:r>
              <a:rPr lang="en-US" sz="2600" dirty="0" smtClean="0"/>
              <a:t>Each statement ends with a semi-colon “</a:t>
            </a:r>
            <a:r>
              <a:rPr lang="en-US" sz="2600" b="1" dirty="0" smtClean="0"/>
              <a:t>;</a:t>
            </a:r>
            <a:r>
              <a:rPr lang="en-US" sz="2600" dirty="0" smtClean="0"/>
              <a:t>”</a:t>
            </a:r>
          </a:p>
          <a:p>
            <a:pPr lvl="1" algn="just" eaLnBrk="1" hangingPunct="1">
              <a:lnSpc>
                <a:spcPct val="150000"/>
              </a:lnSpc>
            </a:pPr>
            <a:endParaRPr lang="en-US" sz="22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266964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calcmode="lin" valueType="num">
                                      <p:cBhvr additive="base">
                                        <p:cTn id="11"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 calcmode="lin" valueType="num">
                                      <p:cBhvr additive="base">
                                        <p:cTn id="15"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 calcmode="lin" valueType="num">
                                      <p:cBhvr additive="base">
                                        <p:cTn id="23" dur="50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6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 calcmode="lin" valueType="num">
                                      <p:cBhvr additive="base">
                                        <p:cTn id="27" dur="500" fill="hold"/>
                                        <p:tgtEl>
                                          <p:spTgt spid="286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86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6400800" cy="1143000"/>
          </a:xfrm>
        </p:spPr>
        <p:txBody>
          <a:bodyPr/>
          <a:lstStyle/>
          <a:p>
            <a:pPr algn="l" eaLnBrk="1" hangingPunct="1"/>
            <a:r>
              <a:rPr lang="en-US" sz="3200" b="1" dirty="0" smtClean="0">
                <a:solidFill>
                  <a:schemeClr val="accent5">
                    <a:lumMod val="75000"/>
                  </a:schemeClr>
                </a:solidFill>
              </a:rPr>
              <a:t>Output</a:t>
            </a:r>
            <a:r>
              <a:rPr lang="en-US" b="1" dirty="0" smtClean="0">
                <a:solidFill>
                  <a:schemeClr val="accent5">
                    <a:lumMod val="75000"/>
                  </a:schemeClr>
                </a:solidFill>
              </a:rPr>
              <a:t> Statement in C++(cout)</a:t>
            </a:r>
          </a:p>
        </p:txBody>
      </p:sp>
      <p:sp>
        <p:nvSpPr>
          <p:cNvPr id="29699" name="Rectangle 3" descr="Rectangle: Click to edit Master text styles&#10;Second level&#10;Third level&#10;Fourth level&#10;Fifth level"/>
          <p:cNvSpPr>
            <a:spLocks noGrp="1" noChangeArrowheads="1"/>
          </p:cNvSpPr>
          <p:nvPr>
            <p:ph idx="4294967295"/>
          </p:nvPr>
        </p:nvSpPr>
        <p:spPr>
          <a:xfrm>
            <a:off x="0" y="1143000"/>
            <a:ext cx="8915400" cy="4724400"/>
          </a:xfrm>
        </p:spPr>
        <p:txBody>
          <a:bodyPr>
            <a:noAutofit/>
          </a:bodyPr>
          <a:lstStyle/>
          <a:p>
            <a:pPr lvl="1" algn="just" eaLnBrk="1" hangingPunct="1">
              <a:lnSpc>
                <a:spcPct val="150000"/>
              </a:lnSpc>
              <a:buFont typeface="Arial" panose="020B0604020202020204" pitchFamily="34" charset="0"/>
              <a:buChar char="•"/>
            </a:pPr>
            <a:r>
              <a:rPr lang="en-US" dirty="0" smtClean="0"/>
              <a:t>cout  &lt;&lt; “Message” ;</a:t>
            </a:r>
          </a:p>
          <a:p>
            <a:pPr lvl="1" algn="just" eaLnBrk="1" hangingPunct="1">
              <a:lnSpc>
                <a:spcPct val="150000"/>
              </a:lnSpc>
              <a:buFont typeface="Arial" panose="020B0604020202020204" pitchFamily="34" charset="0"/>
              <a:buChar char="•"/>
            </a:pPr>
            <a:r>
              <a:rPr lang="en-US" dirty="0" smtClean="0"/>
              <a:t>cout is a reserved word.</a:t>
            </a:r>
          </a:p>
          <a:p>
            <a:pPr lvl="1" algn="just">
              <a:lnSpc>
                <a:spcPct val="150000"/>
              </a:lnSpc>
              <a:buFont typeface="Arial" panose="020B0604020202020204" pitchFamily="34" charset="0"/>
              <a:buChar char="•"/>
            </a:pPr>
            <a:r>
              <a:rPr lang="en-US" dirty="0" smtClean="0"/>
              <a:t>The header file which is to be included for </a:t>
            </a:r>
            <a:r>
              <a:rPr lang="en-US" b="1" dirty="0" smtClean="0">
                <a:solidFill>
                  <a:srgbClr val="FF0000"/>
                </a:solidFill>
              </a:rPr>
              <a:t>cout </a:t>
            </a:r>
            <a:r>
              <a:rPr lang="en-US" dirty="0" smtClean="0"/>
              <a:t>is </a:t>
            </a:r>
            <a:r>
              <a:rPr lang="en-US" b="1" dirty="0" smtClean="0">
                <a:solidFill>
                  <a:srgbClr val="FF0000"/>
                </a:solidFill>
              </a:rPr>
              <a:t>&lt;</a:t>
            </a:r>
            <a:r>
              <a:rPr lang="en-US" b="1" dirty="0" err="1" smtClean="0">
                <a:solidFill>
                  <a:srgbClr val="FF0000"/>
                </a:solidFill>
              </a:rPr>
              <a:t>iostream.h</a:t>
            </a:r>
            <a:r>
              <a:rPr lang="en-US" b="1" dirty="0" smtClean="0">
                <a:solidFill>
                  <a:srgbClr val="FF0000"/>
                </a:solidFill>
              </a:rPr>
              <a:t> &gt;</a:t>
            </a:r>
          </a:p>
          <a:p>
            <a:pPr lvl="1" algn="just">
              <a:lnSpc>
                <a:spcPct val="150000"/>
              </a:lnSpc>
              <a:buFont typeface="Arial" panose="020B0604020202020204" pitchFamily="34" charset="0"/>
              <a:buChar char="•"/>
            </a:pPr>
            <a:r>
              <a:rPr lang="en-US" dirty="0" smtClean="0"/>
              <a:t>The operator </a:t>
            </a:r>
            <a:r>
              <a:rPr lang="en-US" dirty="0" smtClean="0">
                <a:solidFill>
                  <a:srgbClr val="FF0000"/>
                </a:solidFill>
              </a:rPr>
              <a:t>&lt;&lt;</a:t>
            </a:r>
            <a:r>
              <a:rPr lang="en-US" dirty="0" smtClean="0"/>
              <a:t> is called the insertion or put to operator.</a:t>
            </a:r>
          </a:p>
          <a:p>
            <a:pPr lvl="1" algn="just">
              <a:lnSpc>
                <a:spcPct val="150000"/>
              </a:lnSpc>
              <a:buFont typeface="Arial" panose="020B0604020202020204" pitchFamily="34" charset="0"/>
              <a:buChar char="•"/>
            </a:pPr>
            <a:r>
              <a:rPr lang="en-US" dirty="0" smtClean="0"/>
              <a:t>Causes the phrase in quotation marks to be displayed on the screen</a:t>
            </a:r>
          </a:p>
          <a:p>
            <a:pPr lvl="1" algn="just" eaLnBrk="1" hangingPunct="1">
              <a:lnSpc>
                <a:spcPct val="150000"/>
              </a:lnSpc>
              <a:buFont typeface="Wingdings" panose="05000000000000000000" pitchFamily="2" charset="2"/>
              <a:buChar char="q"/>
            </a:pPr>
            <a:endParaRPr lang="en-US" sz="24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179470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anim calcmode="lin" valueType="num">
                                      <p:cBhvr additive="base">
                                        <p:cTn id="11"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9">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699">
                                            <p:txEl>
                                              <p:pRg st="1" end="1"/>
                                            </p:txEl>
                                          </p:spTgt>
                                        </p:tgtEl>
                                        <p:attrNameLst>
                                          <p:attrName>style.visibility</p:attrName>
                                        </p:attrNameLst>
                                      </p:cBhvr>
                                      <p:to>
                                        <p:strVal val="visible"/>
                                      </p:to>
                                    </p:set>
                                    <p:anim calcmode="lin" valueType="num">
                                      <p:cBhvr additive="base">
                                        <p:cTn id="15"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699">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9699">
                                            <p:txEl>
                                              <p:pRg st="3" end="3"/>
                                            </p:txEl>
                                          </p:spTgt>
                                        </p:tgtEl>
                                        <p:attrNameLst>
                                          <p:attrName>style.visibility</p:attrName>
                                        </p:attrNameLst>
                                      </p:cBhvr>
                                      <p:to>
                                        <p:strVal val="visible"/>
                                      </p:to>
                                    </p:set>
                                    <p:anim calcmode="lin" valueType="num">
                                      <p:cBhvr additive="base">
                                        <p:cTn id="23"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69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 calcmode="lin" valueType="num">
                                      <p:cBhvr additive="base">
                                        <p:cTn id="27"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28600" y="0"/>
            <a:ext cx="6172200" cy="1143000"/>
          </a:xfrm>
        </p:spPr>
        <p:txBody>
          <a:bodyPr/>
          <a:lstStyle/>
          <a:p>
            <a:pPr algn="l" eaLnBrk="1" hangingPunct="1"/>
            <a:r>
              <a:rPr lang="en-US" sz="3200" b="1" dirty="0" smtClean="0">
                <a:solidFill>
                  <a:schemeClr val="accent5">
                    <a:lumMod val="75000"/>
                  </a:schemeClr>
                </a:solidFill>
              </a:rPr>
              <a:t>Output with cout</a:t>
            </a:r>
            <a:endParaRPr lang="en-US" b="1" dirty="0" smtClean="0">
              <a:solidFill>
                <a:schemeClr val="accent5">
                  <a:lumMod val="75000"/>
                </a:schemeClr>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 name="Picture 1"/>
          <p:cNvPicPr>
            <a:picLocks noChangeAspect="1"/>
          </p:cNvPicPr>
          <p:nvPr/>
        </p:nvPicPr>
        <p:blipFill>
          <a:blip r:embed="rId3" cstate="print"/>
          <a:stretch>
            <a:fillRect/>
          </a:stretch>
        </p:blipFill>
        <p:spPr>
          <a:xfrm>
            <a:off x="381000" y="1295400"/>
            <a:ext cx="8305800" cy="4419599"/>
          </a:xfrm>
          <a:prstGeom prst="rect">
            <a:avLst/>
          </a:prstGeom>
        </p:spPr>
      </p:pic>
    </p:spTree>
    <p:extLst>
      <p:ext uri="{BB962C8B-B14F-4D97-AF65-F5344CB8AC3E}">
        <p14:creationId xmlns="" xmlns:p14="http://schemas.microsoft.com/office/powerpoint/2010/main" val="2838849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838200"/>
            <a:ext cx="8915400" cy="1143000"/>
          </a:xfrm>
          <a:prstGeom prst="rect">
            <a:avLst/>
          </a:prstGeom>
        </p:spPr>
        <p:txBody>
          <a:bodyPr anchor="ctr">
            <a:normAutofit/>
          </a:bodyPr>
          <a:lstStyle/>
          <a:p>
            <a:pPr fontAlgn="auto">
              <a:spcAft>
                <a:spcPts val="0"/>
              </a:spcAft>
              <a:defRPr/>
            </a:pPr>
            <a:r>
              <a:rPr lang="en-US" dirty="0">
                <a:solidFill>
                  <a:schemeClr val="tx1"/>
                </a:solidFill>
                <a:latin typeface="+mj-lt"/>
                <a:ea typeface="+mj-ea"/>
                <a:cs typeface="+mj-cs"/>
              </a:rPr>
              <a:t>// My First Program</a:t>
            </a:r>
          </a:p>
        </p:txBody>
      </p:sp>
      <p:sp>
        <p:nvSpPr>
          <p:cNvPr id="4" name="TextBox 3"/>
          <p:cNvSpPr txBox="1"/>
          <p:nvPr/>
        </p:nvSpPr>
        <p:spPr>
          <a:xfrm>
            <a:off x="703385" y="1447801"/>
            <a:ext cx="7737231" cy="3416320"/>
          </a:xfrm>
          <a:prstGeom prst="rect">
            <a:avLst/>
          </a:prstGeom>
          <a:noFill/>
        </p:spPr>
        <p:txBody>
          <a:bodyPr>
            <a:spAutoFit/>
          </a:bodyPr>
          <a:lstStyle/>
          <a:p>
            <a:pPr>
              <a:lnSpc>
                <a:spcPct val="150000"/>
              </a:lnSpc>
              <a:defRPr/>
            </a:pPr>
            <a:r>
              <a:rPr lang="en-US" sz="3600" dirty="0">
                <a:solidFill>
                  <a:schemeClr val="bg2">
                    <a:lumMod val="10000"/>
                  </a:schemeClr>
                </a:solidFill>
                <a:latin typeface="Courier"/>
              </a:rPr>
              <a:t># include &lt;</a:t>
            </a:r>
            <a:r>
              <a:rPr lang="en-US" sz="3600" dirty="0" err="1">
                <a:solidFill>
                  <a:schemeClr val="bg2">
                    <a:lumMod val="10000"/>
                  </a:schemeClr>
                </a:solidFill>
                <a:latin typeface="Courier"/>
              </a:rPr>
              <a:t>iostream.h</a:t>
            </a:r>
            <a:r>
              <a:rPr lang="en-US" sz="3600" dirty="0">
                <a:solidFill>
                  <a:schemeClr val="bg2">
                    <a:lumMod val="10000"/>
                  </a:schemeClr>
                </a:solidFill>
                <a:latin typeface="Courier"/>
              </a:rPr>
              <a:t>&gt;</a:t>
            </a:r>
          </a:p>
          <a:p>
            <a:pPr>
              <a:lnSpc>
                <a:spcPct val="150000"/>
              </a:lnSpc>
              <a:defRPr/>
            </a:pPr>
            <a:r>
              <a:rPr lang="en-US" sz="3600" dirty="0">
                <a:solidFill>
                  <a:schemeClr val="bg2">
                    <a:lumMod val="10000"/>
                  </a:schemeClr>
                </a:solidFill>
                <a:latin typeface="Courier"/>
              </a:rPr>
              <a:t>void main () {</a:t>
            </a:r>
          </a:p>
          <a:p>
            <a:pPr>
              <a:lnSpc>
                <a:spcPct val="150000"/>
              </a:lnSpc>
              <a:defRPr/>
            </a:pPr>
            <a:r>
              <a:rPr lang="en-US" sz="3600" dirty="0">
                <a:solidFill>
                  <a:schemeClr val="bg2">
                    <a:lumMod val="10000"/>
                  </a:schemeClr>
                </a:solidFill>
                <a:latin typeface="Courier"/>
              </a:rPr>
              <a:t>    cout &lt;&lt; “Welcome to </a:t>
            </a:r>
            <a:r>
              <a:rPr lang="en-US" sz="3600" dirty="0" smtClean="0">
                <a:solidFill>
                  <a:schemeClr val="bg2">
                    <a:lumMod val="10000"/>
                  </a:schemeClr>
                </a:solidFill>
                <a:latin typeface="Courier"/>
              </a:rPr>
              <a:t>UIT”;</a:t>
            </a:r>
            <a:endParaRPr lang="en-US" sz="3600" dirty="0">
              <a:solidFill>
                <a:schemeClr val="bg2">
                  <a:lumMod val="10000"/>
                </a:schemeClr>
              </a:solidFill>
              <a:latin typeface="Courier"/>
            </a:endParaRPr>
          </a:p>
          <a:p>
            <a:pPr>
              <a:lnSpc>
                <a:spcPct val="150000"/>
              </a:lnSpc>
              <a:defRPr/>
            </a:pPr>
            <a:r>
              <a:rPr lang="en-US" sz="3600" dirty="0">
                <a:solidFill>
                  <a:schemeClr val="bg2">
                    <a:lumMod val="10000"/>
                  </a:schemeClr>
                </a:solidFill>
                <a:latin typeface="Courier"/>
              </a:rPr>
              <a:t>}</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991812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28600" y="0"/>
            <a:ext cx="6172200" cy="1143000"/>
          </a:xfrm>
        </p:spPr>
        <p:txBody>
          <a:bodyPr>
            <a:normAutofit/>
          </a:bodyPr>
          <a:lstStyle/>
          <a:p>
            <a:pPr algn="l" eaLnBrk="1" hangingPunct="1"/>
            <a:r>
              <a:rPr lang="en-US" sz="3200" b="1" dirty="0" smtClean="0">
                <a:solidFill>
                  <a:schemeClr val="accent5">
                    <a:lumMod val="75000"/>
                  </a:schemeClr>
                </a:solidFill>
              </a:rPr>
              <a:t>What does the code mean?</a:t>
            </a:r>
          </a:p>
        </p:txBody>
      </p:sp>
      <p:sp>
        <p:nvSpPr>
          <p:cNvPr id="31747" name="Rectangle 3" descr="Rectangle: Click to edit Master text styles&#10;Second level&#10;Third level&#10;Fourth level&#10;Fifth level"/>
          <p:cNvSpPr>
            <a:spLocks noGrp="1" noChangeArrowheads="1"/>
          </p:cNvSpPr>
          <p:nvPr>
            <p:ph idx="4294967295"/>
          </p:nvPr>
        </p:nvSpPr>
        <p:spPr>
          <a:xfrm>
            <a:off x="228600" y="1371600"/>
            <a:ext cx="8915400" cy="4724400"/>
          </a:xfrm>
        </p:spPr>
        <p:txBody>
          <a:bodyPr/>
          <a:lstStyle/>
          <a:p>
            <a:pPr eaLnBrk="1" hangingPunct="1">
              <a:lnSpc>
                <a:spcPct val="90000"/>
              </a:lnSpc>
            </a:pPr>
            <a:r>
              <a:rPr lang="en-US" sz="2600" b="1" dirty="0" smtClean="0"/>
              <a:t>cout &lt;&lt; “Welcome to UIT”;</a:t>
            </a:r>
          </a:p>
          <a:p>
            <a:pPr lvl="1" eaLnBrk="1" hangingPunct="1">
              <a:lnSpc>
                <a:spcPct val="90000"/>
              </a:lnSpc>
            </a:pPr>
            <a:endParaRPr lang="en-US" dirty="0" smtClean="0"/>
          </a:p>
          <a:p>
            <a:pPr lvl="1" eaLnBrk="1" hangingPunct="1">
              <a:lnSpc>
                <a:spcPct val="150000"/>
              </a:lnSpc>
            </a:pPr>
            <a:r>
              <a:rPr lang="en-US" sz="2400" dirty="0" smtClean="0"/>
              <a:t>This line tells the computer to print something to the screen</a:t>
            </a:r>
          </a:p>
          <a:p>
            <a:pPr lvl="1" eaLnBrk="1" hangingPunct="1">
              <a:lnSpc>
                <a:spcPct val="150000"/>
              </a:lnSpc>
            </a:pPr>
            <a:r>
              <a:rPr lang="en-US" sz="2400" dirty="0" smtClean="0"/>
              <a:t>If you want to print something to the screen you use the </a:t>
            </a:r>
            <a:r>
              <a:rPr lang="en-US" sz="2400" b="1" dirty="0" smtClean="0"/>
              <a:t>cout</a:t>
            </a:r>
            <a:r>
              <a:rPr lang="en-US" sz="2400" dirty="0" smtClean="0"/>
              <a:t> function</a:t>
            </a:r>
          </a:p>
          <a:p>
            <a:pPr lvl="1" eaLnBrk="1" hangingPunct="1">
              <a:lnSpc>
                <a:spcPct val="150000"/>
              </a:lnSpc>
            </a:pPr>
            <a:r>
              <a:rPr lang="en-US" sz="2400" dirty="0" smtClean="0"/>
              <a:t>Every line in </a:t>
            </a:r>
            <a:r>
              <a:rPr lang="en-US" sz="2400" dirty="0" err="1" smtClean="0"/>
              <a:t>c++</a:t>
            </a:r>
            <a:r>
              <a:rPr lang="en-US" sz="2400" dirty="0" smtClean="0"/>
              <a:t> ends with a semi-colon “ </a:t>
            </a:r>
            <a:r>
              <a:rPr lang="en-US" sz="2400" b="1" dirty="0" smtClean="0"/>
              <a:t>;</a:t>
            </a:r>
            <a:r>
              <a:rPr lang="en-US" sz="2400" dirty="0" smtClean="0"/>
              <a:t> ” (Statement Terminator).</a:t>
            </a:r>
          </a:p>
          <a:p>
            <a:pPr eaLnBrk="1" hangingPunct="1">
              <a:lnSpc>
                <a:spcPct val="150000"/>
              </a:lnSpc>
              <a:buFont typeface="Monotype Sorts"/>
              <a:buNone/>
            </a:pPr>
            <a:r>
              <a:rPr lang="en-US" sz="2400" dirty="0" smtClean="0"/>
              <a:t>  </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052444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747">
                                            <p:txEl>
                                              <p:pRg st="0" end="0"/>
                                            </p:txEl>
                                          </p:spTgt>
                                        </p:tgtEl>
                                        <p:attrNameLst>
                                          <p:attrName>style.visibility</p:attrName>
                                        </p:attrNameLst>
                                      </p:cBhvr>
                                      <p:to>
                                        <p:strVal val="visible"/>
                                      </p:to>
                                    </p:set>
                                    <p:anim calcmode="lin" valueType="num">
                                      <p:cBhvr additive="base">
                                        <p:cTn id="11"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174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 calcmode="lin" valueType="num">
                                      <p:cBhvr additive="base">
                                        <p:cTn id="15"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17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anim calcmode="lin" valueType="num">
                                      <p:cBhvr additive="base">
                                        <p:cTn id="19"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 calcmode="lin" valueType="num">
                                      <p:cBhvr additive="base">
                                        <p:cTn id="23" dur="500" fill="hold"/>
                                        <p:tgtEl>
                                          <p:spTgt spid="3174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7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anim calcmode="lin" valueType="num">
                                      <p:cBhvr additive="base">
                                        <p:cTn id="27" dur="500" fill="hold"/>
                                        <p:tgtEl>
                                          <p:spTgt spid="3174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7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0"/>
            <a:ext cx="6400800" cy="914400"/>
          </a:xfrm>
        </p:spPr>
        <p:txBody>
          <a:bodyPr>
            <a:normAutofit/>
          </a:bodyPr>
          <a:lstStyle/>
          <a:p>
            <a:pPr algn="l" eaLnBrk="1" hangingPunct="1"/>
            <a:r>
              <a:rPr lang="en-US" sz="3200" b="1" dirty="0" smtClean="0">
                <a:solidFill>
                  <a:schemeClr val="accent5">
                    <a:lumMod val="75000"/>
                  </a:schemeClr>
                </a:solidFill>
              </a:rPr>
              <a:t>Error, error… does not compute!</a:t>
            </a:r>
          </a:p>
        </p:txBody>
      </p:sp>
      <p:sp>
        <p:nvSpPr>
          <p:cNvPr id="243715" name="Rectangle 3" descr="Rectangle: Click to edit Master text styles&#10;Second level&#10;Third level&#10;Fourth level&#10;Fifth level"/>
          <p:cNvSpPr>
            <a:spLocks noGrp="1" noChangeArrowheads="1"/>
          </p:cNvSpPr>
          <p:nvPr>
            <p:ph idx="4294967295"/>
          </p:nvPr>
        </p:nvSpPr>
        <p:spPr>
          <a:xfrm>
            <a:off x="228600" y="1016977"/>
            <a:ext cx="8610600" cy="5562600"/>
          </a:xfrm>
        </p:spPr>
        <p:txBody>
          <a:bodyPr/>
          <a:lstStyle/>
          <a:p>
            <a:pPr eaLnBrk="1" hangingPunct="1">
              <a:lnSpc>
                <a:spcPct val="80000"/>
              </a:lnSpc>
            </a:pPr>
            <a:r>
              <a:rPr lang="en-US" sz="2400" b="1" dirty="0" smtClean="0"/>
              <a:t>Syntax Errors </a:t>
            </a:r>
            <a:r>
              <a:rPr lang="en-US" sz="2400" dirty="0" smtClean="0"/>
              <a:t>– Typing Errors</a:t>
            </a:r>
          </a:p>
          <a:p>
            <a:pPr lvl="1" eaLnBrk="1" hangingPunct="1">
              <a:lnSpc>
                <a:spcPct val="80000"/>
              </a:lnSpc>
            </a:pPr>
            <a:r>
              <a:rPr lang="en-US" sz="2200" dirty="0" smtClean="0"/>
              <a:t>Errors in spelling and grammar (syntax).</a:t>
            </a:r>
          </a:p>
          <a:p>
            <a:pPr lvl="2" eaLnBrk="1" hangingPunct="1">
              <a:lnSpc>
                <a:spcPct val="80000"/>
              </a:lnSpc>
            </a:pPr>
            <a:r>
              <a:rPr lang="en-US" dirty="0" smtClean="0"/>
              <a:t>“</a:t>
            </a:r>
            <a:r>
              <a:rPr lang="en-US" dirty="0" err="1" smtClean="0"/>
              <a:t>Doag</a:t>
            </a:r>
            <a:r>
              <a:rPr lang="en-US" dirty="0" smtClean="0"/>
              <a:t>. Bites, Man”</a:t>
            </a:r>
          </a:p>
          <a:p>
            <a:pPr lvl="1" eaLnBrk="1" hangingPunct="1">
              <a:lnSpc>
                <a:spcPct val="80000"/>
              </a:lnSpc>
            </a:pPr>
            <a:r>
              <a:rPr lang="en-US" sz="2200" dirty="0" smtClean="0"/>
              <a:t>You can use the compiler or interpreter to uncover syntax errors. </a:t>
            </a:r>
          </a:p>
          <a:p>
            <a:pPr lvl="1" eaLnBrk="1" hangingPunct="1">
              <a:lnSpc>
                <a:spcPct val="80000"/>
              </a:lnSpc>
            </a:pPr>
            <a:r>
              <a:rPr lang="en-US" sz="2200" dirty="0" smtClean="0"/>
              <a:t>You must have a good working knowledge of error messages to discover the cause of the error. </a:t>
            </a:r>
          </a:p>
          <a:p>
            <a:pPr eaLnBrk="1" hangingPunct="1">
              <a:lnSpc>
                <a:spcPct val="80000"/>
              </a:lnSpc>
            </a:pPr>
            <a:r>
              <a:rPr lang="en-US" sz="2400" b="1" dirty="0" smtClean="0"/>
              <a:t>Semantic Errors </a:t>
            </a:r>
            <a:r>
              <a:rPr lang="en-US" sz="2400" dirty="0" smtClean="0"/>
              <a:t>– Logic or Meaning Errors</a:t>
            </a:r>
          </a:p>
          <a:p>
            <a:pPr lvl="1" eaLnBrk="1" hangingPunct="1">
              <a:lnSpc>
                <a:spcPct val="80000"/>
              </a:lnSpc>
            </a:pPr>
            <a:r>
              <a:rPr lang="en-US" sz="2200" dirty="0" smtClean="0"/>
              <a:t>Errors that indicate the logic used when coding the program failed to solve the problem.</a:t>
            </a:r>
          </a:p>
          <a:p>
            <a:pPr lvl="2" eaLnBrk="1" hangingPunct="1">
              <a:lnSpc>
                <a:spcPct val="80000"/>
              </a:lnSpc>
            </a:pPr>
            <a:r>
              <a:rPr lang="en-US" dirty="0" smtClean="0"/>
              <a:t>“Man bites dog.”</a:t>
            </a:r>
          </a:p>
          <a:p>
            <a:pPr lvl="1" eaLnBrk="1" hangingPunct="1">
              <a:lnSpc>
                <a:spcPct val="80000"/>
              </a:lnSpc>
            </a:pPr>
            <a:r>
              <a:rPr lang="en-US" sz="2200" dirty="0" smtClean="0"/>
              <a:t>You do not get error messages with logic errors. </a:t>
            </a:r>
          </a:p>
          <a:p>
            <a:pPr lvl="1" eaLnBrk="1" hangingPunct="1">
              <a:lnSpc>
                <a:spcPct val="80000"/>
              </a:lnSpc>
            </a:pPr>
            <a:r>
              <a:rPr lang="en-US" sz="2200" dirty="0" smtClean="0"/>
              <a:t>Your only clue to the existence of logic errors is the production of wrong solutions. </a:t>
            </a:r>
          </a:p>
          <a:p>
            <a:pPr eaLnBrk="1" hangingPunct="1">
              <a:lnSpc>
                <a:spcPct val="80000"/>
              </a:lnSpc>
            </a:pPr>
            <a:r>
              <a:rPr lang="en-US" sz="2400" b="1" dirty="0" smtClean="0"/>
              <a:t>Run-time Errors </a:t>
            </a:r>
            <a:r>
              <a:rPr lang="en-US" sz="2400" dirty="0" smtClean="0"/>
              <a:t>(Exceptions)</a:t>
            </a:r>
          </a:p>
          <a:p>
            <a:pPr lvl="1" eaLnBrk="1" hangingPunct="1">
              <a:lnSpc>
                <a:spcPct val="80000"/>
              </a:lnSpc>
            </a:pPr>
            <a:r>
              <a:rPr lang="en-US" sz="2200" dirty="0" smtClean="0"/>
              <a:t>Code does something illegal when it is run (hence runtime)</a:t>
            </a:r>
          </a:p>
          <a:p>
            <a:pPr lvl="2" eaLnBrk="1" hangingPunct="1">
              <a:lnSpc>
                <a:spcPct val="80000"/>
              </a:lnSpc>
            </a:pPr>
            <a:r>
              <a:rPr lang="en-US" dirty="0" smtClean="0"/>
              <a:t>E.g., divide by zero</a:t>
            </a:r>
          </a:p>
        </p:txBody>
      </p:sp>
      <p:sp>
        <p:nvSpPr>
          <p:cNvPr id="35844" name="AutoShape 4"/>
          <p:cNvSpPr>
            <a:spLocks noChangeArrowheads="1"/>
          </p:cNvSpPr>
          <p:nvPr/>
        </p:nvSpPr>
        <p:spPr bwMode="auto">
          <a:xfrm>
            <a:off x="5334000" y="914400"/>
            <a:ext cx="3657600" cy="533400"/>
          </a:xfrm>
          <a:prstGeom prst="wedgeRoundRectCallout">
            <a:avLst>
              <a:gd name="adj1" fmla="val -64972"/>
              <a:gd name="adj2" fmla="val 2977"/>
              <a:gd name="adj3" fmla="val 16667"/>
            </a:avLst>
          </a:prstGeom>
          <a:noFill/>
          <a:ln w="12700" algn="ctr">
            <a:solidFill>
              <a:schemeClr val="tx1"/>
            </a:solidFill>
            <a:miter lim="800000"/>
            <a:headEnd/>
            <a:tailEnd/>
          </a:ln>
        </p:spPr>
        <p:txBody>
          <a:bodyPr lIns="92075" tIns="46038" rIns="92075" bIns="46038"/>
          <a:lstStyle/>
          <a:p>
            <a:pPr marL="342900" indent="-342900">
              <a:buFont typeface="Wingdings" pitchFamily="2" charset="2"/>
              <a:buNone/>
              <a:defRPr/>
            </a:pPr>
            <a:r>
              <a:rPr lang="en-US" sz="1400" dirty="0">
                <a:solidFill>
                  <a:schemeClr val="bg2">
                    <a:lumMod val="10000"/>
                  </a:schemeClr>
                </a:solidFill>
                <a:latin typeface="Times New Roman" pitchFamily="18" charset="0"/>
              </a:rPr>
              <a:t>Syntax refers to the structure of a program and the rules about that structure</a:t>
            </a:r>
          </a:p>
        </p:txBody>
      </p:sp>
      <p:sp>
        <p:nvSpPr>
          <p:cNvPr id="7" name="Footer Placeholder 6"/>
          <p:cNvSpPr>
            <a:spLocks noGrp="1"/>
          </p:cNvSpPr>
          <p:nvPr>
            <p:ph type="ftr" sz="quarter" idx="11"/>
          </p:nvPr>
        </p:nvSpPr>
        <p:spPr>
          <a:xfrm>
            <a:off x="3124200" y="6400800"/>
            <a:ext cx="3810000" cy="32067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959257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3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3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37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37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37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37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37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37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371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371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371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7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6096000" cy="838200"/>
          </a:xfrm>
        </p:spPr>
        <p:txBody>
          <a:bodyPr>
            <a:normAutofit/>
          </a:bodyPr>
          <a:lstStyle/>
          <a:p>
            <a:pPr algn="l" eaLnBrk="1" hangingPunct="1"/>
            <a:r>
              <a:rPr lang="en-US" sz="3200" b="1" dirty="0" smtClean="0">
                <a:solidFill>
                  <a:schemeClr val="accent5">
                    <a:lumMod val="75000"/>
                  </a:schemeClr>
                </a:solidFill>
              </a:rPr>
              <a:t>Comments in C++</a:t>
            </a:r>
          </a:p>
        </p:txBody>
      </p:sp>
      <p:sp>
        <p:nvSpPr>
          <p:cNvPr id="29699" name="Rectangle 3" descr="Rectangle: Click to edit Master text styles&#10;Second level&#10;Third level&#10;Fourth level&#10;Fifth level"/>
          <p:cNvSpPr>
            <a:spLocks noGrp="1" noChangeArrowheads="1"/>
          </p:cNvSpPr>
          <p:nvPr>
            <p:ph idx="4294967295"/>
          </p:nvPr>
        </p:nvSpPr>
        <p:spPr>
          <a:xfrm>
            <a:off x="457200" y="838200"/>
            <a:ext cx="8077200" cy="5943600"/>
          </a:xfrm>
        </p:spPr>
        <p:txBody>
          <a:bodyPr>
            <a:normAutofit lnSpcReduction="10000"/>
          </a:bodyPr>
          <a:lstStyle/>
          <a:p>
            <a:pPr eaLnBrk="1" hangingPunct="1"/>
            <a:r>
              <a:rPr lang="en-US" sz="3200" smtClean="0"/>
              <a:t> </a:t>
            </a:r>
            <a:r>
              <a:rPr lang="en-US" sz="2600" smtClean="0"/>
              <a:t>is used to explain to the person looking at the listing what you are trying to do</a:t>
            </a:r>
          </a:p>
          <a:p>
            <a:pPr eaLnBrk="1" hangingPunct="1"/>
            <a:r>
              <a:rPr lang="en-US" sz="2600" smtClean="0"/>
              <a:t> The compiler ignores comments</a:t>
            </a:r>
          </a:p>
          <a:p>
            <a:pPr eaLnBrk="1" hangingPunct="1"/>
            <a:r>
              <a:rPr lang="en-US" sz="2600" smtClean="0"/>
              <a:t> Comment Syntax</a:t>
            </a:r>
          </a:p>
          <a:p>
            <a:pPr eaLnBrk="1" hangingPunct="1">
              <a:buFont typeface="Wingdings" pitchFamily="2" charset="2"/>
              <a:buBlip>
                <a:blip r:embed="rId3"/>
              </a:buBlip>
            </a:pPr>
            <a:r>
              <a:rPr lang="en-US" sz="2600" smtClean="0"/>
              <a:t>Single line comment</a:t>
            </a:r>
          </a:p>
          <a:p>
            <a:pPr lvl="1" eaLnBrk="1" hangingPunct="1"/>
            <a:r>
              <a:rPr lang="en-US" sz="2600" smtClean="0">
                <a:latin typeface="Courier New" pitchFamily="49" charset="0"/>
              </a:rPr>
              <a:t>Starts with a double slash symbol (</a:t>
            </a:r>
            <a:r>
              <a:rPr lang="en-US" sz="2600" b="1" smtClean="0">
                <a:latin typeface="Courier New" pitchFamily="49" charset="0"/>
              </a:rPr>
              <a:t>//</a:t>
            </a:r>
            <a:r>
              <a:rPr lang="en-US" sz="2600" smtClean="0">
                <a:latin typeface="Courier New" pitchFamily="49" charset="0"/>
              </a:rPr>
              <a:t>). For example- // It is a comment</a:t>
            </a:r>
          </a:p>
          <a:p>
            <a:pPr lvl="1" eaLnBrk="1" hangingPunct="1"/>
            <a:endParaRPr lang="en-US" sz="500" smtClean="0">
              <a:latin typeface="Courier New" pitchFamily="49" charset="0"/>
            </a:endParaRPr>
          </a:p>
          <a:p>
            <a:pPr eaLnBrk="1" hangingPunct="1">
              <a:buClr>
                <a:srgbClr val="6F89F7"/>
              </a:buClr>
              <a:buFont typeface="Wingdings" pitchFamily="2" charset="2"/>
              <a:buBlip>
                <a:blip r:embed="rId3"/>
              </a:buBlip>
            </a:pPr>
            <a:r>
              <a:rPr lang="en-US" sz="2600" smtClean="0">
                <a:solidFill>
                  <a:srgbClr val="40458C"/>
                </a:solidFill>
              </a:rPr>
              <a:t>Multi-line comment</a:t>
            </a:r>
          </a:p>
          <a:p>
            <a:pPr lvl="1" eaLnBrk="1" hangingPunct="1"/>
            <a:r>
              <a:rPr lang="en-US" sz="2600" smtClean="0">
                <a:latin typeface="Courier New" pitchFamily="49" charset="0"/>
              </a:rPr>
              <a:t>Begins with the </a:t>
            </a:r>
            <a:r>
              <a:rPr lang="en-US" sz="2600" b="1" smtClean="0">
                <a:latin typeface="Courier New" pitchFamily="49" charset="0"/>
              </a:rPr>
              <a:t>/*</a:t>
            </a:r>
            <a:r>
              <a:rPr lang="en-US" sz="2600" smtClean="0">
                <a:latin typeface="Courier New" pitchFamily="49" charset="0"/>
              </a:rPr>
              <a:t> character pair and ends with </a:t>
            </a:r>
            <a:r>
              <a:rPr lang="en-US" sz="2600" b="1" smtClean="0">
                <a:latin typeface="Courier New" pitchFamily="49" charset="0"/>
              </a:rPr>
              <a:t>*/ </a:t>
            </a:r>
            <a:r>
              <a:rPr lang="en-US" sz="2600" smtClean="0">
                <a:latin typeface="Courier New" pitchFamily="49" charset="0"/>
              </a:rPr>
              <a:t>For example- </a:t>
            </a:r>
          </a:p>
          <a:p>
            <a:pPr lvl="1" eaLnBrk="1" hangingPunct="1">
              <a:spcBef>
                <a:spcPct val="0"/>
              </a:spcBef>
              <a:buFont typeface="Wingdings" pitchFamily="2" charset="2"/>
              <a:buNone/>
            </a:pPr>
            <a:r>
              <a:rPr lang="en-US" sz="2600" smtClean="0">
                <a:latin typeface="Courier New" pitchFamily="49" charset="0"/>
              </a:rPr>
              <a:t> /* This is a very long</a:t>
            </a:r>
          </a:p>
          <a:p>
            <a:pPr lvl="1" eaLnBrk="1" hangingPunct="1">
              <a:spcBef>
                <a:spcPct val="0"/>
              </a:spcBef>
              <a:buFont typeface="Wingdings" pitchFamily="2" charset="2"/>
              <a:buNone/>
            </a:pPr>
            <a:r>
              <a:rPr lang="en-US" sz="2600" b="1" smtClean="0">
                <a:latin typeface="Courier New" pitchFamily="49" charset="0"/>
              </a:rPr>
              <a:t>   </a:t>
            </a:r>
            <a:r>
              <a:rPr lang="en-US" sz="2600" smtClean="0">
                <a:latin typeface="Courier New" pitchFamily="49" charset="0"/>
              </a:rPr>
              <a:t> multi line </a:t>
            </a:r>
          </a:p>
          <a:p>
            <a:pPr lvl="1" eaLnBrk="1" hangingPunct="1">
              <a:spcBef>
                <a:spcPct val="0"/>
              </a:spcBef>
              <a:buFont typeface="Wingdings" pitchFamily="2" charset="2"/>
              <a:buNone/>
            </a:pPr>
            <a:r>
              <a:rPr lang="en-US" sz="2600" smtClean="0">
                <a:latin typeface="Courier New" pitchFamily="49" charset="0"/>
              </a:rPr>
              <a:t>    comments          */</a:t>
            </a:r>
          </a:p>
          <a:p>
            <a:pPr lvl="1" eaLnBrk="1" hangingPunct="1"/>
            <a:endParaRPr lang="en-US" sz="2800" b="1" smtClean="0">
              <a:latin typeface="Courier New" pitchFamily="49" charset="0"/>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315892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anim calcmode="lin" valueType="num">
                                      <p:cBhvr additive="base">
                                        <p:cTn id="11"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699">
                                            <p:txEl>
                                              <p:pRg st="1" end="1"/>
                                            </p:txEl>
                                          </p:spTgt>
                                        </p:tgtEl>
                                        <p:attrNameLst>
                                          <p:attrName>style.visibility</p:attrName>
                                        </p:attrNameLst>
                                      </p:cBhvr>
                                      <p:to>
                                        <p:strVal val="visible"/>
                                      </p:to>
                                    </p:set>
                                    <p:anim calcmode="lin" valueType="num">
                                      <p:cBhvr additive="base">
                                        <p:cTn id="17"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699">
                                            <p:txEl>
                                              <p:pRg st="2" end="2"/>
                                            </p:txEl>
                                          </p:spTgt>
                                        </p:tgtEl>
                                        <p:attrNameLst>
                                          <p:attrName>style.visibility</p:attrName>
                                        </p:attrNameLst>
                                      </p:cBhvr>
                                      <p:to>
                                        <p:strVal val="visible"/>
                                      </p:to>
                                    </p:set>
                                    <p:anim calcmode="lin" valueType="num">
                                      <p:cBhvr additive="base">
                                        <p:cTn id="23"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9699">
                                            <p:txEl>
                                              <p:pRg st="3" end="3"/>
                                            </p:txEl>
                                          </p:spTgt>
                                        </p:tgtEl>
                                        <p:attrNameLst>
                                          <p:attrName>style.visibility</p:attrName>
                                        </p:attrNameLst>
                                      </p:cBhvr>
                                      <p:to>
                                        <p:strVal val="visible"/>
                                      </p:to>
                                    </p:set>
                                    <p:anim calcmode="lin" valueType="num">
                                      <p:cBhvr additive="base">
                                        <p:cTn id="29"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699">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9699">
                                            <p:txEl>
                                              <p:pRg st="4" end="4"/>
                                            </p:txEl>
                                          </p:spTgt>
                                        </p:tgtEl>
                                        <p:attrNameLst>
                                          <p:attrName>style.visibility</p:attrName>
                                        </p:attrNameLst>
                                      </p:cBhvr>
                                      <p:to>
                                        <p:strVal val="visible"/>
                                      </p:to>
                                    </p:set>
                                    <p:anim calcmode="lin" valueType="num">
                                      <p:cBhvr additive="base">
                                        <p:cTn id="33"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9699">
                                            <p:txEl>
                                              <p:pRg st="6" end="6"/>
                                            </p:txEl>
                                          </p:spTgt>
                                        </p:tgtEl>
                                        <p:attrNameLst>
                                          <p:attrName>style.visibility</p:attrName>
                                        </p:attrNameLst>
                                      </p:cBhvr>
                                      <p:to>
                                        <p:strVal val="visible"/>
                                      </p:to>
                                    </p:set>
                                    <p:anim calcmode="lin" valueType="num">
                                      <p:cBhvr additive="base">
                                        <p:cTn id="39"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699">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699">
                                            <p:txEl>
                                              <p:pRg st="7" end="7"/>
                                            </p:txEl>
                                          </p:spTgt>
                                        </p:tgtEl>
                                        <p:attrNameLst>
                                          <p:attrName>style.visibility</p:attrName>
                                        </p:attrNameLst>
                                      </p:cBhvr>
                                      <p:to>
                                        <p:strVal val="visible"/>
                                      </p:to>
                                    </p:set>
                                    <p:anim calcmode="lin" valueType="num">
                                      <p:cBhvr additive="base">
                                        <p:cTn id="43" dur="500" fill="hold"/>
                                        <p:tgtEl>
                                          <p:spTgt spid="2969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69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699">
                                            <p:txEl>
                                              <p:pRg st="8" end="8"/>
                                            </p:txEl>
                                          </p:spTgt>
                                        </p:tgtEl>
                                        <p:attrNameLst>
                                          <p:attrName>style.visibility</p:attrName>
                                        </p:attrNameLst>
                                      </p:cBhvr>
                                      <p:to>
                                        <p:strVal val="visible"/>
                                      </p:to>
                                    </p:set>
                                    <p:anim calcmode="lin" valueType="num">
                                      <p:cBhvr additive="base">
                                        <p:cTn id="47" dur="500" fill="hold"/>
                                        <p:tgtEl>
                                          <p:spTgt spid="29699">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9699">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699">
                                            <p:txEl>
                                              <p:pRg st="9" end="9"/>
                                            </p:txEl>
                                          </p:spTgt>
                                        </p:tgtEl>
                                        <p:attrNameLst>
                                          <p:attrName>style.visibility</p:attrName>
                                        </p:attrNameLst>
                                      </p:cBhvr>
                                      <p:to>
                                        <p:strVal val="visible"/>
                                      </p:to>
                                    </p:set>
                                    <p:anim calcmode="lin" valueType="num">
                                      <p:cBhvr additive="base">
                                        <p:cTn id="51" dur="500" fill="hold"/>
                                        <p:tgtEl>
                                          <p:spTgt spid="29699">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9699">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9699">
                                            <p:txEl>
                                              <p:pRg st="10" end="10"/>
                                            </p:txEl>
                                          </p:spTgt>
                                        </p:tgtEl>
                                        <p:attrNameLst>
                                          <p:attrName>style.visibility</p:attrName>
                                        </p:attrNameLst>
                                      </p:cBhvr>
                                      <p:to>
                                        <p:strVal val="visible"/>
                                      </p:to>
                                    </p:set>
                                    <p:anim calcmode="lin" valueType="num">
                                      <p:cBhvr additive="base">
                                        <p:cTn id="55" dur="500" fill="hold"/>
                                        <p:tgtEl>
                                          <p:spTgt spid="29699">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969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304800" y="76200"/>
            <a:ext cx="5791200" cy="990600"/>
          </a:xfrm>
        </p:spPr>
        <p:txBody>
          <a:bodyPr>
            <a:normAutofit/>
          </a:bodyPr>
          <a:lstStyle/>
          <a:p>
            <a:pPr algn="l" eaLnBrk="1" hangingPunct="1"/>
            <a:r>
              <a:rPr lang="en-US" sz="3200" b="1" dirty="0" smtClean="0">
                <a:solidFill>
                  <a:schemeClr val="accent5">
                    <a:lumMod val="75000"/>
                  </a:schemeClr>
                </a:solidFill>
              </a:rPr>
              <a:t>Variable</a:t>
            </a:r>
          </a:p>
        </p:txBody>
      </p:sp>
      <p:sp>
        <p:nvSpPr>
          <p:cNvPr id="35843" name="Content Placeholder 2" descr="Rectangle: Click to edit Master text styles&#10;Second level&#10;Third level&#10;Fourth level&#10;Fifth level"/>
          <p:cNvSpPr>
            <a:spLocks noGrp="1"/>
          </p:cNvSpPr>
          <p:nvPr>
            <p:ph idx="4294967295"/>
          </p:nvPr>
        </p:nvSpPr>
        <p:spPr>
          <a:xfrm>
            <a:off x="0" y="1447800"/>
            <a:ext cx="9144000" cy="4800600"/>
          </a:xfrm>
        </p:spPr>
        <p:txBody>
          <a:bodyPr/>
          <a:lstStyle/>
          <a:p>
            <a:pPr eaLnBrk="1" hangingPunct="1"/>
            <a:r>
              <a:rPr lang="en-US" sz="3200" dirty="0" smtClean="0"/>
              <a:t> is a symbolic name</a:t>
            </a:r>
          </a:p>
          <a:p>
            <a:pPr eaLnBrk="1" hangingPunct="1"/>
            <a:r>
              <a:rPr lang="en-US" sz="3200" dirty="0" smtClean="0"/>
              <a:t> can be given a variety of values</a:t>
            </a:r>
          </a:p>
          <a:p>
            <a:pPr eaLnBrk="1" hangingPunct="1"/>
            <a:r>
              <a:rPr lang="en-US" sz="3200" dirty="0" smtClean="0"/>
              <a:t> is a memory location whose contents can be changed.</a:t>
            </a:r>
          </a:p>
          <a:p>
            <a:pPr eaLnBrk="1" hangingPunct="1"/>
            <a:r>
              <a:rPr lang="en-US" sz="3200" dirty="0" smtClean="0"/>
              <a:t> is used to stores some data in a C++ program </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026650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843">
                                            <p:txEl>
                                              <p:pRg st="0" end="0"/>
                                            </p:txEl>
                                          </p:spTgt>
                                        </p:tgtEl>
                                        <p:attrNameLst>
                                          <p:attrName>style.visibility</p:attrName>
                                        </p:attrNameLst>
                                      </p:cBhvr>
                                      <p:to>
                                        <p:strVal val="visible"/>
                                      </p:to>
                                    </p:set>
                                    <p:anim calcmode="lin" valueType="num">
                                      <p:cBhvr additive="base">
                                        <p:cTn id="11"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5843">
                                            <p:txEl>
                                              <p:pRg st="2" end="2"/>
                                            </p:txEl>
                                          </p:spTgt>
                                        </p:tgtEl>
                                        <p:attrNameLst>
                                          <p:attrName>style.visibility</p:attrName>
                                        </p:attrNameLst>
                                      </p:cBhvr>
                                      <p:to>
                                        <p:strVal val="visible"/>
                                      </p:to>
                                    </p:set>
                                    <p:anim calcmode="lin" valueType="num">
                                      <p:cBhvr additive="base">
                                        <p:cTn id="23"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584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 calcmode="lin" valueType="num">
                                      <p:cBhvr additive="base">
                                        <p:cTn id="27"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457200" y="76200"/>
            <a:ext cx="5791200" cy="914400"/>
          </a:xfrm>
        </p:spPr>
        <p:txBody>
          <a:bodyPr>
            <a:normAutofit/>
          </a:bodyPr>
          <a:lstStyle/>
          <a:p>
            <a:pPr algn="l" eaLnBrk="1" hangingPunct="1"/>
            <a:r>
              <a:rPr lang="en-US" sz="3200" b="1" dirty="0" smtClean="0">
                <a:solidFill>
                  <a:schemeClr val="accent5">
                    <a:lumMod val="75000"/>
                  </a:schemeClr>
                </a:solidFill>
              </a:rPr>
              <a:t>Data Types</a:t>
            </a:r>
          </a:p>
        </p:txBody>
      </p:sp>
      <p:sp>
        <p:nvSpPr>
          <p:cNvPr id="34819" name="Content Placeholder 2" descr="Rectangle: Click to edit Master text styles&#10;Second level&#10;Third level&#10;Fourth level&#10;Fifth level"/>
          <p:cNvSpPr>
            <a:spLocks noGrp="1"/>
          </p:cNvSpPr>
          <p:nvPr>
            <p:ph idx="4294967295"/>
          </p:nvPr>
        </p:nvSpPr>
        <p:spPr>
          <a:xfrm>
            <a:off x="533400" y="1371600"/>
            <a:ext cx="8610600" cy="4267200"/>
          </a:xfrm>
        </p:spPr>
        <p:txBody>
          <a:bodyPr/>
          <a:lstStyle/>
          <a:p>
            <a:pPr eaLnBrk="1" hangingPunct="1"/>
            <a:r>
              <a:rPr lang="en-US" sz="2800" dirty="0" smtClean="0"/>
              <a:t>Generally, two broad categories of Data</a:t>
            </a:r>
          </a:p>
        </p:txBody>
      </p:sp>
      <p:pic>
        <p:nvPicPr>
          <p:cNvPr id="34820" name="Picture 2"/>
          <p:cNvPicPr>
            <a:picLocks noChangeAspect="1" noChangeArrowheads="1"/>
          </p:cNvPicPr>
          <p:nvPr/>
        </p:nvPicPr>
        <p:blipFill>
          <a:blip r:embed="rId2" cstate="print"/>
          <a:srcRect/>
          <a:stretch>
            <a:fillRect/>
          </a:stretch>
        </p:blipFill>
        <p:spPr bwMode="auto">
          <a:xfrm>
            <a:off x="2133601" y="2133601"/>
            <a:ext cx="6575181" cy="4276725"/>
          </a:xfrm>
          <a:prstGeom prst="rect">
            <a:avLst/>
          </a:prstGeom>
          <a:noFill/>
          <a:ln w="9525" algn="ctr">
            <a:noFill/>
            <a:miter lim="800000"/>
            <a:headEnd/>
            <a:tailEnd/>
          </a:ln>
        </p:spPr>
      </p:pic>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44652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820"/>
                                        </p:tgtEl>
                                        <p:attrNameLst>
                                          <p:attrName>style.visibility</p:attrName>
                                        </p:attrNameLst>
                                      </p:cBhvr>
                                      <p:to>
                                        <p:strVal val="visible"/>
                                      </p:to>
                                    </p:set>
                                    <p:anim calcmode="lin" valueType="num">
                                      <p:cBhvr additive="base">
                                        <p:cTn id="11" dur="500" fill="hold"/>
                                        <p:tgtEl>
                                          <p:spTgt spid="34820"/>
                                        </p:tgtEl>
                                        <p:attrNameLst>
                                          <p:attrName>ppt_x</p:attrName>
                                        </p:attrNameLst>
                                      </p:cBhvr>
                                      <p:tavLst>
                                        <p:tav tm="0">
                                          <p:val>
                                            <p:strVal val="0-#ppt_w/2"/>
                                          </p:val>
                                        </p:tav>
                                        <p:tav tm="100000">
                                          <p:val>
                                            <p:strVal val="#ppt_x"/>
                                          </p:val>
                                        </p:tav>
                                      </p:tavLst>
                                    </p:anim>
                                    <p:anim calcmode="lin" valueType="num">
                                      <p:cBhvr additive="base">
                                        <p:cTn id="12" dur="500" fill="hold"/>
                                        <p:tgtEl>
                                          <p:spTgt spid="348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819">
                                            <p:txEl>
                                              <p:pRg st="0" end="0"/>
                                            </p:txEl>
                                          </p:spTgt>
                                        </p:tgtEl>
                                        <p:attrNameLst>
                                          <p:attrName>style.visibility</p:attrName>
                                        </p:attrNameLst>
                                      </p:cBhvr>
                                      <p:to>
                                        <p:strVal val="visible"/>
                                      </p:to>
                                    </p:set>
                                    <p:anim calcmode="lin" valueType="num">
                                      <p:cBhvr additive="base">
                                        <p:cTn id="15"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76200"/>
            <a:ext cx="9144000" cy="990600"/>
          </a:xfrm>
          <a:prstGeom prst="rect">
            <a:avLst/>
          </a:prstGeom>
          <a:noFill/>
          <a:ln w="9525">
            <a:noFill/>
            <a:miter lim="800000"/>
            <a:headEnd/>
            <a:tailEnd/>
          </a:ln>
        </p:spPr>
        <p:txBody>
          <a:bodyPr anchor="b"/>
          <a:lstStyle/>
          <a:p>
            <a:pPr>
              <a:defRPr/>
            </a:pPr>
            <a:r>
              <a:rPr lang="en-US" sz="3200" b="1" kern="0" dirty="0" err="1">
                <a:solidFill>
                  <a:srgbClr val="1F497D"/>
                </a:solidFill>
                <a:latin typeface="Times New Roman" pitchFamily="18" charset="0"/>
                <a:cs typeface="Times New Roman" pitchFamily="18" charset="0"/>
              </a:rPr>
              <a:t>Basi</a:t>
            </a:r>
            <a:r>
              <a:rPr lang="en-US" sz="3200" b="1" kern="0" dirty="0">
                <a:solidFill>
                  <a:srgbClr val="1F497D"/>
                </a:solidFill>
                <a:latin typeface="Times New Roman" pitchFamily="18" charset="0"/>
                <a:cs typeface="Times New Roman" pitchFamily="18" charset="0"/>
              </a:rPr>
              <a:t>c Data Types</a:t>
            </a:r>
          </a:p>
        </p:txBody>
      </p:sp>
      <p:pic>
        <p:nvPicPr>
          <p:cNvPr id="34819" name="Picture 4"/>
          <p:cNvPicPr>
            <a:picLocks noChangeAspect="1" noChangeArrowheads="1"/>
          </p:cNvPicPr>
          <p:nvPr/>
        </p:nvPicPr>
        <p:blipFill>
          <a:blip r:embed="rId2"/>
          <a:srcRect/>
          <a:stretch>
            <a:fillRect/>
          </a:stretch>
        </p:blipFill>
        <p:spPr bwMode="auto">
          <a:xfrm>
            <a:off x="117231" y="2339976"/>
            <a:ext cx="8886092" cy="3756025"/>
          </a:xfrm>
          <a:prstGeom prst="rect">
            <a:avLst/>
          </a:prstGeom>
          <a:noFill/>
          <a:ln w="9525">
            <a:noFill/>
            <a:miter lim="800000"/>
            <a:headEnd/>
            <a:tailEnd/>
          </a:ln>
        </p:spPr>
      </p:pic>
      <p:sp>
        <p:nvSpPr>
          <p:cNvPr id="34820" name="Rectangle 4"/>
          <p:cNvSpPr>
            <a:spLocks noChangeArrowheads="1"/>
          </p:cNvSpPr>
          <p:nvPr/>
        </p:nvSpPr>
        <p:spPr bwMode="auto">
          <a:xfrm>
            <a:off x="211016" y="1371600"/>
            <a:ext cx="3026791" cy="584775"/>
          </a:xfrm>
          <a:prstGeom prst="rect">
            <a:avLst/>
          </a:prstGeom>
          <a:noFill/>
          <a:ln w="9525">
            <a:noFill/>
            <a:miter lim="800000"/>
            <a:headEnd/>
            <a:tailEnd/>
          </a:ln>
        </p:spPr>
        <p:txBody>
          <a:bodyPr wrap="none">
            <a:spAutoFit/>
          </a:bodyPr>
          <a:lstStyle/>
          <a:p>
            <a:r>
              <a:rPr lang="en-US" sz="3200">
                <a:solidFill>
                  <a:srgbClr val="000000"/>
                </a:solidFill>
              </a:rPr>
              <a:t>In MS Turbo C++,</a:t>
            </a: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257327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228600"/>
            <a:ext cx="7772400" cy="1143000"/>
          </a:xfrm>
        </p:spPr>
        <p:txBody>
          <a:bodyPr>
            <a:noAutofit/>
          </a:bodyPr>
          <a:lstStyle/>
          <a:p>
            <a:pPr algn="ctr"/>
            <a:r>
              <a:rPr lang="en-US" b="1" dirty="0" smtClean="0">
                <a:solidFill>
                  <a:schemeClr val="accent2">
                    <a:lumMod val="50000"/>
                  </a:schemeClr>
                </a:solidFill>
              </a:rPr>
              <a:t>Lecture Outlines(First Semester)</a:t>
            </a:r>
          </a:p>
        </p:txBody>
      </p:sp>
      <p:sp>
        <p:nvSpPr>
          <p:cNvPr id="4099" name="Content Placeholder 2" descr="Rectangle: Click to edit Master text styles&#10;Second level&#10;Third level&#10;Fourth level&#10;Fifth level"/>
          <p:cNvSpPr>
            <a:spLocks noGrp="1"/>
          </p:cNvSpPr>
          <p:nvPr>
            <p:ph idx="1"/>
          </p:nvPr>
        </p:nvSpPr>
        <p:spPr>
          <a:xfrm>
            <a:off x="0" y="1905000"/>
            <a:ext cx="9144000" cy="4114800"/>
          </a:xfrm>
        </p:spPr>
        <p:txBody>
          <a:bodyPr>
            <a:normAutofit/>
          </a:bodyPr>
          <a:lstStyle/>
          <a:p>
            <a:pPr algn="ctr">
              <a:buFont typeface="Wingdings" panose="05000000000000000000" pitchFamily="2" charset="2"/>
              <a:buChar char="q"/>
            </a:pPr>
            <a:endParaRPr lang="en-US" sz="3000" b="1" dirty="0" smtClean="0">
              <a:solidFill>
                <a:schemeClr val="accent5">
                  <a:lumMod val="50000"/>
                </a:schemeClr>
              </a:solidFill>
            </a:endParaRPr>
          </a:p>
          <a:p>
            <a:pPr algn="just">
              <a:buFont typeface="Wingdings" panose="05000000000000000000" pitchFamily="2" charset="2"/>
              <a:buChar char="q"/>
            </a:pPr>
            <a:r>
              <a:rPr lang="en-US" sz="3000" b="1" dirty="0" smtClean="0">
                <a:solidFill>
                  <a:schemeClr val="accent5">
                    <a:lumMod val="50000"/>
                  </a:schemeClr>
                </a:solidFill>
              </a:rPr>
              <a:t>Chapter - 1  The Big Picture</a:t>
            </a:r>
          </a:p>
          <a:p>
            <a:pPr algn="just">
              <a:buFont typeface="Wingdings" panose="05000000000000000000" pitchFamily="2" charset="2"/>
              <a:buChar char="q"/>
            </a:pPr>
            <a:r>
              <a:rPr lang="en-US" sz="3000" b="1" dirty="0" smtClean="0">
                <a:solidFill>
                  <a:schemeClr val="accent5">
                    <a:lumMod val="50000"/>
                  </a:schemeClr>
                </a:solidFill>
              </a:rPr>
              <a:t>Chapter - 2   C++ Programming Basics</a:t>
            </a:r>
          </a:p>
          <a:p>
            <a:pPr algn="just">
              <a:buFont typeface="Wingdings" panose="05000000000000000000" pitchFamily="2" charset="2"/>
              <a:buChar char="q"/>
            </a:pPr>
            <a:r>
              <a:rPr lang="en-US" sz="3000" b="1" dirty="0" smtClean="0">
                <a:solidFill>
                  <a:schemeClr val="accent5">
                    <a:lumMod val="50000"/>
                  </a:schemeClr>
                </a:solidFill>
              </a:rPr>
              <a:t>Chapter - 3    Loops and Decisions</a:t>
            </a:r>
          </a:p>
          <a:p>
            <a:pPr algn="just">
              <a:buFont typeface="Wingdings" panose="05000000000000000000" pitchFamily="2" charset="2"/>
              <a:buChar char="q"/>
            </a:pPr>
            <a:r>
              <a:rPr lang="en-US" sz="3000" b="1" dirty="0" smtClean="0">
                <a:solidFill>
                  <a:schemeClr val="accent5">
                    <a:lumMod val="50000"/>
                  </a:schemeClr>
                </a:solidFill>
              </a:rPr>
              <a:t>Chapter - 7   Arrays and Strings</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567136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8600" y="228600"/>
            <a:ext cx="5832231" cy="914400"/>
          </a:xfrm>
          <a:prstGeom prst="rect">
            <a:avLst/>
          </a:prstGeom>
          <a:noFill/>
          <a:ln w="9525">
            <a:noFill/>
            <a:miter lim="800000"/>
            <a:headEnd/>
            <a:tailEnd/>
          </a:ln>
        </p:spPr>
        <p:txBody>
          <a:bodyPr anchor="b"/>
          <a:lstStyle/>
          <a:p>
            <a:pPr>
              <a:defRPr/>
            </a:pPr>
            <a:r>
              <a:rPr lang="en-US" sz="3200" b="1" kern="0" dirty="0">
                <a:solidFill>
                  <a:schemeClr val="tx2"/>
                </a:solidFill>
                <a:latin typeface="Times New Roman" pitchFamily="18" charset="0"/>
                <a:ea typeface="+mj-ea"/>
                <a:cs typeface="Times New Roman" pitchFamily="18" charset="0"/>
              </a:rPr>
              <a:t>Basic </a:t>
            </a:r>
            <a:r>
              <a:rPr lang="en-US" sz="3200" b="1" kern="0" dirty="0" smtClean="0">
                <a:solidFill>
                  <a:schemeClr val="tx2"/>
                </a:solidFill>
                <a:latin typeface="Times New Roman" pitchFamily="18" charset="0"/>
                <a:ea typeface="+mj-ea"/>
                <a:cs typeface="Times New Roman" pitchFamily="18" charset="0"/>
              </a:rPr>
              <a:t>C++ Data Types</a:t>
            </a:r>
            <a:endParaRPr lang="en-US" sz="3200" b="1" kern="0" dirty="0">
              <a:solidFill>
                <a:schemeClr val="tx2"/>
              </a:solidFill>
              <a:latin typeface="Times New Roman" pitchFamily="18" charset="0"/>
              <a:ea typeface="+mj-ea"/>
              <a:cs typeface="Times New Roman" pitchFamily="18" charset="0"/>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 name="Picture 1"/>
          <p:cNvPicPr>
            <a:picLocks noChangeAspect="1"/>
          </p:cNvPicPr>
          <p:nvPr/>
        </p:nvPicPr>
        <p:blipFill>
          <a:blip r:embed="rId2" cstate="print"/>
          <a:stretch>
            <a:fillRect/>
          </a:stretch>
        </p:blipFill>
        <p:spPr>
          <a:xfrm>
            <a:off x="114300" y="1676400"/>
            <a:ext cx="8915400" cy="1895475"/>
          </a:xfrm>
          <a:prstGeom prst="rect">
            <a:avLst/>
          </a:prstGeom>
        </p:spPr>
      </p:pic>
      <p:pic>
        <p:nvPicPr>
          <p:cNvPr id="7" name="Picture 6"/>
          <p:cNvPicPr>
            <a:picLocks noChangeAspect="1"/>
          </p:cNvPicPr>
          <p:nvPr/>
        </p:nvPicPr>
        <p:blipFill>
          <a:blip r:embed="rId3" cstate="print"/>
          <a:stretch>
            <a:fillRect/>
          </a:stretch>
        </p:blipFill>
        <p:spPr>
          <a:xfrm>
            <a:off x="457200" y="3581400"/>
            <a:ext cx="8458199" cy="1181100"/>
          </a:xfrm>
          <a:prstGeom prst="rect">
            <a:avLst/>
          </a:prstGeom>
        </p:spPr>
      </p:pic>
    </p:spTree>
    <p:extLst>
      <p:ext uri="{BB962C8B-B14F-4D97-AF65-F5344CB8AC3E}">
        <p14:creationId xmlns="" xmlns:p14="http://schemas.microsoft.com/office/powerpoint/2010/main" val="873359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228600" y="76200"/>
            <a:ext cx="6477000" cy="1066800"/>
          </a:xfrm>
        </p:spPr>
        <p:txBody>
          <a:bodyPr>
            <a:normAutofit/>
          </a:bodyPr>
          <a:lstStyle/>
          <a:p>
            <a:pPr algn="l" eaLnBrk="1" hangingPunct="1"/>
            <a:r>
              <a:rPr lang="en-US" sz="3200" b="1" dirty="0" smtClean="0">
                <a:solidFill>
                  <a:schemeClr val="accent5">
                    <a:lumMod val="75000"/>
                  </a:schemeClr>
                </a:solidFill>
              </a:rPr>
              <a:t>Identifier Names (Variable Names)</a:t>
            </a:r>
          </a:p>
        </p:txBody>
      </p:sp>
      <p:sp>
        <p:nvSpPr>
          <p:cNvPr id="35843" name="Content Placeholder 2" descr="Rectangle: Click to edit Master text styles&#10;Second level&#10;Third level&#10;Fourth level&#10;Fifth level"/>
          <p:cNvSpPr>
            <a:spLocks noGrp="1"/>
          </p:cNvSpPr>
          <p:nvPr>
            <p:ph idx="4294967295"/>
          </p:nvPr>
        </p:nvSpPr>
        <p:spPr>
          <a:xfrm>
            <a:off x="351692" y="1143000"/>
            <a:ext cx="8610600" cy="5410200"/>
          </a:xfrm>
        </p:spPr>
        <p:txBody>
          <a:bodyPr/>
          <a:lstStyle/>
          <a:p>
            <a:pPr eaLnBrk="1" hangingPunct="1"/>
            <a:r>
              <a:rPr lang="en-US" sz="2800" dirty="0" smtClean="0"/>
              <a:t> </a:t>
            </a:r>
            <a:r>
              <a:rPr lang="en-US" dirty="0" smtClean="0"/>
              <a:t>Variable, Functions, Structures, Classes and etc.</a:t>
            </a:r>
          </a:p>
          <a:p>
            <a:pPr lvl="1" eaLnBrk="1" hangingPunct="1"/>
            <a:r>
              <a:rPr lang="en-US" sz="3200" dirty="0" smtClean="0"/>
              <a:t>Rules</a:t>
            </a:r>
          </a:p>
          <a:p>
            <a:pPr lvl="2" eaLnBrk="1" hangingPunct="1"/>
            <a:r>
              <a:rPr lang="en-US" sz="2200" dirty="0" smtClean="0"/>
              <a:t>May be any length</a:t>
            </a:r>
          </a:p>
          <a:p>
            <a:pPr lvl="2" eaLnBrk="1" hangingPunct="1"/>
            <a:r>
              <a:rPr lang="en-US" sz="2200" dirty="0" smtClean="0"/>
              <a:t>Are case sensitive</a:t>
            </a:r>
          </a:p>
          <a:p>
            <a:pPr lvl="2" eaLnBrk="1" hangingPunct="1"/>
            <a:r>
              <a:rPr lang="en-US" sz="2200" dirty="0" smtClean="0"/>
              <a:t>Must begin with a letter, which includes an underscore(_)</a:t>
            </a:r>
          </a:p>
          <a:p>
            <a:pPr lvl="2" eaLnBrk="1" hangingPunct="1"/>
            <a:r>
              <a:rPr lang="en-US" sz="2200" dirty="0" smtClean="0"/>
              <a:t>Subsequent characters may be letters, digits and underscores</a:t>
            </a:r>
          </a:p>
          <a:p>
            <a:pPr lvl="2" eaLnBrk="1" hangingPunct="1"/>
            <a:r>
              <a:rPr lang="en-US" sz="2200" dirty="0" smtClean="0"/>
              <a:t>Cannot be a keyword</a:t>
            </a:r>
          </a:p>
          <a:p>
            <a:pPr lvl="2" eaLnBrk="1" hangingPunct="1"/>
            <a:r>
              <a:rPr lang="en-US" sz="2200" dirty="0" smtClean="0"/>
              <a:t>May only be defined once in a scope</a:t>
            </a:r>
          </a:p>
          <a:p>
            <a:pPr lvl="2" eaLnBrk="1" hangingPunct="1"/>
            <a:r>
              <a:rPr lang="en-US" sz="2200" dirty="0" smtClean="0"/>
              <a:t>Should avoid library names</a:t>
            </a:r>
          </a:p>
          <a:p>
            <a:pPr lvl="2" eaLnBrk="1" hangingPunct="1"/>
            <a:r>
              <a:rPr lang="en-US" sz="2200" dirty="0" smtClean="0"/>
              <a:t>Must be declared before use</a:t>
            </a:r>
          </a:p>
          <a:p>
            <a:pPr lvl="2" eaLnBrk="1" hangingPunct="1"/>
            <a:r>
              <a:rPr lang="en-US" sz="2200" dirty="0" smtClean="0"/>
              <a:t>Must be defined exactly once</a:t>
            </a:r>
          </a:p>
          <a:p>
            <a:pPr lvl="2" eaLnBrk="1" hangingPunct="1"/>
            <a:endParaRPr lang="en-US" sz="28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493151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843">
                                            <p:txEl>
                                              <p:pRg st="0" end="0"/>
                                            </p:txEl>
                                          </p:spTgt>
                                        </p:tgtEl>
                                        <p:attrNameLst>
                                          <p:attrName>style.visibility</p:attrName>
                                        </p:attrNameLst>
                                      </p:cBhvr>
                                      <p:to>
                                        <p:strVal val="visible"/>
                                      </p:to>
                                    </p:set>
                                    <p:anim calcmode="lin" valueType="num">
                                      <p:cBhvr additive="base">
                                        <p:cTn id="11"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584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anim calcmode="lin" valueType="num">
                                      <p:cBhvr additive="base">
                                        <p:cTn id="15"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584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5843">
                                            <p:txEl>
                                              <p:pRg st="3" end="3"/>
                                            </p:txEl>
                                          </p:spTgt>
                                        </p:tgtEl>
                                        <p:attrNameLst>
                                          <p:attrName>style.visibility</p:attrName>
                                        </p:attrNameLst>
                                      </p:cBhvr>
                                      <p:to>
                                        <p:strVal val="visible"/>
                                      </p:to>
                                    </p:set>
                                    <p:anim calcmode="lin" valueType="num">
                                      <p:cBhvr additive="base">
                                        <p:cTn id="23"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584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 calcmode="lin" valueType="num">
                                      <p:cBhvr additive="base">
                                        <p:cTn id="27" dur="500" fill="hold"/>
                                        <p:tgtEl>
                                          <p:spTgt spid="3584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584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5843">
                                            <p:txEl>
                                              <p:pRg st="6" end="6"/>
                                            </p:txEl>
                                          </p:spTgt>
                                        </p:tgtEl>
                                        <p:attrNameLst>
                                          <p:attrName>style.visibility</p:attrName>
                                        </p:attrNameLst>
                                      </p:cBhvr>
                                      <p:to>
                                        <p:strVal val="visible"/>
                                      </p:to>
                                    </p:set>
                                    <p:anim calcmode="lin" valueType="num">
                                      <p:cBhvr additive="base">
                                        <p:cTn id="35" dur="500" fill="hold"/>
                                        <p:tgtEl>
                                          <p:spTgt spid="3584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584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5843">
                                            <p:txEl>
                                              <p:pRg st="7" end="7"/>
                                            </p:txEl>
                                          </p:spTgt>
                                        </p:tgtEl>
                                        <p:attrNameLst>
                                          <p:attrName>style.visibility</p:attrName>
                                        </p:attrNameLst>
                                      </p:cBhvr>
                                      <p:to>
                                        <p:strVal val="visible"/>
                                      </p:to>
                                    </p:set>
                                    <p:anim calcmode="lin" valueType="num">
                                      <p:cBhvr additive="base">
                                        <p:cTn id="39" dur="500" fill="hold"/>
                                        <p:tgtEl>
                                          <p:spTgt spid="3584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584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anim calcmode="lin" valueType="num">
                                      <p:cBhvr additive="base">
                                        <p:cTn id="43" dur="500" fill="hold"/>
                                        <p:tgtEl>
                                          <p:spTgt spid="3584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84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5843">
                                            <p:txEl>
                                              <p:pRg st="9" end="9"/>
                                            </p:txEl>
                                          </p:spTgt>
                                        </p:tgtEl>
                                        <p:attrNameLst>
                                          <p:attrName>style.visibility</p:attrName>
                                        </p:attrNameLst>
                                      </p:cBhvr>
                                      <p:to>
                                        <p:strVal val="visible"/>
                                      </p:to>
                                    </p:set>
                                    <p:anim calcmode="lin" valueType="num">
                                      <p:cBhvr additive="base">
                                        <p:cTn id="47" dur="500" fill="hold"/>
                                        <p:tgtEl>
                                          <p:spTgt spid="3584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84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5843">
                                            <p:txEl>
                                              <p:pRg st="10" end="10"/>
                                            </p:txEl>
                                          </p:spTgt>
                                        </p:tgtEl>
                                        <p:attrNameLst>
                                          <p:attrName>style.visibility</p:attrName>
                                        </p:attrNameLst>
                                      </p:cBhvr>
                                      <p:to>
                                        <p:strVal val="visible"/>
                                      </p:to>
                                    </p:set>
                                    <p:anim calcmode="lin" valueType="num">
                                      <p:cBhvr additive="base">
                                        <p:cTn id="51" dur="500" fill="hold"/>
                                        <p:tgtEl>
                                          <p:spTgt spid="3584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584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838200" y="381000"/>
            <a:ext cx="6172200" cy="990600"/>
          </a:xfrm>
        </p:spPr>
        <p:txBody>
          <a:bodyPr>
            <a:normAutofit/>
          </a:bodyPr>
          <a:lstStyle/>
          <a:p>
            <a:pPr algn="l" eaLnBrk="1" hangingPunct="1"/>
            <a:r>
              <a:rPr lang="en-US" sz="3200" b="1" dirty="0" smtClean="0">
                <a:solidFill>
                  <a:schemeClr val="accent5">
                    <a:lumMod val="75000"/>
                  </a:schemeClr>
                </a:solidFill>
              </a:rPr>
              <a:t>Reserved Words or Keyword</a:t>
            </a:r>
          </a:p>
        </p:txBody>
      </p:sp>
      <p:sp>
        <p:nvSpPr>
          <p:cNvPr id="33795" name="Content Placeholder 2" descr="Rectangle: Click to edit Master text styles&#10;Second level&#10;Third level&#10;Fourth level&#10;Fifth level"/>
          <p:cNvSpPr>
            <a:spLocks noGrp="1"/>
          </p:cNvSpPr>
          <p:nvPr>
            <p:ph idx="4294967295"/>
          </p:nvPr>
        </p:nvSpPr>
        <p:spPr>
          <a:xfrm>
            <a:off x="633046" y="1600200"/>
            <a:ext cx="8153400" cy="4648200"/>
          </a:xfrm>
        </p:spPr>
        <p:txBody>
          <a:bodyPr/>
          <a:lstStyle/>
          <a:p>
            <a:pPr eaLnBrk="1" hangingPunct="1">
              <a:lnSpc>
                <a:spcPct val="150000"/>
              </a:lnSpc>
            </a:pPr>
            <a:r>
              <a:rPr lang="en-US" sz="2800" dirty="0" smtClean="0"/>
              <a:t>A keyword is a predefined word with a special meaning.</a:t>
            </a:r>
          </a:p>
          <a:p>
            <a:pPr eaLnBrk="1" hangingPunct="1">
              <a:lnSpc>
                <a:spcPct val="150000"/>
              </a:lnSpc>
            </a:pPr>
            <a:r>
              <a:rPr lang="en-US" sz="2800" dirty="0" smtClean="0"/>
              <a:t>Cannot be used these words as a variable name.</a:t>
            </a:r>
          </a:p>
          <a:p>
            <a:pPr eaLnBrk="1" hangingPunct="1">
              <a:lnSpc>
                <a:spcPct val="150000"/>
              </a:lnSpc>
            </a:pPr>
            <a:r>
              <a:rPr lang="en-US" sz="2800" dirty="0" smtClean="0"/>
              <a:t>Each Reserved word has its specific purpose.</a:t>
            </a:r>
          </a:p>
          <a:p>
            <a:pPr eaLnBrk="1" hangingPunct="1">
              <a:lnSpc>
                <a:spcPct val="150000"/>
              </a:lnSpc>
            </a:pPr>
            <a:r>
              <a:rPr lang="en-US" sz="2800" dirty="0" smtClean="0"/>
              <a:t>For example, include, main, cout etc.</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98311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0-#ppt_w/2"/>
                                          </p:val>
                                        </p:tav>
                                        <p:tav tm="100000">
                                          <p:val>
                                            <p:strVal val="#ppt_x"/>
                                          </p:val>
                                        </p:tav>
                                      </p:tavLst>
                                    </p:anim>
                                    <p:anim calcmode="lin" valueType="num">
                                      <p:cBhvr additive="base">
                                        <p:cTn id="8" dur="500" fill="hold"/>
                                        <p:tgtEl>
                                          <p:spTgt spid="3379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anim calcmode="lin" valueType="num">
                                      <p:cBhvr additive="base">
                                        <p:cTn id="11"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 calcmode="lin" valueType="num">
                                      <p:cBhvr additive="base">
                                        <p:cTn id="1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5">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795">
                                            <p:txEl>
                                              <p:pRg st="2" end="2"/>
                                            </p:txEl>
                                          </p:spTgt>
                                        </p:tgtEl>
                                        <p:attrNameLst>
                                          <p:attrName>style.visibility</p:attrName>
                                        </p:attrNameLst>
                                      </p:cBhvr>
                                      <p:to>
                                        <p:strVal val="visible"/>
                                      </p:to>
                                    </p:set>
                                    <p:anim calcmode="lin" valueType="num">
                                      <p:cBhvr additive="base">
                                        <p:cTn id="21"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3795">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*******Faculty of  Computer Science*******</a:t>
            </a:r>
            <a:endParaRPr lang="en-US"/>
          </a:p>
        </p:txBody>
      </p:sp>
      <p:pic>
        <p:nvPicPr>
          <p:cNvPr id="296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9088" y="1677988"/>
            <a:ext cx="8505825" cy="3502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9088" y="685800"/>
            <a:ext cx="3348733" cy="523220"/>
          </a:xfrm>
          <a:prstGeom prst="rect">
            <a:avLst/>
          </a:prstGeom>
        </p:spPr>
        <p:txBody>
          <a:bodyPr wrap="square">
            <a:spAutoFit/>
          </a:bodyPr>
          <a:lstStyle/>
          <a:p>
            <a:r>
              <a:rPr lang="en-US" sz="2800" b="1" dirty="0" smtClean="0">
                <a:latin typeface="Times New Roman" pitchFamily="18" charset="0"/>
                <a:cs typeface="Times New Roman" pitchFamily="18" charset="0"/>
              </a:rPr>
              <a:t>Key Words Table</a:t>
            </a:r>
            <a:endParaRPr lang="en-US"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67513887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152400" y="457200"/>
            <a:ext cx="6324600" cy="838200"/>
          </a:xfrm>
        </p:spPr>
        <p:txBody>
          <a:bodyPr>
            <a:normAutofit/>
          </a:bodyPr>
          <a:lstStyle/>
          <a:p>
            <a:pPr algn="l" eaLnBrk="1" hangingPunct="1"/>
            <a:r>
              <a:rPr lang="en-US" sz="3200" b="1" dirty="0" smtClean="0">
                <a:solidFill>
                  <a:schemeClr val="accent5">
                    <a:lumMod val="75000"/>
                  </a:schemeClr>
                </a:solidFill>
              </a:rPr>
              <a:t>  Integer Data Type</a:t>
            </a:r>
          </a:p>
        </p:txBody>
      </p:sp>
      <p:sp>
        <p:nvSpPr>
          <p:cNvPr id="35843" name="Content Placeholder 2" descr="Rectangle: Click to edit Master text styles&#10;Second level&#10;Third level&#10;Fourth level&#10;Fifth level"/>
          <p:cNvSpPr>
            <a:spLocks noGrp="1"/>
          </p:cNvSpPr>
          <p:nvPr>
            <p:ph idx="4294967295"/>
          </p:nvPr>
        </p:nvSpPr>
        <p:spPr>
          <a:xfrm>
            <a:off x="181708" y="1371600"/>
            <a:ext cx="8610600" cy="4800600"/>
          </a:xfrm>
        </p:spPr>
        <p:txBody>
          <a:bodyPr>
            <a:normAutofit fontScale="25000" lnSpcReduction="20000"/>
          </a:bodyPr>
          <a:lstStyle/>
          <a:p>
            <a:pPr algn="just" eaLnBrk="1" hangingPunct="1">
              <a:lnSpc>
                <a:spcPct val="120000"/>
              </a:lnSpc>
            </a:pPr>
            <a:r>
              <a:rPr lang="en-US" sz="11200" dirty="0" smtClean="0"/>
              <a:t>A data type which contains only whole numbers. Whole numbers means, numbers having no decimal point. For example 123,465, -25 </a:t>
            </a:r>
            <a:r>
              <a:rPr lang="en-US" sz="11200" dirty="0" err="1" smtClean="0"/>
              <a:t>etc</a:t>
            </a:r>
            <a:endParaRPr lang="en-US" sz="11200" dirty="0" smtClean="0"/>
          </a:p>
          <a:p>
            <a:pPr eaLnBrk="1" hangingPunct="1">
              <a:lnSpc>
                <a:spcPct val="150000"/>
              </a:lnSpc>
            </a:pPr>
            <a:r>
              <a:rPr lang="en-US" sz="11200" dirty="0" smtClean="0"/>
              <a:t>When we declare an integer variable, compiler reserves two bytes in memory</a:t>
            </a:r>
            <a:r>
              <a:rPr lang="en-US" sz="11200" dirty="0" smtClean="0">
                <a:solidFill>
                  <a:srgbClr val="FF0000"/>
                </a:solidFill>
              </a:rPr>
              <a:t>(System Dependent)</a:t>
            </a:r>
          </a:p>
          <a:p>
            <a:pPr eaLnBrk="1" hangingPunct="1">
              <a:lnSpc>
                <a:spcPct val="150000"/>
              </a:lnSpc>
            </a:pPr>
            <a:r>
              <a:rPr lang="en-US" sz="11200" dirty="0" smtClean="0"/>
              <a:t>In MS-DOS integer occupies 2bytes,on 32 bit System integer occupies 4 bytes memory.</a:t>
            </a:r>
          </a:p>
          <a:p>
            <a:pPr eaLnBrk="1" hangingPunct="1">
              <a:lnSpc>
                <a:spcPct val="150000"/>
              </a:lnSpc>
            </a:pPr>
            <a:r>
              <a:rPr lang="en-US" sz="11200" dirty="0" err="1" smtClean="0">
                <a:solidFill>
                  <a:srgbClr val="FF0000"/>
                </a:solidFill>
              </a:rPr>
              <a:t>int</a:t>
            </a:r>
            <a:r>
              <a:rPr lang="en-US" sz="11200" dirty="0" smtClean="0">
                <a:solidFill>
                  <a:srgbClr val="FF0000"/>
                </a:solidFill>
              </a:rPr>
              <a:t>   </a:t>
            </a:r>
            <a:r>
              <a:rPr lang="en-US" sz="11200" dirty="0" err="1" smtClean="0">
                <a:solidFill>
                  <a:srgbClr val="FF0000"/>
                </a:solidFill>
              </a:rPr>
              <a:t>variablename</a:t>
            </a:r>
            <a:r>
              <a:rPr lang="en-US" sz="11200" dirty="0" smtClean="0">
                <a:solidFill>
                  <a:srgbClr val="FF0000"/>
                </a:solidFill>
              </a:rPr>
              <a:t>; </a:t>
            </a:r>
          </a:p>
          <a:p>
            <a:pPr eaLnBrk="1" hangingPunct="1">
              <a:lnSpc>
                <a:spcPct val="150000"/>
              </a:lnSpc>
            </a:pPr>
            <a:r>
              <a:rPr lang="en-US" sz="11200" dirty="0" smtClean="0"/>
              <a:t>for example </a:t>
            </a:r>
            <a:r>
              <a:rPr lang="en-US" sz="11200" dirty="0" err="1" smtClean="0">
                <a:solidFill>
                  <a:srgbClr val="FF0000"/>
                </a:solidFill>
              </a:rPr>
              <a:t>int</a:t>
            </a:r>
            <a:r>
              <a:rPr lang="en-US" sz="11200" dirty="0" smtClean="0">
                <a:solidFill>
                  <a:srgbClr val="FF0000"/>
                </a:solidFill>
              </a:rPr>
              <a:t> a;</a:t>
            </a:r>
          </a:p>
          <a:p>
            <a:pPr eaLnBrk="1" hangingPunct="1"/>
            <a:endParaRPr lang="en-US"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310268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0" y="1381126"/>
            <a:ext cx="8792308" cy="5019675"/>
          </a:xfrm>
          <a:prstGeom prst="rect">
            <a:avLst/>
          </a:prstGeom>
          <a:noFill/>
          <a:ln w="9525">
            <a:noFill/>
            <a:miter lim="800000"/>
            <a:headEnd/>
            <a:tailEnd/>
          </a:ln>
          <a:effectLst/>
        </p:spPr>
      </p:pic>
      <p:sp>
        <p:nvSpPr>
          <p:cNvPr id="5" name="Footer Placeholder 4"/>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
        <p:nvSpPr>
          <p:cNvPr id="4" name="Title 1"/>
          <p:cNvSpPr txBox="1">
            <a:spLocks/>
          </p:cNvSpPr>
          <p:nvPr/>
        </p:nvSpPr>
        <p:spPr>
          <a:xfrm>
            <a:off x="76200" y="228600"/>
            <a:ext cx="6324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sz="3200" b="1" dirty="0" smtClean="0">
                <a:solidFill>
                  <a:schemeClr val="accent5">
                    <a:lumMod val="75000"/>
                  </a:schemeClr>
                </a:solidFill>
              </a:rPr>
              <a:t>  Variable of type </a:t>
            </a:r>
            <a:r>
              <a:rPr lang="en-US" sz="3200" b="1" dirty="0" err="1" smtClean="0">
                <a:solidFill>
                  <a:schemeClr val="accent5">
                    <a:lumMod val="75000"/>
                  </a:schemeClr>
                </a:solidFill>
              </a:rPr>
              <a:t>int</a:t>
            </a:r>
            <a:r>
              <a:rPr lang="en-US" sz="3200" b="1" dirty="0" smtClean="0">
                <a:solidFill>
                  <a:schemeClr val="accent5">
                    <a:lumMod val="75000"/>
                  </a:schemeClr>
                </a:solidFill>
              </a:rPr>
              <a:t> in memory</a:t>
            </a:r>
          </a:p>
        </p:txBody>
      </p:sp>
    </p:spTree>
    <p:extLst>
      <p:ext uri="{BB962C8B-B14F-4D97-AF65-F5344CB8AC3E}">
        <p14:creationId xmlns="" xmlns:p14="http://schemas.microsoft.com/office/powerpoint/2010/main" val="4107391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0" y="76200"/>
            <a:ext cx="6477000" cy="1371600"/>
          </a:xfrm>
        </p:spPr>
        <p:txBody>
          <a:bodyPr>
            <a:normAutofit/>
          </a:bodyPr>
          <a:lstStyle/>
          <a:p>
            <a:pPr algn="l" eaLnBrk="1" hangingPunct="1"/>
            <a:r>
              <a:rPr lang="en-US" sz="3200" b="1" dirty="0" smtClean="0">
                <a:solidFill>
                  <a:schemeClr val="accent5">
                    <a:lumMod val="75000"/>
                  </a:schemeClr>
                </a:solidFill>
              </a:rPr>
              <a:t>Declaration / Assignment Statement</a:t>
            </a:r>
          </a:p>
        </p:txBody>
      </p:sp>
      <p:sp>
        <p:nvSpPr>
          <p:cNvPr id="54275" name="Content Placeholder 2" descr="Rectangle: Click to edit Master text styles&#10;Second level&#10;Third level&#10;Fourth level&#10;Fifth level"/>
          <p:cNvSpPr>
            <a:spLocks noGrp="1"/>
          </p:cNvSpPr>
          <p:nvPr>
            <p:ph idx="4294967295"/>
          </p:nvPr>
        </p:nvSpPr>
        <p:spPr>
          <a:xfrm>
            <a:off x="351692" y="1524000"/>
            <a:ext cx="8610600" cy="4572000"/>
          </a:xfrm>
        </p:spPr>
        <p:txBody>
          <a:bodyPr>
            <a:noAutofit/>
          </a:bodyPr>
          <a:lstStyle/>
          <a:p>
            <a:pPr algn="just" eaLnBrk="1" hangingPunct="1">
              <a:lnSpc>
                <a:spcPct val="150000"/>
              </a:lnSpc>
            </a:pPr>
            <a:r>
              <a:rPr lang="en-US" sz="2800" dirty="0" smtClean="0"/>
              <a:t>A Declaration introduces a variable’s name (var1) into a program and specifies its type ( such as </a:t>
            </a:r>
            <a:r>
              <a:rPr lang="en-US" sz="2800" dirty="0" err="1" smtClean="0"/>
              <a:t>int</a:t>
            </a:r>
            <a:r>
              <a:rPr lang="en-US" sz="2800" dirty="0" smtClean="0"/>
              <a:t>, float, char).</a:t>
            </a:r>
          </a:p>
          <a:p>
            <a:pPr algn="just" eaLnBrk="1" hangingPunct="1">
              <a:lnSpc>
                <a:spcPct val="150000"/>
              </a:lnSpc>
            </a:pPr>
            <a:r>
              <a:rPr lang="en-US" sz="2800" dirty="0" smtClean="0"/>
              <a:t>e.g. </a:t>
            </a:r>
            <a:r>
              <a:rPr lang="en-US" sz="2800" dirty="0" err="1" smtClean="0"/>
              <a:t>int</a:t>
            </a:r>
            <a:r>
              <a:rPr lang="en-US" sz="2800" dirty="0" smtClean="0"/>
              <a:t> var1; </a:t>
            </a:r>
            <a:r>
              <a:rPr lang="en-US" sz="2800" dirty="0" err="1" smtClean="0"/>
              <a:t>int</a:t>
            </a:r>
            <a:r>
              <a:rPr lang="en-US" sz="2800" dirty="0" smtClean="0"/>
              <a:t> var1, var2;</a:t>
            </a:r>
          </a:p>
          <a:p>
            <a:pPr algn="just" eaLnBrk="1" hangingPunct="1">
              <a:lnSpc>
                <a:spcPct val="150000"/>
              </a:lnSpc>
            </a:pPr>
            <a:r>
              <a:rPr lang="en-US" sz="2800" dirty="0" smtClean="0"/>
              <a:t>Assignment statement assigns values to variable.</a:t>
            </a:r>
          </a:p>
          <a:p>
            <a:pPr algn="just" eaLnBrk="1" hangingPunct="1">
              <a:lnSpc>
                <a:spcPct val="150000"/>
              </a:lnSpc>
            </a:pPr>
            <a:r>
              <a:rPr lang="en-US" sz="2800" dirty="0" smtClean="0"/>
              <a:t>For example, </a:t>
            </a:r>
            <a:r>
              <a:rPr lang="en-US" sz="2800" dirty="0" err="1" smtClean="0"/>
              <a:t>int</a:t>
            </a:r>
            <a:r>
              <a:rPr lang="en-US" sz="2800" dirty="0" smtClean="0"/>
              <a:t> var1=10;</a:t>
            </a:r>
          </a:p>
          <a:p>
            <a:pPr algn="just" eaLnBrk="1" hangingPunct="1">
              <a:lnSpc>
                <a:spcPct val="150000"/>
              </a:lnSpc>
            </a:pPr>
            <a:r>
              <a:rPr lang="en-US" sz="2800" dirty="0" smtClean="0"/>
              <a:t>Equal Sign  ‘=‘ assigns the value on the right hand to the variable on the left hand side.</a:t>
            </a:r>
          </a:p>
        </p:txBody>
      </p:sp>
      <p:sp>
        <p:nvSpPr>
          <p:cNvPr id="6" name="Footer Placeholder 5"/>
          <p:cNvSpPr>
            <a:spLocks noGrp="1"/>
          </p:cNvSpPr>
          <p:nvPr>
            <p:ph type="ftr" sz="quarter" idx="11"/>
          </p:nvPr>
        </p:nvSpPr>
        <p:spPr>
          <a:xfrm>
            <a:off x="0" y="64166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070055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304800" y="-152400"/>
            <a:ext cx="6096000" cy="990600"/>
          </a:xfrm>
        </p:spPr>
        <p:txBody>
          <a:bodyPr>
            <a:normAutofit/>
          </a:bodyPr>
          <a:lstStyle/>
          <a:p>
            <a:pPr algn="l" eaLnBrk="1" hangingPunct="1"/>
            <a:r>
              <a:rPr lang="en-US" sz="3200" b="1" dirty="0" smtClean="0">
                <a:solidFill>
                  <a:schemeClr val="accent5">
                    <a:lumMod val="75000"/>
                  </a:schemeClr>
                </a:solidFill>
              </a:rPr>
              <a:t>Example Program</a:t>
            </a:r>
          </a:p>
        </p:txBody>
      </p:sp>
      <p:sp>
        <p:nvSpPr>
          <p:cNvPr id="37891" name="Content Placeholder 2" descr="Rectangle: Click to edit Master text styles&#10;Second level&#10;Third level&#10;Fourth level&#10;Fifth level"/>
          <p:cNvSpPr>
            <a:spLocks noGrp="1"/>
          </p:cNvSpPr>
          <p:nvPr>
            <p:ph idx="4294967295"/>
          </p:nvPr>
        </p:nvSpPr>
        <p:spPr>
          <a:xfrm>
            <a:off x="152400" y="533400"/>
            <a:ext cx="8721969" cy="5791200"/>
          </a:xfrm>
        </p:spPr>
        <p:txBody>
          <a:bodyPr>
            <a:noAutofit/>
          </a:bodyPr>
          <a:lstStyle/>
          <a:p>
            <a:pPr eaLnBrk="1" hangingPunct="1">
              <a:spcBef>
                <a:spcPct val="0"/>
              </a:spcBef>
              <a:buFont typeface="Wingdings" pitchFamily="2" charset="2"/>
              <a:buNone/>
            </a:pPr>
            <a:r>
              <a:rPr lang="en-US" sz="2400" dirty="0" smtClean="0"/>
              <a:t>	</a:t>
            </a:r>
            <a:r>
              <a:rPr lang="en-US" sz="2400" dirty="0" smtClean="0">
                <a:solidFill>
                  <a:srgbClr val="FF0000"/>
                </a:solidFill>
              </a:rPr>
              <a:t>//intvars.cpp</a:t>
            </a:r>
          </a:p>
          <a:p>
            <a:pPr eaLnBrk="1" hangingPunct="1">
              <a:spcBef>
                <a:spcPct val="0"/>
              </a:spcBef>
              <a:buFont typeface="Wingdings" pitchFamily="2" charset="2"/>
              <a:buNone/>
            </a:pPr>
            <a:r>
              <a:rPr lang="en-US" sz="2400" dirty="0" smtClean="0">
                <a:solidFill>
                  <a:srgbClr val="FF0000"/>
                </a:solidFill>
              </a:rPr>
              <a:t>	//demonstrates </a:t>
            </a:r>
            <a:r>
              <a:rPr lang="en-US" sz="2400" dirty="0" err="1" smtClean="0">
                <a:solidFill>
                  <a:srgbClr val="FF0000"/>
                </a:solidFill>
              </a:rPr>
              <a:t>int</a:t>
            </a:r>
            <a:r>
              <a:rPr lang="en-US" sz="2400" dirty="0" smtClean="0">
                <a:solidFill>
                  <a:srgbClr val="FF0000"/>
                </a:solidFill>
              </a:rPr>
              <a:t> variables</a:t>
            </a:r>
          </a:p>
          <a:p>
            <a:pPr eaLnBrk="1" hangingPunct="1">
              <a:spcBef>
                <a:spcPct val="0"/>
              </a:spcBef>
              <a:buFont typeface="Wingdings" pitchFamily="2" charset="2"/>
              <a:buNone/>
            </a:pPr>
            <a:r>
              <a:rPr lang="en-US" sz="2400" dirty="0" smtClean="0"/>
              <a:t>	#include&lt;</a:t>
            </a:r>
            <a:r>
              <a:rPr lang="en-US" sz="2400" dirty="0" err="1" smtClean="0"/>
              <a:t>iostream.h</a:t>
            </a:r>
            <a:r>
              <a:rPr lang="en-US" sz="2400" dirty="0" smtClean="0"/>
              <a:t>&gt;</a:t>
            </a:r>
          </a:p>
          <a:p>
            <a:pPr eaLnBrk="1" hangingPunct="1">
              <a:spcBef>
                <a:spcPct val="0"/>
              </a:spcBef>
              <a:buFont typeface="Monotype Sorts"/>
              <a:buNone/>
            </a:pPr>
            <a:r>
              <a:rPr lang="en-US" sz="2400" dirty="0" smtClean="0"/>
              <a:t>	void main()</a:t>
            </a:r>
          </a:p>
          <a:p>
            <a:pPr lvl="1" eaLnBrk="1" hangingPunct="1">
              <a:spcBef>
                <a:spcPct val="0"/>
              </a:spcBef>
              <a:buFont typeface="Monotype Sorts"/>
              <a:buNone/>
            </a:pPr>
            <a:r>
              <a:rPr lang="en-US" sz="2400" dirty="0" smtClean="0"/>
              <a:t>{</a:t>
            </a:r>
          </a:p>
          <a:p>
            <a:pPr lvl="1" eaLnBrk="1" hangingPunct="1">
              <a:spcBef>
                <a:spcPct val="0"/>
              </a:spcBef>
              <a:buFont typeface="Wingdings" pitchFamily="2" charset="2"/>
              <a:buNone/>
            </a:pPr>
            <a:r>
              <a:rPr lang="en-US" sz="2400" dirty="0" smtClean="0"/>
              <a:t> 	</a:t>
            </a:r>
            <a:r>
              <a:rPr lang="en-US" sz="2400" dirty="0" err="1" smtClean="0"/>
              <a:t>int</a:t>
            </a:r>
            <a:r>
              <a:rPr lang="en-US" sz="2400" dirty="0" smtClean="0"/>
              <a:t> var1, var2;  </a:t>
            </a:r>
            <a:r>
              <a:rPr lang="en-US" sz="2400" dirty="0" smtClean="0">
                <a:solidFill>
                  <a:srgbClr val="FF0000"/>
                </a:solidFill>
              </a:rPr>
              <a:t>//define </a:t>
            </a:r>
            <a:r>
              <a:rPr lang="en-US" sz="2400" dirty="0" err="1" smtClean="0">
                <a:solidFill>
                  <a:srgbClr val="FF0000"/>
                </a:solidFill>
              </a:rPr>
              <a:t>var</a:t>
            </a:r>
            <a:r>
              <a:rPr lang="en-US" sz="2400" dirty="0" smtClean="0">
                <a:solidFill>
                  <a:srgbClr val="FF0000"/>
                </a:solidFill>
              </a:rPr>
              <a:t> 1; define var2;  also call </a:t>
            </a:r>
            <a:r>
              <a:rPr lang="en-US" sz="2400" dirty="0" err="1" smtClean="0">
                <a:solidFill>
                  <a:srgbClr val="FF0000"/>
                </a:solidFill>
              </a:rPr>
              <a:t>identifers</a:t>
            </a:r>
            <a:r>
              <a:rPr lang="en-US" sz="2400" dirty="0" smtClean="0">
                <a:solidFill>
                  <a:srgbClr val="FF0000"/>
                </a:solidFill>
              </a:rPr>
              <a:t>;</a:t>
            </a:r>
          </a:p>
          <a:p>
            <a:pPr lvl="1" eaLnBrk="1" hangingPunct="1">
              <a:spcBef>
                <a:spcPct val="0"/>
              </a:spcBef>
              <a:buFont typeface="Monotype Sorts"/>
              <a:buNone/>
            </a:pPr>
            <a:endParaRPr lang="en-US" sz="2400" dirty="0" smtClean="0"/>
          </a:p>
          <a:p>
            <a:pPr lvl="1" eaLnBrk="1" hangingPunct="1">
              <a:spcBef>
                <a:spcPct val="0"/>
              </a:spcBef>
              <a:buFont typeface="Monotype Sorts"/>
              <a:buNone/>
            </a:pPr>
            <a:r>
              <a:rPr lang="en-US" sz="2400" dirty="0" smtClean="0"/>
              <a:t>	var1=20;		</a:t>
            </a:r>
            <a:r>
              <a:rPr lang="en-US" sz="2400" dirty="0" smtClean="0">
                <a:solidFill>
                  <a:srgbClr val="FF0000"/>
                </a:solidFill>
              </a:rPr>
              <a:t>//  </a:t>
            </a:r>
            <a:r>
              <a:rPr lang="en-US" sz="2400" dirty="0" err="1" smtClean="0">
                <a:solidFill>
                  <a:srgbClr val="FF0000"/>
                </a:solidFill>
              </a:rPr>
              <a:t>assing</a:t>
            </a:r>
            <a:r>
              <a:rPr lang="en-US" sz="2400" dirty="0" smtClean="0">
                <a:solidFill>
                  <a:srgbClr val="FF0000"/>
                </a:solidFill>
              </a:rPr>
              <a:t> 20 to var1;	</a:t>
            </a:r>
          </a:p>
          <a:p>
            <a:pPr lvl="1" eaLnBrk="1" hangingPunct="1">
              <a:spcBef>
                <a:spcPct val="0"/>
              </a:spcBef>
              <a:buFont typeface="Monotype Sorts"/>
              <a:buNone/>
            </a:pPr>
            <a:endParaRPr lang="en-US" sz="2400" dirty="0" smtClean="0"/>
          </a:p>
          <a:p>
            <a:pPr lvl="1" eaLnBrk="1" hangingPunct="1">
              <a:spcBef>
                <a:spcPct val="0"/>
              </a:spcBef>
              <a:buFont typeface="Monotype Sorts"/>
              <a:buNone/>
            </a:pPr>
            <a:r>
              <a:rPr lang="en-US" sz="2400" dirty="0" smtClean="0"/>
              <a:t>	var2=  var1 + 10; </a:t>
            </a:r>
            <a:r>
              <a:rPr lang="en-US" sz="2400" dirty="0" smtClean="0">
                <a:solidFill>
                  <a:srgbClr val="FF0000"/>
                </a:solidFill>
              </a:rPr>
              <a:t>// </a:t>
            </a:r>
            <a:r>
              <a:rPr lang="en-US" sz="2400" dirty="0" err="1" smtClean="0">
                <a:solidFill>
                  <a:srgbClr val="FF0000"/>
                </a:solidFill>
              </a:rPr>
              <a:t>assingn</a:t>
            </a:r>
            <a:r>
              <a:rPr lang="en-US" sz="2400" dirty="0" smtClean="0">
                <a:solidFill>
                  <a:srgbClr val="FF0000"/>
                </a:solidFill>
              </a:rPr>
              <a:t> value to var2;</a:t>
            </a:r>
          </a:p>
          <a:p>
            <a:pPr lvl="1" eaLnBrk="1" hangingPunct="1">
              <a:spcBef>
                <a:spcPct val="0"/>
              </a:spcBef>
              <a:buFont typeface="Monotype Sorts"/>
              <a:buNone/>
            </a:pPr>
            <a:endParaRPr lang="en-US" sz="2400" dirty="0" smtClean="0">
              <a:solidFill>
                <a:srgbClr val="FF0000"/>
              </a:solidFill>
            </a:endParaRPr>
          </a:p>
          <a:p>
            <a:pPr lvl="1" eaLnBrk="1" hangingPunct="1">
              <a:spcBef>
                <a:spcPct val="0"/>
              </a:spcBef>
              <a:buFont typeface="Monotype Sorts"/>
              <a:buNone/>
            </a:pPr>
            <a:r>
              <a:rPr lang="en-US" sz="2400" dirty="0" smtClean="0"/>
              <a:t>	</a:t>
            </a:r>
            <a:r>
              <a:rPr lang="en-US" sz="2400" dirty="0" smtClean="0">
                <a:solidFill>
                  <a:srgbClr val="FF0000"/>
                </a:solidFill>
              </a:rPr>
              <a:t>// </a:t>
            </a:r>
            <a:r>
              <a:rPr lang="en-US" sz="2400" dirty="0" err="1" smtClean="0">
                <a:solidFill>
                  <a:srgbClr val="FF0000"/>
                </a:solidFill>
              </a:rPr>
              <a:t>endl</a:t>
            </a:r>
            <a:r>
              <a:rPr lang="en-US" sz="2400" dirty="0" smtClean="0">
                <a:solidFill>
                  <a:srgbClr val="FF0000"/>
                </a:solidFill>
              </a:rPr>
              <a:t> is linefeed to be inserted into the stream; same as “\n” character</a:t>
            </a:r>
          </a:p>
          <a:p>
            <a:pPr lvl="1" eaLnBrk="1" hangingPunct="1">
              <a:spcBef>
                <a:spcPct val="0"/>
              </a:spcBef>
              <a:buFont typeface="Monotype Sorts"/>
              <a:buNone/>
            </a:pPr>
            <a:r>
              <a:rPr lang="en-US" sz="2400" dirty="0" smtClean="0"/>
              <a:t>	</a:t>
            </a:r>
          </a:p>
          <a:p>
            <a:pPr lvl="1" eaLnBrk="1" hangingPunct="1">
              <a:spcBef>
                <a:spcPct val="0"/>
              </a:spcBef>
              <a:buFont typeface="Monotype Sorts"/>
              <a:buNone/>
            </a:pPr>
            <a:r>
              <a:rPr lang="en-US" sz="2400" dirty="0" smtClean="0"/>
              <a:t>cout &lt;&lt; “var1 + 10 is ” ;  	</a:t>
            </a:r>
            <a:r>
              <a:rPr lang="en-US" sz="2400" dirty="0" smtClean="0">
                <a:solidFill>
                  <a:srgbClr val="FF0000"/>
                </a:solidFill>
              </a:rPr>
              <a:t>// output text;</a:t>
            </a:r>
          </a:p>
          <a:p>
            <a:pPr lvl="1" eaLnBrk="1" hangingPunct="1">
              <a:spcBef>
                <a:spcPct val="0"/>
              </a:spcBef>
              <a:buFont typeface="Monotype Sorts"/>
              <a:buNone/>
            </a:pPr>
            <a:r>
              <a:rPr lang="en-US" sz="2400" dirty="0" smtClean="0"/>
              <a:t>cout&lt;&lt; var2&lt;&lt;</a:t>
            </a:r>
            <a:r>
              <a:rPr lang="en-US" sz="2400" dirty="0" err="1" smtClean="0"/>
              <a:t>endl</a:t>
            </a:r>
            <a:r>
              <a:rPr lang="en-US" sz="2400" dirty="0" smtClean="0"/>
              <a:t>;	</a:t>
            </a:r>
            <a:r>
              <a:rPr lang="en-US" sz="2400" dirty="0" smtClean="0">
                <a:solidFill>
                  <a:srgbClr val="FF0000"/>
                </a:solidFill>
              </a:rPr>
              <a:t>// output value;</a:t>
            </a:r>
            <a:endParaRPr lang="en-US" sz="2400" dirty="0" smtClean="0"/>
          </a:p>
          <a:p>
            <a:pPr lvl="1" eaLnBrk="1" hangingPunct="1">
              <a:spcBef>
                <a:spcPct val="0"/>
              </a:spcBef>
              <a:buFont typeface="Monotype Sorts"/>
              <a:buNone/>
            </a:pPr>
            <a:r>
              <a:rPr lang="en-US" sz="2400" dirty="0" smtClean="0"/>
              <a:t>}</a:t>
            </a:r>
          </a:p>
        </p:txBody>
      </p:sp>
      <p:sp>
        <p:nvSpPr>
          <p:cNvPr id="37892" name="Right Brace 1"/>
          <p:cNvSpPr>
            <a:spLocks/>
          </p:cNvSpPr>
          <p:nvPr/>
        </p:nvSpPr>
        <p:spPr bwMode="auto">
          <a:xfrm>
            <a:off x="2813539" y="2895600"/>
            <a:ext cx="351692" cy="762000"/>
          </a:xfrm>
          <a:prstGeom prst="rightBrace">
            <a:avLst>
              <a:gd name="adj1" fmla="val 8333"/>
              <a:gd name="adj2" fmla="val 50000"/>
            </a:avLst>
          </a:prstGeom>
          <a:noFill/>
          <a:ln w="9525" algn="ctr">
            <a:noFill/>
            <a:round/>
            <a:headEnd/>
            <a:tailEnd/>
          </a:ln>
        </p:spPr>
        <p:txBody>
          <a:bodyPr anchor="b"/>
          <a:lstStyle/>
          <a:p>
            <a:endParaRPr lang="en-US"/>
          </a:p>
        </p:txBody>
      </p:sp>
      <p:sp>
        <p:nvSpPr>
          <p:cNvPr id="37893" name="Left Brace 3"/>
          <p:cNvSpPr>
            <a:spLocks/>
          </p:cNvSpPr>
          <p:nvPr/>
        </p:nvSpPr>
        <p:spPr bwMode="auto">
          <a:xfrm>
            <a:off x="3376246" y="2895600"/>
            <a:ext cx="386862" cy="914400"/>
          </a:xfrm>
          <a:prstGeom prst="leftBrace">
            <a:avLst>
              <a:gd name="adj1" fmla="val 8333"/>
              <a:gd name="adj2" fmla="val 50000"/>
            </a:avLst>
          </a:prstGeom>
          <a:noFill/>
          <a:ln w="9525" algn="ctr">
            <a:noFill/>
            <a:round/>
            <a:headEnd/>
            <a:tailEnd/>
          </a:ln>
        </p:spPr>
        <p:txBody>
          <a:bodyPr anchor="b"/>
          <a:lstStyle/>
          <a:p>
            <a:endParaRPr lang="en-US"/>
          </a:p>
        </p:txBody>
      </p:sp>
      <p:sp>
        <p:nvSpPr>
          <p:cNvPr id="8" name="Footer Placeholder 7"/>
          <p:cNvSpPr>
            <a:spLocks noGrp="1"/>
          </p:cNvSpPr>
          <p:nvPr>
            <p:ph type="ftr" sz="quarter" idx="11"/>
          </p:nvPr>
        </p:nvSpPr>
        <p:spPr>
          <a:xfrm>
            <a:off x="0" y="647700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702533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228600"/>
            <a:ext cx="5029200" cy="1143000"/>
          </a:xfrm>
        </p:spPr>
        <p:txBody>
          <a:bodyPr>
            <a:normAutofit/>
          </a:bodyPr>
          <a:lstStyle/>
          <a:p>
            <a:pPr algn="l"/>
            <a:r>
              <a:rPr lang="en-US" sz="3200" b="1" dirty="0" smtClean="0">
                <a:solidFill>
                  <a:schemeClr val="accent5">
                    <a:lumMod val="75000"/>
                  </a:schemeClr>
                </a:solidFill>
              </a:rPr>
              <a:t>Other Integer Types</a:t>
            </a:r>
          </a:p>
        </p:txBody>
      </p:sp>
      <p:sp>
        <p:nvSpPr>
          <p:cNvPr id="3" name="Content Placeholder 2" descr="Rectangle: Click to edit Master text styles&#10;Second level&#10;Third level&#10;Fourth level&#10;Fifth level"/>
          <p:cNvSpPr>
            <a:spLocks noGrp="1"/>
          </p:cNvSpPr>
          <p:nvPr>
            <p:ph idx="1"/>
          </p:nvPr>
        </p:nvSpPr>
        <p:spPr>
          <a:xfrm>
            <a:off x="838200" y="1905000"/>
            <a:ext cx="7772400" cy="2971800"/>
          </a:xfrm>
        </p:spPr>
        <p:txBody>
          <a:bodyPr>
            <a:normAutofit fontScale="85000" lnSpcReduction="10000"/>
          </a:bodyPr>
          <a:lstStyle/>
          <a:p>
            <a:pPr>
              <a:defRPr/>
            </a:pPr>
            <a:r>
              <a:rPr lang="en-US" dirty="0" smtClean="0"/>
              <a:t>Long	 - 4 bytes (long </a:t>
            </a:r>
            <a:r>
              <a:rPr lang="en-US" dirty="0" err="1" smtClean="0"/>
              <a:t>int</a:t>
            </a:r>
            <a:r>
              <a:rPr lang="en-US" dirty="0" smtClean="0"/>
              <a:t> = long)</a:t>
            </a:r>
          </a:p>
          <a:p>
            <a:pPr marL="0" indent="0">
              <a:buFont typeface="Wingdings" pitchFamily="2" charset="2"/>
              <a:buNone/>
              <a:defRPr/>
            </a:pPr>
            <a:r>
              <a:rPr lang="en-US" dirty="0"/>
              <a:t>	 </a:t>
            </a:r>
            <a:r>
              <a:rPr lang="en-US" dirty="0" smtClean="0"/>
              <a:t>- especially used for system 64 or MS-DOS</a:t>
            </a:r>
          </a:p>
          <a:p>
            <a:pPr>
              <a:defRPr/>
            </a:pPr>
            <a:endParaRPr lang="en-US" dirty="0" smtClean="0"/>
          </a:p>
          <a:p>
            <a:pPr>
              <a:defRPr/>
            </a:pPr>
            <a:r>
              <a:rPr lang="en-US" dirty="0" smtClean="0"/>
              <a:t>Short – 2 bytes </a:t>
            </a:r>
          </a:p>
          <a:p>
            <a:pPr marL="0" indent="0">
              <a:buFont typeface="Wingdings" pitchFamily="2" charset="2"/>
              <a:buNone/>
              <a:defRPr/>
            </a:pPr>
            <a:endParaRPr lang="en-US" dirty="0"/>
          </a:p>
          <a:p>
            <a:pPr marL="0" indent="0">
              <a:buFont typeface="Wingdings" pitchFamily="2" charset="2"/>
              <a:buNone/>
              <a:defRPr/>
            </a:pPr>
            <a:r>
              <a:rPr lang="en-US" dirty="0" smtClean="0"/>
              <a:t>- Both have fixed sizes no matter what system is used.</a:t>
            </a:r>
            <a:endParaRPr lang="en-US" dirty="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968126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457200" y="0"/>
            <a:ext cx="5943600" cy="914400"/>
          </a:xfrm>
        </p:spPr>
        <p:txBody>
          <a:bodyPr>
            <a:normAutofit/>
          </a:bodyPr>
          <a:lstStyle/>
          <a:p>
            <a:pPr algn="l" eaLnBrk="1" hangingPunct="1"/>
            <a:r>
              <a:rPr lang="en-US" sz="3200" b="1" dirty="0" smtClean="0">
                <a:solidFill>
                  <a:schemeClr val="accent5">
                    <a:lumMod val="75000"/>
                  </a:schemeClr>
                </a:solidFill>
              </a:rPr>
              <a:t> Char Data Type</a:t>
            </a:r>
          </a:p>
        </p:txBody>
      </p:sp>
      <p:sp>
        <p:nvSpPr>
          <p:cNvPr id="47107" name="Content Placeholder 2" descr="Rectangle: Click to edit Master text styles&#10;Second level&#10;Third level&#10;Fourth level&#10;Fifth level"/>
          <p:cNvSpPr>
            <a:spLocks noGrp="1"/>
          </p:cNvSpPr>
          <p:nvPr>
            <p:ph idx="4294967295"/>
          </p:nvPr>
        </p:nvSpPr>
        <p:spPr>
          <a:xfrm>
            <a:off x="228600" y="990600"/>
            <a:ext cx="8610600" cy="4572000"/>
          </a:xfrm>
        </p:spPr>
        <p:txBody>
          <a:bodyPr>
            <a:noAutofit/>
          </a:bodyPr>
          <a:lstStyle/>
          <a:p>
            <a:pPr algn="just" eaLnBrk="1" hangingPunct="1"/>
            <a:r>
              <a:rPr lang="en-US" sz="2800" dirty="0" smtClean="0"/>
              <a:t>Char data type used to store, input and output a single character in our program.</a:t>
            </a:r>
          </a:p>
          <a:p>
            <a:pPr algn="just" eaLnBrk="1" hangingPunct="1"/>
            <a:r>
              <a:rPr lang="en-US" sz="2800" dirty="0" smtClean="0"/>
              <a:t>Type char stores integers that range in value from -128 to 127.</a:t>
            </a:r>
          </a:p>
          <a:p>
            <a:pPr algn="just" eaLnBrk="1" hangingPunct="1"/>
            <a:r>
              <a:rPr lang="en-US" sz="2800" dirty="0" smtClean="0"/>
              <a:t>To store ASCII character (</a:t>
            </a:r>
            <a:r>
              <a:rPr lang="en-US" sz="2800" dirty="0" err="1" smtClean="0"/>
              <a:t>eg</a:t>
            </a:r>
            <a:r>
              <a:rPr lang="en-US" sz="2800" dirty="0" smtClean="0"/>
              <a:t> ‘a’, ‘b’,’c’,’3’,’$’)</a:t>
            </a:r>
          </a:p>
          <a:p>
            <a:pPr algn="just" eaLnBrk="1" hangingPunct="1"/>
            <a:r>
              <a:rPr lang="en-US" sz="2800" dirty="0" smtClean="0"/>
              <a:t>Character data type uses single quotation marks around a character. It differs from string constants, which uses double quotation marks.</a:t>
            </a:r>
          </a:p>
          <a:p>
            <a:pPr algn="just" eaLnBrk="1" hangingPunct="1"/>
            <a:r>
              <a:rPr lang="en-US" sz="2800" dirty="0" smtClean="0"/>
              <a:t>It occupies only one byte </a:t>
            </a:r>
            <a:r>
              <a:rPr lang="en-US" sz="2800" dirty="0" smtClean="0">
                <a:solidFill>
                  <a:srgbClr val="FF0000"/>
                </a:solidFill>
              </a:rPr>
              <a:t>(= 8 bits) </a:t>
            </a:r>
            <a:r>
              <a:rPr lang="en-US" sz="2800" dirty="0" smtClean="0"/>
              <a:t>in memory.</a:t>
            </a:r>
          </a:p>
          <a:p>
            <a:pPr algn="just" eaLnBrk="1" hangingPunct="1"/>
            <a:r>
              <a:rPr lang="en-US" sz="2800" dirty="0" smtClean="0">
                <a:solidFill>
                  <a:srgbClr val="FF0000"/>
                </a:solidFill>
              </a:rPr>
              <a:t>char  </a:t>
            </a:r>
            <a:r>
              <a:rPr lang="en-US" sz="2800" dirty="0" err="1" smtClean="0">
                <a:solidFill>
                  <a:srgbClr val="FF0000"/>
                </a:solidFill>
              </a:rPr>
              <a:t>variablename</a:t>
            </a:r>
            <a:r>
              <a:rPr lang="en-US" sz="2800" dirty="0" smtClean="0">
                <a:solidFill>
                  <a:srgbClr val="FF0000"/>
                </a:solidFill>
              </a:rPr>
              <a:t>; e.g., char c; </a:t>
            </a:r>
          </a:p>
          <a:p>
            <a:pPr algn="just" eaLnBrk="1" hangingPunct="1"/>
            <a:r>
              <a:rPr lang="en-US" sz="2800" dirty="0" smtClean="0"/>
              <a:t>For example char  </a:t>
            </a:r>
            <a:r>
              <a:rPr lang="en-US" sz="2800" dirty="0" err="1" smtClean="0"/>
              <a:t>ch</a:t>
            </a:r>
            <a:r>
              <a:rPr lang="en-US" sz="2800" dirty="0" smtClean="0"/>
              <a:t> = ‘a’;</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89495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44062" y="2514600"/>
            <a:ext cx="7772400" cy="1143000"/>
          </a:xfrm>
        </p:spPr>
        <p:txBody>
          <a:bodyPr>
            <a:normAutofit fontScale="90000"/>
          </a:bodyPr>
          <a:lstStyle/>
          <a:p>
            <a:pPr algn="ctr"/>
            <a:r>
              <a:rPr lang="en-US" b="1" dirty="0" smtClean="0">
                <a:solidFill>
                  <a:schemeClr val="accent5">
                    <a:lumMod val="75000"/>
                  </a:schemeClr>
                </a:solidFill>
              </a:rPr>
              <a:t>CHAPTER-1 </a:t>
            </a:r>
            <a:br>
              <a:rPr lang="en-US" b="1" dirty="0" smtClean="0">
                <a:solidFill>
                  <a:schemeClr val="accent5">
                    <a:lumMod val="75000"/>
                  </a:schemeClr>
                </a:solidFill>
              </a:rPr>
            </a:br>
            <a:r>
              <a:rPr lang="en-US" b="1" dirty="0" smtClean="0">
                <a:solidFill>
                  <a:schemeClr val="accent5">
                    <a:lumMod val="75000"/>
                  </a:schemeClr>
                </a:solidFill>
              </a:rPr>
              <a:t>THE BIG PICTURE</a:t>
            </a:r>
            <a:endParaRPr lang="en-US" dirty="0" smtClean="0">
              <a:solidFill>
                <a:schemeClr val="accent5">
                  <a:lumMod val="75000"/>
                </a:schemeClr>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7840297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28600" y="257174"/>
            <a:ext cx="6261100" cy="1114425"/>
          </a:xfrm>
        </p:spPr>
        <p:txBody>
          <a:bodyPr>
            <a:normAutofit/>
          </a:bodyPr>
          <a:lstStyle/>
          <a:p>
            <a:pPr algn="l"/>
            <a:r>
              <a:rPr lang="en-US" sz="3200" b="1" dirty="0" smtClean="0">
                <a:solidFill>
                  <a:schemeClr val="accent5">
                    <a:lumMod val="75000"/>
                  </a:schemeClr>
                </a:solidFill>
              </a:rPr>
              <a:t>Character and String constant</a:t>
            </a:r>
          </a:p>
        </p:txBody>
      </p:sp>
      <p:sp>
        <p:nvSpPr>
          <p:cNvPr id="48131" name="Content Placeholder 2" descr="Rectangle: Click to edit Master text styles&#10;Second level&#10;Third level&#10;Fourth level&#10;Fifth level"/>
          <p:cNvSpPr>
            <a:spLocks noGrp="1"/>
          </p:cNvSpPr>
          <p:nvPr>
            <p:ph idx="1"/>
          </p:nvPr>
        </p:nvSpPr>
        <p:spPr/>
        <p:txBody>
          <a:bodyPr/>
          <a:lstStyle/>
          <a:p>
            <a:r>
              <a:rPr lang="en-US" dirty="0" smtClean="0"/>
              <a:t>Character constant =&gt;  ‘b’</a:t>
            </a:r>
          </a:p>
          <a:p>
            <a:r>
              <a:rPr lang="en-US" dirty="0" smtClean="0"/>
              <a:t>String constant     =&gt; “Hello”</a:t>
            </a:r>
          </a:p>
          <a:p>
            <a:r>
              <a:rPr lang="en-US" dirty="0" smtClean="0"/>
              <a:t>When compiler encounters such a character constant ( ‘a ’), translate into corresponding ASCII code (‘a’ =&gt; 97)	</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456451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0" y="1524000"/>
            <a:ext cx="9144000" cy="5105400"/>
          </a:xfrm>
          <a:prstGeom prst="rect">
            <a:avLst/>
          </a:prstGeom>
          <a:noFill/>
          <a:ln w="9525">
            <a:noFill/>
            <a:miter lim="800000"/>
            <a:headEnd/>
            <a:tailEnd/>
          </a:ln>
          <a:effectLst/>
        </p:spPr>
      </p:pic>
      <p:sp>
        <p:nvSpPr>
          <p:cNvPr id="5" name="Footer Placeholder 4"/>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
        <p:nvSpPr>
          <p:cNvPr id="4" name="Title 1"/>
          <p:cNvSpPr txBox="1">
            <a:spLocks/>
          </p:cNvSpPr>
          <p:nvPr/>
        </p:nvSpPr>
        <p:spPr>
          <a:xfrm>
            <a:off x="228600" y="257174"/>
            <a:ext cx="6261100" cy="1114425"/>
          </a:xfrm>
          <a:prstGeom prst="rect">
            <a:avLst/>
          </a:prstGeom>
        </p:spPr>
        <p:txBody>
          <a:bodyP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sz="3200" b="1" dirty="0" smtClean="0">
                <a:solidFill>
                  <a:schemeClr val="accent5">
                    <a:lumMod val="75000"/>
                  </a:schemeClr>
                </a:solidFill>
              </a:rPr>
              <a:t>Variable of type char in memory</a:t>
            </a:r>
          </a:p>
        </p:txBody>
      </p:sp>
    </p:spTree>
    <p:extLst>
      <p:ext uri="{BB962C8B-B14F-4D97-AF65-F5344CB8AC3E}">
        <p14:creationId xmlns="" xmlns:p14="http://schemas.microsoft.com/office/powerpoint/2010/main" val="39728103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76200" y="-76200"/>
            <a:ext cx="4953000" cy="990600"/>
          </a:xfrm>
        </p:spPr>
        <p:txBody>
          <a:bodyPr>
            <a:normAutofit/>
          </a:bodyPr>
          <a:lstStyle/>
          <a:p>
            <a:pPr algn="l" eaLnBrk="1" hangingPunct="1"/>
            <a:r>
              <a:rPr lang="en-US" sz="3200" b="1" dirty="0" smtClean="0">
                <a:solidFill>
                  <a:schemeClr val="accent5">
                    <a:lumMod val="75000"/>
                  </a:schemeClr>
                </a:solidFill>
              </a:rPr>
              <a:t>Example Program</a:t>
            </a:r>
          </a:p>
        </p:txBody>
      </p:sp>
      <p:sp>
        <p:nvSpPr>
          <p:cNvPr id="50179" name="Content Placeholder 2" descr="Rectangle: Click to edit Master text styles&#10;Second level&#10;Third level&#10;Fourth level&#10;Fifth level"/>
          <p:cNvSpPr>
            <a:spLocks noGrp="1"/>
          </p:cNvSpPr>
          <p:nvPr>
            <p:ph idx="4294967295"/>
          </p:nvPr>
        </p:nvSpPr>
        <p:spPr>
          <a:xfrm>
            <a:off x="36786" y="685800"/>
            <a:ext cx="8721969" cy="5334000"/>
          </a:xfrm>
        </p:spPr>
        <p:txBody>
          <a:bodyPr>
            <a:noAutofit/>
          </a:bodyPr>
          <a:lstStyle/>
          <a:p>
            <a:pPr eaLnBrk="1" hangingPunct="1">
              <a:buFont typeface="Wingdings" pitchFamily="2" charset="2"/>
              <a:buNone/>
            </a:pPr>
            <a:r>
              <a:rPr lang="en-US" sz="2400" dirty="0" smtClean="0"/>
              <a:t>//charvars.cpp</a:t>
            </a:r>
          </a:p>
          <a:p>
            <a:pPr eaLnBrk="1" hangingPunct="1">
              <a:buFont typeface="Wingdings" pitchFamily="2" charset="2"/>
              <a:buNone/>
            </a:pPr>
            <a:r>
              <a:rPr lang="en-US" sz="2400" dirty="0" smtClean="0"/>
              <a:t>//demonstrates character variables</a:t>
            </a:r>
          </a:p>
          <a:p>
            <a:pPr eaLnBrk="1" hangingPunct="1">
              <a:buFont typeface="Wingdings" pitchFamily="2" charset="2"/>
              <a:buNone/>
            </a:pPr>
            <a:r>
              <a:rPr lang="en-US" sz="2400" dirty="0" smtClean="0"/>
              <a:t>#include&lt;</a:t>
            </a:r>
            <a:r>
              <a:rPr lang="en-US" sz="2400" dirty="0" err="1" smtClean="0"/>
              <a:t>iostream.h</a:t>
            </a:r>
            <a:r>
              <a:rPr lang="en-US" sz="2400" dirty="0" smtClean="0"/>
              <a:t>&gt;</a:t>
            </a:r>
          </a:p>
          <a:p>
            <a:pPr eaLnBrk="1" hangingPunct="1">
              <a:buFont typeface="Wingdings" pitchFamily="2" charset="2"/>
              <a:buNone/>
            </a:pPr>
            <a:r>
              <a:rPr lang="en-US" sz="2400" dirty="0" smtClean="0"/>
              <a:t>void main()</a:t>
            </a:r>
          </a:p>
          <a:p>
            <a:pPr eaLnBrk="1" hangingPunct="1">
              <a:buFont typeface="Wingdings" pitchFamily="2" charset="2"/>
              <a:buNone/>
            </a:pPr>
            <a:r>
              <a:rPr lang="en-US" sz="2400" dirty="0" smtClean="0"/>
              <a:t>{</a:t>
            </a:r>
          </a:p>
          <a:p>
            <a:pPr eaLnBrk="1" hangingPunct="1">
              <a:buFont typeface="Wingdings" pitchFamily="2" charset="2"/>
              <a:buNone/>
            </a:pPr>
            <a:r>
              <a:rPr lang="en-US" sz="2400" dirty="0" smtClean="0"/>
              <a:t>  	char charvar1='A'; //define char variable as character</a:t>
            </a:r>
          </a:p>
          <a:p>
            <a:pPr eaLnBrk="1" hangingPunct="1">
              <a:buFont typeface="Wingdings" pitchFamily="2" charset="2"/>
              <a:buNone/>
            </a:pPr>
            <a:r>
              <a:rPr lang="en-US" sz="2400" dirty="0" smtClean="0"/>
              <a:t> 	char charvar2='\t';//define char variable as tab</a:t>
            </a:r>
          </a:p>
          <a:p>
            <a:pPr eaLnBrk="1" hangingPunct="1">
              <a:buFont typeface="Wingdings" pitchFamily="2" charset="2"/>
              <a:buNone/>
            </a:pPr>
            <a:endParaRPr lang="en-US" sz="2400" dirty="0" smtClean="0"/>
          </a:p>
          <a:p>
            <a:pPr eaLnBrk="1" hangingPunct="1">
              <a:buFont typeface="Wingdings" pitchFamily="2" charset="2"/>
              <a:buNone/>
            </a:pPr>
            <a:r>
              <a:rPr lang="en-US" sz="2400" dirty="0" smtClean="0"/>
              <a:t> 	cout&lt;&lt;charvar1;    //display character</a:t>
            </a:r>
          </a:p>
          <a:p>
            <a:pPr eaLnBrk="1" hangingPunct="1">
              <a:buFont typeface="Wingdings" pitchFamily="2" charset="2"/>
              <a:buNone/>
            </a:pPr>
            <a:r>
              <a:rPr lang="en-US" sz="2400" dirty="0" smtClean="0"/>
              <a:t>  	cout&lt;&lt;charvar2;    //display character</a:t>
            </a:r>
          </a:p>
          <a:p>
            <a:pPr eaLnBrk="1" hangingPunct="1">
              <a:buFont typeface="Wingdings" pitchFamily="2" charset="2"/>
              <a:buNone/>
            </a:pPr>
            <a:r>
              <a:rPr lang="en-US" sz="2400" dirty="0" smtClean="0"/>
              <a:t>  	charvar1='B';      //set char variable to char constant</a:t>
            </a:r>
          </a:p>
          <a:p>
            <a:pPr eaLnBrk="1" hangingPunct="1">
              <a:buFont typeface="Wingdings" pitchFamily="2" charset="2"/>
              <a:buNone/>
            </a:pPr>
            <a:r>
              <a:rPr lang="en-US" sz="2400" dirty="0" smtClean="0"/>
              <a:t> 	cout&lt;&lt;charvar1;    //display character</a:t>
            </a:r>
          </a:p>
          <a:p>
            <a:pPr eaLnBrk="1" hangingPunct="1">
              <a:buFont typeface="Wingdings" pitchFamily="2" charset="2"/>
              <a:buNone/>
            </a:pPr>
            <a:r>
              <a:rPr lang="en-US" sz="2400" dirty="0" smtClean="0"/>
              <a:t>  	cout&lt;&lt;'\n';        //display newline character</a:t>
            </a:r>
          </a:p>
          <a:p>
            <a:pPr eaLnBrk="1" hangingPunct="1">
              <a:buFont typeface="Wingdings" pitchFamily="2" charset="2"/>
              <a:buNone/>
            </a:pPr>
            <a:r>
              <a:rPr lang="en-US" sz="2400" dirty="0" smtClean="0"/>
              <a:t>}</a:t>
            </a:r>
          </a:p>
        </p:txBody>
      </p:sp>
      <p:sp>
        <p:nvSpPr>
          <p:cNvPr id="6" name="Footer Placeholder 5"/>
          <p:cNvSpPr>
            <a:spLocks noGrp="1"/>
          </p:cNvSpPr>
          <p:nvPr>
            <p:ph type="ftr" sz="quarter" idx="11"/>
          </p:nvPr>
        </p:nvSpPr>
        <p:spPr>
          <a:xfrm>
            <a:off x="0" y="6432550"/>
            <a:ext cx="9144000" cy="501650"/>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668181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228600" y="152400"/>
            <a:ext cx="6324600" cy="990600"/>
          </a:xfrm>
        </p:spPr>
        <p:txBody>
          <a:bodyPr/>
          <a:lstStyle/>
          <a:p>
            <a:pPr algn="l" eaLnBrk="1" hangingPunct="1"/>
            <a:r>
              <a:rPr lang="en-US" sz="3200" b="1" dirty="0" smtClean="0">
                <a:solidFill>
                  <a:schemeClr val="accent5">
                    <a:lumMod val="75000"/>
                  </a:schemeClr>
                </a:solidFill>
              </a:rPr>
              <a:t>Escape</a:t>
            </a:r>
            <a:r>
              <a:rPr lang="en-US" b="1" dirty="0" smtClean="0"/>
              <a:t> </a:t>
            </a:r>
            <a:r>
              <a:rPr lang="en-US" sz="3200" b="1" dirty="0" smtClean="0">
                <a:solidFill>
                  <a:schemeClr val="accent5">
                    <a:lumMod val="75000"/>
                  </a:schemeClr>
                </a:solidFill>
              </a:rPr>
              <a:t>Sequence</a:t>
            </a:r>
            <a:r>
              <a:rPr lang="en-US" b="1" dirty="0" smtClean="0"/>
              <a:t> </a:t>
            </a:r>
            <a:r>
              <a:rPr lang="en-US" sz="3200" b="1" dirty="0" smtClean="0">
                <a:solidFill>
                  <a:schemeClr val="accent5">
                    <a:lumMod val="75000"/>
                  </a:schemeClr>
                </a:solidFill>
              </a:rPr>
              <a:t>Characters</a:t>
            </a:r>
          </a:p>
        </p:txBody>
      </p:sp>
      <p:graphicFrame>
        <p:nvGraphicFramePr>
          <p:cNvPr id="5" name="Content Placeholder 4"/>
          <p:cNvGraphicFramePr>
            <a:graphicFrameLocks noGrp="1"/>
          </p:cNvGraphicFramePr>
          <p:nvPr>
            <p:ph idx="4294967295"/>
            <p:extLst>
              <p:ext uri="{D42A27DB-BD31-4B8C-83A1-F6EECF244321}">
                <p14:modId xmlns="" xmlns:p14="http://schemas.microsoft.com/office/powerpoint/2010/main" val="3063125193"/>
              </p:ext>
            </p:extLst>
          </p:nvPr>
        </p:nvGraphicFramePr>
        <p:xfrm>
          <a:off x="422031" y="1447801"/>
          <a:ext cx="8469923" cy="4358794"/>
        </p:xfrm>
        <a:graphic>
          <a:graphicData uri="http://schemas.openxmlformats.org/drawingml/2006/table">
            <a:tbl>
              <a:tblPr firstRow="1" bandRow="1">
                <a:tableStyleId>{073A0DAA-6AF3-43AB-8588-CEC1D06C72B9}</a:tableStyleId>
              </a:tblPr>
              <a:tblGrid>
                <a:gridCol w="3528654"/>
                <a:gridCol w="4941269"/>
              </a:tblGrid>
              <a:tr h="370898">
                <a:tc>
                  <a:txBody>
                    <a:bodyPr/>
                    <a:lstStyle/>
                    <a:p>
                      <a:r>
                        <a:rPr lang="en-US" sz="2000" dirty="0" smtClean="0"/>
                        <a:t>Escape</a:t>
                      </a:r>
                      <a:r>
                        <a:rPr lang="en-US" sz="2000" baseline="0" dirty="0" smtClean="0"/>
                        <a:t> Sequence</a:t>
                      </a:r>
                      <a:endParaRPr lang="en-US" sz="2000" dirty="0"/>
                    </a:p>
                  </a:txBody>
                  <a:tcPr marL="84406" marR="84406" marT="45727" marB="45727"/>
                </a:tc>
                <a:tc>
                  <a:txBody>
                    <a:bodyPr/>
                    <a:lstStyle/>
                    <a:p>
                      <a:r>
                        <a:rPr lang="en-US" sz="2000" dirty="0" smtClean="0"/>
                        <a:t>Character</a:t>
                      </a:r>
                      <a:endParaRPr lang="en-US" sz="2000" dirty="0"/>
                    </a:p>
                  </a:txBody>
                  <a:tcPr marL="84406" marR="84406" marT="45727" marB="45727"/>
                </a:tc>
              </a:tr>
              <a:tr h="370898">
                <a:tc>
                  <a:txBody>
                    <a:bodyPr/>
                    <a:lstStyle/>
                    <a:p>
                      <a:r>
                        <a:rPr lang="en-US" sz="2000" dirty="0" smtClean="0"/>
                        <a:t>\a</a:t>
                      </a:r>
                      <a:endParaRPr lang="en-US" sz="2000" dirty="0"/>
                    </a:p>
                  </a:txBody>
                  <a:tcPr marL="84406" marR="84406" marT="45727" marB="45727"/>
                </a:tc>
                <a:tc>
                  <a:txBody>
                    <a:bodyPr/>
                    <a:lstStyle/>
                    <a:p>
                      <a:r>
                        <a:rPr lang="en-US" sz="2000" dirty="0" smtClean="0"/>
                        <a:t>Alert (i.e., bell)</a:t>
                      </a:r>
                      <a:endParaRPr lang="en-US" sz="2000" dirty="0"/>
                    </a:p>
                  </a:txBody>
                  <a:tcPr marL="84406" marR="84406" marT="45727" marB="45727"/>
                </a:tc>
              </a:tr>
              <a:tr h="370898">
                <a:tc>
                  <a:txBody>
                    <a:bodyPr/>
                    <a:lstStyle/>
                    <a:p>
                      <a:r>
                        <a:rPr lang="en-US" sz="2000" dirty="0" smtClean="0"/>
                        <a:t>\b</a:t>
                      </a:r>
                      <a:endParaRPr lang="en-US" sz="2000" dirty="0"/>
                    </a:p>
                  </a:txBody>
                  <a:tcPr marL="84406" marR="84406" marT="45727" marB="45727"/>
                </a:tc>
                <a:tc>
                  <a:txBody>
                    <a:bodyPr/>
                    <a:lstStyle/>
                    <a:p>
                      <a:r>
                        <a:rPr lang="en-US" sz="2000" dirty="0" smtClean="0"/>
                        <a:t>Backspace</a:t>
                      </a:r>
                      <a:endParaRPr lang="en-US" sz="2000" dirty="0"/>
                    </a:p>
                  </a:txBody>
                  <a:tcPr marL="84406" marR="84406" marT="45727" marB="45727"/>
                </a:tc>
              </a:tr>
              <a:tr h="370898">
                <a:tc>
                  <a:txBody>
                    <a:bodyPr/>
                    <a:lstStyle/>
                    <a:p>
                      <a:r>
                        <a:rPr lang="en-US" sz="2000" dirty="0" smtClean="0"/>
                        <a:t>\f</a:t>
                      </a:r>
                      <a:endParaRPr lang="en-US" sz="2000" dirty="0"/>
                    </a:p>
                  </a:txBody>
                  <a:tcPr marL="84406" marR="84406" marT="45727" marB="45727"/>
                </a:tc>
                <a:tc>
                  <a:txBody>
                    <a:bodyPr/>
                    <a:lstStyle/>
                    <a:p>
                      <a:r>
                        <a:rPr lang="en-US" sz="2000" dirty="0" smtClean="0"/>
                        <a:t>Form feed</a:t>
                      </a:r>
                      <a:endParaRPr lang="en-US" sz="2000" dirty="0"/>
                    </a:p>
                  </a:txBody>
                  <a:tcPr marL="84406" marR="84406" marT="45727" marB="45727"/>
                </a:tc>
              </a:tr>
              <a:tr h="370898">
                <a:tc>
                  <a:txBody>
                    <a:bodyPr/>
                    <a:lstStyle/>
                    <a:p>
                      <a:r>
                        <a:rPr lang="en-US" sz="2000" dirty="0" smtClean="0"/>
                        <a:t>\n</a:t>
                      </a:r>
                      <a:endParaRPr lang="en-US" sz="2000" dirty="0"/>
                    </a:p>
                  </a:txBody>
                  <a:tcPr marL="84406" marR="84406" marT="45727" marB="45727"/>
                </a:tc>
                <a:tc>
                  <a:txBody>
                    <a:bodyPr/>
                    <a:lstStyle/>
                    <a:p>
                      <a:r>
                        <a:rPr lang="en-US" sz="2000" dirty="0" smtClean="0"/>
                        <a:t>New line</a:t>
                      </a:r>
                      <a:endParaRPr lang="en-US" sz="2000" dirty="0"/>
                    </a:p>
                  </a:txBody>
                  <a:tcPr marL="84406" marR="84406" marT="45727" marB="45727"/>
                </a:tc>
              </a:tr>
              <a:tr h="370898">
                <a:tc>
                  <a:txBody>
                    <a:bodyPr/>
                    <a:lstStyle/>
                    <a:p>
                      <a:r>
                        <a:rPr lang="en-US" sz="2000" dirty="0" smtClean="0"/>
                        <a:t>\r</a:t>
                      </a:r>
                      <a:endParaRPr lang="en-US" sz="2000" dirty="0"/>
                    </a:p>
                  </a:txBody>
                  <a:tcPr marL="84406" marR="84406" marT="45727" marB="45727"/>
                </a:tc>
                <a:tc>
                  <a:txBody>
                    <a:bodyPr/>
                    <a:lstStyle/>
                    <a:p>
                      <a:r>
                        <a:rPr lang="en-US" sz="2000" dirty="0" smtClean="0"/>
                        <a:t>Carriage</a:t>
                      </a:r>
                      <a:r>
                        <a:rPr lang="en-US" sz="2000" baseline="0" dirty="0" smtClean="0"/>
                        <a:t> return</a:t>
                      </a:r>
                      <a:endParaRPr lang="en-US" sz="2000" dirty="0"/>
                    </a:p>
                  </a:txBody>
                  <a:tcPr marL="84406" marR="84406" marT="45727" marB="45727"/>
                </a:tc>
              </a:tr>
              <a:tr h="370898">
                <a:tc>
                  <a:txBody>
                    <a:bodyPr/>
                    <a:lstStyle/>
                    <a:p>
                      <a:r>
                        <a:rPr lang="en-US" sz="2000" dirty="0" smtClean="0"/>
                        <a:t>\t</a:t>
                      </a:r>
                      <a:endParaRPr lang="en-US" sz="2000" dirty="0"/>
                    </a:p>
                  </a:txBody>
                  <a:tcPr marL="84406" marR="84406" marT="45727" marB="45727"/>
                </a:tc>
                <a:tc>
                  <a:txBody>
                    <a:bodyPr/>
                    <a:lstStyle/>
                    <a:p>
                      <a:r>
                        <a:rPr lang="en-US" sz="2000" dirty="0" smtClean="0"/>
                        <a:t>Horizontal</a:t>
                      </a:r>
                      <a:r>
                        <a:rPr lang="en-US" sz="2000" baseline="0" dirty="0" smtClean="0"/>
                        <a:t> tab</a:t>
                      </a:r>
                      <a:endParaRPr lang="en-US" sz="2000" dirty="0"/>
                    </a:p>
                  </a:txBody>
                  <a:tcPr marL="84406" marR="84406" marT="45727" marB="45727"/>
                </a:tc>
              </a:tr>
              <a:tr h="370898">
                <a:tc>
                  <a:txBody>
                    <a:bodyPr/>
                    <a:lstStyle/>
                    <a:p>
                      <a:r>
                        <a:rPr lang="en-US" sz="2000" dirty="0" smtClean="0"/>
                        <a:t>\\</a:t>
                      </a:r>
                      <a:endParaRPr lang="en-US" sz="2000" dirty="0"/>
                    </a:p>
                  </a:txBody>
                  <a:tcPr marL="84406" marR="84406" marT="45727" marB="45727"/>
                </a:tc>
                <a:tc>
                  <a:txBody>
                    <a:bodyPr/>
                    <a:lstStyle/>
                    <a:p>
                      <a:r>
                        <a:rPr lang="en-US" sz="2000" dirty="0" smtClean="0"/>
                        <a:t>Backslash</a:t>
                      </a:r>
                      <a:endParaRPr lang="en-US" sz="2000" dirty="0"/>
                    </a:p>
                  </a:txBody>
                  <a:tcPr marL="84406" marR="84406" marT="45727" marB="45727"/>
                </a:tc>
              </a:tr>
              <a:tr h="370898">
                <a:tc>
                  <a:txBody>
                    <a:bodyPr/>
                    <a:lstStyle/>
                    <a:p>
                      <a:r>
                        <a:rPr lang="en-US" sz="2000" dirty="0" smtClean="0"/>
                        <a:t>\’</a:t>
                      </a:r>
                      <a:endParaRPr lang="en-US" sz="2000" dirty="0"/>
                    </a:p>
                  </a:txBody>
                  <a:tcPr marL="84406" marR="84406" marT="45727" marB="45727"/>
                </a:tc>
                <a:tc>
                  <a:txBody>
                    <a:bodyPr/>
                    <a:lstStyle/>
                    <a:p>
                      <a:r>
                        <a:rPr lang="en-US" sz="2000" dirty="0" smtClean="0"/>
                        <a:t>Single quote</a:t>
                      </a:r>
                      <a:endParaRPr lang="en-US" sz="2000" dirty="0"/>
                    </a:p>
                  </a:txBody>
                  <a:tcPr marL="84406" marR="84406" marT="45727" marB="45727"/>
                </a:tc>
              </a:tr>
              <a:tr h="370898">
                <a:tc>
                  <a:txBody>
                    <a:bodyPr/>
                    <a:lstStyle/>
                    <a:p>
                      <a:r>
                        <a:rPr lang="en-US" sz="2000" dirty="0" smtClean="0"/>
                        <a:t>\”</a:t>
                      </a:r>
                      <a:endParaRPr lang="en-US" sz="2000" dirty="0"/>
                    </a:p>
                  </a:txBody>
                  <a:tcPr marL="84406" marR="84406" marT="45727" marB="45727"/>
                </a:tc>
                <a:tc>
                  <a:txBody>
                    <a:bodyPr/>
                    <a:lstStyle/>
                    <a:p>
                      <a:r>
                        <a:rPr lang="en-US" sz="2000" dirty="0" smtClean="0"/>
                        <a:t>Double quote</a:t>
                      </a:r>
                      <a:endParaRPr lang="en-US" sz="2000" dirty="0"/>
                    </a:p>
                  </a:txBody>
                  <a:tcPr marL="84406" marR="84406" marT="45727" marB="45727"/>
                </a:tc>
              </a:tr>
              <a:tr h="370898">
                <a:tc>
                  <a:txBody>
                    <a:bodyPr/>
                    <a:lstStyle/>
                    <a:p>
                      <a:r>
                        <a:rPr lang="en-US" sz="2000" dirty="0" smtClean="0"/>
                        <a:t>\</a:t>
                      </a:r>
                      <a:r>
                        <a:rPr lang="en-US" sz="2000" dirty="0" err="1" smtClean="0"/>
                        <a:t>xdd</a:t>
                      </a:r>
                      <a:endParaRPr lang="en-US" sz="2000" dirty="0"/>
                    </a:p>
                  </a:txBody>
                  <a:tcPr marL="84406" marR="84406" marT="45727" marB="45727"/>
                </a:tc>
                <a:tc>
                  <a:txBody>
                    <a:bodyPr/>
                    <a:lstStyle/>
                    <a:p>
                      <a:r>
                        <a:rPr lang="en-US" sz="2000" dirty="0" smtClean="0"/>
                        <a:t>Hexadecimal number</a:t>
                      </a:r>
                      <a:endParaRPr lang="en-US" sz="2000" dirty="0"/>
                    </a:p>
                  </a:txBody>
                  <a:tcPr marL="84406" marR="84406" marT="45727" marB="45727"/>
                </a:tc>
              </a:tr>
            </a:tbl>
          </a:graphicData>
        </a:graphic>
      </p:graphicFrame>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998498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0" y="609600"/>
            <a:ext cx="9144000" cy="990600"/>
          </a:xfrm>
        </p:spPr>
        <p:txBody>
          <a:bodyPr/>
          <a:lstStyle/>
          <a:p>
            <a:pPr algn="l"/>
            <a:r>
              <a:rPr lang="en-US" dirty="0" smtClean="0"/>
              <a:t>// </a:t>
            </a:r>
            <a:r>
              <a:rPr lang="en-US" sz="3200" b="1" dirty="0">
                <a:solidFill>
                  <a:schemeClr val="accent5">
                    <a:lumMod val="75000"/>
                  </a:schemeClr>
                </a:solidFill>
              </a:rPr>
              <a:t>Program for using Escape Sequence</a:t>
            </a:r>
          </a:p>
        </p:txBody>
      </p:sp>
      <p:sp>
        <p:nvSpPr>
          <p:cNvPr id="52227" name="Content Placeholder 2" descr="Rectangle: Click to edit Master text styles&#10;Second level&#10;Third level&#10;Fourth level&#10;Fifth level"/>
          <p:cNvSpPr>
            <a:spLocks noGrp="1"/>
          </p:cNvSpPr>
          <p:nvPr>
            <p:ph idx="4294967295"/>
          </p:nvPr>
        </p:nvSpPr>
        <p:spPr>
          <a:xfrm>
            <a:off x="152400" y="1752600"/>
            <a:ext cx="8581292" cy="5334000"/>
          </a:xfrm>
        </p:spPr>
        <p:txBody>
          <a:bodyPr>
            <a:normAutofit/>
          </a:bodyPr>
          <a:lstStyle/>
          <a:p>
            <a:pPr eaLnBrk="1" hangingPunct="1">
              <a:buFont typeface="Wingdings" pitchFamily="2" charset="2"/>
              <a:buNone/>
            </a:pPr>
            <a:r>
              <a:rPr lang="en-US" sz="2800" dirty="0" smtClean="0"/>
              <a:t>#include&lt;</a:t>
            </a:r>
            <a:r>
              <a:rPr lang="en-US" sz="2800" dirty="0" err="1" smtClean="0"/>
              <a:t>iostream.h</a:t>
            </a:r>
            <a:r>
              <a:rPr lang="en-US" sz="2800" dirty="0" smtClean="0"/>
              <a:t>&gt;</a:t>
            </a:r>
          </a:p>
          <a:p>
            <a:pPr eaLnBrk="1" hangingPunct="1">
              <a:buFont typeface="Wingdings" pitchFamily="2" charset="2"/>
              <a:buNone/>
            </a:pPr>
            <a:r>
              <a:rPr lang="en-US" sz="2800" dirty="0" smtClean="0"/>
              <a:t>void main()</a:t>
            </a:r>
          </a:p>
          <a:p>
            <a:pPr eaLnBrk="1" hangingPunct="1">
              <a:buFont typeface="Wingdings" pitchFamily="2" charset="2"/>
              <a:buNone/>
            </a:pPr>
            <a:r>
              <a:rPr lang="en-US" sz="2800" dirty="0" smtClean="0"/>
              <a:t>{</a:t>
            </a:r>
          </a:p>
          <a:p>
            <a:pPr eaLnBrk="1" hangingPunct="1">
              <a:buFont typeface="Wingdings" pitchFamily="2" charset="2"/>
              <a:buNone/>
            </a:pPr>
            <a:r>
              <a:rPr lang="en-US" sz="2800" dirty="0" smtClean="0"/>
              <a:t>	cout&lt;&lt;"\"Run, Spot, run,\" she said.";</a:t>
            </a:r>
          </a:p>
          <a:p>
            <a:pPr eaLnBrk="1" hangingPunct="1">
              <a:buFont typeface="Wingdings" pitchFamily="2" charset="2"/>
              <a:buNone/>
            </a:pPr>
            <a:r>
              <a:rPr lang="en-US" sz="2800" dirty="0" smtClean="0"/>
              <a:t>}</a:t>
            </a:r>
          </a:p>
          <a:p>
            <a:pPr eaLnBrk="1" hangingPunct="1">
              <a:buFont typeface="Wingdings" pitchFamily="2" charset="2"/>
              <a:buNone/>
            </a:pPr>
            <a:endParaRPr lang="en-US" sz="2800" dirty="0" smtClean="0"/>
          </a:p>
          <a:p>
            <a:pPr eaLnBrk="1" hangingPunct="1">
              <a:buFont typeface="Wingdings" pitchFamily="2" charset="2"/>
              <a:buNone/>
            </a:pPr>
            <a:endParaRPr lang="en-US" sz="2800" dirty="0" smtClean="0"/>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3573463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304800" y="381000"/>
            <a:ext cx="6400800" cy="990600"/>
          </a:xfrm>
        </p:spPr>
        <p:txBody>
          <a:bodyPr/>
          <a:lstStyle/>
          <a:p>
            <a:pPr algn="l" eaLnBrk="1" hangingPunct="1"/>
            <a:r>
              <a:rPr lang="en-US" sz="3200" b="1" dirty="0" smtClean="0">
                <a:solidFill>
                  <a:schemeClr val="accent5">
                    <a:lumMod val="75000"/>
                  </a:schemeClr>
                </a:solidFill>
              </a:rPr>
              <a:t>Input</a:t>
            </a:r>
            <a:r>
              <a:rPr lang="en-US" b="1" dirty="0" smtClean="0"/>
              <a:t> </a:t>
            </a:r>
            <a:r>
              <a:rPr lang="en-US" sz="3200" b="1" dirty="0" smtClean="0">
                <a:solidFill>
                  <a:schemeClr val="accent5">
                    <a:lumMod val="75000"/>
                  </a:schemeClr>
                </a:solidFill>
              </a:rPr>
              <a:t>Statement</a:t>
            </a:r>
            <a:r>
              <a:rPr lang="en-US" b="1" dirty="0" smtClean="0"/>
              <a:t> </a:t>
            </a:r>
            <a:r>
              <a:rPr lang="en-US" sz="3200" b="1" dirty="0" smtClean="0">
                <a:solidFill>
                  <a:schemeClr val="accent5">
                    <a:lumMod val="75000"/>
                  </a:schemeClr>
                </a:solidFill>
              </a:rPr>
              <a:t>in</a:t>
            </a:r>
            <a:r>
              <a:rPr lang="en-US" b="1" dirty="0" smtClean="0"/>
              <a:t> </a:t>
            </a:r>
            <a:r>
              <a:rPr lang="en-US" sz="3200" b="1" dirty="0" smtClean="0">
                <a:solidFill>
                  <a:schemeClr val="accent5">
                    <a:lumMod val="75000"/>
                  </a:schemeClr>
                </a:solidFill>
              </a:rPr>
              <a:t>C++(</a:t>
            </a:r>
            <a:r>
              <a:rPr lang="en-US" sz="3200" b="1" dirty="0" err="1" smtClean="0">
                <a:solidFill>
                  <a:schemeClr val="accent5">
                    <a:lumMod val="75000"/>
                  </a:schemeClr>
                </a:solidFill>
              </a:rPr>
              <a:t>cin</a:t>
            </a:r>
            <a:r>
              <a:rPr lang="en-US" sz="3200" b="1" dirty="0" smtClean="0">
                <a:solidFill>
                  <a:schemeClr val="accent5">
                    <a:lumMod val="75000"/>
                  </a:schemeClr>
                </a:solidFill>
              </a:rPr>
              <a:t>)</a:t>
            </a:r>
          </a:p>
        </p:txBody>
      </p:sp>
      <p:sp>
        <p:nvSpPr>
          <p:cNvPr id="55299" name="Content Placeholder 2" descr="Rectangle: Click to edit Master text styles&#10;Second level&#10;Third level&#10;Fourth level&#10;Fifth level"/>
          <p:cNvSpPr>
            <a:spLocks noGrp="1"/>
          </p:cNvSpPr>
          <p:nvPr>
            <p:ph idx="4294967295"/>
          </p:nvPr>
        </p:nvSpPr>
        <p:spPr>
          <a:xfrm>
            <a:off x="381000" y="1600200"/>
            <a:ext cx="8610600" cy="4724400"/>
          </a:xfrm>
        </p:spPr>
        <p:txBody>
          <a:bodyPr>
            <a:normAutofit/>
          </a:bodyPr>
          <a:lstStyle/>
          <a:p>
            <a:pPr eaLnBrk="1" hangingPunct="1"/>
            <a:r>
              <a:rPr lang="en-US" sz="2800" dirty="0" err="1" smtClean="0"/>
              <a:t>int</a:t>
            </a:r>
            <a:r>
              <a:rPr lang="en-US" sz="2800" dirty="0" smtClean="0"/>
              <a:t> var1=10; in this example, the value of variable is assigned within the program which is making the program to restrict to this value only.</a:t>
            </a:r>
          </a:p>
          <a:p>
            <a:pPr eaLnBrk="1" hangingPunct="1">
              <a:lnSpc>
                <a:spcPct val="150000"/>
              </a:lnSpc>
            </a:pPr>
            <a:r>
              <a:rPr lang="en-US" sz="2800" dirty="0" smtClean="0"/>
              <a:t>We have a function called “</a:t>
            </a:r>
            <a:r>
              <a:rPr lang="en-US" sz="2800" dirty="0" err="1" smtClean="0"/>
              <a:t>cin</a:t>
            </a:r>
            <a:r>
              <a:rPr lang="en-US" sz="2800" dirty="0" smtClean="0"/>
              <a:t>” function which provides opportunity to make more generalize program.</a:t>
            </a:r>
          </a:p>
          <a:p>
            <a:pPr eaLnBrk="1" hangingPunct="1">
              <a:lnSpc>
                <a:spcPct val="150000"/>
              </a:lnSpc>
            </a:pPr>
            <a:r>
              <a:rPr lang="en-US" sz="2800" dirty="0" smtClean="0"/>
              <a:t>It provides an option to the users to enter the values at run time from the keyboard.</a:t>
            </a:r>
          </a:p>
          <a:p>
            <a:pPr eaLnBrk="1" hangingPunct="1"/>
            <a:r>
              <a:rPr lang="en-US" sz="2800" dirty="0" err="1" smtClean="0">
                <a:solidFill>
                  <a:srgbClr val="FF0000"/>
                </a:solidFill>
              </a:rPr>
              <a:t>cin</a:t>
            </a:r>
            <a:r>
              <a:rPr lang="en-US" sz="2800" dirty="0" smtClean="0">
                <a:solidFill>
                  <a:srgbClr val="FF0000"/>
                </a:solidFill>
              </a:rPr>
              <a:t>&gt;&gt;</a:t>
            </a:r>
            <a:r>
              <a:rPr lang="en-US" sz="2800" dirty="0" err="1" smtClean="0">
                <a:solidFill>
                  <a:srgbClr val="FF0000"/>
                </a:solidFill>
              </a:rPr>
              <a:t>variablename</a:t>
            </a:r>
            <a:r>
              <a:rPr lang="en-US" sz="2800" dirty="0" smtClean="0">
                <a:solidFill>
                  <a:srgbClr val="FF0000"/>
                </a:solidFill>
              </a:rPr>
              <a:t>; </a:t>
            </a:r>
            <a:r>
              <a:rPr lang="en-US" sz="2800" dirty="0" smtClean="0"/>
              <a:t>For example , </a:t>
            </a:r>
            <a:r>
              <a:rPr lang="en-US" sz="2800" dirty="0" err="1" smtClean="0"/>
              <a:t>cin</a:t>
            </a:r>
            <a:r>
              <a:rPr lang="en-US" sz="2800" dirty="0" smtClean="0"/>
              <a:t>&gt;&gt;var1;</a:t>
            </a:r>
          </a:p>
        </p:txBody>
      </p:sp>
      <p:sp>
        <p:nvSpPr>
          <p:cNvPr id="6" name="Footer Placeholder 5"/>
          <p:cNvSpPr>
            <a:spLocks noGrp="1"/>
          </p:cNvSpPr>
          <p:nvPr>
            <p:ph type="ftr" sz="quarter" idx="11"/>
          </p:nvPr>
        </p:nvSpPr>
        <p:spPr>
          <a:xfrm>
            <a:off x="0" y="64166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769266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304800" y="228600"/>
            <a:ext cx="6400800" cy="990600"/>
          </a:xfrm>
        </p:spPr>
        <p:txBody>
          <a:bodyPr/>
          <a:lstStyle/>
          <a:p>
            <a:pPr algn="l" eaLnBrk="1" hangingPunct="1"/>
            <a:r>
              <a:rPr lang="en-US" sz="3200" b="1" dirty="0" smtClean="0">
                <a:solidFill>
                  <a:schemeClr val="accent5">
                    <a:lumMod val="75000"/>
                  </a:schemeClr>
                </a:solidFill>
              </a:rPr>
              <a:t>Input</a:t>
            </a:r>
            <a:r>
              <a:rPr lang="en-US" b="1" dirty="0" smtClean="0"/>
              <a:t> </a:t>
            </a:r>
            <a:r>
              <a:rPr lang="en-US" sz="3200" b="1" dirty="0">
                <a:solidFill>
                  <a:schemeClr val="accent5">
                    <a:lumMod val="75000"/>
                  </a:schemeClr>
                </a:solidFill>
              </a:rPr>
              <a:t>with</a:t>
            </a:r>
            <a:r>
              <a:rPr lang="en-US" b="1" dirty="0" smtClean="0"/>
              <a:t> </a:t>
            </a:r>
            <a:r>
              <a:rPr lang="en-US" sz="3200" b="1" dirty="0" err="1" smtClean="0">
                <a:solidFill>
                  <a:schemeClr val="accent5">
                    <a:lumMod val="75000"/>
                  </a:schemeClr>
                </a:solidFill>
              </a:rPr>
              <a:t>cin</a:t>
            </a:r>
            <a:endParaRPr lang="en-US" sz="3200" b="1" dirty="0" smtClean="0">
              <a:solidFill>
                <a:schemeClr val="accent5">
                  <a:lumMod val="75000"/>
                </a:schemeClr>
              </a:solidFill>
            </a:endParaRPr>
          </a:p>
        </p:txBody>
      </p:sp>
      <p:sp>
        <p:nvSpPr>
          <p:cNvPr id="6" name="Footer Placeholder 5"/>
          <p:cNvSpPr>
            <a:spLocks noGrp="1"/>
          </p:cNvSpPr>
          <p:nvPr>
            <p:ph type="ftr" sz="quarter" idx="11"/>
          </p:nvPr>
        </p:nvSpPr>
        <p:spPr>
          <a:xfrm>
            <a:off x="0" y="6416675"/>
            <a:ext cx="9144000" cy="365125"/>
          </a:xfrm>
        </p:spPr>
        <p:txBody>
          <a:bodyPr/>
          <a:lstStyle/>
          <a:p>
            <a:r>
              <a:rPr lang="en-US" dirty="0" smtClean="0"/>
              <a:t>*******Faculty of  Computer Science*******</a:t>
            </a:r>
            <a:endParaRPr lang="en-US" dirty="0"/>
          </a:p>
        </p:txBody>
      </p:sp>
      <p:pic>
        <p:nvPicPr>
          <p:cNvPr id="2" name="Picture 1"/>
          <p:cNvPicPr>
            <a:picLocks noChangeAspect="1"/>
          </p:cNvPicPr>
          <p:nvPr/>
        </p:nvPicPr>
        <p:blipFill>
          <a:blip r:embed="rId2" cstate="print"/>
          <a:stretch>
            <a:fillRect/>
          </a:stretch>
        </p:blipFill>
        <p:spPr>
          <a:xfrm>
            <a:off x="152400" y="1447801"/>
            <a:ext cx="8763000" cy="4267200"/>
          </a:xfrm>
          <a:prstGeom prst="rect">
            <a:avLst/>
          </a:prstGeom>
        </p:spPr>
      </p:pic>
    </p:spTree>
    <p:extLst>
      <p:ext uri="{BB962C8B-B14F-4D97-AF65-F5344CB8AC3E}">
        <p14:creationId xmlns="" xmlns:p14="http://schemas.microsoft.com/office/powerpoint/2010/main" val="22556152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304800" y="0"/>
            <a:ext cx="6400800" cy="990600"/>
          </a:xfrm>
        </p:spPr>
        <p:txBody>
          <a:bodyPr>
            <a:normAutofit/>
          </a:bodyPr>
          <a:lstStyle/>
          <a:p>
            <a:pPr algn="l" eaLnBrk="1" hangingPunct="1"/>
            <a:r>
              <a:rPr lang="en-US" sz="3200" b="1" dirty="0" smtClean="0">
                <a:solidFill>
                  <a:schemeClr val="accent5">
                    <a:lumMod val="75000"/>
                  </a:schemeClr>
                </a:solidFill>
              </a:rPr>
              <a:t>Program</a:t>
            </a:r>
            <a:r>
              <a:rPr lang="en-US" dirty="0" smtClean="0"/>
              <a:t> </a:t>
            </a:r>
            <a:r>
              <a:rPr lang="en-US" b="1" dirty="0">
                <a:solidFill>
                  <a:schemeClr val="accent5">
                    <a:lumMod val="75000"/>
                  </a:schemeClr>
                </a:solidFill>
              </a:rPr>
              <a:t>for</a:t>
            </a:r>
            <a:r>
              <a:rPr lang="en-US" dirty="0" smtClean="0"/>
              <a:t> </a:t>
            </a:r>
            <a:r>
              <a:rPr lang="en-US" sz="3200" b="1" dirty="0">
                <a:solidFill>
                  <a:schemeClr val="accent5">
                    <a:lumMod val="75000"/>
                  </a:schemeClr>
                </a:solidFill>
              </a:rPr>
              <a:t>adding</a:t>
            </a:r>
            <a:r>
              <a:rPr lang="en-US" dirty="0" smtClean="0"/>
              <a:t> </a:t>
            </a:r>
            <a:r>
              <a:rPr lang="en-US" sz="3200" b="1" dirty="0">
                <a:solidFill>
                  <a:schemeClr val="accent5">
                    <a:lumMod val="75000"/>
                  </a:schemeClr>
                </a:solidFill>
              </a:rPr>
              <a:t>two</a:t>
            </a:r>
            <a:r>
              <a:rPr lang="en-US" dirty="0" smtClean="0"/>
              <a:t> </a:t>
            </a:r>
            <a:r>
              <a:rPr lang="en-US" sz="3200" b="1" dirty="0" smtClean="0">
                <a:solidFill>
                  <a:schemeClr val="accent5">
                    <a:lumMod val="75000"/>
                  </a:schemeClr>
                </a:solidFill>
              </a:rPr>
              <a:t>numbers</a:t>
            </a:r>
          </a:p>
        </p:txBody>
      </p:sp>
      <p:sp>
        <p:nvSpPr>
          <p:cNvPr id="62467" name="Content Placeholder 2" descr="Rectangle: Click to edit Master text styles&#10;Second level&#10;Third level&#10;Fourth level&#10;Fifth level"/>
          <p:cNvSpPr>
            <a:spLocks noGrp="1"/>
          </p:cNvSpPr>
          <p:nvPr>
            <p:ph idx="4294967295"/>
          </p:nvPr>
        </p:nvSpPr>
        <p:spPr>
          <a:xfrm>
            <a:off x="533400" y="685800"/>
            <a:ext cx="8610600" cy="5715000"/>
          </a:xfrm>
        </p:spPr>
        <p:txBody>
          <a:bodyPr>
            <a:noAutofit/>
          </a:bodyPr>
          <a:lstStyle/>
          <a:p>
            <a:pPr eaLnBrk="1" hangingPunct="1">
              <a:buFont typeface="Wingdings" pitchFamily="2" charset="2"/>
              <a:buNone/>
            </a:pPr>
            <a:r>
              <a:rPr lang="en-US" sz="2400" dirty="0" smtClean="0"/>
              <a:t>    #include&lt;</a:t>
            </a:r>
            <a:r>
              <a:rPr lang="en-US" sz="2400" dirty="0" err="1" smtClean="0"/>
              <a:t>iostream.h</a:t>
            </a:r>
            <a:r>
              <a:rPr lang="en-US" sz="2400" dirty="0" smtClean="0"/>
              <a:t>&gt;</a:t>
            </a:r>
          </a:p>
          <a:p>
            <a:pPr eaLnBrk="1" hangingPunct="1">
              <a:buFont typeface="Monotype Sorts"/>
              <a:buNone/>
            </a:pPr>
            <a:r>
              <a:rPr lang="en-US" sz="2400" dirty="0" smtClean="0"/>
              <a:t>	#include&lt; </a:t>
            </a:r>
            <a:r>
              <a:rPr lang="en-US" sz="2400" dirty="0" err="1" smtClean="0"/>
              <a:t>conio.h</a:t>
            </a:r>
            <a:r>
              <a:rPr lang="en-US" sz="2400" dirty="0" smtClean="0"/>
              <a:t>&gt;</a:t>
            </a:r>
          </a:p>
          <a:p>
            <a:pPr eaLnBrk="1" hangingPunct="1">
              <a:buFont typeface="Monotype Sorts"/>
              <a:buNone/>
            </a:pPr>
            <a:r>
              <a:rPr lang="en-US" sz="2400" dirty="0" smtClean="0"/>
              <a:t>	void main()</a:t>
            </a:r>
          </a:p>
          <a:p>
            <a:pPr lvl="1" eaLnBrk="1" hangingPunct="1">
              <a:buFont typeface="Monotype Sorts"/>
              <a:buNone/>
            </a:pPr>
            <a:r>
              <a:rPr lang="en-US" sz="2400" dirty="0" smtClean="0"/>
              <a:t>{</a:t>
            </a:r>
          </a:p>
          <a:p>
            <a:pPr lvl="1" eaLnBrk="1" hangingPunct="1">
              <a:buFont typeface="Monotype Sorts"/>
              <a:buNone/>
            </a:pPr>
            <a:r>
              <a:rPr lang="en-US" sz="2400" dirty="0" err="1" smtClean="0"/>
              <a:t>clrscr</a:t>
            </a:r>
            <a:r>
              <a:rPr lang="en-US" sz="2400" dirty="0" smtClean="0"/>
              <a:t>();	//to clear screen</a:t>
            </a:r>
          </a:p>
          <a:p>
            <a:pPr lvl="1" eaLnBrk="1" hangingPunct="1">
              <a:buFont typeface="Monotype Sorts"/>
              <a:buNone/>
            </a:pPr>
            <a:r>
              <a:rPr lang="en-US" sz="2400" dirty="0" err="1" smtClean="0"/>
              <a:t>int</a:t>
            </a:r>
            <a:r>
              <a:rPr lang="en-US" sz="2400" dirty="0" smtClean="0"/>
              <a:t> </a:t>
            </a:r>
            <a:r>
              <a:rPr lang="en-US" sz="2400" dirty="0" err="1" smtClean="0"/>
              <a:t>a,b,c</a:t>
            </a:r>
            <a:r>
              <a:rPr lang="en-US" sz="2400" dirty="0" smtClean="0"/>
              <a:t>;</a:t>
            </a:r>
          </a:p>
          <a:p>
            <a:pPr lvl="1" eaLnBrk="1" hangingPunct="1">
              <a:buFont typeface="Monotype Sorts"/>
              <a:buNone/>
            </a:pPr>
            <a:r>
              <a:rPr lang="en-US" sz="2400" dirty="0" smtClean="0"/>
              <a:t>cout&lt;&lt;“Enter Value for a ”;</a:t>
            </a:r>
          </a:p>
          <a:p>
            <a:pPr lvl="1" eaLnBrk="1" hangingPunct="1">
              <a:buFont typeface="Monotype Sorts"/>
              <a:buNone/>
            </a:pPr>
            <a:r>
              <a:rPr lang="en-US" sz="2400" dirty="0" err="1" smtClean="0"/>
              <a:t>cin</a:t>
            </a:r>
            <a:r>
              <a:rPr lang="en-US" sz="2400" dirty="0" smtClean="0"/>
              <a:t>&gt;&gt;a;</a:t>
            </a:r>
          </a:p>
          <a:p>
            <a:pPr lvl="1" eaLnBrk="1" hangingPunct="1">
              <a:buFont typeface="Monotype Sorts"/>
              <a:buNone/>
            </a:pPr>
            <a:r>
              <a:rPr lang="en-US" sz="2400" dirty="0" smtClean="0"/>
              <a:t>cout&lt;&lt;“Enter Value for b ”;</a:t>
            </a:r>
          </a:p>
          <a:p>
            <a:pPr lvl="1" eaLnBrk="1" hangingPunct="1">
              <a:buFont typeface="Monotype Sorts"/>
              <a:buNone/>
            </a:pPr>
            <a:r>
              <a:rPr lang="en-US" sz="2400" dirty="0" err="1" smtClean="0"/>
              <a:t>cin</a:t>
            </a:r>
            <a:r>
              <a:rPr lang="en-US" sz="2400" dirty="0" smtClean="0"/>
              <a:t>&gt;&gt;b;</a:t>
            </a:r>
          </a:p>
          <a:p>
            <a:pPr lvl="1" eaLnBrk="1" hangingPunct="1">
              <a:buFont typeface="Monotype Sorts"/>
              <a:buNone/>
            </a:pPr>
            <a:r>
              <a:rPr lang="en-US" sz="2400" dirty="0" smtClean="0"/>
              <a:t>c = a + b;</a:t>
            </a:r>
          </a:p>
          <a:p>
            <a:pPr lvl="1" eaLnBrk="1" hangingPunct="1">
              <a:buFont typeface="Monotype Sorts"/>
              <a:buNone/>
            </a:pPr>
            <a:r>
              <a:rPr lang="en-US" sz="2400" dirty="0" smtClean="0"/>
              <a:t>cout &lt;&lt; “ Sum = ” &lt;&lt; c;</a:t>
            </a:r>
          </a:p>
          <a:p>
            <a:pPr lvl="1" eaLnBrk="1" hangingPunct="1">
              <a:buFont typeface="Monotype Sorts"/>
              <a:buNone/>
            </a:pPr>
            <a:r>
              <a:rPr lang="en-US" sz="2400" dirty="0" smtClean="0"/>
              <a:t>getch(); //get a character from console, doesn’t echo to the screen</a:t>
            </a:r>
          </a:p>
          <a:p>
            <a:pPr lvl="1" eaLnBrk="1" hangingPunct="1">
              <a:buFont typeface="Monotype Sorts"/>
              <a:buNone/>
            </a:pPr>
            <a:r>
              <a:rPr lang="en-US" sz="2400" dirty="0" smtClean="0"/>
              <a:t>}</a:t>
            </a:r>
          </a:p>
        </p:txBody>
      </p:sp>
      <p:sp>
        <p:nvSpPr>
          <p:cNvPr id="6" name="Footer Placeholder 5"/>
          <p:cNvSpPr>
            <a:spLocks noGrp="1"/>
          </p:cNvSpPr>
          <p:nvPr>
            <p:ph type="ftr" sz="quarter" idx="11"/>
          </p:nvPr>
        </p:nvSpPr>
        <p:spPr>
          <a:xfrm>
            <a:off x="0" y="6356350"/>
            <a:ext cx="9144000" cy="501650"/>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9116717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0" y="76200"/>
            <a:ext cx="6400800" cy="1295400"/>
          </a:xfrm>
        </p:spPr>
        <p:txBody>
          <a:bodyPr>
            <a:normAutofit/>
          </a:bodyPr>
          <a:lstStyle/>
          <a:p>
            <a:pPr algn="l" eaLnBrk="1" hangingPunct="1"/>
            <a:r>
              <a:rPr lang="en-US" sz="3200" b="1" dirty="0" smtClean="0">
                <a:solidFill>
                  <a:schemeClr val="accent5">
                    <a:lumMod val="75000"/>
                  </a:schemeClr>
                </a:solidFill>
              </a:rPr>
              <a:t>Program for</a:t>
            </a:r>
            <a:r>
              <a:rPr lang="en-US" sz="3200" b="1" dirty="0">
                <a:solidFill>
                  <a:schemeClr val="accent5">
                    <a:lumMod val="75000"/>
                  </a:schemeClr>
                </a:solidFill>
              </a:rPr>
              <a:t> </a:t>
            </a:r>
            <a:r>
              <a:rPr lang="en-US" sz="3200" b="1" dirty="0" smtClean="0">
                <a:solidFill>
                  <a:schemeClr val="accent5">
                    <a:lumMod val="75000"/>
                  </a:schemeClr>
                </a:solidFill>
              </a:rPr>
              <a:t>converting Fahrenheit to Celsius</a:t>
            </a:r>
          </a:p>
        </p:txBody>
      </p:sp>
      <p:sp>
        <p:nvSpPr>
          <p:cNvPr id="59395" name="Content Placeholder 2" descr="Rectangle: Click to edit Master text styles&#10;Second level&#10;Third level&#10;Fourth level&#10;Fifth level"/>
          <p:cNvSpPr>
            <a:spLocks noGrp="1"/>
          </p:cNvSpPr>
          <p:nvPr>
            <p:ph idx="4294967295"/>
          </p:nvPr>
        </p:nvSpPr>
        <p:spPr>
          <a:xfrm>
            <a:off x="381000" y="1203325"/>
            <a:ext cx="8610600" cy="5045075"/>
          </a:xfrm>
        </p:spPr>
        <p:txBody>
          <a:bodyPr>
            <a:noAutofit/>
          </a:bodyPr>
          <a:lstStyle/>
          <a:p>
            <a:pPr eaLnBrk="1" hangingPunct="1">
              <a:buFont typeface="Wingdings" pitchFamily="2" charset="2"/>
              <a:buNone/>
            </a:pPr>
            <a:r>
              <a:rPr lang="en-US" sz="2200" dirty="0" smtClean="0"/>
              <a:t>    //fahren.cpp</a:t>
            </a:r>
          </a:p>
          <a:p>
            <a:pPr eaLnBrk="1" hangingPunct="1">
              <a:buFont typeface="Wingdings" pitchFamily="2" charset="2"/>
              <a:buNone/>
            </a:pPr>
            <a:r>
              <a:rPr lang="en-US" sz="2200" dirty="0" smtClean="0"/>
              <a:t>	//demonstrates </a:t>
            </a:r>
            <a:r>
              <a:rPr lang="en-US" sz="2200" dirty="0" err="1" smtClean="0"/>
              <a:t>cin</a:t>
            </a:r>
            <a:r>
              <a:rPr lang="en-US" sz="2200" dirty="0" smtClean="0"/>
              <a:t>, newline</a:t>
            </a:r>
          </a:p>
          <a:p>
            <a:pPr eaLnBrk="1" hangingPunct="1">
              <a:buFont typeface="Wingdings" pitchFamily="2" charset="2"/>
              <a:buNone/>
            </a:pPr>
            <a:r>
              <a:rPr lang="en-US" sz="2200" dirty="0" smtClean="0"/>
              <a:t>	#include&lt;</a:t>
            </a:r>
            <a:r>
              <a:rPr lang="en-US" sz="2200" dirty="0" err="1" smtClean="0"/>
              <a:t>iostream.h</a:t>
            </a:r>
            <a:r>
              <a:rPr lang="en-US" sz="2200" dirty="0" smtClean="0"/>
              <a:t>&gt;</a:t>
            </a:r>
          </a:p>
          <a:p>
            <a:pPr eaLnBrk="1" hangingPunct="1">
              <a:buFont typeface="Monotype Sorts"/>
              <a:buNone/>
            </a:pPr>
            <a:r>
              <a:rPr lang="en-US" sz="2200" dirty="0" smtClean="0"/>
              <a:t>	#include&lt; </a:t>
            </a:r>
            <a:r>
              <a:rPr lang="en-US" sz="2200" dirty="0" err="1" smtClean="0"/>
              <a:t>conio.h</a:t>
            </a:r>
            <a:r>
              <a:rPr lang="en-US" sz="2200" dirty="0" smtClean="0"/>
              <a:t>&gt;</a:t>
            </a:r>
          </a:p>
          <a:p>
            <a:pPr eaLnBrk="1" hangingPunct="1">
              <a:buFont typeface="Monotype Sorts"/>
              <a:buNone/>
            </a:pPr>
            <a:r>
              <a:rPr lang="en-US" sz="2200" dirty="0" smtClean="0"/>
              <a:t>	void main()</a:t>
            </a:r>
          </a:p>
          <a:p>
            <a:pPr lvl="1" eaLnBrk="1" hangingPunct="1">
              <a:buFont typeface="Monotype Sorts"/>
              <a:buNone/>
            </a:pPr>
            <a:r>
              <a:rPr lang="en-US" sz="2200" dirty="0" smtClean="0"/>
              <a:t>{</a:t>
            </a:r>
          </a:p>
          <a:p>
            <a:pPr lvl="1" eaLnBrk="1" hangingPunct="1">
              <a:buFont typeface="Monotype Sorts"/>
              <a:buNone/>
            </a:pPr>
            <a:r>
              <a:rPr lang="en-US" sz="2200" dirty="0" smtClean="0"/>
              <a:t>	</a:t>
            </a:r>
            <a:r>
              <a:rPr lang="en-US" sz="2200" dirty="0" err="1" smtClean="0"/>
              <a:t>clrscr</a:t>
            </a:r>
            <a:r>
              <a:rPr lang="en-US" sz="2200" dirty="0" smtClean="0"/>
              <a:t>();		//to clear screen</a:t>
            </a:r>
          </a:p>
          <a:p>
            <a:pPr lvl="1" eaLnBrk="1" hangingPunct="1">
              <a:buFont typeface="Monotype Sorts"/>
              <a:buNone/>
            </a:pPr>
            <a:r>
              <a:rPr lang="en-US" sz="2200" dirty="0" smtClean="0"/>
              <a:t>	</a:t>
            </a:r>
            <a:r>
              <a:rPr lang="en-US" sz="2200" dirty="0" err="1" smtClean="0"/>
              <a:t>int</a:t>
            </a:r>
            <a:r>
              <a:rPr lang="en-US" sz="2200" dirty="0" smtClean="0"/>
              <a:t> </a:t>
            </a:r>
            <a:r>
              <a:rPr lang="en-US" sz="2200" dirty="0" err="1" smtClean="0"/>
              <a:t>ftemp</a:t>
            </a:r>
            <a:r>
              <a:rPr lang="en-US" sz="2200" dirty="0" smtClean="0"/>
              <a:t>; 	//for temperature in </a:t>
            </a:r>
            <a:r>
              <a:rPr lang="en-US" sz="2200" dirty="0" err="1" smtClean="0"/>
              <a:t>fahrenheit</a:t>
            </a:r>
            <a:endParaRPr lang="en-US" sz="2200" dirty="0" smtClean="0"/>
          </a:p>
          <a:p>
            <a:pPr lvl="1" eaLnBrk="1" hangingPunct="1">
              <a:buFont typeface="Monotype Sorts"/>
              <a:buNone/>
            </a:pPr>
            <a:r>
              <a:rPr lang="en-US" sz="2200" dirty="0" smtClean="0"/>
              <a:t> 	cout&lt;&lt;"Enter temperature in </a:t>
            </a:r>
            <a:r>
              <a:rPr lang="en-US" sz="2200" dirty="0" err="1" smtClean="0"/>
              <a:t>faherenheit</a:t>
            </a:r>
            <a:r>
              <a:rPr lang="en-US" sz="2200" dirty="0" smtClean="0"/>
              <a:t>: ";</a:t>
            </a:r>
          </a:p>
          <a:p>
            <a:pPr lvl="1" eaLnBrk="1" hangingPunct="1">
              <a:buFont typeface="Monotype Sorts"/>
              <a:buNone/>
            </a:pPr>
            <a:r>
              <a:rPr lang="en-US" sz="2200" dirty="0" smtClean="0"/>
              <a:t>	</a:t>
            </a:r>
            <a:r>
              <a:rPr lang="en-US" sz="2200" dirty="0" err="1" smtClean="0"/>
              <a:t>cin</a:t>
            </a:r>
            <a:r>
              <a:rPr lang="en-US" sz="2200" dirty="0" smtClean="0"/>
              <a:t>&gt;&gt;</a:t>
            </a:r>
            <a:r>
              <a:rPr lang="en-US" sz="2200" dirty="0" err="1" smtClean="0"/>
              <a:t>ftemp</a:t>
            </a:r>
            <a:r>
              <a:rPr lang="en-US" sz="2200" dirty="0" smtClean="0"/>
              <a:t>;</a:t>
            </a:r>
          </a:p>
          <a:p>
            <a:pPr lvl="1" eaLnBrk="1" hangingPunct="1">
              <a:buFont typeface="Monotype Sorts"/>
              <a:buNone/>
            </a:pPr>
            <a:r>
              <a:rPr lang="en-US" sz="2200" dirty="0" smtClean="0"/>
              <a:t>  	</a:t>
            </a:r>
            <a:r>
              <a:rPr lang="en-US" sz="2200" dirty="0" err="1" smtClean="0"/>
              <a:t>int</a:t>
            </a:r>
            <a:r>
              <a:rPr lang="en-US" sz="2200" dirty="0" smtClean="0"/>
              <a:t> ctemp=(ftemp-32) * 5/9;</a:t>
            </a:r>
          </a:p>
          <a:p>
            <a:pPr lvl="1" eaLnBrk="1" hangingPunct="1">
              <a:buFont typeface="Monotype Sorts"/>
              <a:buNone/>
            </a:pPr>
            <a:r>
              <a:rPr lang="en-US" sz="2200" dirty="0" smtClean="0"/>
              <a:t>   	cout&lt;&lt;"Equivalent in Celsius is: "&lt;&lt;ctemp&lt;&lt;'\n'; </a:t>
            </a:r>
          </a:p>
          <a:p>
            <a:pPr lvl="1" eaLnBrk="1" hangingPunct="1">
              <a:buFont typeface="Monotype Sorts"/>
              <a:buNone/>
            </a:pPr>
            <a:r>
              <a:rPr lang="en-US" sz="2200" dirty="0" smtClean="0"/>
              <a:t>    getch();    //get a character from console, doesn’t echo to the screen</a:t>
            </a:r>
          </a:p>
          <a:p>
            <a:pPr lvl="1" eaLnBrk="1" hangingPunct="1">
              <a:buFont typeface="Monotype Sorts"/>
              <a:buNone/>
            </a:pPr>
            <a:r>
              <a:rPr lang="en-US" sz="2200" dirty="0" smtClean="0"/>
              <a:t>}</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1580154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8600" y="0"/>
            <a:ext cx="6096000" cy="700087"/>
          </a:xfrm>
          <a:prstGeom prst="rect">
            <a:avLst/>
          </a:prstGeom>
          <a:noFill/>
          <a:ln w="9525">
            <a:noFill/>
            <a:miter lim="800000"/>
            <a:headEnd/>
            <a:tailEnd/>
          </a:ln>
        </p:spPr>
        <p:txBody>
          <a:bodyPr anchor="b"/>
          <a:lstStyle/>
          <a:p>
            <a:pPr>
              <a:defRPr/>
            </a:pPr>
            <a:r>
              <a:rPr lang="en-US" sz="3200" b="1" kern="0" dirty="0">
                <a:solidFill>
                  <a:schemeClr val="accent5">
                    <a:lumMod val="75000"/>
                  </a:schemeClr>
                </a:solidFill>
                <a:latin typeface="Times New Roman" pitchFamily="18" charset="0"/>
                <a:ea typeface="+mj-ea"/>
                <a:cs typeface="Times New Roman" pitchFamily="18" charset="0"/>
              </a:rPr>
              <a:t>Expression and Statements</a:t>
            </a:r>
          </a:p>
        </p:txBody>
      </p:sp>
      <p:sp>
        <p:nvSpPr>
          <p:cNvPr id="3" name="Content Placeholder 2" descr="Rectangle: Click to edit Master text styles&#10;Second level&#10;Third level&#10;Fourth level&#10;Fifth level"/>
          <p:cNvSpPr txBox="1">
            <a:spLocks/>
          </p:cNvSpPr>
          <p:nvPr/>
        </p:nvSpPr>
        <p:spPr bwMode="auto">
          <a:xfrm>
            <a:off x="281354" y="700087"/>
            <a:ext cx="8792308" cy="6157913"/>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Blip>
                <a:blip r:embed="rId2"/>
              </a:buBlip>
              <a:defRPr/>
            </a:pPr>
            <a:r>
              <a:rPr lang="en-US" sz="2200" kern="0" dirty="0">
                <a:solidFill>
                  <a:schemeClr val="tx1"/>
                </a:solidFill>
                <a:latin typeface="Times New Roman" pitchFamily="18" charset="0"/>
                <a:cs typeface="Times New Roman" pitchFamily="18" charset="0"/>
              </a:rPr>
              <a:t>Expressions produce a value</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Constant</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Variable</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Function call (returning a value – not void)</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Grouping of the above combined with operators</a:t>
            </a:r>
          </a:p>
          <a:p>
            <a:pPr marL="800100" lvl="1" indent="-342900">
              <a:spcBef>
                <a:spcPts val="0"/>
              </a:spcBef>
              <a:buClr>
                <a:schemeClr val="hlink"/>
              </a:buClr>
              <a:buSzPct val="110000"/>
              <a:defRPr/>
            </a:pPr>
            <a:r>
              <a:rPr lang="en-US" sz="2200" kern="0" dirty="0">
                <a:solidFill>
                  <a:schemeClr val="tx1"/>
                </a:solidFill>
                <a:latin typeface="Times New Roman" pitchFamily="18" charset="0"/>
                <a:cs typeface="Times New Roman" pitchFamily="18" charset="0"/>
              </a:rPr>
              <a:t>    For example: 10, var1, var1+10, sqrt(var1), var1&gt;10</a:t>
            </a:r>
          </a:p>
          <a:p>
            <a:pPr marL="342900" indent="-342900">
              <a:spcBef>
                <a:spcPts val="0"/>
              </a:spcBef>
              <a:buClr>
                <a:schemeClr val="hlink"/>
              </a:buClr>
              <a:buSzPct val="110000"/>
              <a:buFont typeface="Wingdings" pitchFamily="2" charset="2"/>
              <a:buBlip>
                <a:blip r:embed="rId2"/>
              </a:buBlip>
              <a:defRPr/>
            </a:pPr>
            <a:r>
              <a:rPr lang="en-US" sz="2200" kern="0" dirty="0" smtClean="0">
                <a:solidFill>
                  <a:schemeClr val="tx1"/>
                </a:solidFill>
                <a:latin typeface="Times New Roman" pitchFamily="18" charset="0"/>
                <a:cs typeface="Times New Roman" pitchFamily="18" charset="0"/>
              </a:rPr>
              <a:t>Statements </a:t>
            </a:r>
            <a:r>
              <a:rPr lang="en-US" sz="2200" kern="0" dirty="0">
                <a:solidFill>
                  <a:schemeClr val="tx1"/>
                </a:solidFill>
                <a:latin typeface="Times New Roman" pitchFamily="18" charset="0"/>
                <a:cs typeface="Times New Roman" pitchFamily="18" charset="0"/>
              </a:rPr>
              <a:t>form a complete unit of work (called instructions)</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Are terminated with a semicolon (;)</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May span lines or may be more than one on a line</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Simple statements. For example : sum = var1 + var2;</a:t>
            </a:r>
          </a:p>
          <a:p>
            <a:pPr marL="800100" lvl="1" indent="-342900">
              <a:spcBef>
                <a:spcPts val="0"/>
              </a:spcBef>
              <a:buClr>
                <a:schemeClr val="hlink"/>
              </a:buClr>
              <a:buSzPct val="110000"/>
              <a:buFont typeface="Wingdings" pitchFamily="2" charset="2"/>
              <a:buChar char="§"/>
              <a:defRPr/>
            </a:pPr>
            <a:r>
              <a:rPr lang="en-US" sz="2200" kern="0" dirty="0">
                <a:solidFill>
                  <a:schemeClr val="tx1"/>
                </a:solidFill>
                <a:latin typeface="Times New Roman" pitchFamily="18" charset="0"/>
                <a:cs typeface="Times New Roman" pitchFamily="18" charset="0"/>
              </a:rPr>
              <a:t>Compound (or block) statements are formed of simple statements between { and }. Block is not terminated with a semicolon. For example:</a:t>
            </a:r>
          </a:p>
          <a:p>
            <a:pPr marL="800100" lvl="1" indent="-342900">
              <a:spcBef>
                <a:spcPts val="0"/>
              </a:spcBef>
              <a:buClr>
                <a:schemeClr val="hlink"/>
              </a:buClr>
              <a:buSzPct val="110000"/>
              <a:defRPr/>
            </a:pPr>
            <a:r>
              <a:rPr lang="en-US" sz="2200" kern="0" dirty="0">
                <a:solidFill>
                  <a:schemeClr val="tx1"/>
                </a:solidFill>
                <a:latin typeface="Times New Roman" pitchFamily="18" charset="0"/>
                <a:cs typeface="Times New Roman" pitchFamily="18" charset="0"/>
              </a:rPr>
              <a:t>		{</a:t>
            </a:r>
          </a:p>
          <a:p>
            <a:pPr marL="800100" lvl="1" indent="-342900">
              <a:spcBef>
                <a:spcPts val="0"/>
              </a:spcBef>
              <a:buClr>
                <a:schemeClr val="hlink"/>
              </a:buClr>
              <a:buSzPct val="110000"/>
              <a:defRPr/>
            </a:pPr>
            <a:r>
              <a:rPr lang="en-US" sz="2200" kern="0" dirty="0">
                <a:solidFill>
                  <a:schemeClr val="tx1"/>
                </a:solidFill>
                <a:latin typeface="Times New Roman" pitchFamily="18" charset="0"/>
                <a:cs typeface="Times New Roman" pitchFamily="18" charset="0"/>
              </a:rPr>
              <a:t>  		     var1 = 10; var2 = var1 * 2;</a:t>
            </a:r>
          </a:p>
          <a:p>
            <a:pPr marL="1257300" lvl="2" indent="-342900">
              <a:spcBef>
                <a:spcPts val="0"/>
              </a:spcBef>
              <a:buClr>
                <a:schemeClr val="hlink"/>
              </a:buClr>
              <a:buSzPct val="110000"/>
              <a:defRPr/>
            </a:pPr>
            <a:r>
              <a:rPr lang="en-US" sz="2200" kern="0" dirty="0">
                <a:solidFill>
                  <a:schemeClr val="tx1"/>
                </a:solidFill>
                <a:latin typeface="Times New Roman" pitchFamily="18" charset="0"/>
                <a:cs typeface="Times New Roman" pitchFamily="18" charset="0"/>
              </a:rPr>
              <a:t>	sum = var1 + var2;</a:t>
            </a:r>
          </a:p>
          <a:p>
            <a:pPr marL="1257300" lvl="2" indent="-342900">
              <a:spcBef>
                <a:spcPts val="0"/>
              </a:spcBef>
              <a:buClr>
                <a:schemeClr val="hlink"/>
              </a:buClr>
              <a:buSzPct val="110000"/>
              <a:defRPr/>
            </a:pPr>
            <a:r>
              <a:rPr lang="en-US" sz="2200" kern="0" dirty="0">
                <a:solidFill>
                  <a:schemeClr val="tx1"/>
                </a:solidFill>
                <a:latin typeface="Times New Roman" pitchFamily="18" charset="0"/>
                <a:cs typeface="Times New Roman" pitchFamily="18" charset="0"/>
              </a:rPr>
              <a:t>	cout&lt;&lt;“Sum = ”&lt;&lt;sum;</a:t>
            </a:r>
          </a:p>
          <a:p>
            <a:pPr marL="800100" lvl="1" indent="-342900">
              <a:spcBef>
                <a:spcPts val="0"/>
              </a:spcBef>
              <a:buClr>
                <a:schemeClr val="hlink"/>
              </a:buClr>
              <a:buSzPct val="110000"/>
              <a:defRPr/>
            </a:pPr>
            <a:r>
              <a:rPr lang="en-US" sz="2200" kern="0" dirty="0">
                <a:solidFill>
                  <a:schemeClr val="tx1"/>
                </a:solidFill>
                <a:latin typeface="Times New Roman" pitchFamily="18" charset="0"/>
                <a:cs typeface="Times New Roman" pitchFamily="18" charset="0"/>
              </a:rPr>
              <a:t>		}</a:t>
            </a:r>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 xmlns:p14="http://schemas.microsoft.com/office/powerpoint/2010/main" val="369265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descr="Rectangle: Click to edit Master text styles&#10;Second level&#10;Third level&#10;Fourth level&#10;Fifth level"/>
          <p:cNvSpPr>
            <a:spLocks noGrp="1" noChangeArrowheads="1"/>
          </p:cNvSpPr>
          <p:nvPr>
            <p:ph idx="4294967295"/>
          </p:nvPr>
        </p:nvSpPr>
        <p:spPr>
          <a:xfrm>
            <a:off x="0" y="1676400"/>
            <a:ext cx="8077200" cy="4267200"/>
          </a:xfrm>
        </p:spPr>
        <p:txBody>
          <a:bodyPr/>
          <a:lstStyle/>
          <a:p>
            <a:pPr eaLnBrk="1" hangingPunct="1">
              <a:lnSpc>
                <a:spcPct val="90000"/>
              </a:lnSpc>
            </a:pPr>
            <a:r>
              <a:rPr lang="en-US" sz="3600" dirty="0" smtClean="0"/>
              <a:t>A set of symbols, codes and words used to write a program.</a:t>
            </a:r>
          </a:p>
          <a:p>
            <a:pPr eaLnBrk="1" hangingPunct="1">
              <a:lnSpc>
                <a:spcPct val="90000"/>
              </a:lnSpc>
            </a:pPr>
            <a:r>
              <a:rPr lang="en-US" sz="3600" dirty="0" smtClean="0"/>
              <a:t>A precise sequence of steps to solve a particular problem.</a:t>
            </a:r>
          </a:p>
        </p:txBody>
      </p:sp>
      <p:sp>
        <p:nvSpPr>
          <p:cNvPr id="9218" name="Rectangle 2"/>
          <p:cNvSpPr>
            <a:spLocks noGrp="1" noChangeArrowheads="1"/>
          </p:cNvSpPr>
          <p:nvPr>
            <p:ph type="title" idx="4294967295"/>
          </p:nvPr>
        </p:nvSpPr>
        <p:spPr>
          <a:xfrm>
            <a:off x="0" y="381000"/>
            <a:ext cx="6248400" cy="1143000"/>
          </a:xfrm>
        </p:spPr>
        <p:txBody>
          <a:bodyPr/>
          <a:lstStyle/>
          <a:p>
            <a:pPr algn="l" eaLnBrk="1" hangingPunct="1"/>
            <a:r>
              <a:rPr lang="en-US" b="1" dirty="0" smtClean="0">
                <a:solidFill>
                  <a:schemeClr val="accent5">
                    <a:lumMod val="50000"/>
                  </a:schemeClr>
                </a:solidFill>
              </a:rPr>
              <a:t>Programming Language</a:t>
            </a:r>
          </a:p>
        </p:txBody>
      </p:sp>
      <p:sp>
        <p:nvSpPr>
          <p:cNvPr id="8" name="Footer Placeholder 7"/>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322338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anim calcmode="lin" valueType="num">
                                      <p:cBhvr additive="base">
                                        <p:cTn id="11"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19">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anim calcmode="lin" valueType="num">
                                      <p:cBhvr additive="base">
                                        <p:cTn id="15"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304800" y="152400"/>
            <a:ext cx="5943600" cy="914400"/>
          </a:xfrm>
        </p:spPr>
        <p:txBody>
          <a:bodyPr>
            <a:normAutofit/>
          </a:bodyPr>
          <a:lstStyle/>
          <a:p>
            <a:pPr algn="l" eaLnBrk="1" hangingPunct="1"/>
            <a:r>
              <a:rPr lang="en-US" sz="3200" b="1" dirty="0">
                <a:solidFill>
                  <a:schemeClr val="accent5">
                    <a:lumMod val="75000"/>
                  </a:schemeClr>
                </a:solidFill>
              </a:rPr>
              <a:t>F</a:t>
            </a:r>
            <a:r>
              <a:rPr lang="en-US" sz="3200" b="1" dirty="0" smtClean="0">
                <a:solidFill>
                  <a:schemeClr val="accent5">
                    <a:lumMod val="75000"/>
                  </a:schemeClr>
                </a:solidFill>
              </a:rPr>
              <a:t>loat Data Type</a:t>
            </a:r>
          </a:p>
        </p:txBody>
      </p:sp>
      <p:sp>
        <p:nvSpPr>
          <p:cNvPr id="39939" name="Content Placeholder 2" descr="Rectangle: Click to edit Master text styles&#10;Second level&#10;Third level&#10;Fourth level&#10;Fifth level"/>
          <p:cNvSpPr>
            <a:spLocks noGrp="1"/>
          </p:cNvSpPr>
          <p:nvPr>
            <p:ph idx="4294967295"/>
          </p:nvPr>
        </p:nvSpPr>
        <p:spPr>
          <a:xfrm>
            <a:off x="76200" y="1314450"/>
            <a:ext cx="8991600" cy="5086350"/>
          </a:xfrm>
        </p:spPr>
        <p:txBody>
          <a:bodyPr>
            <a:normAutofit/>
          </a:bodyPr>
          <a:lstStyle/>
          <a:p>
            <a:pPr algn="just" eaLnBrk="1" hangingPunct="1"/>
            <a:r>
              <a:rPr lang="en-US" sz="2800" dirty="0" smtClean="0"/>
              <a:t>Float are the numbers having decimal point in it.</a:t>
            </a:r>
          </a:p>
          <a:p>
            <a:pPr algn="just" eaLnBrk="1" hangingPunct="1"/>
            <a:r>
              <a:rPr lang="en-US" sz="2800" dirty="0" smtClean="0"/>
              <a:t>A floating point has two parts. An integer portion and fractional portion also called mantissa.</a:t>
            </a:r>
          </a:p>
          <a:p>
            <a:pPr algn="just" eaLnBrk="1" hangingPunct="1"/>
            <a:r>
              <a:rPr lang="en-US" sz="2800" dirty="0" smtClean="0"/>
              <a:t>For example 24.60, 29.55 etc.</a:t>
            </a:r>
          </a:p>
          <a:p>
            <a:pPr algn="just" eaLnBrk="1" hangingPunct="1"/>
            <a:r>
              <a:rPr lang="en-US" sz="2800" dirty="0" smtClean="0"/>
              <a:t>When we declare a float variable, compiler reserves four consecutive bytes in memory.</a:t>
            </a:r>
          </a:p>
          <a:p>
            <a:pPr algn="just" eaLnBrk="1" hangingPunct="1"/>
            <a:r>
              <a:rPr lang="en-US" sz="2800" dirty="0" smtClean="0"/>
              <a:t>occupies 4 bytes (32 bits) in memory</a:t>
            </a:r>
          </a:p>
          <a:p>
            <a:pPr algn="just" eaLnBrk="1" hangingPunct="1"/>
            <a:r>
              <a:rPr lang="en-US" sz="2800" dirty="0" smtClean="0">
                <a:solidFill>
                  <a:srgbClr val="FF0000"/>
                </a:solidFill>
              </a:rPr>
              <a:t>float  </a:t>
            </a:r>
            <a:r>
              <a:rPr lang="en-US" sz="2800" dirty="0" err="1" smtClean="0">
                <a:solidFill>
                  <a:srgbClr val="FF0000"/>
                </a:solidFill>
              </a:rPr>
              <a:t>variablename</a:t>
            </a:r>
            <a:r>
              <a:rPr lang="en-US" sz="2800" dirty="0" smtClean="0">
                <a:solidFill>
                  <a:srgbClr val="FF0000"/>
                </a:solidFill>
              </a:rPr>
              <a:t>; </a:t>
            </a:r>
          </a:p>
          <a:p>
            <a:pPr algn="just" eaLnBrk="1" hangingPunct="1"/>
            <a:r>
              <a:rPr lang="en-US" sz="2800" dirty="0" smtClean="0"/>
              <a:t> For example ,  </a:t>
            </a:r>
            <a:r>
              <a:rPr lang="en-US" sz="2800" dirty="0" smtClean="0">
                <a:solidFill>
                  <a:srgbClr val="FF0000"/>
                </a:solidFill>
              </a:rPr>
              <a:t>float b;</a:t>
            </a:r>
          </a:p>
          <a:p>
            <a:pPr algn="just" eaLnBrk="1" hangingPunct="1"/>
            <a:endParaRPr lang="en-US" sz="2800" dirty="0" smtClean="0"/>
          </a:p>
          <a:p>
            <a:pPr algn="just" eaLnBrk="1" hangingPunct="1"/>
            <a:endParaRPr lang="en-US" sz="28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8414205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0" y="1066800"/>
            <a:ext cx="9144000" cy="5562600"/>
          </a:xfrm>
          <a:prstGeom prst="rect">
            <a:avLst/>
          </a:prstGeom>
          <a:noFill/>
          <a:ln w="9525">
            <a:noFill/>
            <a:miter lim="800000"/>
            <a:headEnd/>
            <a:tailEnd/>
          </a:ln>
          <a:effectLst/>
        </p:spPr>
      </p:pic>
      <p:sp>
        <p:nvSpPr>
          <p:cNvPr id="5" name="Footer Placeholder 4"/>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
        <p:nvSpPr>
          <p:cNvPr id="4" name="Title 1"/>
          <p:cNvSpPr txBox="1">
            <a:spLocks/>
          </p:cNvSpPr>
          <p:nvPr/>
        </p:nvSpPr>
        <p:spPr>
          <a:xfrm>
            <a:off x="304800" y="152400"/>
            <a:ext cx="5943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sz="3200" b="1" dirty="0" smtClean="0">
                <a:solidFill>
                  <a:schemeClr val="accent5">
                    <a:lumMod val="75000"/>
                  </a:schemeClr>
                </a:solidFill>
              </a:rPr>
              <a:t>Variable of type float in memory</a:t>
            </a:r>
          </a:p>
        </p:txBody>
      </p:sp>
    </p:spTree>
    <p:extLst>
      <p:ext uri="{BB962C8B-B14F-4D97-AF65-F5344CB8AC3E}">
        <p14:creationId xmlns="" xmlns:p14="http://schemas.microsoft.com/office/powerpoint/2010/main" val="215222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351692" y="1371600"/>
            <a:ext cx="8370277" cy="3200400"/>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cstate="print"/>
          <a:srcRect/>
          <a:stretch>
            <a:fillRect/>
          </a:stretch>
        </p:blipFill>
        <p:spPr bwMode="auto">
          <a:xfrm>
            <a:off x="773723" y="4611688"/>
            <a:ext cx="6541477" cy="1484312"/>
          </a:xfrm>
          <a:prstGeom prst="rect">
            <a:avLst/>
          </a:prstGeom>
          <a:noFill/>
          <a:ln w="9525">
            <a:noFill/>
            <a:miter lim="800000"/>
            <a:headEnd/>
            <a:tailEnd/>
          </a:ln>
          <a:effectLst/>
        </p:spPr>
      </p:pic>
      <p:sp>
        <p:nvSpPr>
          <p:cNvPr id="6" name="Footer Placeholder 5"/>
          <p:cNvSpPr>
            <a:spLocks noGrp="1"/>
          </p:cNvSpPr>
          <p:nvPr>
            <p:ph type="ftr" sz="quarter" idx="11"/>
          </p:nvPr>
        </p:nvSpPr>
        <p:spPr>
          <a:xfrm>
            <a:off x="3124200" y="6324600"/>
            <a:ext cx="3962400" cy="396875"/>
          </a:xfrm>
        </p:spPr>
        <p:txBody>
          <a:bodyPr/>
          <a:lstStyle/>
          <a:p>
            <a:r>
              <a:rPr lang="en-US" smtClean="0"/>
              <a:t>*******Faculty of  Computer Science*******</a:t>
            </a:r>
            <a:endParaRPr lang="en-US"/>
          </a:p>
        </p:txBody>
      </p:sp>
      <p:sp>
        <p:nvSpPr>
          <p:cNvPr id="5" name="Title 1"/>
          <p:cNvSpPr txBox="1">
            <a:spLocks/>
          </p:cNvSpPr>
          <p:nvPr/>
        </p:nvSpPr>
        <p:spPr>
          <a:xfrm>
            <a:off x="304800" y="152400"/>
            <a:ext cx="5943600" cy="9144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sz="3200" b="1" dirty="0" smtClean="0">
                <a:solidFill>
                  <a:schemeClr val="accent5">
                    <a:lumMod val="75000"/>
                  </a:schemeClr>
                </a:solidFill>
              </a:rPr>
              <a:t>Calculate and display circle’s area</a:t>
            </a:r>
          </a:p>
        </p:txBody>
      </p:sp>
    </p:spTree>
    <p:extLst>
      <p:ext uri="{BB962C8B-B14F-4D97-AF65-F5344CB8AC3E}">
        <p14:creationId xmlns="" xmlns:p14="http://schemas.microsoft.com/office/powerpoint/2010/main" val="25384753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95250"/>
            <a:ext cx="5410200" cy="1200150"/>
          </a:xfrm>
        </p:spPr>
        <p:txBody>
          <a:bodyPr>
            <a:normAutofit/>
          </a:bodyPr>
          <a:lstStyle/>
          <a:p>
            <a:pPr algn="l"/>
            <a:r>
              <a:rPr lang="en-US" sz="3200" b="1" dirty="0" smtClean="0">
                <a:solidFill>
                  <a:schemeClr val="accent5">
                    <a:lumMod val="75000"/>
                  </a:schemeClr>
                </a:solidFill>
              </a:rPr>
              <a:t> Double and Long Double</a:t>
            </a:r>
          </a:p>
        </p:txBody>
      </p:sp>
      <p:sp>
        <p:nvSpPr>
          <p:cNvPr id="43011" name="Content Placeholder 2" descr="Rectangle: Click to edit Master text styles&#10;Second level&#10;Third level&#10;Fourth level&#10;Fifth level"/>
          <p:cNvSpPr>
            <a:spLocks noGrp="1"/>
          </p:cNvSpPr>
          <p:nvPr>
            <p:ph idx="1"/>
          </p:nvPr>
        </p:nvSpPr>
        <p:spPr>
          <a:xfrm>
            <a:off x="572233" y="1143000"/>
            <a:ext cx="7772400" cy="1143000"/>
          </a:xfrm>
        </p:spPr>
        <p:txBody>
          <a:bodyPr>
            <a:normAutofit fontScale="70000" lnSpcReduction="20000"/>
          </a:bodyPr>
          <a:lstStyle/>
          <a:p>
            <a:r>
              <a:rPr lang="en-US" dirty="0" smtClean="0"/>
              <a:t>Larger floating point type</a:t>
            </a:r>
          </a:p>
          <a:p>
            <a:r>
              <a:rPr lang="en-US" dirty="0" smtClean="0"/>
              <a:t>Double =&gt; Require 8 bytes </a:t>
            </a:r>
          </a:p>
          <a:p>
            <a:r>
              <a:rPr lang="en-US" dirty="0" smtClean="0"/>
              <a:t>Long Double(= Double) =&gt;compiler dependent</a:t>
            </a:r>
          </a:p>
          <a:p>
            <a:endParaRPr lang="en-US" dirty="0" smtClean="0"/>
          </a:p>
          <a:p>
            <a:endParaRPr lang="en-US" dirty="0" smtClean="0"/>
          </a:p>
        </p:txBody>
      </p:sp>
      <p:pic>
        <p:nvPicPr>
          <p:cNvPr id="43012" name="Picture 2"/>
          <p:cNvPicPr>
            <a:picLocks noChangeAspect="1" noChangeArrowheads="1"/>
          </p:cNvPicPr>
          <p:nvPr/>
        </p:nvPicPr>
        <p:blipFill>
          <a:blip r:embed="rId2" cstate="print"/>
          <a:srcRect/>
          <a:stretch>
            <a:fillRect/>
          </a:stretch>
        </p:blipFill>
        <p:spPr bwMode="auto">
          <a:xfrm>
            <a:off x="811823" y="2286000"/>
            <a:ext cx="7293220" cy="4343400"/>
          </a:xfrm>
          <a:prstGeom prst="rect">
            <a:avLst/>
          </a:prstGeom>
          <a:noFill/>
          <a:ln w="9525">
            <a:noFill/>
            <a:miter lim="800000"/>
            <a:headEnd/>
            <a:tailEnd/>
          </a:ln>
          <a:effectLst/>
        </p:spPr>
      </p:pic>
      <p:sp>
        <p:nvSpPr>
          <p:cNvPr id="7" name="Footer Placeholder 6"/>
          <p:cNvSpPr>
            <a:spLocks noGrp="1"/>
          </p:cNvSpPr>
          <p:nvPr>
            <p:ph type="ftr" sz="quarter" idx="11"/>
          </p:nvPr>
        </p:nvSpPr>
        <p:spPr>
          <a:xfrm>
            <a:off x="3124200" y="6461125"/>
            <a:ext cx="3581400" cy="39687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074971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pPr algn="l"/>
            <a:r>
              <a:rPr lang="en-US" sz="3200" b="1" dirty="0" smtClean="0">
                <a:solidFill>
                  <a:schemeClr val="accent5">
                    <a:lumMod val="75000"/>
                  </a:schemeClr>
                </a:solidFill>
              </a:rPr>
              <a:t>Floating Point Constant</a:t>
            </a:r>
          </a:p>
        </p:txBody>
      </p:sp>
      <p:sp>
        <p:nvSpPr>
          <p:cNvPr id="3" name="Content Placeholder 2" descr="Rectangle: Click to edit Master text styles&#10;Second level&#10;Third level&#10;Fourth level&#10;Fifth level"/>
          <p:cNvSpPr>
            <a:spLocks noGrp="1"/>
          </p:cNvSpPr>
          <p:nvPr>
            <p:ph idx="1"/>
          </p:nvPr>
        </p:nvSpPr>
        <p:spPr>
          <a:xfrm>
            <a:off x="304800" y="1143000"/>
            <a:ext cx="8382000" cy="4983163"/>
          </a:xfrm>
        </p:spPr>
        <p:txBody>
          <a:bodyPr>
            <a:noAutofit/>
          </a:bodyPr>
          <a:lstStyle/>
          <a:p>
            <a:pPr algn="just">
              <a:defRPr/>
            </a:pPr>
            <a:r>
              <a:rPr lang="en-US" sz="2800" dirty="0" err="1">
                <a:solidFill>
                  <a:srgbClr val="FF0000"/>
                </a:solidFill>
              </a:rPr>
              <a:t>c</a:t>
            </a:r>
            <a:r>
              <a:rPr lang="en-US" sz="2800" dirty="0" err="1" smtClean="0">
                <a:solidFill>
                  <a:srgbClr val="FF0000"/>
                </a:solidFill>
              </a:rPr>
              <a:t>onst</a:t>
            </a:r>
            <a:r>
              <a:rPr lang="en-US" sz="2800" dirty="0" smtClean="0">
                <a:solidFill>
                  <a:srgbClr val="FF0000"/>
                </a:solidFill>
              </a:rPr>
              <a:t> float PI= 3.14159F</a:t>
            </a:r>
          </a:p>
          <a:p>
            <a:pPr algn="just">
              <a:defRPr/>
            </a:pPr>
            <a:r>
              <a:rPr lang="en-US" sz="2800" dirty="0" smtClean="0"/>
              <a:t>3.14159 =&gt; floating point constant</a:t>
            </a:r>
          </a:p>
          <a:p>
            <a:pPr algn="just">
              <a:defRPr/>
            </a:pPr>
            <a:r>
              <a:rPr lang="en-US" sz="2800" dirty="0" smtClean="0"/>
              <a:t>F =&gt; float type</a:t>
            </a:r>
          </a:p>
          <a:p>
            <a:pPr algn="just">
              <a:defRPr/>
            </a:pPr>
            <a:r>
              <a:rPr lang="en-US" sz="2800" dirty="0" smtClean="0"/>
              <a:t>The value of PI will not change throughout the program</a:t>
            </a:r>
          </a:p>
          <a:p>
            <a:pPr algn="just">
              <a:defRPr/>
            </a:pPr>
            <a:r>
              <a:rPr lang="en-US" sz="2800" dirty="0" smtClean="0"/>
              <a:t>Any attempt to alter , error message from compiler</a:t>
            </a:r>
          </a:p>
          <a:p>
            <a:pPr algn="just">
              <a:defRPr/>
            </a:pPr>
            <a:r>
              <a:rPr lang="en-US" sz="2800" dirty="0" smtClean="0"/>
              <a:t>floating-point constants using exponential notation</a:t>
            </a:r>
          </a:p>
          <a:p>
            <a:pPr lvl="1" algn="just">
              <a:defRPr/>
            </a:pPr>
            <a:r>
              <a:rPr lang="en-US" dirty="0" smtClean="0"/>
              <a:t>1,000,000,000 =&gt; 1.0E9 </a:t>
            </a:r>
          </a:p>
          <a:p>
            <a:pPr lvl="1" algn="just">
              <a:defRPr/>
            </a:pPr>
            <a:r>
              <a:rPr lang="en-US" dirty="0" smtClean="0"/>
              <a:t>1234.56 =&gt;1.23456E3</a:t>
            </a:r>
          </a:p>
          <a:p>
            <a:pPr lvl="1" algn="just">
              <a:defRPr/>
            </a:pPr>
            <a:r>
              <a:rPr lang="en-US" dirty="0" smtClean="0"/>
              <a:t>0.0000635239=&gt;6.35239E–5</a:t>
            </a:r>
          </a:p>
          <a:p>
            <a:pPr marL="0" indent="0" algn="just">
              <a:buFont typeface="Wingdings" pitchFamily="2" charset="2"/>
              <a:buNone/>
              <a:defRPr/>
            </a:pPr>
            <a:endParaRPr lang="en-US" sz="28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186947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8600" y="228600"/>
            <a:ext cx="6096000" cy="1143000"/>
          </a:xfrm>
        </p:spPr>
        <p:txBody>
          <a:bodyPr>
            <a:normAutofit/>
          </a:bodyPr>
          <a:lstStyle/>
          <a:p>
            <a:pPr algn="l"/>
            <a:r>
              <a:rPr lang="en-US" sz="3200" b="1" dirty="0" smtClean="0">
                <a:solidFill>
                  <a:schemeClr val="accent5">
                    <a:lumMod val="75000"/>
                  </a:schemeClr>
                </a:solidFill>
              </a:rPr>
              <a:t># define Directive</a:t>
            </a:r>
          </a:p>
        </p:txBody>
      </p:sp>
      <p:sp>
        <p:nvSpPr>
          <p:cNvPr id="45059" name="Content Placeholder 2" descr="Rectangle: Click to edit Master text styles&#10;Second level&#10;Third level&#10;Fourth level&#10;Fifth level"/>
          <p:cNvSpPr>
            <a:spLocks noGrp="1"/>
          </p:cNvSpPr>
          <p:nvPr>
            <p:ph idx="1"/>
          </p:nvPr>
        </p:nvSpPr>
        <p:spPr>
          <a:xfrm>
            <a:off x="304800" y="1628775"/>
            <a:ext cx="8382000" cy="4497388"/>
          </a:xfrm>
        </p:spPr>
        <p:txBody>
          <a:bodyPr>
            <a:normAutofit/>
          </a:bodyPr>
          <a:lstStyle/>
          <a:p>
            <a:pPr algn="just">
              <a:lnSpc>
                <a:spcPct val="150000"/>
              </a:lnSpc>
            </a:pPr>
            <a:r>
              <a:rPr lang="en-US" sz="2800" dirty="0" smtClean="0"/>
              <a:t>Constant can also be specified using the  preprocessor directive # define.</a:t>
            </a:r>
          </a:p>
          <a:p>
            <a:pPr algn="just">
              <a:lnSpc>
                <a:spcPct val="150000"/>
              </a:lnSpc>
            </a:pPr>
            <a:r>
              <a:rPr lang="en-US" sz="2800" dirty="0" smtClean="0">
                <a:solidFill>
                  <a:srgbClr val="FF0000"/>
                </a:solidFill>
              </a:rPr>
              <a:t># define PI 3.14159</a:t>
            </a:r>
          </a:p>
          <a:p>
            <a:pPr algn="just">
              <a:lnSpc>
                <a:spcPct val="150000"/>
              </a:lnSpc>
            </a:pPr>
            <a:r>
              <a:rPr lang="en-US" sz="2800" dirty="0" smtClean="0"/>
              <a:t>Appear at the beginning of program</a:t>
            </a:r>
          </a:p>
        </p:txBody>
      </p:sp>
      <p:sp>
        <p:nvSpPr>
          <p:cNvPr id="6" name="Footer Placeholder 5"/>
          <p:cNvSpPr>
            <a:spLocks noGrp="1"/>
          </p:cNvSpPr>
          <p:nvPr>
            <p:ph type="ftr" sz="quarter" idx="11"/>
          </p:nvPr>
        </p:nvSpPr>
        <p:spPr>
          <a:xfrm>
            <a:off x="3124200" y="6324600"/>
            <a:ext cx="3733800" cy="39687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994102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8600" y="-76200"/>
            <a:ext cx="5867400" cy="762000"/>
          </a:xfrm>
          <a:prstGeom prst="rect">
            <a:avLst/>
          </a:prstGeom>
          <a:noFill/>
          <a:ln w="9525">
            <a:noFill/>
            <a:miter lim="800000"/>
            <a:headEnd/>
            <a:tailEnd/>
          </a:ln>
        </p:spPr>
        <p:txBody>
          <a:bodyPr anchor="b"/>
          <a:lstStyle/>
          <a:p>
            <a:pPr>
              <a:defRPr/>
            </a:pPr>
            <a:r>
              <a:rPr lang="en-US" sz="3200" b="1" kern="0" dirty="0">
                <a:solidFill>
                  <a:schemeClr val="accent5">
                    <a:lumMod val="75000"/>
                  </a:schemeClr>
                </a:solidFill>
                <a:latin typeface="Times New Roman" pitchFamily="18" charset="0"/>
                <a:ea typeface="+mj-ea"/>
                <a:cs typeface="Times New Roman" pitchFamily="18" charset="0"/>
              </a:rPr>
              <a:t>const and #define</a:t>
            </a:r>
          </a:p>
        </p:txBody>
      </p:sp>
      <p:sp>
        <p:nvSpPr>
          <p:cNvPr id="3" name="Content Placeholder 2" descr="Rectangle: Click to edit Master text styles&#10;Second level&#10;Third level&#10;Fourth level&#10;Fifth level"/>
          <p:cNvSpPr txBox="1">
            <a:spLocks/>
          </p:cNvSpPr>
          <p:nvPr/>
        </p:nvSpPr>
        <p:spPr bwMode="auto">
          <a:xfrm>
            <a:off x="236483" y="762000"/>
            <a:ext cx="8610600" cy="4724400"/>
          </a:xfrm>
          <a:prstGeom prst="rect">
            <a:avLst/>
          </a:prstGeom>
          <a:noFill/>
          <a:ln w="9525">
            <a:noFill/>
            <a:miter lim="800000"/>
            <a:headEnd/>
            <a:tailEnd/>
          </a:ln>
        </p:spPr>
        <p:txBody>
          <a:bodyPr/>
          <a:lstStyle/>
          <a:p>
            <a:pPr marL="342900" indent="-342900">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const Qualifier</a:t>
            </a:r>
          </a:p>
          <a:p>
            <a:pPr marL="800100" lvl="1" indent="-342900">
              <a:spcBef>
                <a:spcPct val="20000"/>
              </a:spcBef>
              <a:buClr>
                <a:schemeClr val="hlink"/>
              </a:buClr>
              <a:buSzPct val="110000"/>
              <a:buFont typeface="Wingdings" pitchFamily="2" charset="2"/>
              <a:buChar char="§"/>
              <a:defRPr/>
            </a:pPr>
            <a:r>
              <a:rPr lang="en-US" sz="2400" kern="0" dirty="0">
                <a:solidFill>
                  <a:schemeClr val="tx1"/>
                </a:solidFill>
                <a:latin typeface="Times New Roman" pitchFamily="18" charset="0"/>
                <a:cs typeface="Times New Roman" pitchFamily="18" charset="0"/>
              </a:rPr>
              <a:t>Keyword const (for constant) precedes the data type of a variable</a:t>
            </a:r>
          </a:p>
          <a:p>
            <a:pPr marL="800100" lvl="1" indent="-342900">
              <a:spcBef>
                <a:spcPct val="20000"/>
              </a:spcBef>
              <a:buClr>
                <a:schemeClr val="hlink"/>
              </a:buClr>
              <a:buSzPct val="110000"/>
              <a:buFont typeface="Wingdings" pitchFamily="2" charset="2"/>
              <a:buChar char="§"/>
              <a:defRPr/>
            </a:pPr>
            <a:r>
              <a:rPr lang="en-US" sz="2400" kern="0" dirty="0">
                <a:solidFill>
                  <a:schemeClr val="tx1"/>
                </a:solidFill>
                <a:latin typeface="Times New Roman" pitchFamily="18" charset="0"/>
                <a:cs typeface="Times New Roman" pitchFamily="18" charset="0"/>
              </a:rPr>
              <a:t>The value of a variable will not change throughout the program</a:t>
            </a:r>
          </a:p>
          <a:p>
            <a:pPr marL="800100" lvl="1" indent="-342900">
              <a:spcBef>
                <a:spcPct val="20000"/>
              </a:spcBef>
              <a:buClr>
                <a:schemeClr val="hlink"/>
              </a:buClr>
              <a:buSzPct val="110000"/>
              <a:defRPr/>
            </a:pPr>
            <a:r>
              <a:rPr lang="en-US" sz="2400" kern="0" dirty="0">
                <a:solidFill>
                  <a:srgbClr val="40458C"/>
                </a:solidFill>
                <a:latin typeface="Times New Roman" pitchFamily="18" charset="0"/>
                <a:cs typeface="Times New Roman" pitchFamily="18" charset="0"/>
              </a:rPr>
              <a:t>	For example:</a:t>
            </a:r>
          </a:p>
          <a:p>
            <a:pPr marL="800100" lvl="1" indent="-342900">
              <a:spcBef>
                <a:spcPct val="20000"/>
              </a:spcBef>
              <a:buClr>
                <a:schemeClr val="hlink"/>
              </a:buClr>
              <a:buSzPct val="110000"/>
              <a:defRPr/>
            </a:pPr>
            <a:r>
              <a:rPr lang="en-US" sz="2400" kern="0" dirty="0">
                <a:solidFill>
                  <a:srgbClr val="40458C"/>
                </a:solidFill>
                <a:latin typeface="Times New Roman" pitchFamily="18" charset="0"/>
                <a:cs typeface="Times New Roman" pitchFamily="18" charset="0"/>
              </a:rPr>
              <a:t>			</a:t>
            </a:r>
            <a:r>
              <a:rPr lang="en-US" sz="2400" kern="0" dirty="0">
                <a:solidFill>
                  <a:schemeClr val="tx1"/>
                </a:solidFill>
                <a:latin typeface="Times New Roman" pitchFamily="18" charset="0"/>
                <a:cs typeface="Times New Roman" pitchFamily="18" charset="0"/>
              </a:rPr>
              <a:t>const float PI=3.14159F;</a:t>
            </a:r>
          </a:p>
          <a:p>
            <a:pPr marL="800100" lvl="1" indent="-342900">
              <a:spcBef>
                <a:spcPct val="20000"/>
              </a:spcBef>
              <a:buClr>
                <a:schemeClr val="hlink"/>
              </a:buClr>
              <a:buSzPct val="110000"/>
              <a:defRPr/>
            </a:pPr>
            <a:endParaRPr lang="en-US" sz="2400" kern="0" dirty="0">
              <a:solidFill>
                <a:schemeClr val="tx1"/>
              </a:solidFill>
              <a:latin typeface="Times New Roman" pitchFamily="18" charset="0"/>
              <a:cs typeface="Times New Roman" pitchFamily="18" charset="0"/>
            </a:endParaRPr>
          </a:p>
          <a:p>
            <a:pPr marL="342900" indent="-342900">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#define Directive</a:t>
            </a:r>
          </a:p>
          <a:p>
            <a:pPr marL="800100" lvl="1" indent="-342900">
              <a:spcBef>
                <a:spcPct val="20000"/>
              </a:spcBef>
              <a:buClr>
                <a:schemeClr val="hlink"/>
              </a:buClr>
              <a:buSzPct val="110000"/>
              <a:buFont typeface="Wingdings" pitchFamily="2" charset="2"/>
              <a:buChar char="§"/>
              <a:defRPr/>
            </a:pPr>
            <a:r>
              <a:rPr lang="en-US" sz="2400" kern="0" dirty="0">
                <a:solidFill>
                  <a:schemeClr val="tx1"/>
                </a:solidFill>
                <a:latin typeface="Times New Roman" pitchFamily="18" charset="0"/>
                <a:cs typeface="Times New Roman" pitchFamily="18" charset="0"/>
              </a:rPr>
              <a:t>Constants can also be specified using the preprocessor directive #define </a:t>
            </a:r>
          </a:p>
          <a:p>
            <a:pPr marL="800100" lvl="1" indent="-342900">
              <a:spcBef>
                <a:spcPct val="20000"/>
              </a:spcBef>
              <a:buClr>
                <a:schemeClr val="hlink"/>
              </a:buClr>
              <a:buSzPct val="110000"/>
              <a:buFont typeface="Wingdings" pitchFamily="2" charset="2"/>
              <a:buChar char="§"/>
              <a:defRPr/>
            </a:pPr>
            <a:r>
              <a:rPr lang="en-US" sz="2400" kern="0" dirty="0">
                <a:solidFill>
                  <a:schemeClr val="tx1"/>
                </a:solidFill>
                <a:latin typeface="Times New Roman" pitchFamily="18" charset="0"/>
                <a:cs typeface="Times New Roman" pitchFamily="18" charset="0"/>
              </a:rPr>
              <a:t>Can’t specify the data type of the constant using #define </a:t>
            </a:r>
          </a:p>
          <a:p>
            <a:pPr marL="800100" lvl="1" indent="-342900">
              <a:spcBef>
                <a:spcPct val="20000"/>
              </a:spcBef>
              <a:buClr>
                <a:schemeClr val="hlink"/>
              </a:buClr>
              <a:buSzPct val="110000"/>
              <a:defRPr/>
            </a:pPr>
            <a:r>
              <a:rPr lang="en-US" sz="2400" kern="0" dirty="0">
                <a:solidFill>
                  <a:srgbClr val="40458C"/>
                </a:solidFill>
                <a:latin typeface="Times New Roman" pitchFamily="18" charset="0"/>
                <a:cs typeface="Times New Roman" pitchFamily="18" charset="0"/>
              </a:rPr>
              <a:t>For example:</a:t>
            </a:r>
          </a:p>
          <a:p>
            <a:pPr marL="800100" lvl="1" indent="-342900">
              <a:spcBef>
                <a:spcPct val="20000"/>
              </a:spcBef>
              <a:buClr>
                <a:schemeClr val="hlink"/>
              </a:buClr>
              <a:buSzPct val="110000"/>
              <a:defRPr/>
            </a:pPr>
            <a:r>
              <a:rPr lang="en-US" sz="2400" kern="0" dirty="0">
                <a:solidFill>
                  <a:srgbClr val="40458C"/>
                </a:solidFill>
                <a:latin typeface="Times New Roman" pitchFamily="18" charset="0"/>
                <a:cs typeface="Times New Roman" pitchFamily="18" charset="0"/>
              </a:rPr>
              <a:t>			</a:t>
            </a:r>
            <a:r>
              <a:rPr lang="en-US" sz="2400" kern="0" dirty="0">
                <a:solidFill>
                  <a:schemeClr val="tx1"/>
                </a:solidFill>
                <a:latin typeface="Times New Roman" pitchFamily="18" charset="0"/>
                <a:cs typeface="Times New Roman" pitchFamily="18" charset="0"/>
              </a:rPr>
              <a:t>#define PI 3.14159</a:t>
            </a:r>
          </a:p>
          <a:p>
            <a:pPr marL="800100" lvl="1" indent="-342900">
              <a:spcBef>
                <a:spcPct val="20000"/>
              </a:spcBef>
              <a:buClr>
                <a:schemeClr val="hlink"/>
              </a:buClr>
              <a:buSzPct val="110000"/>
              <a:buFont typeface="Wingdings" pitchFamily="2" charset="2"/>
              <a:buChar char="§"/>
              <a:defRPr/>
            </a:pPr>
            <a:endParaRPr lang="en-US" sz="2400" kern="0" dirty="0">
              <a:solidFill>
                <a:schemeClr val="tx1"/>
              </a:solidFill>
              <a:latin typeface="Times New Roman" pitchFamily="18" charset="0"/>
              <a:cs typeface="Times New Roman" pitchFamily="18" charset="0"/>
            </a:endParaRPr>
          </a:p>
          <a:p>
            <a:pPr marL="342900" indent="-342900">
              <a:spcBef>
                <a:spcPct val="20000"/>
              </a:spcBef>
              <a:buClr>
                <a:schemeClr val="hlink"/>
              </a:buClr>
              <a:buSzPct val="110000"/>
              <a:buFont typeface="Wingdings" pitchFamily="2" charset="2"/>
              <a:buBlip>
                <a:blip r:embed="rId2"/>
              </a:buBlip>
              <a:defRPr/>
            </a:pPr>
            <a:endParaRPr lang="en-US" sz="2400" kern="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1215079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09600" y="76200"/>
            <a:ext cx="4038600" cy="1143000"/>
          </a:xfrm>
        </p:spPr>
        <p:txBody>
          <a:bodyPr>
            <a:normAutofit/>
          </a:bodyPr>
          <a:lstStyle/>
          <a:p>
            <a:pPr algn="l"/>
            <a:r>
              <a:rPr lang="en-US" sz="3200" b="1" dirty="0" smtClean="0">
                <a:solidFill>
                  <a:schemeClr val="accent5">
                    <a:lumMod val="75000"/>
                  </a:schemeClr>
                </a:solidFill>
              </a:rPr>
              <a:t>Type bool</a:t>
            </a:r>
          </a:p>
        </p:txBody>
      </p:sp>
      <p:sp>
        <p:nvSpPr>
          <p:cNvPr id="46083" name="Content Placeholder 2" descr="Rectangle: Click to edit Master text styles&#10;Second level&#10;Third level&#10;Fourth level&#10;Fifth level"/>
          <p:cNvSpPr>
            <a:spLocks noGrp="1"/>
          </p:cNvSpPr>
          <p:nvPr>
            <p:ph idx="1"/>
          </p:nvPr>
        </p:nvSpPr>
        <p:spPr>
          <a:xfrm>
            <a:off x="304800" y="1708150"/>
            <a:ext cx="8382000" cy="4540250"/>
          </a:xfrm>
        </p:spPr>
        <p:txBody>
          <a:bodyPr>
            <a:normAutofit/>
          </a:bodyPr>
          <a:lstStyle/>
          <a:p>
            <a:pPr algn="just"/>
            <a:r>
              <a:rPr lang="en-US" sz="2800" dirty="0" err="1"/>
              <a:t>i</a:t>
            </a:r>
            <a:r>
              <a:rPr lang="en-US" sz="2800" dirty="0" err="1" smtClean="0"/>
              <a:t>nt</a:t>
            </a:r>
            <a:r>
              <a:rPr lang="en-US" sz="2800" dirty="0" smtClean="0"/>
              <a:t> =&gt; billions of possible value</a:t>
            </a:r>
          </a:p>
          <a:p>
            <a:pPr algn="just"/>
            <a:r>
              <a:rPr lang="en-US" sz="2800" dirty="0"/>
              <a:t>c</a:t>
            </a:r>
            <a:r>
              <a:rPr lang="en-US" sz="2800" dirty="0" smtClean="0"/>
              <a:t>har =&gt; 256</a:t>
            </a:r>
          </a:p>
          <a:p>
            <a:pPr algn="just"/>
            <a:r>
              <a:rPr lang="en-US" sz="2800" dirty="0"/>
              <a:t>b</a:t>
            </a:r>
            <a:r>
              <a:rPr lang="en-US" sz="2800" dirty="0" smtClean="0"/>
              <a:t>ool =&gt; only two possible values : true and false</a:t>
            </a:r>
          </a:p>
          <a:p>
            <a:pPr algn="just"/>
            <a:r>
              <a:rPr lang="en-US" sz="2800" dirty="0" smtClean="0"/>
              <a:t>Requires only one bit of storage.</a:t>
            </a:r>
          </a:p>
          <a:p>
            <a:pPr algn="just"/>
            <a:r>
              <a:rPr lang="en-US" sz="2800" dirty="0" smtClean="0"/>
              <a:t>In practice , compilers store them as bytes because quickly accessed.</a:t>
            </a:r>
          </a:p>
          <a:p>
            <a:pPr algn="just"/>
            <a:endParaRPr lang="en-US" sz="2800" dirty="0" smtClean="0"/>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570666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304800" y="76200"/>
            <a:ext cx="6019800" cy="990600"/>
          </a:xfrm>
        </p:spPr>
        <p:txBody>
          <a:bodyPr>
            <a:normAutofit/>
          </a:bodyPr>
          <a:lstStyle/>
          <a:p>
            <a:pPr algn="l" eaLnBrk="1" hangingPunct="1"/>
            <a:r>
              <a:rPr lang="en-US" sz="3200" b="1" dirty="0" err="1">
                <a:solidFill>
                  <a:schemeClr val="accent5">
                    <a:lumMod val="75000"/>
                  </a:schemeClr>
                </a:solidFill>
              </a:rPr>
              <a:t>s</a:t>
            </a:r>
            <a:r>
              <a:rPr lang="en-US" sz="3200" b="1" dirty="0" err="1" smtClean="0">
                <a:solidFill>
                  <a:schemeClr val="accent5">
                    <a:lumMod val="75000"/>
                  </a:schemeClr>
                </a:solidFill>
              </a:rPr>
              <a:t>etw</a:t>
            </a:r>
            <a:r>
              <a:rPr lang="en-US" sz="3200" b="1" dirty="0" smtClean="0">
                <a:solidFill>
                  <a:schemeClr val="accent5">
                    <a:lumMod val="75000"/>
                  </a:schemeClr>
                </a:solidFill>
              </a:rPr>
              <a:t> Manipulator</a:t>
            </a:r>
          </a:p>
        </p:txBody>
      </p:sp>
      <p:sp>
        <p:nvSpPr>
          <p:cNvPr id="63491" name="Content Placeholder 2" descr="Rectangle: Click to edit Master text styles&#10;Second level&#10;Third level&#10;Fourth level&#10;Fifth level"/>
          <p:cNvSpPr>
            <a:spLocks noGrp="1"/>
          </p:cNvSpPr>
          <p:nvPr>
            <p:ph idx="4294967295"/>
          </p:nvPr>
        </p:nvSpPr>
        <p:spPr>
          <a:xfrm>
            <a:off x="533400" y="762000"/>
            <a:ext cx="8610600" cy="5638800"/>
          </a:xfrm>
        </p:spPr>
        <p:txBody>
          <a:bodyPr>
            <a:noAutofit/>
          </a:bodyPr>
          <a:lstStyle/>
          <a:p>
            <a:pPr marL="0" indent="0">
              <a:buNone/>
            </a:pPr>
            <a:r>
              <a:rPr lang="en-US" sz="2000" b="1" dirty="0" err="1">
                <a:solidFill>
                  <a:srgbClr val="FF0000"/>
                </a:solidFill>
              </a:rPr>
              <a:t>setw</a:t>
            </a:r>
            <a:r>
              <a:rPr lang="en-US" sz="2000" dirty="0"/>
              <a:t> is used the </a:t>
            </a:r>
            <a:r>
              <a:rPr lang="en-US" sz="2000" dirty="0">
                <a:solidFill>
                  <a:srgbClr val="FF0000"/>
                </a:solidFill>
              </a:rPr>
              <a:t>field width of output</a:t>
            </a:r>
            <a:r>
              <a:rPr lang="en-US" sz="2000" dirty="0"/>
              <a:t>. If you used the </a:t>
            </a:r>
            <a:r>
              <a:rPr lang="en-US" sz="2000" b="1" dirty="0" err="1">
                <a:solidFill>
                  <a:srgbClr val="FF0000"/>
                </a:solidFill>
              </a:rPr>
              <a:t>setw</a:t>
            </a:r>
            <a:r>
              <a:rPr lang="en-US" sz="2000" dirty="0">
                <a:solidFill>
                  <a:srgbClr val="FF0000"/>
                </a:solidFill>
              </a:rPr>
              <a:t>,</a:t>
            </a:r>
            <a:r>
              <a:rPr lang="en-US" sz="2000" dirty="0"/>
              <a:t> declare </a:t>
            </a:r>
            <a:r>
              <a:rPr lang="en-US" sz="2000" dirty="0" smtClean="0"/>
              <a:t>the header </a:t>
            </a:r>
            <a:r>
              <a:rPr lang="en-US" sz="2000" dirty="0"/>
              <a:t>file of </a:t>
            </a:r>
            <a:r>
              <a:rPr lang="en-US" sz="2000" b="1" dirty="0" err="1" smtClean="0">
                <a:solidFill>
                  <a:srgbClr val="FF0000"/>
                </a:solidFill>
              </a:rPr>
              <a:t>iomanip</a:t>
            </a:r>
            <a:r>
              <a:rPr lang="en-US" sz="2000" b="1" dirty="0" smtClean="0"/>
              <a:t>. </a:t>
            </a:r>
            <a:endParaRPr lang="en-US" sz="2000" dirty="0" smtClean="0"/>
          </a:p>
          <a:p>
            <a:pPr eaLnBrk="1" hangingPunct="1">
              <a:buFont typeface="Wingdings" pitchFamily="2" charset="2"/>
              <a:buNone/>
            </a:pPr>
            <a:endParaRPr lang="en-US" sz="2000" dirty="0" smtClean="0"/>
          </a:p>
          <a:p>
            <a:pPr eaLnBrk="1" hangingPunct="1">
              <a:buFont typeface="Wingdings" pitchFamily="2" charset="2"/>
              <a:buNone/>
            </a:pPr>
            <a:r>
              <a:rPr lang="en-US" sz="2000" dirty="0" smtClean="0"/>
              <a:t>//width1.cpp</a:t>
            </a:r>
          </a:p>
          <a:p>
            <a:pPr eaLnBrk="1" hangingPunct="1">
              <a:buFont typeface="Wingdings" pitchFamily="2" charset="2"/>
              <a:buNone/>
            </a:pPr>
            <a:r>
              <a:rPr lang="en-US" sz="2000" dirty="0" smtClean="0"/>
              <a:t>	//demonstrates  need for </a:t>
            </a:r>
            <a:r>
              <a:rPr lang="en-US" sz="2000" dirty="0" err="1" smtClean="0"/>
              <a:t>setw</a:t>
            </a:r>
            <a:r>
              <a:rPr lang="en-US" sz="2000" dirty="0" smtClean="0"/>
              <a:t> manipulator</a:t>
            </a:r>
          </a:p>
          <a:p>
            <a:pPr eaLnBrk="1" hangingPunct="1">
              <a:buFont typeface="Wingdings" pitchFamily="2" charset="2"/>
              <a:buNone/>
            </a:pPr>
            <a:r>
              <a:rPr lang="en-US" sz="2000" dirty="0" smtClean="0"/>
              <a:t>	#include&lt;</a:t>
            </a:r>
            <a:r>
              <a:rPr lang="en-US" sz="2000" dirty="0" err="1" smtClean="0"/>
              <a:t>iostream.h</a:t>
            </a:r>
            <a:r>
              <a:rPr lang="en-US" sz="2000" dirty="0" smtClean="0"/>
              <a:t>&gt;</a:t>
            </a:r>
          </a:p>
          <a:p>
            <a:pPr eaLnBrk="1" hangingPunct="1">
              <a:buFont typeface="Monotype Sorts"/>
              <a:buNone/>
            </a:pPr>
            <a:r>
              <a:rPr lang="en-US" sz="2000" dirty="0" smtClean="0"/>
              <a:t>	#include&lt; </a:t>
            </a:r>
            <a:r>
              <a:rPr lang="en-US" sz="2000" dirty="0" err="1" smtClean="0"/>
              <a:t>conio.h</a:t>
            </a:r>
            <a:r>
              <a:rPr lang="en-US" sz="2000" dirty="0" smtClean="0"/>
              <a:t>&gt;</a:t>
            </a:r>
          </a:p>
          <a:p>
            <a:pPr eaLnBrk="1" hangingPunct="1">
              <a:buFont typeface="Monotype Sorts"/>
              <a:buNone/>
            </a:pPr>
            <a:r>
              <a:rPr lang="en-US" sz="2000" dirty="0" smtClean="0"/>
              <a:t>	void main()</a:t>
            </a:r>
          </a:p>
          <a:p>
            <a:pPr lvl="1" eaLnBrk="1" hangingPunct="1">
              <a:buFont typeface="Monotype Sorts"/>
              <a:buNone/>
            </a:pPr>
            <a:r>
              <a:rPr lang="en-US" sz="2000" dirty="0" smtClean="0"/>
              <a:t>{   </a:t>
            </a:r>
          </a:p>
          <a:p>
            <a:pPr lvl="1" eaLnBrk="1" hangingPunct="1">
              <a:buFont typeface="Monotype Sorts"/>
              <a:buNone/>
            </a:pPr>
            <a:r>
              <a:rPr lang="en-US" sz="2000" dirty="0" smtClean="0"/>
              <a:t>	</a:t>
            </a:r>
            <a:r>
              <a:rPr lang="en-US" sz="2000" dirty="0" err="1" smtClean="0"/>
              <a:t>clrscr</a:t>
            </a:r>
            <a:r>
              <a:rPr lang="en-US" sz="2000" dirty="0" smtClean="0"/>
              <a:t>();</a:t>
            </a:r>
          </a:p>
          <a:p>
            <a:pPr lvl="1" eaLnBrk="1" hangingPunct="1">
              <a:buFont typeface="Monotype Sorts"/>
              <a:buNone/>
            </a:pPr>
            <a:r>
              <a:rPr lang="en-US" sz="2000" dirty="0" smtClean="0"/>
              <a:t>	long pop1=2425785, pop2=47, pop3=9761;</a:t>
            </a:r>
          </a:p>
          <a:p>
            <a:pPr lvl="1" eaLnBrk="1" hangingPunct="1">
              <a:buFont typeface="Monotype Sorts"/>
              <a:buNone/>
            </a:pPr>
            <a:r>
              <a:rPr lang="en-US" sz="2000" dirty="0" smtClean="0"/>
              <a:t> 	cout&lt;&lt;"LOCATION "&lt;&lt;"POP."&lt;&lt;</a:t>
            </a:r>
            <a:r>
              <a:rPr lang="en-US" sz="2000" dirty="0" err="1" smtClean="0"/>
              <a:t>endl</a:t>
            </a:r>
            <a:endParaRPr lang="en-US" sz="2000" dirty="0" smtClean="0"/>
          </a:p>
          <a:p>
            <a:pPr lvl="1" eaLnBrk="1" hangingPunct="1">
              <a:buFont typeface="Monotype Sorts"/>
              <a:buNone/>
            </a:pPr>
            <a:r>
              <a:rPr lang="en-US" sz="2000" dirty="0" smtClean="0"/>
              <a:t>     	    &lt;&lt;"</a:t>
            </a:r>
            <a:r>
              <a:rPr lang="en-US" sz="2000" dirty="0" err="1" smtClean="0"/>
              <a:t>Portcity</a:t>
            </a:r>
            <a:r>
              <a:rPr lang="en-US" sz="2000" dirty="0" smtClean="0"/>
              <a:t> "&lt;&lt;pop1&lt;&lt;</a:t>
            </a:r>
            <a:r>
              <a:rPr lang="en-US" sz="2000" dirty="0" err="1" smtClean="0"/>
              <a:t>endl</a:t>
            </a:r>
            <a:endParaRPr lang="en-US" sz="2000" dirty="0" smtClean="0"/>
          </a:p>
          <a:p>
            <a:pPr lvl="1" eaLnBrk="1" hangingPunct="1">
              <a:buFont typeface="Monotype Sorts"/>
              <a:buNone/>
            </a:pPr>
            <a:r>
              <a:rPr lang="en-US" sz="2000" dirty="0" smtClean="0"/>
              <a:t>          &lt;&lt;"</a:t>
            </a:r>
            <a:r>
              <a:rPr lang="en-US" sz="2000" dirty="0" err="1" smtClean="0"/>
              <a:t>Hightown</a:t>
            </a:r>
            <a:r>
              <a:rPr lang="en-US" sz="2000" dirty="0" smtClean="0"/>
              <a:t> "&lt;&lt;pop2&lt;&lt;</a:t>
            </a:r>
            <a:r>
              <a:rPr lang="en-US" sz="2000" dirty="0" err="1" smtClean="0"/>
              <a:t>endl</a:t>
            </a:r>
            <a:endParaRPr lang="en-US" sz="2000" dirty="0" smtClean="0"/>
          </a:p>
          <a:p>
            <a:pPr lvl="1" eaLnBrk="1" hangingPunct="1">
              <a:buFont typeface="Monotype Sorts"/>
              <a:buNone/>
            </a:pPr>
            <a:r>
              <a:rPr lang="en-US" sz="2000" dirty="0" smtClean="0"/>
              <a:t>          &lt;&lt;"Lowville "&lt;&lt;pop3&lt;&lt;</a:t>
            </a:r>
            <a:r>
              <a:rPr lang="en-US" sz="2000" dirty="0" err="1" smtClean="0"/>
              <a:t>endl</a:t>
            </a:r>
            <a:r>
              <a:rPr lang="en-US" sz="2000" dirty="0" smtClean="0"/>
              <a:t>;</a:t>
            </a:r>
          </a:p>
          <a:p>
            <a:pPr lvl="1" eaLnBrk="1" hangingPunct="1">
              <a:buFont typeface="Monotype Sorts"/>
              <a:buNone/>
            </a:pPr>
            <a:r>
              <a:rPr lang="en-US" sz="2000" dirty="0" smtClean="0"/>
              <a:t>	getch();</a:t>
            </a:r>
          </a:p>
          <a:p>
            <a:pPr lvl="1" eaLnBrk="1" hangingPunct="1">
              <a:buFont typeface="Monotype Sorts"/>
              <a:buNone/>
            </a:pPr>
            <a:r>
              <a:rPr lang="en-US" sz="2000" dirty="0" smtClean="0"/>
              <a:t>}</a:t>
            </a:r>
          </a:p>
        </p:txBody>
      </p:sp>
      <p:sp>
        <p:nvSpPr>
          <p:cNvPr id="6" name="Footer Placeholder 5"/>
          <p:cNvSpPr>
            <a:spLocks noGrp="1"/>
          </p:cNvSpPr>
          <p:nvPr>
            <p:ph type="ftr" sz="quarter" idx="11"/>
          </p:nvPr>
        </p:nvSpPr>
        <p:spPr>
          <a:xfrm>
            <a:off x="3124200" y="6324600"/>
            <a:ext cx="3581400" cy="39687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9025367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0" y="76200"/>
            <a:ext cx="6400800" cy="990600"/>
          </a:xfrm>
        </p:spPr>
        <p:txBody>
          <a:bodyPr>
            <a:normAutofit/>
          </a:bodyPr>
          <a:lstStyle/>
          <a:p>
            <a:pPr algn="l" eaLnBrk="1" hangingPunct="1"/>
            <a:r>
              <a:rPr lang="en-US" sz="3200" b="1" dirty="0" smtClean="0">
                <a:solidFill>
                  <a:schemeClr val="accent5">
                    <a:lumMod val="75000"/>
                  </a:schemeClr>
                </a:solidFill>
              </a:rPr>
              <a:t>Example for </a:t>
            </a:r>
            <a:r>
              <a:rPr lang="en-US" sz="3200" b="1" dirty="0" err="1" smtClean="0">
                <a:solidFill>
                  <a:schemeClr val="accent5">
                    <a:lumMod val="75000"/>
                  </a:schemeClr>
                </a:solidFill>
                <a:cs typeface="Courier New" pitchFamily="49" charset="0"/>
              </a:rPr>
              <a:t>setw</a:t>
            </a:r>
            <a:r>
              <a:rPr lang="en-US" sz="3200" b="1" dirty="0" smtClean="0">
                <a:solidFill>
                  <a:schemeClr val="accent5">
                    <a:lumMod val="75000"/>
                  </a:schemeClr>
                </a:solidFill>
              </a:rPr>
              <a:t> manipulator</a:t>
            </a:r>
          </a:p>
        </p:txBody>
      </p:sp>
      <p:sp>
        <p:nvSpPr>
          <p:cNvPr id="64515" name="Content Placeholder 2" descr="Rectangle: Click to edit Master text styles&#10;Second level&#10;Third level&#10;Fourth level&#10;Fifth level"/>
          <p:cNvSpPr>
            <a:spLocks noGrp="1"/>
          </p:cNvSpPr>
          <p:nvPr>
            <p:ph idx="4294967295"/>
          </p:nvPr>
        </p:nvSpPr>
        <p:spPr>
          <a:xfrm>
            <a:off x="76200" y="1295400"/>
            <a:ext cx="8610600" cy="5334000"/>
          </a:xfrm>
        </p:spPr>
        <p:txBody>
          <a:bodyPr>
            <a:normAutofit fontScale="77500" lnSpcReduction="20000"/>
          </a:bodyPr>
          <a:lstStyle/>
          <a:p>
            <a:pPr eaLnBrk="1" hangingPunct="1">
              <a:buFont typeface="Wingdings" pitchFamily="2" charset="2"/>
              <a:buNone/>
            </a:pPr>
            <a:r>
              <a:rPr lang="en-US" dirty="0" smtClean="0"/>
              <a:t>    //width2.cpp</a:t>
            </a:r>
          </a:p>
          <a:p>
            <a:pPr eaLnBrk="1" hangingPunct="1">
              <a:buFont typeface="Wingdings" pitchFamily="2" charset="2"/>
              <a:buNone/>
            </a:pPr>
            <a:r>
              <a:rPr lang="en-US" dirty="0" smtClean="0"/>
              <a:t>	//demonstrates  </a:t>
            </a:r>
            <a:r>
              <a:rPr lang="en-US" dirty="0" err="1" smtClean="0">
                <a:latin typeface="Courier New" pitchFamily="49" charset="0"/>
                <a:cs typeface="Courier New" pitchFamily="49" charset="0"/>
              </a:rPr>
              <a:t>setw</a:t>
            </a:r>
            <a:r>
              <a:rPr lang="en-US" dirty="0" smtClean="0"/>
              <a:t> manipulator</a:t>
            </a:r>
          </a:p>
          <a:p>
            <a:pPr eaLnBrk="1" hangingPunct="1">
              <a:buFont typeface="Wingdings" pitchFamily="2" charset="2"/>
              <a:buNone/>
            </a:pPr>
            <a:r>
              <a:rPr lang="en-US" dirty="0" smtClean="0"/>
              <a:t>	#include&lt;</a:t>
            </a:r>
            <a:r>
              <a:rPr lang="en-US" dirty="0" err="1" smtClean="0"/>
              <a:t>iostream.h</a:t>
            </a:r>
            <a:r>
              <a:rPr lang="en-US" dirty="0" smtClean="0"/>
              <a:t>&gt;</a:t>
            </a:r>
          </a:p>
          <a:p>
            <a:pPr eaLnBrk="1" hangingPunct="1">
              <a:buFont typeface="Monotype Sorts"/>
              <a:buNone/>
            </a:pPr>
            <a:r>
              <a:rPr lang="en-US" dirty="0" smtClean="0"/>
              <a:t>	#include&lt; </a:t>
            </a:r>
            <a:r>
              <a:rPr lang="en-US" dirty="0" err="1" smtClean="0"/>
              <a:t>conio.h</a:t>
            </a:r>
            <a:r>
              <a:rPr lang="en-US" dirty="0" smtClean="0"/>
              <a:t>&gt;</a:t>
            </a:r>
          </a:p>
          <a:p>
            <a:pPr eaLnBrk="1" hangingPunct="1">
              <a:buFont typeface="Monotype Sorts"/>
              <a:buNone/>
            </a:pPr>
            <a:r>
              <a:rPr lang="en-US" dirty="0"/>
              <a:t>	</a:t>
            </a:r>
            <a:r>
              <a:rPr lang="en-US" dirty="0" smtClean="0">
                <a:solidFill>
                  <a:srgbClr val="FF0000"/>
                </a:solidFill>
              </a:rPr>
              <a:t>#include&lt;</a:t>
            </a:r>
            <a:r>
              <a:rPr lang="en-US" dirty="0" err="1" smtClean="0">
                <a:solidFill>
                  <a:srgbClr val="FF0000"/>
                </a:solidFill>
              </a:rPr>
              <a:t>iomanip.h</a:t>
            </a:r>
            <a:r>
              <a:rPr lang="en-US" dirty="0" smtClean="0">
                <a:solidFill>
                  <a:srgbClr val="FF0000"/>
                </a:solidFill>
              </a:rPr>
              <a:t>&gt;</a:t>
            </a:r>
          </a:p>
          <a:p>
            <a:pPr eaLnBrk="1" hangingPunct="1">
              <a:buFont typeface="Monotype Sorts"/>
              <a:buNone/>
            </a:pPr>
            <a:r>
              <a:rPr lang="en-US" dirty="0" smtClean="0"/>
              <a:t>	void main()</a:t>
            </a:r>
          </a:p>
          <a:p>
            <a:pPr lvl="1" eaLnBrk="1" hangingPunct="1">
              <a:buFont typeface="Monotype Sorts"/>
              <a:buNone/>
            </a:pPr>
            <a:r>
              <a:rPr lang="en-US" dirty="0" smtClean="0"/>
              <a:t>{   </a:t>
            </a:r>
          </a:p>
          <a:p>
            <a:pPr lvl="1" eaLnBrk="1" hangingPunct="1">
              <a:buFont typeface="Monotype Sorts"/>
              <a:buNone/>
            </a:pPr>
            <a:r>
              <a:rPr lang="en-US" dirty="0" smtClean="0"/>
              <a:t>	</a:t>
            </a:r>
            <a:r>
              <a:rPr lang="en-US" dirty="0" err="1" smtClean="0"/>
              <a:t>clrscr</a:t>
            </a:r>
            <a:r>
              <a:rPr lang="en-US" dirty="0" smtClean="0"/>
              <a:t>();</a:t>
            </a:r>
          </a:p>
          <a:p>
            <a:pPr lvl="1" eaLnBrk="1" hangingPunct="1">
              <a:buFont typeface="Monotype Sorts"/>
              <a:buNone/>
            </a:pPr>
            <a:r>
              <a:rPr lang="en-US" dirty="0" smtClean="0"/>
              <a:t>	long pop1=2425785, pop2=47, pop3=9761;</a:t>
            </a:r>
          </a:p>
          <a:p>
            <a:pPr lvl="1" eaLnBrk="1" hangingPunct="1">
              <a:buFont typeface="Monotype Sorts"/>
              <a:buNone/>
            </a:pPr>
            <a:r>
              <a:rPr lang="en-US" dirty="0" smtClean="0"/>
              <a:t>    cout&lt;&lt;</a:t>
            </a:r>
            <a:r>
              <a:rPr lang="en-US" dirty="0" err="1" smtClean="0"/>
              <a:t>setw</a:t>
            </a:r>
            <a:r>
              <a:rPr lang="en-US" dirty="0" smtClean="0"/>
              <a:t>(8)&lt;&lt;"LOCATION "&lt;&lt;</a:t>
            </a:r>
            <a:r>
              <a:rPr lang="en-US" dirty="0" err="1" smtClean="0"/>
              <a:t>setw</a:t>
            </a:r>
            <a:r>
              <a:rPr lang="en-US" dirty="0" smtClean="0"/>
              <a:t>(12)&lt;&lt;"POP."&lt;&lt;</a:t>
            </a:r>
            <a:r>
              <a:rPr lang="en-US" dirty="0" err="1" smtClean="0"/>
              <a:t>endl</a:t>
            </a:r>
            <a:endParaRPr lang="en-US" dirty="0" smtClean="0"/>
          </a:p>
          <a:p>
            <a:pPr lvl="1" eaLnBrk="1" hangingPunct="1">
              <a:buFont typeface="Monotype Sorts"/>
              <a:buNone/>
            </a:pPr>
            <a:r>
              <a:rPr lang="en-US" dirty="0" smtClean="0"/>
              <a:t>          &lt;&lt;</a:t>
            </a:r>
            <a:r>
              <a:rPr lang="en-US" dirty="0" err="1" smtClean="0"/>
              <a:t>setw</a:t>
            </a:r>
            <a:r>
              <a:rPr lang="en-US" dirty="0" smtClean="0"/>
              <a:t>(8)&lt;&lt;"</a:t>
            </a:r>
            <a:r>
              <a:rPr lang="en-US" dirty="0" err="1" smtClean="0"/>
              <a:t>Portcity</a:t>
            </a:r>
            <a:r>
              <a:rPr lang="en-US" dirty="0" smtClean="0"/>
              <a:t> "&lt;&lt;</a:t>
            </a:r>
            <a:r>
              <a:rPr lang="en-US" dirty="0" err="1" smtClean="0"/>
              <a:t>setw</a:t>
            </a:r>
            <a:r>
              <a:rPr lang="en-US" dirty="0" smtClean="0"/>
              <a:t>(12)&lt;&lt;pop1&lt;&lt;</a:t>
            </a:r>
            <a:r>
              <a:rPr lang="en-US" dirty="0" err="1" smtClean="0"/>
              <a:t>endl</a:t>
            </a:r>
            <a:endParaRPr lang="en-US" dirty="0" smtClean="0"/>
          </a:p>
          <a:p>
            <a:pPr lvl="1" eaLnBrk="1" hangingPunct="1">
              <a:buFont typeface="Monotype Sorts"/>
              <a:buNone/>
            </a:pPr>
            <a:r>
              <a:rPr lang="en-US" dirty="0" smtClean="0"/>
              <a:t>          &lt;&lt;</a:t>
            </a:r>
            <a:r>
              <a:rPr lang="en-US" dirty="0" err="1" smtClean="0"/>
              <a:t>setw</a:t>
            </a:r>
            <a:r>
              <a:rPr lang="en-US" dirty="0" smtClean="0"/>
              <a:t>(8)&lt;&lt;"</a:t>
            </a:r>
            <a:r>
              <a:rPr lang="en-US" dirty="0" err="1" smtClean="0"/>
              <a:t>Hightown</a:t>
            </a:r>
            <a:r>
              <a:rPr lang="en-US" dirty="0" smtClean="0"/>
              <a:t> "&lt;&lt;</a:t>
            </a:r>
            <a:r>
              <a:rPr lang="en-US" dirty="0" err="1" smtClean="0"/>
              <a:t>setw</a:t>
            </a:r>
            <a:r>
              <a:rPr lang="en-US" dirty="0" smtClean="0"/>
              <a:t>(12)&lt;&lt;pop2&lt;&lt;</a:t>
            </a:r>
            <a:r>
              <a:rPr lang="en-US" dirty="0" err="1" smtClean="0"/>
              <a:t>endl</a:t>
            </a:r>
            <a:endParaRPr lang="en-US" dirty="0" smtClean="0"/>
          </a:p>
          <a:p>
            <a:pPr lvl="1" eaLnBrk="1" hangingPunct="1">
              <a:buFont typeface="Monotype Sorts"/>
              <a:buNone/>
            </a:pPr>
            <a:r>
              <a:rPr lang="en-US" dirty="0" smtClean="0"/>
              <a:t>          &lt;&lt;</a:t>
            </a:r>
            <a:r>
              <a:rPr lang="en-US" dirty="0" err="1" smtClean="0"/>
              <a:t>setw</a:t>
            </a:r>
            <a:r>
              <a:rPr lang="en-US" dirty="0" smtClean="0"/>
              <a:t>(8)&lt;&lt;"Lowville "&lt;&lt;</a:t>
            </a:r>
            <a:r>
              <a:rPr lang="en-US" dirty="0" err="1" smtClean="0"/>
              <a:t>setw</a:t>
            </a:r>
            <a:r>
              <a:rPr lang="en-US" dirty="0" smtClean="0"/>
              <a:t>(12)&lt;&lt;pop3&lt;&lt;</a:t>
            </a:r>
            <a:r>
              <a:rPr lang="en-US" dirty="0" err="1" smtClean="0"/>
              <a:t>endl</a:t>
            </a:r>
            <a:r>
              <a:rPr lang="en-US" dirty="0" smtClean="0"/>
              <a:t>; </a:t>
            </a:r>
          </a:p>
          <a:p>
            <a:pPr lvl="1" eaLnBrk="1" hangingPunct="1">
              <a:buFont typeface="Monotype Sorts"/>
              <a:buNone/>
            </a:pPr>
            <a:r>
              <a:rPr lang="en-US" dirty="0" smtClean="0"/>
              <a:t>	getch();</a:t>
            </a:r>
          </a:p>
          <a:p>
            <a:pPr lvl="1" eaLnBrk="1" hangingPunct="1">
              <a:buFont typeface="Monotype Sorts"/>
              <a:buNone/>
            </a:pPr>
            <a:r>
              <a:rPr lang="en-US" dirty="0" smtClean="0"/>
              <a:t>}</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154237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9" name="Text Box 7"/>
          <p:cNvSpPr txBox="1">
            <a:spLocks noChangeArrowheads="1"/>
          </p:cNvSpPr>
          <p:nvPr/>
        </p:nvSpPr>
        <p:spPr bwMode="auto">
          <a:xfrm>
            <a:off x="5926015" y="1398589"/>
            <a:ext cx="2373923" cy="1076325"/>
          </a:xfrm>
          <a:prstGeom prst="rect">
            <a:avLst/>
          </a:prstGeom>
          <a:solidFill>
            <a:srgbClr val="0000FF"/>
          </a:solidFill>
          <a:ln w="9525">
            <a:noFill/>
            <a:miter lim="800000"/>
            <a:headEnd/>
            <a:tailEnd/>
          </a:ln>
        </p:spPr>
        <p:txBody>
          <a:bodyPr>
            <a:spAutoFit/>
          </a:bodyPr>
          <a:lstStyle/>
          <a:p>
            <a:r>
              <a:rPr lang="en-US" sz="3200" b="1">
                <a:solidFill>
                  <a:schemeClr val="bg1"/>
                </a:solidFill>
              </a:rPr>
              <a:t>Assembly Language</a:t>
            </a:r>
            <a:endParaRPr lang="en-US" sz="3200">
              <a:solidFill>
                <a:schemeClr val="bg1"/>
              </a:solidFill>
              <a:latin typeface="Times New Roman" pitchFamily="18" charset="0"/>
            </a:endParaRPr>
          </a:p>
        </p:txBody>
      </p:sp>
      <p:sp>
        <p:nvSpPr>
          <p:cNvPr id="765954" name="Text Box 2"/>
          <p:cNvSpPr txBox="1">
            <a:spLocks noChangeArrowheads="1"/>
          </p:cNvSpPr>
          <p:nvPr/>
        </p:nvSpPr>
        <p:spPr bwMode="auto">
          <a:xfrm>
            <a:off x="304800" y="1244600"/>
            <a:ext cx="1946031" cy="984250"/>
          </a:xfrm>
          <a:prstGeom prst="rect">
            <a:avLst/>
          </a:prstGeom>
          <a:solidFill>
            <a:srgbClr val="FF0000"/>
          </a:solidFill>
          <a:ln w="9525">
            <a:noFill/>
            <a:miter lim="800000"/>
            <a:headEnd/>
            <a:tailEnd/>
          </a:ln>
        </p:spPr>
        <p:txBody>
          <a:bodyPr>
            <a:spAutoFit/>
          </a:bodyPr>
          <a:lstStyle/>
          <a:p>
            <a:r>
              <a:rPr lang="en-US" sz="3200" b="1">
                <a:solidFill>
                  <a:schemeClr val="bg1"/>
                </a:solidFill>
              </a:rPr>
              <a:t>Machine</a:t>
            </a:r>
            <a:r>
              <a:rPr lang="en-US" sz="2600" b="1">
                <a:solidFill>
                  <a:schemeClr val="bg1"/>
                </a:solidFill>
              </a:rPr>
              <a:t> Language</a:t>
            </a:r>
            <a:endParaRPr lang="en-US" sz="2600">
              <a:solidFill>
                <a:schemeClr val="bg1"/>
              </a:solidFill>
              <a:latin typeface="Times New Roman" pitchFamily="18" charset="0"/>
            </a:endParaRPr>
          </a:p>
        </p:txBody>
      </p:sp>
      <p:sp>
        <p:nvSpPr>
          <p:cNvPr id="765955" name="Text Box 3"/>
          <p:cNvSpPr txBox="1">
            <a:spLocks noChangeArrowheads="1"/>
          </p:cNvSpPr>
          <p:nvPr/>
        </p:nvSpPr>
        <p:spPr bwMode="auto">
          <a:xfrm>
            <a:off x="6260123" y="3073400"/>
            <a:ext cx="2321169" cy="584200"/>
          </a:xfrm>
          <a:prstGeom prst="rect">
            <a:avLst/>
          </a:prstGeom>
          <a:solidFill>
            <a:srgbClr val="003300"/>
          </a:solidFill>
          <a:ln w="9525">
            <a:noFill/>
            <a:miter lim="800000"/>
            <a:headEnd/>
            <a:tailEnd/>
          </a:ln>
        </p:spPr>
        <p:txBody>
          <a:bodyPr>
            <a:spAutoFit/>
          </a:bodyPr>
          <a:lstStyle/>
          <a:p>
            <a:r>
              <a:rPr lang="en-US" sz="3200" b="1">
                <a:solidFill>
                  <a:schemeClr val="bg1"/>
                </a:solidFill>
              </a:rPr>
              <a:t>Ada</a:t>
            </a:r>
            <a:endParaRPr lang="en-US" sz="3200">
              <a:solidFill>
                <a:schemeClr val="bg1"/>
              </a:solidFill>
              <a:latin typeface="Times New Roman" pitchFamily="18" charset="0"/>
            </a:endParaRPr>
          </a:p>
        </p:txBody>
      </p:sp>
      <p:sp>
        <p:nvSpPr>
          <p:cNvPr id="765956" name="Text Box 4"/>
          <p:cNvSpPr txBox="1">
            <a:spLocks noChangeArrowheads="1"/>
          </p:cNvSpPr>
          <p:nvPr/>
        </p:nvSpPr>
        <p:spPr bwMode="auto">
          <a:xfrm>
            <a:off x="6119446" y="2463800"/>
            <a:ext cx="2321169" cy="584200"/>
          </a:xfrm>
          <a:prstGeom prst="rect">
            <a:avLst/>
          </a:prstGeom>
          <a:solidFill>
            <a:srgbClr val="FFCC00"/>
          </a:solidFill>
          <a:ln w="9525">
            <a:noFill/>
            <a:miter lim="800000"/>
            <a:headEnd/>
            <a:tailEnd/>
          </a:ln>
        </p:spPr>
        <p:txBody>
          <a:bodyPr>
            <a:spAutoFit/>
          </a:bodyPr>
          <a:lstStyle/>
          <a:p>
            <a:r>
              <a:rPr lang="en-US" sz="3200" b="1">
                <a:solidFill>
                  <a:schemeClr val="bg1"/>
                </a:solidFill>
              </a:rPr>
              <a:t>Pascal</a:t>
            </a:r>
            <a:endParaRPr lang="en-US" sz="3200">
              <a:solidFill>
                <a:schemeClr val="bg1"/>
              </a:solidFill>
              <a:latin typeface="Times New Roman" pitchFamily="18" charset="0"/>
            </a:endParaRPr>
          </a:p>
        </p:txBody>
      </p:sp>
      <p:sp>
        <p:nvSpPr>
          <p:cNvPr id="765957" name="Text Box 5"/>
          <p:cNvSpPr txBox="1">
            <a:spLocks noChangeArrowheads="1"/>
          </p:cNvSpPr>
          <p:nvPr/>
        </p:nvSpPr>
        <p:spPr bwMode="auto">
          <a:xfrm>
            <a:off x="3235569" y="1397000"/>
            <a:ext cx="2180492" cy="584200"/>
          </a:xfrm>
          <a:prstGeom prst="rect">
            <a:avLst/>
          </a:prstGeom>
          <a:solidFill>
            <a:srgbClr val="800080"/>
          </a:solidFill>
          <a:ln w="9525">
            <a:noFill/>
            <a:miter lim="800000"/>
            <a:headEnd/>
            <a:tailEnd/>
          </a:ln>
        </p:spPr>
        <p:txBody>
          <a:bodyPr>
            <a:spAutoFit/>
          </a:bodyPr>
          <a:lstStyle/>
          <a:p>
            <a:r>
              <a:rPr lang="en-US" sz="3200" b="1">
                <a:solidFill>
                  <a:schemeClr val="bg1"/>
                </a:solidFill>
              </a:rPr>
              <a:t>Fortran</a:t>
            </a:r>
            <a:endParaRPr lang="en-US" sz="3200">
              <a:solidFill>
                <a:schemeClr val="bg1"/>
              </a:solidFill>
              <a:latin typeface="Times New Roman" pitchFamily="18" charset="0"/>
            </a:endParaRPr>
          </a:p>
        </p:txBody>
      </p:sp>
      <p:sp>
        <p:nvSpPr>
          <p:cNvPr id="765958" name="Text Box 6"/>
          <p:cNvSpPr txBox="1">
            <a:spLocks noChangeArrowheads="1"/>
          </p:cNvSpPr>
          <p:nvPr/>
        </p:nvSpPr>
        <p:spPr bwMode="auto">
          <a:xfrm>
            <a:off x="492369" y="2159000"/>
            <a:ext cx="1963615" cy="584200"/>
          </a:xfrm>
          <a:prstGeom prst="rect">
            <a:avLst/>
          </a:prstGeom>
          <a:solidFill>
            <a:srgbClr val="339966"/>
          </a:solidFill>
          <a:ln w="9525">
            <a:noFill/>
            <a:miter lim="800000"/>
            <a:headEnd/>
            <a:tailEnd/>
          </a:ln>
        </p:spPr>
        <p:txBody>
          <a:bodyPr>
            <a:spAutoFit/>
          </a:bodyPr>
          <a:lstStyle/>
          <a:p>
            <a:r>
              <a:rPr lang="en-US" sz="3200" b="1">
                <a:solidFill>
                  <a:schemeClr val="bg1"/>
                </a:solidFill>
              </a:rPr>
              <a:t>COBOL</a:t>
            </a:r>
            <a:endParaRPr lang="en-US" sz="3200">
              <a:solidFill>
                <a:schemeClr val="bg1"/>
              </a:solidFill>
              <a:latin typeface="Times New Roman" pitchFamily="18" charset="0"/>
            </a:endParaRPr>
          </a:p>
        </p:txBody>
      </p:sp>
      <p:sp>
        <p:nvSpPr>
          <p:cNvPr id="765960" name="Text Box 8"/>
          <p:cNvSpPr txBox="1">
            <a:spLocks noChangeArrowheads="1"/>
          </p:cNvSpPr>
          <p:nvPr/>
        </p:nvSpPr>
        <p:spPr bwMode="auto">
          <a:xfrm>
            <a:off x="984738" y="3073400"/>
            <a:ext cx="2110154" cy="584200"/>
          </a:xfrm>
          <a:prstGeom prst="rect">
            <a:avLst/>
          </a:prstGeom>
          <a:solidFill>
            <a:srgbClr val="808080"/>
          </a:solidFill>
          <a:ln w="9525">
            <a:noFill/>
            <a:miter lim="800000"/>
            <a:headEnd/>
            <a:tailEnd/>
          </a:ln>
        </p:spPr>
        <p:txBody>
          <a:bodyPr>
            <a:spAutoFit/>
          </a:bodyPr>
          <a:lstStyle/>
          <a:p>
            <a:r>
              <a:rPr lang="en-US" sz="3200" b="1">
                <a:solidFill>
                  <a:schemeClr val="bg1"/>
                </a:solidFill>
              </a:rPr>
              <a:t>Smalltalk</a:t>
            </a:r>
            <a:endParaRPr lang="en-US" sz="3200">
              <a:solidFill>
                <a:schemeClr val="bg1"/>
              </a:solidFill>
              <a:latin typeface="Times New Roman" pitchFamily="18" charset="0"/>
            </a:endParaRPr>
          </a:p>
        </p:txBody>
      </p:sp>
      <p:sp>
        <p:nvSpPr>
          <p:cNvPr id="765961" name="Text Box 9"/>
          <p:cNvSpPr txBox="1">
            <a:spLocks noChangeArrowheads="1"/>
          </p:cNvSpPr>
          <p:nvPr/>
        </p:nvSpPr>
        <p:spPr bwMode="auto">
          <a:xfrm>
            <a:off x="703385" y="2616200"/>
            <a:ext cx="2344615" cy="554038"/>
          </a:xfrm>
          <a:prstGeom prst="rect">
            <a:avLst/>
          </a:prstGeom>
          <a:solidFill>
            <a:srgbClr val="993300"/>
          </a:solidFill>
          <a:ln w="9525">
            <a:noFill/>
            <a:miter lim="800000"/>
            <a:headEnd/>
            <a:tailEnd/>
          </a:ln>
        </p:spPr>
        <p:txBody>
          <a:bodyPr>
            <a:spAutoFit/>
          </a:bodyPr>
          <a:lstStyle/>
          <a:p>
            <a:r>
              <a:rPr lang="en-US" sz="3000" b="1" dirty="0">
                <a:solidFill>
                  <a:schemeClr val="bg1"/>
                </a:solidFill>
              </a:rPr>
              <a:t>Visual Basic</a:t>
            </a:r>
            <a:endParaRPr lang="en-US" sz="3000" dirty="0">
              <a:solidFill>
                <a:schemeClr val="bg1"/>
              </a:solidFill>
              <a:latin typeface="Times New Roman" pitchFamily="18" charset="0"/>
            </a:endParaRPr>
          </a:p>
        </p:txBody>
      </p:sp>
      <p:sp>
        <p:nvSpPr>
          <p:cNvPr id="765962" name="Text Box 10"/>
          <p:cNvSpPr txBox="1">
            <a:spLocks noChangeArrowheads="1"/>
          </p:cNvSpPr>
          <p:nvPr/>
        </p:nvSpPr>
        <p:spPr bwMode="auto">
          <a:xfrm>
            <a:off x="3376246" y="1930400"/>
            <a:ext cx="2110154" cy="584200"/>
          </a:xfrm>
          <a:prstGeom prst="rect">
            <a:avLst/>
          </a:prstGeom>
          <a:solidFill>
            <a:srgbClr val="99CC00"/>
          </a:solidFill>
          <a:ln w="9525">
            <a:noFill/>
            <a:miter lim="800000"/>
            <a:headEnd/>
            <a:tailEnd/>
          </a:ln>
        </p:spPr>
        <p:txBody>
          <a:bodyPr>
            <a:spAutoFit/>
          </a:bodyPr>
          <a:lstStyle/>
          <a:p>
            <a:r>
              <a:rPr lang="en-US" sz="3200" b="1">
                <a:solidFill>
                  <a:schemeClr val="bg1"/>
                </a:solidFill>
              </a:rPr>
              <a:t>BASIC</a:t>
            </a:r>
            <a:endParaRPr lang="en-US" sz="3200">
              <a:solidFill>
                <a:schemeClr val="bg1"/>
              </a:solidFill>
              <a:latin typeface="Times New Roman" pitchFamily="18" charset="0"/>
            </a:endParaRPr>
          </a:p>
        </p:txBody>
      </p:sp>
      <p:sp>
        <p:nvSpPr>
          <p:cNvPr id="765963" name="Text Box 11"/>
          <p:cNvSpPr txBox="1">
            <a:spLocks noChangeArrowheads="1"/>
          </p:cNvSpPr>
          <p:nvPr/>
        </p:nvSpPr>
        <p:spPr bwMode="auto">
          <a:xfrm>
            <a:off x="6471139" y="3606800"/>
            <a:ext cx="2321169" cy="584200"/>
          </a:xfrm>
          <a:prstGeom prst="rect">
            <a:avLst/>
          </a:prstGeom>
          <a:solidFill>
            <a:srgbClr val="3399FF"/>
          </a:solidFill>
          <a:ln w="9525">
            <a:noFill/>
            <a:miter lim="800000"/>
            <a:headEnd/>
            <a:tailEnd/>
          </a:ln>
        </p:spPr>
        <p:txBody>
          <a:bodyPr>
            <a:spAutoFit/>
          </a:bodyPr>
          <a:lstStyle/>
          <a:p>
            <a:r>
              <a:rPr lang="en-US" sz="3200" b="1">
                <a:solidFill>
                  <a:schemeClr val="bg1"/>
                </a:solidFill>
              </a:rPr>
              <a:t>Java</a:t>
            </a:r>
            <a:endParaRPr lang="en-US" sz="3200">
              <a:solidFill>
                <a:schemeClr val="bg1"/>
              </a:solidFill>
              <a:latin typeface="Times New Roman" pitchFamily="18" charset="0"/>
            </a:endParaRPr>
          </a:p>
        </p:txBody>
      </p:sp>
      <p:sp>
        <p:nvSpPr>
          <p:cNvPr id="765964" name="Text Box 12"/>
          <p:cNvSpPr txBox="1">
            <a:spLocks noChangeArrowheads="1"/>
          </p:cNvSpPr>
          <p:nvPr/>
        </p:nvSpPr>
        <p:spPr bwMode="auto">
          <a:xfrm>
            <a:off x="3505200" y="2463801"/>
            <a:ext cx="2051538" cy="584775"/>
          </a:xfrm>
          <a:prstGeom prst="rect">
            <a:avLst/>
          </a:prstGeom>
          <a:solidFill>
            <a:srgbClr val="FF6600"/>
          </a:solidFill>
          <a:ln w="9525">
            <a:noFill/>
            <a:miter lim="800000"/>
            <a:headEnd/>
            <a:tailEnd/>
          </a:ln>
        </p:spPr>
        <p:txBody>
          <a:bodyPr>
            <a:spAutoFit/>
          </a:bodyPr>
          <a:lstStyle/>
          <a:p>
            <a:r>
              <a:rPr lang="en-US" sz="3200" b="1">
                <a:solidFill>
                  <a:schemeClr val="bg1"/>
                </a:solidFill>
              </a:rPr>
              <a:t>C and C++</a:t>
            </a:r>
            <a:endParaRPr lang="en-US" sz="3200">
              <a:solidFill>
                <a:schemeClr val="bg1"/>
              </a:solidFill>
              <a:latin typeface="Times New Roman" pitchFamily="18" charset="0"/>
            </a:endParaRPr>
          </a:p>
        </p:txBody>
      </p:sp>
      <p:sp>
        <p:nvSpPr>
          <p:cNvPr id="8205" name="Text Box 13"/>
          <p:cNvSpPr>
            <a:spLocks noGrp="1" noChangeArrowheads="1"/>
          </p:cNvSpPr>
          <p:nvPr>
            <p:ph type="title" idx="4294967295"/>
          </p:nvPr>
        </p:nvSpPr>
        <p:spPr>
          <a:xfrm>
            <a:off x="0" y="0"/>
            <a:ext cx="6119446" cy="990600"/>
          </a:xfrm>
        </p:spPr>
        <p:txBody>
          <a:bodyPr/>
          <a:lstStyle/>
          <a:p>
            <a:pPr algn="l" eaLnBrk="1" hangingPunct="1">
              <a:spcBef>
                <a:spcPct val="50000"/>
              </a:spcBef>
            </a:pPr>
            <a:r>
              <a:rPr lang="en-US" b="1" dirty="0" smtClean="0">
                <a:solidFill>
                  <a:schemeClr val="accent5">
                    <a:lumMod val="75000"/>
                  </a:schemeClr>
                </a:solidFill>
              </a:rPr>
              <a:t>Programming Languages…</a:t>
            </a:r>
          </a:p>
        </p:txBody>
      </p:sp>
      <p:sp>
        <p:nvSpPr>
          <p:cNvPr id="765966" name="Text Box 14" descr="Rectangle: Click to edit Master text styles&#10;Second level&#10;Third level&#10;Fourth level&#10;Fifth level"/>
          <p:cNvSpPr>
            <a:spLocks noGrp="1" noChangeArrowheads="1"/>
          </p:cNvSpPr>
          <p:nvPr>
            <p:ph idx="4294967295"/>
          </p:nvPr>
        </p:nvSpPr>
        <p:spPr>
          <a:xfrm>
            <a:off x="0" y="4343400"/>
            <a:ext cx="9144000" cy="2362200"/>
          </a:xfrm>
        </p:spPr>
        <p:txBody>
          <a:bodyPr/>
          <a:lstStyle/>
          <a:p>
            <a:pPr eaLnBrk="1" hangingPunct="1"/>
            <a:r>
              <a:rPr lang="en-US" sz="2600" b="1" dirty="0" smtClean="0"/>
              <a:t>Programming languages</a:t>
            </a:r>
            <a:r>
              <a:rPr lang="en-US" sz="2600" dirty="0" smtClean="0"/>
              <a:t> are artificial languages created to tell the computer what to do.</a:t>
            </a:r>
          </a:p>
          <a:p>
            <a:pPr eaLnBrk="1" hangingPunct="1"/>
            <a:r>
              <a:rPr lang="en-US" sz="2600" dirty="0" smtClean="0"/>
              <a:t>They consist of </a:t>
            </a:r>
            <a:r>
              <a:rPr lang="en-US" sz="2600" b="1" dirty="0" smtClean="0"/>
              <a:t>vocabulary</a:t>
            </a:r>
            <a:r>
              <a:rPr lang="en-US" sz="2600" dirty="0" smtClean="0"/>
              <a:t> and a set of rules (</a:t>
            </a:r>
            <a:r>
              <a:rPr lang="en-US" sz="2600" b="1" dirty="0" smtClean="0"/>
              <a:t>grammar/syntax</a:t>
            </a:r>
            <a:r>
              <a:rPr lang="en-US" sz="2600" dirty="0" smtClean="0"/>
              <a:t>) to write programs.</a:t>
            </a:r>
          </a:p>
          <a:p>
            <a:pPr eaLnBrk="1" hangingPunct="1"/>
            <a:endParaRPr lang="en-US" sz="2600" dirty="0" smtClean="0"/>
          </a:p>
        </p:txBody>
      </p:sp>
      <p:sp>
        <p:nvSpPr>
          <p:cNvPr id="17" name="Footer Placeholder 1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409631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65966">
                                            <p:txEl>
                                              <p:pRg st="0" end="0"/>
                                            </p:txEl>
                                          </p:spTgt>
                                        </p:tgtEl>
                                        <p:attrNameLst>
                                          <p:attrName>style.visibility</p:attrName>
                                        </p:attrNameLst>
                                      </p:cBhvr>
                                      <p:to>
                                        <p:strVal val="visible"/>
                                      </p:to>
                                    </p:set>
                                    <p:animEffect transition="in" filter="wipe(left)">
                                      <p:cBhvr>
                                        <p:cTn id="7" dur="1000"/>
                                        <p:tgtEl>
                                          <p:spTgt spid="765966">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65954"/>
                                        </p:tgtEl>
                                        <p:attrNameLst>
                                          <p:attrName>style.visibility</p:attrName>
                                        </p:attrNameLst>
                                      </p:cBhvr>
                                      <p:to>
                                        <p:strVal val="visible"/>
                                      </p:to>
                                    </p:set>
                                    <p:animEffect transition="in" filter="fade">
                                      <p:cBhvr>
                                        <p:cTn id="11" dur="1000"/>
                                        <p:tgtEl>
                                          <p:spTgt spid="765954"/>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65959"/>
                                        </p:tgtEl>
                                        <p:attrNameLst>
                                          <p:attrName>style.visibility</p:attrName>
                                        </p:attrNameLst>
                                      </p:cBhvr>
                                      <p:to>
                                        <p:strVal val="visible"/>
                                      </p:to>
                                    </p:set>
                                    <p:animEffect transition="in" filter="fade">
                                      <p:cBhvr>
                                        <p:cTn id="15" dur="1000"/>
                                        <p:tgtEl>
                                          <p:spTgt spid="765959"/>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65958"/>
                                        </p:tgtEl>
                                        <p:attrNameLst>
                                          <p:attrName>style.visibility</p:attrName>
                                        </p:attrNameLst>
                                      </p:cBhvr>
                                      <p:to>
                                        <p:strVal val="visible"/>
                                      </p:to>
                                    </p:set>
                                    <p:animEffect transition="in" filter="fade">
                                      <p:cBhvr>
                                        <p:cTn id="19" dur="1000"/>
                                        <p:tgtEl>
                                          <p:spTgt spid="765958"/>
                                        </p:tgtEl>
                                      </p:cBhvr>
                                    </p:animEffect>
                                  </p:childTnLst>
                                </p:cTn>
                              </p:par>
                            </p:childTnLst>
                          </p:cTn>
                        </p:par>
                        <p:par>
                          <p:cTn id="20" fill="hold" nodeType="afterGroup">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765957"/>
                                        </p:tgtEl>
                                        <p:attrNameLst>
                                          <p:attrName>style.visibility</p:attrName>
                                        </p:attrNameLst>
                                      </p:cBhvr>
                                      <p:to>
                                        <p:strVal val="visible"/>
                                      </p:to>
                                    </p:set>
                                    <p:animEffect transition="in" filter="fade">
                                      <p:cBhvr>
                                        <p:cTn id="23" dur="1000"/>
                                        <p:tgtEl>
                                          <p:spTgt spid="765957"/>
                                        </p:tgtEl>
                                      </p:cBhvr>
                                    </p:animEffect>
                                  </p:childTnLst>
                                </p:cTn>
                              </p:par>
                            </p:childTnLst>
                          </p:cTn>
                        </p:par>
                        <p:par>
                          <p:cTn id="24" fill="hold" nodeType="afterGroup">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765956"/>
                                        </p:tgtEl>
                                        <p:attrNameLst>
                                          <p:attrName>style.visibility</p:attrName>
                                        </p:attrNameLst>
                                      </p:cBhvr>
                                      <p:to>
                                        <p:strVal val="visible"/>
                                      </p:to>
                                    </p:set>
                                    <p:animEffect transition="in" filter="fade">
                                      <p:cBhvr>
                                        <p:cTn id="27" dur="1000"/>
                                        <p:tgtEl>
                                          <p:spTgt spid="765956"/>
                                        </p:tgtEl>
                                      </p:cBhvr>
                                    </p:animEffect>
                                  </p:childTnLst>
                                </p:cTn>
                              </p:par>
                            </p:childTnLst>
                          </p:cTn>
                        </p:par>
                        <p:par>
                          <p:cTn id="28" fill="hold" nodeType="afterGroup">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765961"/>
                                        </p:tgtEl>
                                        <p:attrNameLst>
                                          <p:attrName>style.visibility</p:attrName>
                                        </p:attrNameLst>
                                      </p:cBhvr>
                                      <p:to>
                                        <p:strVal val="visible"/>
                                      </p:to>
                                    </p:set>
                                    <p:animEffect transition="in" filter="fade">
                                      <p:cBhvr>
                                        <p:cTn id="31" dur="1000"/>
                                        <p:tgtEl>
                                          <p:spTgt spid="765961"/>
                                        </p:tgtEl>
                                      </p:cBhvr>
                                    </p:animEffect>
                                  </p:childTnLst>
                                </p:cTn>
                              </p:par>
                            </p:childTnLst>
                          </p:cTn>
                        </p:par>
                        <p:par>
                          <p:cTn id="32" fill="hold" nodeType="afterGroup">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765962"/>
                                        </p:tgtEl>
                                        <p:attrNameLst>
                                          <p:attrName>style.visibility</p:attrName>
                                        </p:attrNameLst>
                                      </p:cBhvr>
                                      <p:to>
                                        <p:strVal val="visible"/>
                                      </p:to>
                                    </p:set>
                                    <p:animEffect transition="in" filter="fade">
                                      <p:cBhvr>
                                        <p:cTn id="35" dur="1000"/>
                                        <p:tgtEl>
                                          <p:spTgt spid="765962"/>
                                        </p:tgtEl>
                                      </p:cBhvr>
                                    </p:animEffect>
                                  </p:childTnLst>
                                </p:cTn>
                              </p:par>
                            </p:childTnLst>
                          </p:cTn>
                        </p:par>
                        <p:par>
                          <p:cTn id="36" fill="hold" nodeType="afterGroup">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765955"/>
                                        </p:tgtEl>
                                        <p:attrNameLst>
                                          <p:attrName>style.visibility</p:attrName>
                                        </p:attrNameLst>
                                      </p:cBhvr>
                                      <p:to>
                                        <p:strVal val="visible"/>
                                      </p:to>
                                    </p:set>
                                    <p:animEffect transition="in" filter="fade">
                                      <p:cBhvr>
                                        <p:cTn id="39" dur="1000"/>
                                        <p:tgtEl>
                                          <p:spTgt spid="765955"/>
                                        </p:tgtEl>
                                      </p:cBhvr>
                                    </p:animEffect>
                                  </p:childTnLst>
                                </p:cTn>
                              </p:par>
                            </p:childTnLst>
                          </p:cTn>
                        </p:par>
                        <p:par>
                          <p:cTn id="40" fill="hold" nodeType="afterGroup">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765960"/>
                                        </p:tgtEl>
                                        <p:attrNameLst>
                                          <p:attrName>style.visibility</p:attrName>
                                        </p:attrNameLst>
                                      </p:cBhvr>
                                      <p:to>
                                        <p:strVal val="visible"/>
                                      </p:to>
                                    </p:set>
                                    <p:animEffect transition="in" filter="fade">
                                      <p:cBhvr>
                                        <p:cTn id="43" dur="1000"/>
                                        <p:tgtEl>
                                          <p:spTgt spid="765960"/>
                                        </p:tgtEl>
                                      </p:cBhvr>
                                    </p:animEffect>
                                  </p:childTnLst>
                                </p:cTn>
                              </p:par>
                            </p:childTnLst>
                          </p:cTn>
                        </p:par>
                        <p:par>
                          <p:cTn id="44" fill="hold" nodeType="afterGroup">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765964"/>
                                        </p:tgtEl>
                                        <p:attrNameLst>
                                          <p:attrName>style.visibility</p:attrName>
                                        </p:attrNameLst>
                                      </p:cBhvr>
                                      <p:to>
                                        <p:strVal val="visible"/>
                                      </p:to>
                                    </p:set>
                                    <p:animEffect transition="in" filter="fade">
                                      <p:cBhvr>
                                        <p:cTn id="47" dur="1000"/>
                                        <p:tgtEl>
                                          <p:spTgt spid="765964"/>
                                        </p:tgtEl>
                                      </p:cBhvr>
                                    </p:animEffect>
                                  </p:childTnLst>
                                </p:cTn>
                              </p:par>
                            </p:childTnLst>
                          </p:cTn>
                        </p:par>
                        <p:par>
                          <p:cTn id="48" fill="hold" nodeType="afterGroup">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765963"/>
                                        </p:tgtEl>
                                        <p:attrNameLst>
                                          <p:attrName>style.visibility</p:attrName>
                                        </p:attrNameLst>
                                      </p:cBhvr>
                                      <p:to>
                                        <p:strVal val="visible"/>
                                      </p:to>
                                    </p:set>
                                    <p:animEffect transition="in" filter="fade">
                                      <p:cBhvr>
                                        <p:cTn id="51" dur="1000"/>
                                        <p:tgtEl>
                                          <p:spTgt spid="76596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65966">
                                            <p:txEl>
                                              <p:pRg st="1" end="1"/>
                                            </p:txEl>
                                          </p:spTgt>
                                        </p:tgtEl>
                                        <p:attrNameLst>
                                          <p:attrName>style.visibility</p:attrName>
                                        </p:attrNameLst>
                                      </p:cBhvr>
                                      <p:to>
                                        <p:strVal val="visible"/>
                                      </p:to>
                                    </p:set>
                                    <p:animEffect transition="in" filter="wipe(left)">
                                      <p:cBhvr>
                                        <p:cTn id="56" dur="1000"/>
                                        <p:tgtEl>
                                          <p:spTgt spid="765966">
                                            <p:txEl>
                                              <p:pRg st="1" end="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765966">
                                            <p:txEl>
                                              <p:charRg st="151" end="169"/>
                                            </p:txEl>
                                          </p:spTgt>
                                        </p:tgtEl>
                                        <p:attrNameLst>
                                          <p:attrName>style.visibility</p:attrName>
                                        </p:attrNameLst>
                                      </p:cBhvr>
                                      <p:to>
                                        <p:strVal val="visible"/>
                                      </p:to>
                                    </p:set>
                                    <p:animEffect transition="in" filter="wipe(left)">
                                      <p:cBhvr>
                                        <p:cTn id="61" dur="1000"/>
                                        <p:tgtEl>
                                          <p:spTgt spid="765966">
                                            <p:txEl>
                                              <p:charRg st="151"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9" grpId="0" animBg="1"/>
      <p:bldP spid="765954" grpId="0" animBg="1"/>
      <p:bldP spid="765955" grpId="0" animBg="1"/>
      <p:bldP spid="765956" grpId="0" animBg="1"/>
      <p:bldP spid="765957" grpId="0" animBg="1"/>
      <p:bldP spid="765958" grpId="0" animBg="1"/>
      <p:bldP spid="765960" grpId="0" animBg="1"/>
      <p:bldP spid="765961" grpId="0" animBg="1"/>
      <p:bldP spid="765962" grpId="0" animBg="1"/>
      <p:bldP spid="765963" grpId="0" animBg="1"/>
      <p:bldP spid="76596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0" y="76200"/>
            <a:ext cx="6400800" cy="990600"/>
          </a:xfrm>
        </p:spPr>
        <p:txBody>
          <a:bodyPr>
            <a:normAutofit/>
          </a:bodyPr>
          <a:lstStyle/>
          <a:p>
            <a:pPr algn="l" eaLnBrk="1" hangingPunct="1"/>
            <a:r>
              <a:rPr lang="en-US" sz="3200" b="1" dirty="0" smtClean="0">
                <a:solidFill>
                  <a:schemeClr val="accent5">
                    <a:lumMod val="75000"/>
                  </a:schemeClr>
                </a:solidFill>
              </a:rPr>
              <a:t>Field width and </a:t>
            </a:r>
            <a:r>
              <a:rPr lang="en-US" sz="3200" b="1" dirty="0" err="1" smtClean="0">
                <a:solidFill>
                  <a:schemeClr val="accent5">
                    <a:lumMod val="75000"/>
                  </a:schemeClr>
                </a:solidFill>
              </a:rPr>
              <a:t>setw</a:t>
            </a:r>
            <a:endParaRPr lang="en-US" sz="3200" b="1" dirty="0" smtClean="0">
              <a:solidFill>
                <a:schemeClr val="accent5">
                  <a:lumMod val="75000"/>
                </a:schemeClr>
              </a:solidFill>
            </a:endParaRP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 name="Picture 1"/>
          <p:cNvPicPr>
            <a:picLocks noChangeAspect="1"/>
          </p:cNvPicPr>
          <p:nvPr/>
        </p:nvPicPr>
        <p:blipFill>
          <a:blip r:embed="rId2" cstate="print"/>
          <a:stretch>
            <a:fillRect/>
          </a:stretch>
        </p:blipFill>
        <p:spPr>
          <a:xfrm>
            <a:off x="0" y="1447800"/>
            <a:ext cx="8915400" cy="4762500"/>
          </a:xfrm>
          <a:prstGeom prst="rect">
            <a:avLst/>
          </a:prstGeom>
        </p:spPr>
      </p:pic>
    </p:spTree>
    <p:extLst>
      <p:ext uri="{BB962C8B-B14F-4D97-AF65-F5344CB8AC3E}">
        <p14:creationId xmlns="" xmlns:p14="http://schemas.microsoft.com/office/powerpoint/2010/main" val="102998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304800" y="243682"/>
            <a:ext cx="6019800" cy="985837"/>
          </a:xfrm>
          <a:prstGeom prst="rect">
            <a:avLst/>
          </a:prstGeom>
          <a:noFill/>
          <a:ln w="9525">
            <a:noFill/>
            <a:miter lim="800000"/>
            <a:headEnd/>
            <a:tailEnd/>
          </a:ln>
        </p:spPr>
        <p:txBody>
          <a:bodyPr anchor="b"/>
          <a:lstStyle/>
          <a:p>
            <a:pPr>
              <a:defRPr/>
            </a:pPr>
            <a:r>
              <a:rPr lang="en-US" sz="3200" b="1" kern="0" dirty="0" smtClean="0">
                <a:solidFill>
                  <a:schemeClr val="accent5">
                    <a:lumMod val="75000"/>
                  </a:schemeClr>
                </a:solidFill>
                <a:latin typeface="Times New Roman" pitchFamily="18" charset="0"/>
                <a:ea typeface="+mj-ea"/>
                <a:cs typeface="Times New Roman" pitchFamily="18" charset="0"/>
              </a:rPr>
              <a:t>Unsigned Data Types</a:t>
            </a:r>
            <a:endParaRPr lang="en-US" sz="3200" b="1" kern="0" dirty="0">
              <a:solidFill>
                <a:schemeClr val="accent5">
                  <a:lumMod val="75000"/>
                </a:schemeClr>
              </a:solidFill>
              <a:latin typeface="Times New Roman" pitchFamily="18" charset="0"/>
              <a:ea typeface="+mj-ea"/>
              <a:cs typeface="Times New Roman" pitchFamily="18" charset="0"/>
            </a:endParaRPr>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pic>
        <p:nvPicPr>
          <p:cNvPr id="2" name="Picture 1"/>
          <p:cNvPicPr>
            <a:picLocks noChangeAspect="1"/>
          </p:cNvPicPr>
          <p:nvPr/>
        </p:nvPicPr>
        <p:blipFill>
          <a:blip r:embed="rId2" cstate="print"/>
          <a:stretch>
            <a:fillRect/>
          </a:stretch>
        </p:blipFill>
        <p:spPr>
          <a:xfrm>
            <a:off x="0" y="1828800"/>
            <a:ext cx="9144000" cy="3571876"/>
          </a:xfrm>
          <a:prstGeom prst="rect">
            <a:avLst/>
          </a:prstGeom>
        </p:spPr>
      </p:pic>
    </p:spTree>
    <p:extLst>
      <p:ext uri="{BB962C8B-B14F-4D97-AF65-F5344CB8AC3E}">
        <p14:creationId xmlns="" xmlns:p14="http://schemas.microsoft.com/office/powerpoint/2010/main" val="187840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304800" y="76200"/>
            <a:ext cx="5867400" cy="990600"/>
          </a:xfrm>
        </p:spPr>
        <p:txBody>
          <a:bodyPr>
            <a:normAutofit/>
          </a:bodyPr>
          <a:lstStyle/>
          <a:p>
            <a:pPr algn="l" eaLnBrk="1" hangingPunct="1"/>
            <a:r>
              <a:rPr lang="en-US" sz="3200" b="1" dirty="0" smtClean="0">
                <a:solidFill>
                  <a:schemeClr val="accent5">
                    <a:lumMod val="75000"/>
                  </a:schemeClr>
                </a:solidFill>
                <a:cs typeface="Courier New" pitchFamily="49" charset="0"/>
              </a:rPr>
              <a:t>signed </a:t>
            </a:r>
            <a:r>
              <a:rPr lang="en-US" sz="3200" b="1" dirty="0" smtClean="0">
                <a:solidFill>
                  <a:schemeClr val="accent5">
                    <a:lumMod val="75000"/>
                  </a:schemeClr>
                </a:solidFill>
              </a:rPr>
              <a:t>and </a:t>
            </a:r>
            <a:r>
              <a:rPr lang="en-US" sz="3200" b="1" dirty="0" smtClean="0">
                <a:solidFill>
                  <a:schemeClr val="accent5">
                    <a:lumMod val="75000"/>
                  </a:schemeClr>
                </a:solidFill>
                <a:cs typeface="Courier New" pitchFamily="49" charset="0"/>
              </a:rPr>
              <a:t>unsigned</a:t>
            </a:r>
            <a:endParaRPr lang="en-US" sz="3200" b="1" dirty="0" smtClean="0">
              <a:solidFill>
                <a:schemeClr val="accent5">
                  <a:lumMod val="75000"/>
                </a:schemeClr>
              </a:solidFill>
            </a:endParaRPr>
          </a:p>
        </p:txBody>
      </p:sp>
      <p:sp>
        <p:nvSpPr>
          <p:cNvPr id="66563" name="Content Placeholder 2" descr="Rectangle: Click to edit Master text styles&#10;Second level&#10;Third level&#10;Fourth level&#10;Fifth level"/>
          <p:cNvSpPr>
            <a:spLocks noGrp="1"/>
          </p:cNvSpPr>
          <p:nvPr>
            <p:ph idx="4294967295"/>
          </p:nvPr>
        </p:nvSpPr>
        <p:spPr>
          <a:xfrm>
            <a:off x="422031" y="1295400"/>
            <a:ext cx="8610600" cy="5334000"/>
          </a:xfrm>
        </p:spPr>
        <p:txBody>
          <a:bodyPr>
            <a:normAutofit fontScale="77500" lnSpcReduction="20000"/>
          </a:bodyPr>
          <a:lstStyle/>
          <a:p>
            <a:pPr eaLnBrk="1" hangingPunct="1">
              <a:buFont typeface="Wingdings" pitchFamily="2" charset="2"/>
              <a:buNone/>
            </a:pPr>
            <a:r>
              <a:rPr lang="en-US" dirty="0" smtClean="0"/>
              <a:t>    //signtest.cpp</a:t>
            </a:r>
          </a:p>
          <a:p>
            <a:pPr eaLnBrk="1" hangingPunct="1">
              <a:buFont typeface="Wingdings" pitchFamily="2" charset="2"/>
              <a:buNone/>
            </a:pPr>
            <a:r>
              <a:rPr lang="en-US" dirty="0" smtClean="0"/>
              <a:t>	// tests signed and unsigned integers</a:t>
            </a:r>
          </a:p>
          <a:p>
            <a:pPr eaLnBrk="1" hangingPunct="1">
              <a:buFont typeface="Wingdings" pitchFamily="2" charset="2"/>
              <a:buNone/>
            </a:pPr>
            <a:r>
              <a:rPr lang="en-US" dirty="0" smtClean="0"/>
              <a:t>	#include&lt;</a:t>
            </a:r>
            <a:r>
              <a:rPr lang="en-US" dirty="0" err="1" smtClean="0"/>
              <a:t>iostream.h</a:t>
            </a:r>
            <a:r>
              <a:rPr lang="en-US" dirty="0" smtClean="0"/>
              <a:t>&gt;</a:t>
            </a:r>
          </a:p>
          <a:p>
            <a:pPr eaLnBrk="1" hangingPunct="1">
              <a:buFont typeface="Monotype Sorts"/>
              <a:buNone/>
            </a:pPr>
            <a:r>
              <a:rPr lang="en-US" dirty="0" smtClean="0"/>
              <a:t>	#include&lt; </a:t>
            </a:r>
            <a:r>
              <a:rPr lang="en-US" dirty="0" err="1" smtClean="0"/>
              <a:t>conio.h</a:t>
            </a:r>
            <a:r>
              <a:rPr lang="en-US" dirty="0" smtClean="0"/>
              <a:t>&gt;</a:t>
            </a:r>
          </a:p>
          <a:p>
            <a:pPr eaLnBrk="1" hangingPunct="1">
              <a:buFont typeface="Monotype Sorts"/>
              <a:buNone/>
            </a:pPr>
            <a:r>
              <a:rPr lang="en-US" dirty="0" smtClean="0"/>
              <a:t>	void main()</a:t>
            </a:r>
          </a:p>
          <a:p>
            <a:pPr lvl="1" eaLnBrk="1" hangingPunct="1">
              <a:buFont typeface="Monotype Sorts"/>
              <a:buNone/>
            </a:pPr>
            <a:r>
              <a:rPr lang="en-US" dirty="0" smtClean="0"/>
              <a:t>{   </a:t>
            </a:r>
            <a:r>
              <a:rPr lang="en-US" dirty="0" err="1" smtClean="0"/>
              <a:t>clrscr</a:t>
            </a:r>
            <a:r>
              <a:rPr lang="en-US" dirty="0" smtClean="0"/>
              <a:t>();</a:t>
            </a:r>
          </a:p>
          <a:p>
            <a:pPr lvl="1" eaLnBrk="1" hangingPunct="1">
              <a:buFont typeface="Monotype Sorts"/>
              <a:buNone/>
            </a:pPr>
            <a:r>
              <a:rPr lang="en-US" dirty="0" smtClean="0"/>
              <a:t>	 </a:t>
            </a:r>
            <a:r>
              <a:rPr lang="en-US" dirty="0" err="1" smtClean="0"/>
              <a:t>int</a:t>
            </a:r>
            <a:r>
              <a:rPr lang="en-US" dirty="0" smtClean="0"/>
              <a:t> </a:t>
            </a:r>
            <a:r>
              <a:rPr lang="en-US" dirty="0" err="1" smtClean="0"/>
              <a:t>signedVar</a:t>
            </a:r>
            <a:r>
              <a:rPr lang="en-US" dirty="0" smtClean="0"/>
              <a:t>=20000;          //signed</a:t>
            </a:r>
          </a:p>
          <a:p>
            <a:pPr lvl="1" eaLnBrk="1" hangingPunct="1">
              <a:buFont typeface="Monotype Sorts"/>
              <a:buNone/>
            </a:pPr>
            <a:r>
              <a:rPr lang="en-US" dirty="0" smtClean="0"/>
              <a:t>    unsigned </a:t>
            </a:r>
            <a:r>
              <a:rPr lang="en-US" dirty="0" err="1" smtClean="0"/>
              <a:t>int</a:t>
            </a:r>
            <a:r>
              <a:rPr lang="en-US" dirty="0" smtClean="0"/>
              <a:t> </a:t>
            </a:r>
            <a:r>
              <a:rPr lang="en-US" dirty="0" err="1" smtClean="0"/>
              <a:t>unsignVar</a:t>
            </a:r>
            <a:r>
              <a:rPr lang="en-US" dirty="0" smtClean="0"/>
              <a:t>=20000; //unsigned</a:t>
            </a:r>
          </a:p>
          <a:p>
            <a:pPr lvl="1" eaLnBrk="1" hangingPunct="1">
              <a:buFont typeface="Monotype Sorts"/>
              <a:buNone/>
            </a:pPr>
            <a:endParaRPr lang="en-US" sz="500" dirty="0" smtClean="0"/>
          </a:p>
          <a:p>
            <a:pPr lvl="1" eaLnBrk="1" hangingPunct="1">
              <a:buFont typeface="Monotype Sorts"/>
              <a:buNone/>
            </a:pPr>
            <a:r>
              <a:rPr lang="en-US" dirty="0" smtClean="0"/>
              <a:t>    </a:t>
            </a:r>
            <a:r>
              <a:rPr lang="en-US" dirty="0" err="1" smtClean="0"/>
              <a:t>signedVar</a:t>
            </a:r>
            <a:r>
              <a:rPr lang="en-US" dirty="0" smtClean="0"/>
              <a:t> = (</a:t>
            </a:r>
            <a:r>
              <a:rPr lang="en-US" dirty="0" err="1" smtClean="0"/>
              <a:t>signedVar</a:t>
            </a:r>
            <a:r>
              <a:rPr lang="en-US" dirty="0" smtClean="0"/>
              <a:t>*2)/3; //calculation exceeds range</a:t>
            </a:r>
          </a:p>
          <a:p>
            <a:pPr lvl="1" eaLnBrk="1" hangingPunct="1">
              <a:buFont typeface="Monotype Sorts"/>
              <a:buNone/>
            </a:pPr>
            <a:r>
              <a:rPr lang="en-US" dirty="0" smtClean="0"/>
              <a:t>    </a:t>
            </a:r>
            <a:r>
              <a:rPr lang="en-US" dirty="0" err="1" smtClean="0"/>
              <a:t>unsignVar</a:t>
            </a:r>
            <a:r>
              <a:rPr lang="en-US" dirty="0" smtClean="0"/>
              <a:t> = (</a:t>
            </a:r>
            <a:r>
              <a:rPr lang="en-US" dirty="0" err="1" smtClean="0"/>
              <a:t>unsignVar</a:t>
            </a:r>
            <a:r>
              <a:rPr lang="en-US" dirty="0" smtClean="0"/>
              <a:t> *2)/3;//calculation within range</a:t>
            </a:r>
          </a:p>
          <a:p>
            <a:pPr lvl="1" eaLnBrk="1" hangingPunct="1">
              <a:buFont typeface="Monotype Sorts"/>
              <a:buNone/>
            </a:pPr>
            <a:endParaRPr lang="en-US" sz="500" dirty="0" smtClean="0"/>
          </a:p>
          <a:p>
            <a:pPr lvl="1" eaLnBrk="1" hangingPunct="1">
              <a:buFont typeface="Monotype Sorts"/>
              <a:buNone/>
            </a:pPr>
            <a:r>
              <a:rPr lang="en-US" dirty="0" smtClean="0"/>
              <a:t>    cout&lt;&lt;"</a:t>
            </a:r>
            <a:r>
              <a:rPr lang="en-US" dirty="0" err="1" smtClean="0"/>
              <a:t>signedVar</a:t>
            </a:r>
            <a:r>
              <a:rPr lang="en-US" dirty="0" smtClean="0"/>
              <a:t> = "&lt;&lt;</a:t>
            </a:r>
            <a:r>
              <a:rPr lang="en-US" dirty="0" err="1" smtClean="0"/>
              <a:t>signedVar</a:t>
            </a:r>
            <a:r>
              <a:rPr lang="en-US" dirty="0" smtClean="0"/>
              <a:t>&lt;&lt;</a:t>
            </a:r>
            <a:r>
              <a:rPr lang="en-US" dirty="0" err="1" smtClean="0"/>
              <a:t>endl</a:t>
            </a:r>
            <a:r>
              <a:rPr lang="en-US" dirty="0" smtClean="0"/>
              <a:t>; //wrong</a:t>
            </a:r>
          </a:p>
          <a:p>
            <a:pPr lvl="1" eaLnBrk="1" hangingPunct="1">
              <a:buFont typeface="Monotype Sorts"/>
              <a:buNone/>
            </a:pPr>
            <a:r>
              <a:rPr lang="en-US" dirty="0" smtClean="0"/>
              <a:t>    cout&lt;&lt;"</a:t>
            </a:r>
            <a:r>
              <a:rPr lang="en-US" dirty="0" err="1" smtClean="0"/>
              <a:t>unsignVar</a:t>
            </a:r>
            <a:r>
              <a:rPr lang="en-US" dirty="0" smtClean="0"/>
              <a:t> = "&lt;&lt;</a:t>
            </a:r>
            <a:r>
              <a:rPr lang="en-US" dirty="0" err="1" smtClean="0"/>
              <a:t>unsignVar</a:t>
            </a:r>
            <a:r>
              <a:rPr lang="en-US" dirty="0" smtClean="0"/>
              <a:t>&lt;&lt;</a:t>
            </a:r>
            <a:r>
              <a:rPr lang="en-US" dirty="0" err="1" smtClean="0"/>
              <a:t>endl</a:t>
            </a:r>
            <a:r>
              <a:rPr lang="en-US" dirty="0" smtClean="0"/>
              <a:t>; //ok</a:t>
            </a:r>
          </a:p>
          <a:p>
            <a:pPr lvl="1" eaLnBrk="1" hangingPunct="1">
              <a:buFont typeface="Monotype Sorts"/>
              <a:buNone/>
            </a:pPr>
            <a:r>
              <a:rPr lang="en-US" dirty="0" smtClean="0"/>
              <a:t>	getch();</a:t>
            </a:r>
          </a:p>
          <a:p>
            <a:pPr lvl="1" eaLnBrk="1" hangingPunct="1">
              <a:buFont typeface="Monotype Sorts"/>
              <a:buNone/>
            </a:pPr>
            <a:r>
              <a:rPr lang="en-US" dirty="0" smtClean="0"/>
              <a:t>}</a:t>
            </a:r>
          </a:p>
        </p:txBody>
      </p:sp>
      <p:sp>
        <p:nvSpPr>
          <p:cNvPr id="6" name="Footer Placeholder 5"/>
          <p:cNvSpPr>
            <a:spLocks noGrp="1"/>
          </p:cNvSpPr>
          <p:nvPr>
            <p:ph type="ftr" sz="quarter" idx="11"/>
          </p:nvPr>
        </p:nvSpPr>
        <p:spPr>
          <a:xfrm>
            <a:off x="152400" y="6356350"/>
            <a:ext cx="8991600" cy="501650"/>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3199335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228600" y="76200"/>
            <a:ext cx="5791200" cy="990600"/>
          </a:xfrm>
        </p:spPr>
        <p:txBody>
          <a:bodyPr>
            <a:normAutofit/>
          </a:bodyPr>
          <a:lstStyle/>
          <a:p>
            <a:pPr algn="l" eaLnBrk="1" hangingPunct="1"/>
            <a:r>
              <a:rPr lang="en-US" sz="3200" b="1" dirty="0" smtClean="0">
                <a:solidFill>
                  <a:schemeClr val="accent5">
                    <a:lumMod val="75000"/>
                  </a:schemeClr>
                </a:solidFill>
              </a:rPr>
              <a:t>Type Conversion</a:t>
            </a:r>
          </a:p>
        </p:txBody>
      </p:sp>
      <p:sp>
        <p:nvSpPr>
          <p:cNvPr id="67587" name="Content Placeholder 2" descr="Rectangle: Click to edit Master text styles&#10;Second level&#10;Third level&#10;Fourth level&#10;Fifth level"/>
          <p:cNvSpPr>
            <a:spLocks noGrp="1"/>
          </p:cNvSpPr>
          <p:nvPr>
            <p:ph idx="4294967295"/>
          </p:nvPr>
        </p:nvSpPr>
        <p:spPr>
          <a:xfrm>
            <a:off x="422031" y="1295400"/>
            <a:ext cx="8610600" cy="5334000"/>
          </a:xfrm>
        </p:spPr>
        <p:txBody>
          <a:bodyPr>
            <a:normAutofit fontScale="92500" lnSpcReduction="20000"/>
          </a:bodyPr>
          <a:lstStyle/>
          <a:p>
            <a:pPr eaLnBrk="1" hangingPunct="1">
              <a:buFont typeface="Wingdings" pitchFamily="2" charset="2"/>
              <a:buNone/>
            </a:pPr>
            <a:r>
              <a:rPr lang="en-US" dirty="0" smtClean="0"/>
              <a:t>     //mixed.cpp</a:t>
            </a:r>
          </a:p>
          <a:p>
            <a:pPr eaLnBrk="1" hangingPunct="1">
              <a:buFont typeface="Wingdings" pitchFamily="2" charset="2"/>
              <a:buNone/>
            </a:pPr>
            <a:r>
              <a:rPr lang="en-US" dirty="0" smtClean="0"/>
              <a:t>	//showed mixed expressions</a:t>
            </a:r>
          </a:p>
          <a:p>
            <a:pPr eaLnBrk="1" hangingPunct="1">
              <a:buFont typeface="Wingdings" pitchFamily="2" charset="2"/>
              <a:buNone/>
            </a:pPr>
            <a:r>
              <a:rPr lang="en-US" dirty="0" smtClean="0"/>
              <a:t>	#include&lt;</a:t>
            </a:r>
            <a:r>
              <a:rPr lang="en-US" dirty="0" err="1" smtClean="0"/>
              <a:t>iostream.h</a:t>
            </a:r>
            <a:r>
              <a:rPr lang="en-US" dirty="0" smtClean="0"/>
              <a:t>&gt;</a:t>
            </a:r>
          </a:p>
          <a:p>
            <a:pPr eaLnBrk="1" hangingPunct="1">
              <a:buFont typeface="Monotype Sorts"/>
              <a:buNone/>
            </a:pPr>
            <a:r>
              <a:rPr lang="en-US" dirty="0" smtClean="0"/>
              <a:t>	#include&lt; </a:t>
            </a:r>
            <a:r>
              <a:rPr lang="en-US" dirty="0" err="1" smtClean="0"/>
              <a:t>conio.h</a:t>
            </a:r>
            <a:r>
              <a:rPr lang="en-US" dirty="0" smtClean="0"/>
              <a:t>&gt;</a:t>
            </a:r>
          </a:p>
          <a:p>
            <a:pPr eaLnBrk="1" hangingPunct="1">
              <a:buFont typeface="Monotype Sorts"/>
              <a:buNone/>
            </a:pPr>
            <a:r>
              <a:rPr lang="en-US" dirty="0" smtClean="0"/>
              <a:t>	void main()</a:t>
            </a:r>
          </a:p>
          <a:p>
            <a:pPr lvl="1" eaLnBrk="1" hangingPunct="1">
              <a:buFont typeface="Monotype Sorts"/>
              <a:buNone/>
            </a:pPr>
            <a:r>
              <a:rPr lang="en-US" dirty="0" smtClean="0"/>
              <a:t>{   </a:t>
            </a:r>
            <a:r>
              <a:rPr lang="en-US" dirty="0" err="1" smtClean="0"/>
              <a:t>clrscr</a:t>
            </a:r>
            <a:r>
              <a:rPr lang="en-US" dirty="0" smtClean="0"/>
              <a:t>();</a:t>
            </a:r>
          </a:p>
          <a:p>
            <a:pPr lvl="1" eaLnBrk="1" hangingPunct="1">
              <a:buFont typeface="Monotype Sorts"/>
              <a:buNone/>
            </a:pPr>
            <a:r>
              <a:rPr lang="en-US" dirty="0" smtClean="0"/>
              <a:t>	 </a:t>
            </a:r>
            <a:r>
              <a:rPr lang="en-US" dirty="0" err="1" smtClean="0"/>
              <a:t>int</a:t>
            </a:r>
            <a:r>
              <a:rPr lang="en-US" dirty="0" smtClean="0"/>
              <a:t> count=7;</a:t>
            </a:r>
          </a:p>
          <a:p>
            <a:pPr lvl="1" eaLnBrk="1" hangingPunct="1">
              <a:buFont typeface="Monotype Sorts"/>
              <a:buNone/>
            </a:pPr>
            <a:r>
              <a:rPr lang="en-US" dirty="0" smtClean="0"/>
              <a:t>    float </a:t>
            </a:r>
            <a:r>
              <a:rPr lang="en-US" dirty="0" err="1" smtClean="0"/>
              <a:t>avgWeight</a:t>
            </a:r>
            <a:r>
              <a:rPr lang="en-US" dirty="0" smtClean="0"/>
              <a:t>=155.5F;</a:t>
            </a:r>
          </a:p>
          <a:p>
            <a:pPr lvl="1" eaLnBrk="1" hangingPunct="1">
              <a:buFont typeface="Monotype Sorts"/>
              <a:buNone/>
            </a:pPr>
            <a:r>
              <a:rPr lang="en-US" dirty="0" smtClean="0"/>
              <a:t>    double </a:t>
            </a:r>
            <a:r>
              <a:rPr lang="en-US" dirty="0" err="1" smtClean="0"/>
              <a:t>totalWeight</a:t>
            </a:r>
            <a:r>
              <a:rPr lang="en-US" dirty="0" smtClean="0"/>
              <a:t>=count*</a:t>
            </a:r>
            <a:r>
              <a:rPr lang="en-US" dirty="0" err="1" smtClean="0"/>
              <a:t>avgWeight</a:t>
            </a:r>
            <a:r>
              <a:rPr lang="en-US" dirty="0" smtClean="0"/>
              <a:t>;</a:t>
            </a:r>
          </a:p>
          <a:p>
            <a:pPr lvl="1" eaLnBrk="1" hangingPunct="1">
              <a:buFont typeface="Monotype Sorts"/>
              <a:buNone/>
            </a:pPr>
            <a:r>
              <a:rPr lang="en-US" dirty="0" smtClean="0"/>
              <a:t>    cout&lt;&lt;"</a:t>
            </a:r>
            <a:r>
              <a:rPr lang="en-US" dirty="0" err="1" smtClean="0"/>
              <a:t>totalWeight</a:t>
            </a:r>
            <a:r>
              <a:rPr lang="en-US" dirty="0" smtClean="0"/>
              <a:t>="&lt;&lt;</a:t>
            </a:r>
            <a:r>
              <a:rPr lang="en-US" dirty="0" err="1" smtClean="0"/>
              <a:t>totalWeight</a:t>
            </a:r>
            <a:r>
              <a:rPr lang="en-US" dirty="0" smtClean="0"/>
              <a:t>&lt;&lt;</a:t>
            </a:r>
            <a:r>
              <a:rPr lang="en-US" dirty="0" err="1" smtClean="0"/>
              <a:t>endl</a:t>
            </a:r>
            <a:r>
              <a:rPr lang="en-US" dirty="0" smtClean="0"/>
              <a:t>;	</a:t>
            </a:r>
          </a:p>
          <a:p>
            <a:pPr lvl="1" eaLnBrk="1" hangingPunct="1">
              <a:buFont typeface="Monotype Sorts"/>
              <a:buNone/>
            </a:pPr>
            <a:r>
              <a:rPr lang="en-US" dirty="0" smtClean="0"/>
              <a:t>    getch();</a:t>
            </a:r>
          </a:p>
          <a:p>
            <a:pPr lvl="1" eaLnBrk="1" hangingPunct="1">
              <a:buFont typeface="Monotype Sorts"/>
              <a:buNone/>
            </a:pPr>
            <a:r>
              <a:rPr lang="en-US" dirty="0" smtClean="0"/>
              <a:t>}</a:t>
            </a:r>
          </a:p>
        </p:txBody>
      </p:sp>
      <p:sp>
        <p:nvSpPr>
          <p:cNvPr id="6" name="Footer Placeholder 5"/>
          <p:cNvSpPr>
            <a:spLocks noGrp="1"/>
          </p:cNvSpPr>
          <p:nvPr>
            <p:ph type="ftr" sz="quarter" idx="11"/>
          </p:nvPr>
        </p:nvSpPr>
        <p:spPr>
          <a:xfrm>
            <a:off x="0" y="6356350"/>
            <a:ext cx="9144000" cy="501650"/>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7883635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228600" y="76200"/>
            <a:ext cx="5791200" cy="990600"/>
          </a:xfrm>
        </p:spPr>
        <p:txBody>
          <a:bodyPr>
            <a:normAutofit/>
          </a:bodyPr>
          <a:lstStyle/>
          <a:p>
            <a:pPr algn="l" eaLnBrk="1" hangingPunct="1"/>
            <a:r>
              <a:rPr lang="en-US" sz="3200" b="1" dirty="0" smtClean="0">
                <a:solidFill>
                  <a:schemeClr val="accent5">
                    <a:lumMod val="75000"/>
                  </a:schemeClr>
                </a:solidFill>
              </a:rPr>
              <a:t>Automatic Conversions</a:t>
            </a:r>
          </a:p>
        </p:txBody>
      </p:sp>
      <p:sp>
        <p:nvSpPr>
          <p:cNvPr id="6" name="Footer Placeholder 5"/>
          <p:cNvSpPr>
            <a:spLocks noGrp="1"/>
          </p:cNvSpPr>
          <p:nvPr>
            <p:ph type="ftr" sz="quarter" idx="11"/>
          </p:nvPr>
        </p:nvSpPr>
        <p:spPr>
          <a:xfrm>
            <a:off x="0" y="6356350"/>
            <a:ext cx="9144000" cy="501650"/>
          </a:xfrm>
        </p:spPr>
        <p:txBody>
          <a:bodyPr/>
          <a:lstStyle/>
          <a:p>
            <a:r>
              <a:rPr lang="en-US" dirty="0" smtClean="0"/>
              <a:t>*******Faculty of  Computer Science*******</a:t>
            </a:r>
            <a:endParaRPr lang="en-US" dirty="0"/>
          </a:p>
        </p:txBody>
      </p:sp>
      <p:pic>
        <p:nvPicPr>
          <p:cNvPr id="2" name="Picture 1"/>
          <p:cNvPicPr>
            <a:picLocks noChangeAspect="1"/>
          </p:cNvPicPr>
          <p:nvPr/>
        </p:nvPicPr>
        <p:blipFill>
          <a:blip r:embed="rId2" cstate="print"/>
          <a:stretch>
            <a:fillRect/>
          </a:stretch>
        </p:blipFill>
        <p:spPr>
          <a:xfrm>
            <a:off x="228600" y="1219200"/>
            <a:ext cx="8534400" cy="4648200"/>
          </a:xfrm>
          <a:prstGeom prst="rect">
            <a:avLst/>
          </a:prstGeom>
        </p:spPr>
      </p:pic>
    </p:spTree>
    <p:extLst>
      <p:ext uri="{BB962C8B-B14F-4D97-AF65-F5344CB8AC3E}">
        <p14:creationId xmlns="" xmlns:p14="http://schemas.microsoft.com/office/powerpoint/2010/main" val="128631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52400" y="152400"/>
            <a:ext cx="6248400" cy="669925"/>
          </a:xfrm>
          <a:prstGeom prst="rect">
            <a:avLst/>
          </a:prstGeom>
          <a:noFill/>
          <a:ln w="9525">
            <a:noFill/>
            <a:miter lim="800000"/>
            <a:headEnd/>
            <a:tailEnd/>
          </a:ln>
        </p:spPr>
        <p:txBody>
          <a:bodyPr anchor="b"/>
          <a:lstStyle/>
          <a:p>
            <a:pPr>
              <a:defRPr/>
            </a:pPr>
            <a:r>
              <a:rPr lang="en-US" sz="3200" b="1" kern="0" dirty="0">
                <a:solidFill>
                  <a:schemeClr val="accent5">
                    <a:lumMod val="75000"/>
                  </a:schemeClr>
                </a:solidFill>
                <a:latin typeface="Times New Roman" pitchFamily="18" charset="0"/>
                <a:ea typeface="+mj-ea"/>
                <a:cs typeface="Times New Roman" pitchFamily="18" charset="0"/>
              </a:rPr>
              <a:t>Data Type Conversions</a:t>
            </a:r>
          </a:p>
        </p:txBody>
      </p:sp>
      <p:pic>
        <p:nvPicPr>
          <p:cNvPr id="53251" name="Picture 3"/>
          <p:cNvPicPr>
            <a:picLocks noChangeAspect="1" noChangeArrowheads="1"/>
          </p:cNvPicPr>
          <p:nvPr/>
        </p:nvPicPr>
        <p:blipFill>
          <a:blip r:embed="rId2" cstate="print"/>
          <a:srcRect/>
          <a:stretch>
            <a:fillRect/>
          </a:stretch>
        </p:blipFill>
        <p:spPr bwMode="auto">
          <a:xfrm>
            <a:off x="492369" y="1447800"/>
            <a:ext cx="8423031" cy="4343400"/>
          </a:xfrm>
          <a:prstGeom prst="rect">
            <a:avLst/>
          </a:prstGeom>
          <a:noFill/>
          <a:ln w="9525">
            <a:noFill/>
            <a:miter lim="800000"/>
            <a:headEnd/>
            <a:tailEnd/>
          </a:ln>
        </p:spPr>
      </p:pic>
      <p:sp>
        <p:nvSpPr>
          <p:cNvPr id="6" name="Footer Placeholder 5"/>
          <p:cNvSpPr>
            <a:spLocks noGrp="1"/>
          </p:cNvSpPr>
          <p:nvPr>
            <p:ph type="ftr" sz="quarter" idx="11"/>
          </p:nvPr>
        </p:nvSpPr>
        <p:spPr>
          <a:xfrm>
            <a:off x="0" y="64166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608069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381000" y="76200"/>
            <a:ext cx="5943600" cy="990600"/>
          </a:xfrm>
        </p:spPr>
        <p:txBody>
          <a:bodyPr>
            <a:normAutofit/>
          </a:bodyPr>
          <a:lstStyle/>
          <a:p>
            <a:pPr algn="l" eaLnBrk="1" hangingPunct="1"/>
            <a:r>
              <a:rPr lang="en-US" sz="3200" b="1" dirty="0" smtClean="0">
                <a:solidFill>
                  <a:schemeClr val="accent5">
                    <a:lumMod val="75000"/>
                  </a:schemeClr>
                </a:solidFill>
              </a:rPr>
              <a:t>Casts (Type Casts)</a:t>
            </a:r>
          </a:p>
        </p:txBody>
      </p:sp>
      <p:sp>
        <p:nvSpPr>
          <p:cNvPr id="68611" name="Content Placeholder 2" descr="Rectangle: Click to edit Master text styles&#10;Second level&#10;Third level&#10;Fourth level&#10;Fifth level"/>
          <p:cNvSpPr>
            <a:spLocks noGrp="1"/>
          </p:cNvSpPr>
          <p:nvPr>
            <p:ph idx="4294967295"/>
          </p:nvPr>
        </p:nvSpPr>
        <p:spPr>
          <a:xfrm>
            <a:off x="422031" y="838200"/>
            <a:ext cx="8610600" cy="5715000"/>
          </a:xfrm>
        </p:spPr>
        <p:txBody>
          <a:bodyPr>
            <a:noAutofit/>
          </a:bodyPr>
          <a:lstStyle/>
          <a:p>
            <a:pPr eaLnBrk="1" hangingPunct="1">
              <a:buFont typeface="Wingdings" pitchFamily="2" charset="2"/>
              <a:buNone/>
            </a:pPr>
            <a:r>
              <a:rPr lang="en-US" sz="2200" dirty="0" smtClean="0"/>
              <a:t>     //cast.cpp</a:t>
            </a:r>
          </a:p>
          <a:p>
            <a:pPr eaLnBrk="1" hangingPunct="1">
              <a:buFont typeface="Wingdings" pitchFamily="2" charset="2"/>
              <a:buNone/>
            </a:pPr>
            <a:r>
              <a:rPr lang="en-US" sz="2200" dirty="0" smtClean="0"/>
              <a:t>	//tests signed and unsigned integers</a:t>
            </a:r>
          </a:p>
          <a:p>
            <a:pPr eaLnBrk="1" hangingPunct="1">
              <a:buFont typeface="Wingdings" pitchFamily="2" charset="2"/>
              <a:buNone/>
            </a:pPr>
            <a:r>
              <a:rPr lang="en-US" sz="2200" dirty="0" smtClean="0"/>
              <a:t>	#include&lt;</a:t>
            </a:r>
            <a:r>
              <a:rPr lang="en-US" sz="2200" dirty="0" err="1" smtClean="0"/>
              <a:t>iostream.h</a:t>
            </a:r>
            <a:r>
              <a:rPr lang="en-US" sz="2200" dirty="0" smtClean="0"/>
              <a:t>&gt;</a:t>
            </a:r>
          </a:p>
          <a:p>
            <a:pPr eaLnBrk="1" hangingPunct="1">
              <a:buFont typeface="Monotype Sorts"/>
              <a:buNone/>
            </a:pPr>
            <a:r>
              <a:rPr lang="en-US" sz="2200" dirty="0" smtClean="0"/>
              <a:t>	#include&lt; </a:t>
            </a:r>
            <a:r>
              <a:rPr lang="en-US" sz="2200" dirty="0" err="1" smtClean="0"/>
              <a:t>conio.h</a:t>
            </a:r>
            <a:r>
              <a:rPr lang="en-US" sz="2200" dirty="0" smtClean="0"/>
              <a:t>&gt;</a:t>
            </a:r>
          </a:p>
          <a:p>
            <a:pPr eaLnBrk="1" hangingPunct="1">
              <a:buFont typeface="Monotype Sorts"/>
              <a:buNone/>
            </a:pPr>
            <a:r>
              <a:rPr lang="en-US" sz="2200" dirty="0" smtClean="0"/>
              <a:t>	void main()</a:t>
            </a:r>
          </a:p>
          <a:p>
            <a:pPr lvl="1" eaLnBrk="1" hangingPunct="1">
              <a:buFont typeface="Monotype Sorts"/>
              <a:buNone/>
            </a:pPr>
            <a:r>
              <a:rPr lang="en-US" sz="2200" dirty="0" smtClean="0"/>
              <a:t>{   </a:t>
            </a:r>
            <a:r>
              <a:rPr lang="en-US" sz="2200" dirty="0" err="1" smtClean="0"/>
              <a:t>clrscr</a:t>
            </a:r>
            <a:r>
              <a:rPr lang="en-US" sz="2200" dirty="0" smtClean="0"/>
              <a:t>();</a:t>
            </a:r>
          </a:p>
          <a:p>
            <a:pPr lvl="1" eaLnBrk="1" hangingPunct="1">
              <a:buFont typeface="Monotype Sorts"/>
              <a:buNone/>
            </a:pPr>
            <a:r>
              <a:rPr lang="en-US" sz="2200" dirty="0" smtClean="0"/>
              <a:t>	 </a:t>
            </a:r>
            <a:r>
              <a:rPr lang="en-US" sz="2200" dirty="0" err="1" smtClean="0"/>
              <a:t>int</a:t>
            </a:r>
            <a:r>
              <a:rPr lang="en-US" sz="2200" dirty="0" smtClean="0"/>
              <a:t> </a:t>
            </a:r>
            <a:r>
              <a:rPr lang="en-US" sz="2200" dirty="0" err="1" smtClean="0"/>
              <a:t>intVar</a:t>
            </a:r>
            <a:r>
              <a:rPr lang="en-US" sz="2200" dirty="0" smtClean="0"/>
              <a:t> = 20000; 	//20,000</a:t>
            </a:r>
          </a:p>
          <a:p>
            <a:pPr lvl="1" eaLnBrk="1" hangingPunct="1">
              <a:buFont typeface="Monotype Sorts"/>
              <a:buNone/>
            </a:pPr>
            <a:r>
              <a:rPr lang="en-US" sz="2200" dirty="0" smtClean="0"/>
              <a:t>  	 </a:t>
            </a:r>
            <a:r>
              <a:rPr lang="en-US" sz="2200" dirty="0" err="1" smtClean="0"/>
              <a:t>intVar</a:t>
            </a:r>
            <a:r>
              <a:rPr lang="en-US" sz="2200" dirty="0" smtClean="0"/>
              <a:t>=(</a:t>
            </a:r>
            <a:r>
              <a:rPr lang="en-US" sz="2200" dirty="0" err="1" smtClean="0"/>
              <a:t>intVar</a:t>
            </a:r>
            <a:r>
              <a:rPr lang="en-US" sz="2200" dirty="0" smtClean="0"/>
              <a:t>*10)/10; 	//result too long</a:t>
            </a:r>
          </a:p>
          <a:p>
            <a:pPr lvl="1" eaLnBrk="1" hangingPunct="1">
              <a:buFont typeface="Monotype Sorts"/>
              <a:buNone/>
            </a:pPr>
            <a:r>
              <a:rPr lang="en-US" sz="2200" dirty="0" smtClean="0"/>
              <a:t>  	 cout&lt;&lt;"</a:t>
            </a:r>
            <a:r>
              <a:rPr lang="en-US" sz="2200" dirty="0" err="1" smtClean="0"/>
              <a:t>intVar</a:t>
            </a:r>
            <a:r>
              <a:rPr lang="en-US" sz="2200" dirty="0" smtClean="0"/>
              <a:t> = "&lt;&lt;</a:t>
            </a:r>
            <a:r>
              <a:rPr lang="en-US" sz="2200" dirty="0" err="1" smtClean="0"/>
              <a:t>intVar</a:t>
            </a:r>
            <a:r>
              <a:rPr lang="en-US" sz="2200" dirty="0" smtClean="0"/>
              <a:t>&lt;&lt;</a:t>
            </a:r>
            <a:r>
              <a:rPr lang="en-US" sz="2200" dirty="0" err="1" smtClean="0"/>
              <a:t>endl</a:t>
            </a:r>
            <a:r>
              <a:rPr lang="en-US" sz="2200" dirty="0" smtClean="0"/>
              <a:t>; 	//wrong answer</a:t>
            </a:r>
          </a:p>
          <a:p>
            <a:pPr lvl="1" eaLnBrk="1" hangingPunct="1">
              <a:buFont typeface="Monotype Sorts"/>
              <a:buNone/>
            </a:pPr>
            <a:endParaRPr lang="en-US" sz="2200" dirty="0" smtClean="0"/>
          </a:p>
          <a:p>
            <a:pPr lvl="1" eaLnBrk="1" hangingPunct="1">
              <a:buFont typeface="Monotype Sorts"/>
              <a:buNone/>
            </a:pPr>
            <a:r>
              <a:rPr lang="en-US" sz="2200" dirty="0" smtClean="0"/>
              <a:t>  	 </a:t>
            </a:r>
            <a:r>
              <a:rPr lang="en-US" sz="2200" dirty="0" err="1" smtClean="0"/>
              <a:t>intVar</a:t>
            </a:r>
            <a:r>
              <a:rPr lang="en-US" sz="2200" dirty="0" smtClean="0"/>
              <a:t>=20000;		</a:t>
            </a:r>
          </a:p>
          <a:p>
            <a:pPr lvl="1" eaLnBrk="1" hangingPunct="1">
              <a:buFont typeface="Monotype Sorts"/>
              <a:buNone/>
            </a:pPr>
            <a:r>
              <a:rPr lang="en-US" sz="2200" dirty="0" smtClean="0"/>
              <a:t> 	 </a:t>
            </a:r>
            <a:r>
              <a:rPr lang="en-US" sz="2200" dirty="0" err="1" smtClean="0"/>
              <a:t>intVar</a:t>
            </a:r>
            <a:r>
              <a:rPr lang="en-US" sz="2200" dirty="0" smtClean="0"/>
              <a:t>=((double)(</a:t>
            </a:r>
            <a:r>
              <a:rPr lang="en-US" sz="2200" dirty="0" err="1" smtClean="0"/>
              <a:t>intVar</a:t>
            </a:r>
            <a:r>
              <a:rPr lang="en-US" sz="2200" dirty="0" smtClean="0"/>
              <a:t>)*10)/10; 	 //cast to double</a:t>
            </a:r>
          </a:p>
          <a:p>
            <a:pPr lvl="1" eaLnBrk="1" hangingPunct="1">
              <a:buFont typeface="Monotype Sorts"/>
              <a:buNone/>
            </a:pPr>
            <a:r>
              <a:rPr lang="en-US" sz="2200" dirty="0" smtClean="0"/>
              <a:t>  	 cout&lt;&lt;"</a:t>
            </a:r>
            <a:r>
              <a:rPr lang="en-US" sz="2200" dirty="0" err="1" smtClean="0"/>
              <a:t>intVar</a:t>
            </a:r>
            <a:r>
              <a:rPr lang="en-US" sz="2200" dirty="0" smtClean="0"/>
              <a:t> = "&lt;&lt;</a:t>
            </a:r>
            <a:r>
              <a:rPr lang="en-US" sz="2200" dirty="0" err="1" smtClean="0"/>
              <a:t>intVar</a:t>
            </a:r>
            <a:r>
              <a:rPr lang="en-US" sz="2200" dirty="0" smtClean="0"/>
              <a:t>&lt;&lt;</a:t>
            </a:r>
            <a:r>
              <a:rPr lang="en-US" sz="2200" dirty="0" err="1" smtClean="0"/>
              <a:t>endl</a:t>
            </a:r>
            <a:r>
              <a:rPr lang="en-US" sz="2200" dirty="0" smtClean="0"/>
              <a:t>; 	//right answer	</a:t>
            </a:r>
          </a:p>
          <a:p>
            <a:pPr lvl="1" eaLnBrk="1" hangingPunct="1">
              <a:buFont typeface="Monotype Sorts"/>
              <a:buNone/>
            </a:pPr>
            <a:r>
              <a:rPr lang="en-US" sz="2200" dirty="0" smtClean="0"/>
              <a:t>    getch();</a:t>
            </a:r>
          </a:p>
          <a:p>
            <a:pPr lvl="1" eaLnBrk="1" hangingPunct="1">
              <a:buFont typeface="Monotype Sorts"/>
              <a:buNone/>
            </a:pPr>
            <a:r>
              <a:rPr lang="en-US" sz="2200" dirty="0" smtClean="0"/>
              <a:t>}</a:t>
            </a:r>
          </a:p>
        </p:txBody>
      </p:sp>
      <p:sp>
        <p:nvSpPr>
          <p:cNvPr id="6" name="Footer Placeholder 5"/>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255672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152400" y="0"/>
            <a:ext cx="5943600" cy="1143000"/>
          </a:xfrm>
        </p:spPr>
        <p:txBody>
          <a:bodyPr>
            <a:normAutofit/>
          </a:bodyPr>
          <a:lstStyle/>
          <a:p>
            <a:pPr algn="l" eaLnBrk="1" hangingPunct="1"/>
            <a:r>
              <a:rPr lang="en-US" sz="3200" b="1" dirty="0" smtClean="0">
                <a:solidFill>
                  <a:schemeClr val="accent5">
                    <a:lumMod val="75000"/>
                  </a:schemeClr>
                </a:solidFill>
              </a:rPr>
              <a:t>Operators in C++ Language</a:t>
            </a:r>
          </a:p>
        </p:txBody>
      </p:sp>
      <p:sp>
        <p:nvSpPr>
          <p:cNvPr id="56323" name="Content Placeholder 2" descr="Rectangle: Click to edit Master text styles&#10;Second level&#10;Third level&#10;Fourth level&#10;Fifth level"/>
          <p:cNvSpPr>
            <a:spLocks noGrp="1"/>
          </p:cNvSpPr>
          <p:nvPr>
            <p:ph idx="4294967295"/>
          </p:nvPr>
        </p:nvSpPr>
        <p:spPr>
          <a:xfrm>
            <a:off x="533400" y="1371600"/>
            <a:ext cx="8610600" cy="4724400"/>
          </a:xfrm>
        </p:spPr>
        <p:txBody>
          <a:bodyPr>
            <a:normAutofit fontScale="92500" lnSpcReduction="10000"/>
          </a:bodyPr>
          <a:lstStyle/>
          <a:p>
            <a:pPr eaLnBrk="1" hangingPunct="1"/>
            <a:r>
              <a:rPr lang="en-US" sz="3200" dirty="0" smtClean="0"/>
              <a:t>An operator is a symbol that cause the compiler to take an action.</a:t>
            </a:r>
          </a:p>
          <a:p>
            <a:pPr eaLnBrk="1" hangingPunct="1"/>
            <a:r>
              <a:rPr lang="en-US" sz="3200" dirty="0" smtClean="0"/>
              <a:t>There are following types of operators.</a:t>
            </a:r>
          </a:p>
          <a:p>
            <a:pPr lvl="1" eaLnBrk="1" hangingPunct="1"/>
            <a:r>
              <a:rPr lang="en-US" sz="3200" dirty="0" smtClean="0"/>
              <a:t>Arithmetic Operators </a:t>
            </a:r>
          </a:p>
          <a:p>
            <a:pPr lvl="1"/>
            <a:r>
              <a:rPr lang="en-US" sz="3200" dirty="0"/>
              <a:t>Unary Operators </a:t>
            </a:r>
          </a:p>
          <a:p>
            <a:pPr lvl="1" eaLnBrk="1" hangingPunct="1"/>
            <a:r>
              <a:rPr lang="en-US" sz="3200" dirty="0" smtClean="0"/>
              <a:t>Relational Operators </a:t>
            </a:r>
          </a:p>
          <a:p>
            <a:pPr lvl="1" eaLnBrk="1" hangingPunct="1"/>
            <a:r>
              <a:rPr lang="en-US" sz="3200" dirty="0" smtClean="0"/>
              <a:t>Logical Operators </a:t>
            </a:r>
          </a:p>
          <a:p>
            <a:pPr lvl="1"/>
            <a:r>
              <a:rPr lang="en-US" sz="3200" dirty="0" smtClean="0"/>
              <a:t>Conditional </a:t>
            </a:r>
            <a:r>
              <a:rPr lang="en-US" sz="3200" dirty="0"/>
              <a:t>Operators </a:t>
            </a:r>
            <a:endParaRPr lang="en-US" sz="3200" dirty="0" smtClean="0"/>
          </a:p>
          <a:p>
            <a:pPr lvl="1"/>
            <a:r>
              <a:rPr lang="en-US" sz="3200" dirty="0"/>
              <a:t>Assignment Operators </a:t>
            </a:r>
          </a:p>
          <a:p>
            <a:pPr lvl="1" eaLnBrk="1" hangingPunct="1"/>
            <a:endParaRPr lang="en-US" sz="3200" dirty="0" smtClean="0"/>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2197060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345831" y="0"/>
            <a:ext cx="5978769" cy="1066800"/>
          </a:xfrm>
        </p:spPr>
        <p:txBody>
          <a:bodyPr>
            <a:normAutofit/>
          </a:bodyPr>
          <a:lstStyle/>
          <a:p>
            <a:pPr algn="l" eaLnBrk="1" hangingPunct="1"/>
            <a:r>
              <a:rPr lang="en-US" sz="3200" b="1" dirty="0" smtClean="0">
                <a:solidFill>
                  <a:schemeClr val="accent5">
                    <a:lumMod val="75000"/>
                  </a:schemeClr>
                </a:solidFill>
              </a:rPr>
              <a:t>Arithmetic Operators</a:t>
            </a:r>
          </a:p>
        </p:txBody>
      </p:sp>
      <p:sp>
        <p:nvSpPr>
          <p:cNvPr id="57347" name="Content Placeholder 2" descr="Rectangle: Click to edit Master text styles&#10;Second level&#10;Third level&#10;Fourth level&#10;Fifth level"/>
          <p:cNvSpPr>
            <a:spLocks noGrp="1"/>
          </p:cNvSpPr>
          <p:nvPr>
            <p:ph idx="4294967295"/>
          </p:nvPr>
        </p:nvSpPr>
        <p:spPr>
          <a:xfrm>
            <a:off x="0" y="1143000"/>
            <a:ext cx="8915400" cy="5486400"/>
          </a:xfrm>
        </p:spPr>
        <p:txBody>
          <a:bodyPr/>
          <a:lstStyle/>
          <a:p>
            <a:pPr eaLnBrk="1" hangingPunct="1"/>
            <a:r>
              <a:rPr lang="en-US" smtClean="0"/>
              <a:t>Arithmetic operator used to perform arithmetic operations.</a:t>
            </a:r>
          </a:p>
        </p:txBody>
      </p:sp>
      <p:graphicFrame>
        <p:nvGraphicFramePr>
          <p:cNvPr id="5" name="Table 4"/>
          <p:cNvGraphicFramePr>
            <a:graphicFrameLocks noGrp="1"/>
          </p:cNvGraphicFramePr>
          <p:nvPr>
            <p:extLst>
              <p:ext uri="{D42A27DB-BD31-4B8C-83A1-F6EECF244321}">
                <p14:modId xmlns="" xmlns:p14="http://schemas.microsoft.com/office/powerpoint/2010/main" val="3636151343"/>
              </p:ext>
            </p:extLst>
          </p:nvPr>
        </p:nvGraphicFramePr>
        <p:xfrm>
          <a:off x="304800" y="2438400"/>
          <a:ext cx="8534400" cy="4475350"/>
        </p:xfrm>
        <a:graphic>
          <a:graphicData uri="http://schemas.openxmlformats.org/drawingml/2006/table">
            <a:tbl>
              <a:tblPr firstRow="1" bandRow="1">
                <a:tableStyleId>{E8034E78-7F5D-4C2E-B375-FC64B27BC917}</a:tableStyleId>
              </a:tblPr>
              <a:tblGrid>
                <a:gridCol w="1617785"/>
                <a:gridCol w="3516923"/>
                <a:gridCol w="3399692"/>
              </a:tblGrid>
              <a:tr h="0">
                <a:tc>
                  <a:txBody>
                    <a:bodyPr/>
                    <a:lstStyle/>
                    <a:p>
                      <a:r>
                        <a:rPr lang="en-US" sz="2400" dirty="0" smtClean="0"/>
                        <a:t>Operator</a:t>
                      </a:r>
                      <a:endParaRPr lang="en-US" sz="2400" dirty="0">
                        <a:solidFill>
                          <a:srgbClr val="FF0000"/>
                        </a:solidFill>
                      </a:endParaRPr>
                    </a:p>
                  </a:txBody>
                  <a:tcPr/>
                </a:tc>
                <a:tc>
                  <a:txBody>
                    <a:bodyPr/>
                    <a:lstStyle/>
                    <a:p>
                      <a:r>
                        <a:rPr lang="en-US" sz="2400" dirty="0" smtClean="0"/>
                        <a:t>Purpose</a:t>
                      </a:r>
                      <a:endParaRPr lang="en-US" sz="2400" dirty="0">
                        <a:solidFill>
                          <a:srgbClr val="FF0000"/>
                        </a:solidFill>
                      </a:endParaRPr>
                    </a:p>
                  </a:txBody>
                  <a:tcPr/>
                </a:tc>
                <a:tc>
                  <a:txBody>
                    <a:bodyPr/>
                    <a:lstStyle/>
                    <a:p>
                      <a:r>
                        <a:rPr lang="en-US" sz="2400" dirty="0" smtClean="0"/>
                        <a:t>Example</a:t>
                      </a:r>
                      <a:endParaRPr lang="en-US" sz="2400" dirty="0">
                        <a:solidFill>
                          <a:srgbClr val="FF0000"/>
                        </a:solidFill>
                      </a:endParaRPr>
                    </a:p>
                  </a:txBody>
                  <a:tcPr/>
                </a:tc>
              </a:tr>
              <a:tr h="803630">
                <a:tc>
                  <a:txBody>
                    <a:bodyPr/>
                    <a:lstStyle/>
                    <a:p>
                      <a:pPr algn="ctr"/>
                      <a:r>
                        <a:rPr lang="en-US" sz="2400" dirty="0" smtClean="0">
                          <a:solidFill>
                            <a:schemeClr val="bg2">
                              <a:lumMod val="25000"/>
                            </a:schemeClr>
                          </a:solidFill>
                        </a:rPr>
                        <a:t>+</a:t>
                      </a:r>
                      <a:endParaRPr lang="en-US" sz="2400" b="1" dirty="0">
                        <a:solidFill>
                          <a:schemeClr val="bg2">
                            <a:lumMod val="25000"/>
                          </a:schemeClr>
                        </a:solidFill>
                      </a:endParaRPr>
                    </a:p>
                  </a:txBody>
                  <a:tcPr/>
                </a:tc>
                <a:tc>
                  <a:txBody>
                    <a:bodyPr/>
                    <a:lstStyle/>
                    <a:p>
                      <a:r>
                        <a:rPr lang="en-US" dirty="0" smtClean="0">
                          <a:solidFill>
                            <a:schemeClr val="bg2">
                              <a:lumMod val="25000"/>
                            </a:schemeClr>
                          </a:solidFill>
                        </a:rPr>
                        <a:t>Performs Addition</a:t>
                      </a:r>
                      <a:endParaRPr lang="en-US" dirty="0">
                        <a:solidFill>
                          <a:schemeClr val="bg2">
                            <a:lumMod val="25000"/>
                          </a:schemeClr>
                        </a:solidFill>
                      </a:endParaRPr>
                    </a:p>
                  </a:txBody>
                  <a:tcPr/>
                </a:tc>
                <a:tc>
                  <a:txBody>
                    <a:bodyPr/>
                    <a:lstStyle/>
                    <a:p>
                      <a:r>
                        <a:rPr lang="en-US" dirty="0" smtClean="0">
                          <a:solidFill>
                            <a:schemeClr val="bg2">
                              <a:lumMod val="25000"/>
                            </a:schemeClr>
                          </a:solidFill>
                        </a:rPr>
                        <a:t>a=2; b=3; c=a+b;</a:t>
                      </a:r>
                    </a:p>
                    <a:p>
                      <a:r>
                        <a:rPr lang="en-US" dirty="0" smtClean="0">
                          <a:solidFill>
                            <a:schemeClr val="bg2">
                              <a:lumMod val="25000"/>
                            </a:schemeClr>
                          </a:solidFill>
                        </a:rPr>
                        <a:t>c=5;</a:t>
                      </a:r>
                      <a:endParaRPr lang="en-US" dirty="0">
                        <a:solidFill>
                          <a:schemeClr val="bg2">
                            <a:lumMod val="25000"/>
                          </a:schemeClr>
                        </a:solidFill>
                      </a:endParaRPr>
                    </a:p>
                  </a:txBody>
                  <a:tcPr/>
                </a:tc>
              </a:tr>
              <a:tr h="803630">
                <a:tc>
                  <a:txBody>
                    <a:bodyPr/>
                    <a:lstStyle/>
                    <a:p>
                      <a:pPr algn="ctr"/>
                      <a:r>
                        <a:rPr lang="en-US" sz="2400" dirty="0" smtClean="0">
                          <a:solidFill>
                            <a:schemeClr val="bg2">
                              <a:lumMod val="25000"/>
                            </a:schemeClr>
                          </a:solidFill>
                        </a:rPr>
                        <a:t>-</a:t>
                      </a:r>
                      <a:endParaRPr lang="en-US" sz="2400" b="1" dirty="0">
                        <a:solidFill>
                          <a:schemeClr val="bg2">
                            <a:lumMod val="25000"/>
                          </a:schemeClr>
                        </a:solidFill>
                      </a:endParaRPr>
                    </a:p>
                  </a:txBody>
                  <a:tcPr/>
                </a:tc>
                <a:tc>
                  <a:txBody>
                    <a:bodyPr/>
                    <a:lstStyle/>
                    <a:p>
                      <a:r>
                        <a:rPr lang="en-US" dirty="0" smtClean="0">
                          <a:solidFill>
                            <a:schemeClr val="bg2">
                              <a:lumMod val="25000"/>
                            </a:schemeClr>
                          </a:solidFill>
                        </a:rPr>
                        <a:t>Performs Subtraction</a:t>
                      </a:r>
                      <a:endParaRPr lang="en-US" dirty="0">
                        <a:solidFill>
                          <a:schemeClr val="bg2">
                            <a:lumMod val="25000"/>
                          </a:schemeClr>
                        </a:solidFill>
                      </a:endParaRPr>
                    </a:p>
                  </a:txBody>
                  <a:tcPr/>
                </a:tc>
                <a:tc>
                  <a:txBody>
                    <a:bodyPr/>
                    <a:lstStyle/>
                    <a:p>
                      <a:r>
                        <a:rPr lang="en-US" dirty="0" smtClean="0">
                          <a:solidFill>
                            <a:schemeClr val="bg2">
                              <a:lumMod val="25000"/>
                            </a:schemeClr>
                          </a:solidFill>
                        </a:rPr>
                        <a:t>a=5; b=3; c=a-b;</a:t>
                      </a:r>
                    </a:p>
                    <a:p>
                      <a:r>
                        <a:rPr lang="en-US" dirty="0" smtClean="0">
                          <a:solidFill>
                            <a:schemeClr val="bg2">
                              <a:lumMod val="25000"/>
                            </a:schemeClr>
                          </a:solidFill>
                        </a:rPr>
                        <a:t>c=2;</a:t>
                      </a:r>
                      <a:endParaRPr lang="en-US" dirty="0">
                        <a:solidFill>
                          <a:schemeClr val="bg2">
                            <a:lumMod val="25000"/>
                          </a:schemeClr>
                        </a:solidFill>
                      </a:endParaRPr>
                    </a:p>
                  </a:txBody>
                  <a:tcPr/>
                </a:tc>
              </a:tr>
              <a:tr h="803630">
                <a:tc>
                  <a:txBody>
                    <a:bodyPr/>
                    <a:lstStyle/>
                    <a:p>
                      <a:pPr algn="ctr"/>
                      <a:r>
                        <a:rPr lang="en-US" sz="2400" dirty="0" smtClean="0">
                          <a:solidFill>
                            <a:schemeClr val="bg2">
                              <a:lumMod val="25000"/>
                            </a:schemeClr>
                          </a:solidFill>
                        </a:rPr>
                        <a:t>*</a:t>
                      </a:r>
                      <a:endParaRPr lang="en-US" sz="2400" b="1" dirty="0">
                        <a:solidFill>
                          <a:schemeClr val="bg2">
                            <a:lumMod val="25000"/>
                          </a:schemeClr>
                        </a:solidFill>
                      </a:endParaRPr>
                    </a:p>
                  </a:txBody>
                  <a:tcPr/>
                </a:tc>
                <a:tc>
                  <a:txBody>
                    <a:bodyPr/>
                    <a:lstStyle/>
                    <a:p>
                      <a:r>
                        <a:rPr lang="en-US" dirty="0" smtClean="0">
                          <a:solidFill>
                            <a:schemeClr val="bg2">
                              <a:lumMod val="25000"/>
                            </a:schemeClr>
                          </a:solidFill>
                        </a:rPr>
                        <a:t>Performs Multiplication</a:t>
                      </a:r>
                      <a:endParaRPr lang="en-US" dirty="0">
                        <a:solidFill>
                          <a:schemeClr val="bg2">
                            <a:lumMod val="25000"/>
                          </a:schemeClr>
                        </a:solidFill>
                      </a:endParaRPr>
                    </a:p>
                  </a:txBody>
                  <a:tcPr/>
                </a:tc>
                <a:tc>
                  <a:txBody>
                    <a:bodyPr/>
                    <a:lstStyle/>
                    <a:p>
                      <a:r>
                        <a:rPr lang="en-US" dirty="0" smtClean="0">
                          <a:solidFill>
                            <a:schemeClr val="bg2">
                              <a:lumMod val="25000"/>
                            </a:schemeClr>
                          </a:solidFill>
                        </a:rPr>
                        <a:t>a=2; b=3; c=a*b;</a:t>
                      </a:r>
                    </a:p>
                    <a:p>
                      <a:r>
                        <a:rPr lang="en-US" dirty="0" smtClean="0">
                          <a:solidFill>
                            <a:schemeClr val="bg2">
                              <a:lumMod val="25000"/>
                            </a:schemeClr>
                          </a:solidFill>
                        </a:rPr>
                        <a:t>c=6;</a:t>
                      </a:r>
                      <a:endParaRPr lang="en-US" dirty="0">
                        <a:solidFill>
                          <a:schemeClr val="bg2">
                            <a:lumMod val="25000"/>
                          </a:schemeClr>
                        </a:solidFill>
                      </a:endParaRPr>
                    </a:p>
                  </a:txBody>
                  <a:tcPr/>
                </a:tc>
              </a:tr>
              <a:tr h="803630">
                <a:tc>
                  <a:txBody>
                    <a:bodyPr/>
                    <a:lstStyle/>
                    <a:p>
                      <a:pPr algn="ctr"/>
                      <a:r>
                        <a:rPr lang="en-US" sz="2400" dirty="0" smtClean="0">
                          <a:solidFill>
                            <a:schemeClr val="bg2">
                              <a:lumMod val="25000"/>
                            </a:schemeClr>
                          </a:solidFill>
                        </a:rPr>
                        <a:t>/</a:t>
                      </a:r>
                      <a:endParaRPr lang="en-US" sz="2400" b="1" dirty="0">
                        <a:solidFill>
                          <a:schemeClr val="bg2">
                            <a:lumMod val="25000"/>
                          </a:schemeClr>
                        </a:solidFill>
                      </a:endParaRPr>
                    </a:p>
                  </a:txBody>
                  <a:tcPr/>
                </a:tc>
                <a:tc>
                  <a:txBody>
                    <a:bodyPr/>
                    <a:lstStyle/>
                    <a:p>
                      <a:r>
                        <a:rPr lang="en-US" dirty="0" smtClean="0">
                          <a:solidFill>
                            <a:schemeClr val="bg2">
                              <a:lumMod val="25000"/>
                            </a:schemeClr>
                          </a:solidFill>
                        </a:rPr>
                        <a:t>Gives</a:t>
                      </a:r>
                      <a:r>
                        <a:rPr lang="en-US" baseline="0" dirty="0" smtClean="0">
                          <a:solidFill>
                            <a:schemeClr val="bg2">
                              <a:lumMod val="25000"/>
                            </a:schemeClr>
                          </a:solidFill>
                        </a:rPr>
                        <a:t> Quotient after Division</a:t>
                      </a:r>
                      <a:endParaRPr lang="en-US" dirty="0">
                        <a:solidFill>
                          <a:schemeClr val="bg2">
                            <a:lumMod val="25000"/>
                          </a:schemeClr>
                        </a:solidFill>
                      </a:endParaRPr>
                    </a:p>
                  </a:txBody>
                  <a:tcPr/>
                </a:tc>
                <a:tc>
                  <a:txBody>
                    <a:bodyPr/>
                    <a:lstStyle/>
                    <a:p>
                      <a:r>
                        <a:rPr lang="en-US" dirty="0" smtClean="0">
                          <a:solidFill>
                            <a:schemeClr val="bg2">
                              <a:lumMod val="25000"/>
                            </a:schemeClr>
                          </a:solidFill>
                        </a:rPr>
                        <a:t>a=10; b=2; c=a/b;</a:t>
                      </a:r>
                    </a:p>
                    <a:p>
                      <a:r>
                        <a:rPr lang="en-US" dirty="0" smtClean="0">
                          <a:solidFill>
                            <a:schemeClr val="bg2">
                              <a:lumMod val="25000"/>
                            </a:schemeClr>
                          </a:solidFill>
                        </a:rPr>
                        <a:t>c=5;</a:t>
                      </a:r>
                      <a:endParaRPr lang="en-US" dirty="0">
                        <a:solidFill>
                          <a:schemeClr val="bg2">
                            <a:lumMod val="25000"/>
                          </a:schemeClr>
                        </a:solidFill>
                      </a:endParaRPr>
                    </a:p>
                  </a:txBody>
                  <a:tcPr/>
                </a:tc>
              </a:tr>
              <a:tr h="803630">
                <a:tc>
                  <a:txBody>
                    <a:bodyPr/>
                    <a:lstStyle/>
                    <a:p>
                      <a:pPr algn="ctr"/>
                      <a:r>
                        <a:rPr lang="en-US" sz="2400" b="1" dirty="0" smtClean="0">
                          <a:solidFill>
                            <a:schemeClr val="bg2">
                              <a:lumMod val="25000"/>
                            </a:schemeClr>
                          </a:solidFill>
                        </a:rPr>
                        <a:t>%</a:t>
                      </a:r>
                      <a:endParaRPr lang="en-US" sz="2400" b="1" dirty="0">
                        <a:solidFill>
                          <a:schemeClr val="bg2">
                            <a:lumMod val="25000"/>
                          </a:schemeClr>
                        </a:solidFill>
                      </a:endParaRPr>
                    </a:p>
                  </a:txBody>
                  <a:tcPr/>
                </a:tc>
                <a:tc>
                  <a:txBody>
                    <a:bodyPr/>
                    <a:lstStyle/>
                    <a:p>
                      <a:r>
                        <a:rPr lang="en-US" dirty="0" smtClean="0">
                          <a:solidFill>
                            <a:schemeClr val="bg2">
                              <a:lumMod val="25000"/>
                            </a:schemeClr>
                          </a:solidFill>
                        </a:rPr>
                        <a:t>Gives Remainder</a:t>
                      </a:r>
                      <a:r>
                        <a:rPr lang="en-US" baseline="0" dirty="0" smtClean="0">
                          <a:solidFill>
                            <a:schemeClr val="bg2">
                              <a:lumMod val="25000"/>
                            </a:schemeClr>
                          </a:solidFill>
                        </a:rPr>
                        <a:t> after Division</a:t>
                      </a:r>
                      <a:endParaRPr lang="en-US" dirty="0">
                        <a:solidFill>
                          <a:schemeClr val="bg2">
                            <a:lumMod val="25000"/>
                          </a:schemeClr>
                        </a:solidFill>
                      </a:endParaRPr>
                    </a:p>
                  </a:txBody>
                  <a:tcPr/>
                </a:tc>
                <a:tc>
                  <a:txBody>
                    <a:bodyPr/>
                    <a:lstStyle/>
                    <a:p>
                      <a:r>
                        <a:rPr lang="en-US" dirty="0" smtClean="0">
                          <a:solidFill>
                            <a:schemeClr val="bg2">
                              <a:lumMod val="25000"/>
                            </a:schemeClr>
                          </a:solidFill>
                        </a:rPr>
                        <a:t>a=10; b=3; c=</a:t>
                      </a:r>
                      <a:r>
                        <a:rPr lang="en-US" dirty="0" err="1" smtClean="0">
                          <a:solidFill>
                            <a:schemeClr val="bg2">
                              <a:lumMod val="25000"/>
                            </a:schemeClr>
                          </a:solidFill>
                        </a:rPr>
                        <a:t>a%b</a:t>
                      </a:r>
                      <a:r>
                        <a:rPr lang="en-US" dirty="0" smtClean="0">
                          <a:solidFill>
                            <a:schemeClr val="bg2">
                              <a:lumMod val="25000"/>
                            </a:schemeClr>
                          </a:solidFill>
                        </a:rPr>
                        <a:t>;</a:t>
                      </a:r>
                    </a:p>
                    <a:p>
                      <a:r>
                        <a:rPr lang="en-US" dirty="0" smtClean="0">
                          <a:solidFill>
                            <a:schemeClr val="bg2">
                              <a:lumMod val="25000"/>
                            </a:schemeClr>
                          </a:solidFill>
                        </a:rPr>
                        <a:t>c=1</a:t>
                      </a:r>
                      <a:endParaRPr lang="en-US" dirty="0">
                        <a:solidFill>
                          <a:schemeClr val="bg2">
                            <a:lumMod val="25000"/>
                          </a:schemeClr>
                        </a:solidFill>
                      </a:endParaRPr>
                    </a:p>
                  </a:txBody>
                  <a:tcPr/>
                </a:tc>
              </a:tr>
            </a:tbl>
          </a:graphicData>
        </a:graphic>
      </p:graphicFrame>
      <p:sp>
        <p:nvSpPr>
          <p:cNvPr id="8" name="Footer Placeholder 7"/>
          <p:cNvSpPr>
            <a:spLocks noGrp="1"/>
          </p:cNvSpPr>
          <p:nvPr>
            <p:ph type="ftr" sz="quarter" idx="11"/>
          </p:nvPr>
        </p:nvSpPr>
        <p:spPr>
          <a:xfrm>
            <a:off x="0" y="6356350"/>
            <a:ext cx="9144000" cy="501650"/>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340962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 y="152400"/>
            <a:ext cx="6019800" cy="914400"/>
          </a:xfrm>
        </p:spPr>
        <p:txBody>
          <a:bodyPr>
            <a:normAutofit/>
          </a:bodyPr>
          <a:lstStyle/>
          <a:p>
            <a:pPr algn="l" eaLnBrk="1" hangingPunct="1"/>
            <a:r>
              <a:rPr lang="en-US" sz="3200" b="1" dirty="0" smtClean="0">
                <a:solidFill>
                  <a:schemeClr val="accent5">
                    <a:lumMod val="75000"/>
                  </a:schemeClr>
                </a:solidFill>
              </a:rPr>
              <a:t>Operators Precedence </a:t>
            </a:r>
          </a:p>
        </p:txBody>
      </p:sp>
      <p:graphicFrame>
        <p:nvGraphicFramePr>
          <p:cNvPr id="5" name="Table 4"/>
          <p:cNvGraphicFramePr>
            <a:graphicFrameLocks noGrp="1"/>
          </p:cNvGraphicFramePr>
          <p:nvPr/>
        </p:nvGraphicFramePr>
        <p:xfrm>
          <a:off x="304800" y="1600200"/>
          <a:ext cx="8610600" cy="3714750"/>
        </p:xfrm>
        <a:graphic>
          <a:graphicData uri="http://schemas.openxmlformats.org/drawingml/2006/table">
            <a:tbl>
              <a:tblPr firstRow="1" bandRow="1">
                <a:tableStyleId>{E8034E78-7F5D-4C2E-B375-FC64B27BC917}</a:tableStyleId>
              </a:tblPr>
              <a:tblGrid>
                <a:gridCol w="2870200"/>
                <a:gridCol w="2870200"/>
                <a:gridCol w="2870200"/>
              </a:tblGrid>
              <a:tr h="914400">
                <a:tc>
                  <a:txBody>
                    <a:bodyPr/>
                    <a:lstStyle/>
                    <a:p>
                      <a:r>
                        <a:rPr lang="en-US" sz="2400" dirty="0" smtClean="0"/>
                        <a:t>Orders</a:t>
                      </a:r>
                      <a:endParaRPr lang="en-US" sz="2400" dirty="0"/>
                    </a:p>
                  </a:txBody>
                  <a:tcPr/>
                </a:tc>
                <a:tc>
                  <a:txBody>
                    <a:bodyPr/>
                    <a:lstStyle/>
                    <a:p>
                      <a:r>
                        <a:rPr lang="en-US" sz="2400" dirty="0" smtClean="0"/>
                        <a:t>Operators</a:t>
                      </a:r>
                      <a:endParaRPr lang="en-US" sz="2400" dirty="0"/>
                    </a:p>
                  </a:txBody>
                  <a:tcPr/>
                </a:tc>
                <a:tc>
                  <a:txBody>
                    <a:bodyPr/>
                    <a:lstStyle/>
                    <a:p>
                      <a:r>
                        <a:rPr lang="en-US" sz="2400" dirty="0" smtClean="0"/>
                        <a:t>Evaluation</a:t>
                      </a:r>
                      <a:endParaRPr lang="en-US" sz="2400" dirty="0"/>
                    </a:p>
                  </a:txBody>
                  <a:tcPr/>
                </a:tc>
              </a:tr>
              <a:tr h="933450">
                <a:tc>
                  <a:txBody>
                    <a:bodyPr/>
                    <a:lstStyle/>
                    <a:p>
                      <a:r>
                        <a:rPr lang="en-US" sz="2000" dirty="0" smtClean="0">
                          <a:solidFill>
                            <a:schemeClr val="bg2">
                              <a:lumMod val="25000"/>
                            </a:schemeClr>
                          </a:solidFill>
                        </a:rPr>
                        <a:t>1</a:t>
                      </a:r>
                      <a:r>
                        <a:rPr lang="en-US" sz="2000" baseline="30000" dirty="0" smtClean="0">
                          <a:solidFill>
                            <a:schemeClr val="bg2">
                              <a:lumMod val="25000"/>
                            </a:schemeClr>
                          </a:solidFill>
                        </a:rPr>
                        <a:t>st</a:t>
                      </a:r>
                      <a:r>
                        <a:rPr lang="en-US" sz="2000" baseline="0" dirty="0" smtClean="0">
                          <a:solidFill>
                            <a:schemeClr val="bg2">
                              <a:lumMod val="25000"/>
                            </a:schemeClr>
                          </a:solidFill>
                        </a:rPr>
                        <a:t> </a:t>
                      </a:r>
                      <a:endParaRPr lang="en-US" sz="2000" dirty="0">
                        <a:solidFill>
                          <a:schemeClr val="bg2">
                            <a:lumMod val="25000"/>
                          </a:schemeClr>
                        </a:solidFill>
                      </a:endParaRPr>
                    </a:p>
                  </a:txBody>
                  <a:tcPr/>
                </a:tc>
                <a:tc>
                  <a:txBody>
                    <a:bodyPr/>
                    <a:lstStyle/>
                    <a:p>
                      <a:r>
                        <a:rPr lang="en-US" sz="2000" dirty="0" smtClean="0">
                          <a:solidFill>
                            <a:schemeClr val="bg2">
                              <a:lumMod val="25000"/>
                            </a:schemeClr>
                          </a:solidFill>
                        </a:rPr>
                        <a:t>( ) Parenthesis </a:t>
                      </a:r>
                      <a:endParaRPr lang="en-US" sz="2000" dirty="0">
                        <a:solidFill>
                          <a:schemeClr val="bg2">
                            <a:lumMod val="25000"/>
                          </a:schemeClr>
                        </a:solidFill>
                      </a:endParaRPr>
                    </a:p>
                  </a:txBody>
                  <a:tcPr/>
                </a:tc>
                <a:tc>
                  <a:txBody>
                    <a:bodyPr/>
                    <a:lstStyle/>
                    <a:p>
                      <a:r>
                        <a:rPr lang="en-US" sz="2000" dirty="0" smtClean="0">
                          <a:solidFill>
                            <a:schemeClr val="bg2">
                              <a:lumMod val="25000"/>
                            </a:schemeClr>
                          </a:solidFill>
                        </a:rPr>
                        <a:t>Left to Right</a:t>
                      </a:r>
                      <a:endParaRPr lang="en-US" sz="2000" dirty="0">
                        <a:solidFill>
                          <a:schemeClr val="bg2">
                            <a:lumMod val="25000"/>
                          </a:schemeClr>
                        </a:solidFill>
                      </a:endParaRPr>
                    </a:p>
                  </a:txBody>
                  <a:tcPr/>
                </a:tc>
              </a:tr>
              <a:tr h="933450">
                <a:tc>
                  <a:txBody>
                    <a:bodyPr/>
                    <a:lstStyle/>
                    <a:p>
                      <a:r>
                        <a:rPr lang="en-US" sz="2000" dirty="0" smtClean="0">
                          <a:solidFill>
                            <a:schemeClr val="bg2">
                              <a:lumMod val="25000"/>
                            </a:schemeClr>
                          </a:solidFill>
                        </a:rPr>
                        <a:t>2</a:t>
                      </a:r>
                      <a:r>
                        <a:rPr lang="en-US" sz="2000" baseline="30000" dirty="0" smtClean="0">
                          <a:solidFill>
                            <a:schemeClr val="bg2">
                              <a:lumMod val="25000"/>
                            </a:schemeClr>
                          </a:solidFill>
                        </a:rPr>
                        <a:t>nd</a:t>
                      </a:r>
                      <a:r>
                        <a:rPr lang="en-US" sz="2000" dirty="0" smtClean="0">
                          <a:solidFill>
                            <a:schemeClr val="bg2">
                              <a:lumMod val="25000"/>
                            </a:schemeClr>
                          </a:solidFill>
                        </a:rPr>
                        <a:t> </a:t>
                      </a:r>
                      <a:endParaRPr lang="en-US" sz="2000" dirty="0">
                        <a:solidFill>
                          <a:schemeClr val="bg2">
                            <a:lumMod val="25000"/>
                          </a:schemeClr>
                        </a:solidFill>
                      </a:endParaRPr>
                    </a:p>
                  </a:txBody>
                  <a:tcPr/>
                </a:tc>
                <a:tc>
                  <a:txBody>
                    <a:bodyPr/>
                    <a:lstStyle/>
                    <a:p>
                      <a:r>
                        <a:rPr lang="en-US" sz="2000" dirty="0" smtClean="0">
                          <a:solidFill>
                            <a:schemeClr val="bg2">
                              <a:lumMod val="25000"/>
                            </a:schemeClr>
                          </a:solidFill>
                        </a:rPr>
                        <a:t>* , / , %</a:t>
                      </a:r>
                      <a:endParaRPr lang="en-US" sz="2000" dirty="0">
                        <a:solidFill>
                          <a:schemeClr val="bg2">
                            <a:lumMod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2">
                              <a:lumMod val="25000"/>
                            </a:schemeClr>
                          </a:solidFill>
                        </a:rPr>
                        <a:t>Left to Right</a:t>
                      </a:r>
                    </a:p>
                    <a:p>
                      <a:endParaRPr lang="en-US" sz="2000" dirty="0">
                        <a:solidFill>
                          <a:schemeClr val="bg2">
                            <a:lumMod val="25000"/>
                          </a:schemeClr>
                        </a:solidFill>
                      </a:endParaRPr>
                    </a:p>
                  </a:txBody>
                  <a:tcPr/>
                </a:tc>
              </a:tr>
              <a:tr h="933450">
                <a:tc>
                  <a:txBody>
                    <a:bodyPr/>
                    <a:lstStyle/>
                    <a:p>
                      <a:r>
                        <a:rPr lang="en-US" sz="2000" dirty="0" smtClean="0">
                          <a:solidFill>
                            <a:schemeClr val="bg2">
                              <a:lumMod val="25000"/>
                            </a:schemeClr>
                          </a:solidFill>
                        </a:rPr>
                        <a:t>3</a:t>
                      </a:r>
                      <a:r>
                        <a:rPr lang="en-US" sz="2000" baseline="30000" dirty="0" smtClean="0">
                          <a:solidFill>
                            <a:schemeClr val="bg2">
                              <a:lumMod val="25000"/>
                            </a:schemeClr>
                          </a:solidFill>
                        </a:rPr>
                        <a:t>rd</a:t>
                      </a:r>
                      <a:r>
                        <a:rPr lang="en-US" sz="2000" dirty="0" smtClean="0">
                          <a:solidFill>
                            <a:schemeClr val="bg2">
                              <a:lumMod val="25000"/>
                            </a:schemeClr>
                          </a:solidFill>
                        </a:rPr>
                        <a:t> </a:t>
                      </a:r>
                      <a:endParaRPr lang="en-US" sz="2000" dirty="0">
                        <a:solidFill>
                          <a:schemeClr val="bg2">
                            <a:lumMod val="25000"/>
                          </a:schemeClr>
                        </a:solidFill>
                      </a:endParaRPr>
                    </a:p>
                  </a:txBody>
                  <a:tcPr/>
                </a:tc>
                <a:tc>
                  <a:txBody>
                    <a:bodyPr/>
                    <a:lstStyle/>
                    <a:p>
                      <a:r>
                        <a:rPr lang="en-US" sz="2000" dirty="0" smtClean="0">
                          <a:solidFill>
                            <a:schemeClr val="bg2">
                              <a:lumMod val="25000"/>
                            </a:schemeClr>
                          </a:solidFill>
                        </a:rPr>
                        <a:t> +</a:t>
                      </a:r>
                      <a:r>
                        <a:rPr lang="en-US" sz="2000" baseline="0" dirty="0" smtClean="0">
                          <a:solidFill>
                            <a:schemeClr val="bg2">
                              <a:lumMod val="25000"/>
                            </a:schemeClr>
                          </a:solidFill>
                        </a:rPr>
                        <a:t> , -</a:t>
                      </a:r>
                      <a:endParaRPr lang="en-US" sz="2000" dirty="0">
                        <a:solidFill>
                          <a:schemeClr val="bg2">
                            <a:lumMod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2">
                              <a:lumMod val="25000"/>
                            </a:schemeClr>
                          </a:solidFill>
                        </a:rPr>
                        <a:t>Left to Right</a:t>
                      </a:r>
                    </a:p>
                    <a:p>
                      <a:endParaRPr lang="en-US" sz="2000" dirty="0" smtClean="0">
                        <a:solidFill>
                          <a:schemeClr val="bg2">
                            <a:lumMod val="25000"/>
                          </a:schemeClr>
                        </a:solidFill>
                      </a:endParaRPr>
                    </a:p>
                  </a:txBody>
                  <a:tcPr/>
                </a:tc>
              </a:tr>
            </a:tbl>
          </a:graphicData>
        </a:graphic>
      </p:graphicFrame>
      <p:sp>
        <p:nvSpPr>
          <p:cNvPr id="7" name="Footer Placeholder 6"/>
          <p:cNvSpPr>
            <a:spLocks noGrp="1"/>
          </p:cNvSpPr>
          <p:nvPr>
            <p:ph type="ftr" sz="quarter" idx="11"/>
          </p:nvPr>
        </p:nvSpPr>
        <p:spPr>
          <a:xfrm>
            <a:off x="3124200" y="6400800"/>
            <a:ext cx="3581400" cy="320675"/>
          </a:xfrm>
        </p:spPr>
        <p:txBody>
          <a:bodyPr/>
          <a:lstStyle/>
          <a:p>
            <a:r>
              <a:rPr lang="en-US" smtClean="0"/>
              <a:t>*******Faculty of  Computer Science*******</a:t>
            </a:r>
            <a:endParaRPr lang="en-US"/>
          </a:p>
        </p:txBody>
      </p:sp>
    </p:spTree>
    <p:extLst>
      <p:ext uri="{BB962C8B-B14F-4D97-AF65-F5344CB8AC3E}">
        <p14:creationId xmlns="" xmlns:p14="http://schemas.microsoft.com/office/powerpoint/2010/main" val="1145582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70338" y="1219200"/>
            <a:ext cx="2672862" cy="5029200"/>
          </a:xfrm>
          <a:prstGeom prst="rect">
            <a:avLst/>
          </a:prstGeom>
          <a:noFill/>
          <a:ln w="9525">
            <a:noFill/>
            <a:miter lim="800000"/>
            <a:headEnd/>
            <a:tailEnd/>
          </a:ln>
        </p:spPr>
        <p:txBody>
          <a:bodyPr/>
          <a:lstStyle/>
          <a:p>
            <a:pPr marL="342900" indent="-342900">
              <a:spcBef>
                <a:spcPct val="20000"/>
              </a:spcBef>
              <a:defRPr/>
            </a:pPr>
            <a:r>
              <a:rPr lang="en-US" dirty="0">
                <a:solidFill>
                  <a:schemeClr val="bg1">
                    <a:lumMod val="50000"/>
                  </a:schemeClr>
                </a:solidFill>
                <a:latin typeface="Times New Roman" pitchFamily="18" charset="0"/>
                <a:cs typeface="Arial" pitchFamily="34" charset="0"/>
              </a:rPr>
              <a:t>The Evolution</a:t>
            </a:r>
          </a:p>
          <a:p>
            <a:pPr marL="342900" indent="-342900">
              <a:spcBef>
                <a:spcPct val="20000"/>
              </a:spcBef>
              <a:defRPr/>
            </a:pPr>
            <a:r>
              <a:rPr lang="en-US" dirty="0">
                <a:solidFill>
                  <a:schemeClr val="bg1">
                    <a:lumMod val="50000"/>
                  </a:schemeClr>
                </a:solidFill>
                <a:latin typeface="Times New Roman" pitchFamily="18" charset="0"/>
                <a:cs typeface="Arial" pitchFamily="34" charset="0"/>
              </a:rPr>
              <a:t>of Programming Languages</a:t>
            </a:r>
          </a:p>
        </p:txBody>
      </p:sp>
      <p:sp>
        <p:nvSpPr>
          <p:cNvPr id="9219" name="Rectangle 3"/>
          <p:cNvSpPr>
            <a:spLocks noGrp="1" noChangeArrowheads="1"/>
          </p:cNvSpPr>
          <p:nvPr>
            <p:ph type="title"/>
          </p:nvPr>
        </p:nvSpPr>
        <p:spPr>
          <a:xfrm>
            <a:off x="0" y="0"/>
            <a:ext cx="6400800" cy="838200"/>
          </a:xfrm>
        </p:spPr>
        <p:txBody>
          <a:bodyPr/>
          <a:lstStyle/>
          <a:p>
            <a:pPr algn="l" eaLnBrk="1" hangingPunct="1"/>
            <a:r>
              <a:rPr lang="en-US" b="1" dirty="0" smtClean="0">
                <a:solidFill>
                  <a:schemeClr val="accent5">
                    <a:lumMod val="50000"/>
                  </a:schemeClr>
                </a:solidFill>
              </a:rPr>
              <a:t>Programming Languages Types</a:t>
            </a:r>
          </a:p>
        </p:txBody>
      </p:sp>
      <p:graphicFrame>
        <p:nvGraphicFramePr>
          <p:cNvPr id="9220" name="Object 2"/>
          <p:cNvGraphicFramePr>
            <a:graphicFrameLocks noGrp="1" noChangeAspect="1"/>
          </p:cNvGraphicFramePr>
          <p:nvPr>
            <p:ph idx="1"/>
          </p:nvPr>
        </p:nvGraphicFramePr>
        <p:xfrm>
          <a:off x="2935166" y="838200"/>
          <a:ext cx="5940669" cy="5902325"/>
        </p:xfrm>
        <a:graphic>
          <a:graphicData uri="http://schemas.openxmlformats.org/presentationml/2006/ole">
            <p:oleObj spid="_x0000_s26785" name="602Photo" r:id="rId4" imgW="7535327" imgH="7485714" progId="">
              <p:embed/>
            </p:oleObj>
          </a:graphicData>
        </a:graphic>
      </p:graphicFrame>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8009672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0" y="19050"/>
            <a:ext cx="7620000" cy="990600"/>
          </a:xfrm>
        </p:spPr>
        <p:txBody>
          <a:bodyPr>
            <a:normAutofit fontScale="90000"/>
          </a:bodyPr>
          <a:lstStyle/>
          <a:p>
            <a:pPr algn="l" eaLnBrk="1" hangingPunct="1"/>
            <a:r>
              <a:rPr lang="en-US" sz="3200" b="1" dirty="0" smtClean="0">
                <a:solidFill>
                  <a:schemeClr val="accent5">
                    <a:lumMod val="75000"/>
                  </a:schemeClr>
                </a:solidFill>
              </a:rPr>
              <a:t>Remainder Operator(%) or modulus operator</a:t>
            </a:r>
          </a:p>
        </p:txBody>
      </p:sp>
      <p:sp>
        <p:nvSpPr>
          <p:cNvPr id="69635" name="Content Placeholder 2" descr="Rectangle: Click to edit Master text styles&#10;Second level&#10;Third level&#10;Fourth level&#10;Fifth level"/>
          <p:cNvSpPr>
            <a:spLocks noGrp="1"/>
          </p:cNvSpPr>
          <p:nvPr>
            <p:ph idx="4294967295"/>
          </p:nvPr>
        </p:nvSpPr>
        <p:spPr>
          <a:xfrm>
            <a:off x="422031" y="1295400"/>
            <a:ext cx="8610600" cy="5334000"/>
          </a:xfrm>
        </p:spPr>
        <p:txBody>
          <a:bodyPr>
            <a:normAutofit fontScale="85000" lnSpcReduction="20000"/>
          </a:bodyPr>
          <a:lstStyle/>
          <a:p>
            <a:pPr eaLnBrk="1" hangingPunct="1">
              <a:buFont typeface="Wingdings" pitchFamily="2" charset="2"/>
              <a:buNone/>
            </a:pPr>
            <a:r>
              <a:rPr lang="en-US" dirty="0" smtClean="0"/>
              <a:t>     //remaind.cpp</a:t>
            </a:r>
          </a:p>
          <a:p>
            <a:pPr eaLnBrk="1" hangingPunct="1">
              <a:buFont typeface="Wingdings" pitchFamily="2" charset="2"/>
              <a:buNone/>
            </a:pPr>
            <a:r>
              <a:rPr lang="en-US" dirty="0" smtClean="0"/>
              <a:t>	// demonstrates remainder operator</a:t>
            </a:r>
          </a:p>
          <a:p>
            <a:pPr eaLnBrk="1" hangingPunct="1">
              <a:buFont typeface="Wingdings" pitchFamily="2" charset="2"/>
              <a:buNone/>
            </a:pPr>
            <a:r>
              <a:rPr lang="en-US" dirty="0" smtClean="0"/>
              <a:t>	#include&lt;</a:t>
            </a:r>
            <a:r>
              <a:rPr lang="en-US" dirty="0" err="1" smtClean="0"/>
              <a:t>iostream.h</a:t>
            </a:r>
            <a:r>
              <a:rPr lang="en-US" dirty="0" smtClean="0"/>
              <a:t>&gt;</a:t>
            </a:r>
          </a:p>
          <a:p>
            <a:pPr eaLnBrk="1" hangingPunct="1">
              <a:buFont typeface="Monotype Sorts"/>
              <a:buNone/>
            </a:pPr>
            <a:r>
              <a:rPr lang="en-US" dirty="0" smtClean="0"/>
              <a:t>	#include&lt; </a:t>
            </a:r>
            <a:r>
              <a:rPr lang="en-US" dirty="0" err="1" smtClean="0"/>
              <a:t>conio.h</a:t>
            </a:r>
            <a:r>
              <a:rPr lang="en-US" dirty="0" smtClean="0"/>
              <a:t>&gt;</a:t>
            </a:r>
          </a:p>
          <a:p>
            <a:pPr eaLnBrk="1" hangingPunct="1">
              <a:buFont typeface="Monotype Sorts"/>
              <a:buNone/>
            </a:pPr>
            <a:r>
              <a:rPr lang="en-US" dirty="0" smtClean="0"/>
              <a:t>	void main()</a:t>
            </a:r>
          </a:p>
          <a:p>
            <a:pPr lvl="1" eaLnBrk="1" hangingPunct="1">
              <a:buFont typeface="Monotype Sorts"/>
              <a:buNone/>
            </a:pPr>
            <a:r>
              <a:rPr lang="en-US" dirty="0" smtClean="0"/>
              <a:t>{   </a:t>
            </a:r>
            <a:r>
              <a:rPr lang="en-US" dirty="0" err="1" smtClean="0"/>
              <a:t>clrscr</a:t>
            </a:r>
            <a:r>
              <a:rPr lang="en-US" dirty="0" smtClean="0"/>
              <a:t>();</a:t>
            </a:r>
          </a:p>
          <a:p>
            <a:pPr lvl="1" eaLnBrk="1" hangingPunct="1">
              <a:buFont typeface="Monotype Sorts"/>
              <a:buNone/>
            </a:pPr>
            <a:r>
              <a:rPr lang="en-US" dirty="0" smtClean="0"/>
              <a:t>	 cout&lt;&lt;6%8&lt;&lt;</a:t>
            </a:r>
            <a:r>
              <a:rPr lang="en-US" dirty="0" err="1" smtClean="0"/>
              <a:t>endl</a:t>
            </a:r>
            <a:r>
              <a:rPr lang="en-US" dirty="0" smtClean="0"/>
              <a:t>   //6</a:t>
            </a:r>
          </a:p>
          <a:p>
            <a:pPr lvl="1" eaLnBrk="1" hangingPunct="1">
              <a:buFont typeface="Monotype Sorts"/>
              <a:buNone/>
            </a:pPr>
            <a:r>
              <a:rPr lang="en-US" dirty="0" smtClean="0"/>
              <a:t>           &lt;&lt;7%8&lt;&lt;</a:t>
            </a:r>
            <a:r>
              <a:rPr lang="en-US" dirty="0" err="1" smtClean="0"/>
              <a:t>endl</a:t>
            </a:r>
            <a:r>
              <a:rPr lang="en-US" dirty="0" smtClean="0"/>
              <a:t>   //7</a:t>
            </a:r>
          </a:p>
          <a:p>
            <a:pPr lvl="1" eaLnBrk="1" hangingPunct="1">
              <a:buFont typeface="Monotype Sorts"/>
              <a:buNone/>
            </a:pPr>
            <a:r>
              <a:rPr lang="en-US" dirty="0" smtClean="0"/>
              <a:t>           &lt;&lt;8%8&lt;&lt;</a:t>
            </a:r>
            <a:r>
              <a:rPr lang="en-US" dirty="0" err="1" smtClean="0"/>
              <a:t>endl</a:t>
            </a:r>
            <a:r>
              <a:rPr lang="en-US" dirty="0" smtClean="0"/>
              <a:t>   //0</a:t>
            </a:r>
          </a:p>
          <a:p>
            <a:pPr lvl="1" eaLnBrk="1" hangingPunct="1">
              <a:buFont typeface="Monotype Sorts"/>
              <a:buNone/>
            </a:pPr>
            <a:r>
              <a:rPr lang="en-US" dirty="0" smtClean="0"/>
              <a:t>           &lt;&lt;9%8&lt;&lt;</a:t>
            </a:r>
            <a:r>
              <a:rPr lang="en-US" dirty="0" err="1" smtClean="0"/>
              <a:t>endl</a:t>
            </a:r>
            <a:r>
              <a:rPr lang="en-US" dirty="0" smtClean="0"/>
              <a:t>   //1</a:t>
            </a:r>
          </a:p>
          <a:p>
            <a:pPr lvl="1" eaLnBrk="1" hangingPunct="1">
              <a:buFont typeface="Monotype Sorts"/>
              <a:buNone/>
            </a:pPr>
            <a:r>
              <a:rPr lang="en-US" dirty="0" smtClean="0"/>
              <a:t>           &lt;&lt;10%8&lt;&lt;</a:t>
            </a:r>
            <a:r>
              <a:rPr lang="en-US" dirty="0" err="1" smtClean="0"/>
              <a:t>endl</a:t>
            </a:r>
            <a:r>
              <a:rPr lang="en-US" dirty="0" smtClean="0"/>
              <a:t>; //2 	</a:t>
            </a:r>
          </a:p>
          <a:p>
            <a:pPr lvl="1" eaLnBrk="1" hangingPunct="1">
              <a:buFont typeface="Monotype Sorts"/>
              <a:buNone/>
            </a:pPr>
            <a:r>
              <a:rPr lang="en-US" dirty="0" smtClean="0"/>
              <a:t>    getch();</a:t>
            </a:r>
          </a:p>
          <a:p>
            <a:pPr lvl="1" eaLnBrk="1" hangingPunct="1">
              <a:buFont typeface="Monotype Sorts"/>
              <a:buNone/>
            </a:pPr>
            <a:r>
              <a:rPr lang="en-US" dirty="0" smtClean="0"/>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4358040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76200" y="228600"/>
            <a:ext cx="6324600" cy="914400"/>
          </a:xfrm>
        </p:spPr>
        <p:txBody>
          <a:bodyPr>
            <a:normAutofit fontScale="90000"/>
          </a:bodyPr>
          <a:lstStyle/>
          <a:p>
            <a:pPr algn="l" eaLnBrk="1" hangingPunct="1"/>
            <a:r>
              <a:rPr lang="en-US" b="1" dirty="0" smtClean="0">
                <a:solidFill>
                  <a:schemeClr val="accent5">
                    <a:lumMod val="75000"/>
                  </a:schemeClr>
                </a:solidFill>
              </a:rPr>
              <a:t>Compound Assignment Operators</a:t>
            </a:r>
          </a:p>
        </p:txBody>
      </p:sp>
      <p:graphicFrame>
        <p:nvGraphicFramePr>
          <p:cNvPr id="4" name="Content Placeholder 3"/>
          <p:cNvGraphicFramePr>
            <a:graphicFrameLocks noGrp="1"/>
          </p:cNvGraphicFramePr>
          <p:nvPr>
            <p:ph idx="4294967295"/>
          </p:nvPr>
        </p:nvGraphicFramePr>
        <p:xfrm>
          <a:off x="169985" y="1371600"/>
          <a:ext cx="8763000" cy="5072063"/>
        </p:xfrm>
        <a:graphic>
          <a:graphicData uri="http://schemas.openxmlformats.org/drawingml/2006/table">
            <a:tbl>
              <a:tblPr firstRow="1" bandRow="1">
                <a:tableStyleId>{E8034E78-7F5D-4C2E-B375-FC64B27BC917}</a:tableStyleId>
              </a:tblPr>
              <a:tblGrid>
                <a:gridCol w="1371600"/>
                <a:gridCol w="2895600"/>
                <a:gridCol w="4495800"/>
              </a:tblGrid>
              <a:tr h="457127">
                <a:tc>
                  <a:txBody>
                    <a:bodyPr/>
                    <a:lstStyle/>
                    <a:p>
                      <a:r>
                        <a:rPr lang="en-US" sz="1800" dirty="0" smtClean="0"/>
                        <a:t>Operator</a:t>
                      </a:r>
                      <a:endParaRPr lang="en-US" sz="1800" dirty="0"/>
                    </a:p>
                  </a:txBody>
                  <a:tcPr marT="45713" marB="45713"/>
                </a:tc>
                <a:tc>
                  <a:txBody>
                    <a:bodyPr/>
                    <a:lstStyle/>
                    <a:p>
                      <a:r>
                        <a:rPr lang="en-US" sz="1800" dirty="0" smtClean="0"/>
                        <a:t>Purpose</a:t>
                      </a:r>
                      <a:endParaRPr lang="en-US" sz="1800" dirty="0"/>
                    </a:p>
                  </a:txBody>
                  <a:tcPr marT="45713" marB="45713"/>
                </a:tc>
                <a:tc>
                  <a:txBody>
                    <a:bodyPr/>
                    <a:lstStyle/>
                    <a:p>
                      <a:r>
                        <a:rPr lang="en-US" sz="1800" dirty="0" smtClean="0"/>
                        <a:t>Example</a:t>
                      </a:r>
                      <a:endParaRPr lang="en-US" sz="1800" dirty="0"/>
                    </a:p>
                  </a:txBody>
                  <a:tcPr marT="45713" marB="45713"/>
                </a:tc>
              </a:tr>
              <a:tr h="740110">
                <a:tc>
                  <a:txBody>
                    <a:bodyPr/>
                    <a:lstStyle/>
                    <a:p>
                      <a:r>
                        <a:rPr lang="en-US" sz="2000" baseline="0" dirty="0" smtClean="0">
                          <a:solidFill>
                            <a:schemeClr val="bg2">
                              <a:lumMod val="25000"/>
                            </a:schemeClr>
                          </a:solidFill>
                        </a:rPr>
                        <a:t>       =</a:t>
                      </a:r>
                      <a:endParaRPr lang="en-US" sz="2000" b="1" dirty="0">
                        <a:solidFill>
                          <a:schemeClr val="bg2">
                            <a:lumMod val="25000"/>
                          </a:schemeClr>
                        </a:solidFill>
                      </a:endParaRPr>
                    </a:p>
                  </a:txBody>
                  <a:tcPr marT="45713" marB="45713"/>
                </a:tc>
                <a:tc>
                  <a:txBody>
                    <a:bodyPr/>
                    <a:lstStyle/>
                    <a:p>
                      <a:r>
                        <a:rPr lang="en-US" sz="1800" dirty="0" smtClean="0">
                          <a:solidFill>
                            <a:schemeClr val="bg2">
                              <a:lumMod val="25000"/>
                            </a:schemeClr>
                          </a:solidFill>
                        </a:rPr>
                        <a:t>Assigns the given value to variable</a:t>
                      </a:r>
                      <a:endParaRPr lang="en-US" sz="1800" dirty="0">
                        <a:solidFill>
                          <a:schemeClr val="bg2">
                            <a:lumMod val="25000"/>
                          </a:schemeClr>
                        </a:solidFill>
                      </a:endParaRPr>
                    </a:p>
                  </a:txBody>
                  <a:tcPr marT="45713" marB="45713"/>
                </a:tc>
                <a:tc>
                  <a:txBody>
                    <a:bodyPr/>
                    <a:lstStyle/>
                    <a:p>
                      <a:r>
                        <a:rPr lang="en-US" sz="1800" dirty="0" smtClean="0">
                          <a:solidFill>
                            <a:schemeClr val="bg2">
                              <a:lumMod val="25000"/>
                            </a:schemeClr>
                          </a:solidFill>
                        </a:rPr>
                        <a:t>i=10; then value will become 10.</a:t>
                      </a:r>
                      <a:endParaRPr lang="en-US" sz="1800" dirty="0">
                        <a:solidFill>
                          <a:schemeClr val="bg2">
                            <a:lumMod val="25000"/>
                          </a:schemeClr>
                        </a:solidFill>
                      </a:endParaRPr>
                    </a:p>
                  </a:txBody>
                  <a:tcPr marT="45713" marB="45713"/>
                </a:tc>
              </a:tr>
              <a:tr h="740110">
                <a:tc>
                  <a:txBody>
                    <a:bodyPr/>
                    <a:lstStyle/>
                    <a:p>
                      <a:r>
                        <a:rPr lang="en-US" sz="2000" dirty="0" smtClean="0">
                          <a:solidFill>
                            <a:schemeClr val="bg2">
                              <a:lumMod val="25000"/>
                            </a:schemeClr>
                          </a:solidFill>
                        </a:rPr>
                        <a:t>      +=</a:t>
                      </a:r>
                      <a:endParaRPr lang="en-US" sz="2000" b="1" dirty="0">
                        <a:solidFill>
                          <a:schemeClr val="bg2">
                            <a:lumMod val="25000"/>
                          </a:schemeClr>
                        </a:solidFill>
                      </a:endParaRPr>
                    </a:p>
                  </a:txBody>
                  <a:tcPr marT="45713" marB="45713"/>
                </a:tc>
                <a:tc>
                  <a:txBody>
                    <a:bodyPr/>
                    <a:lstStyle/>
                    <a:p>
                      <a:r>
                        <a:rPr lang="en-US" sz="1800" dirty="0" smtClean="0">
                          <a:solidFill>
                            <a:schemeClr val="bg2">
                              <a:lumMod val="25000"/>
                            </a:schemeClr>
                          </a:solidFill>
                        </a:rPr>
                        <a:t>Increment the value of the variable by the given value</a:t>
                      </a:r>
                      <a:endParaRPr lang="en-US" sz="1800" dirty="0">
                        <a:solidFill>
                          <a:schemeClr val="bg2">
                            <a:lumMod val="25000"/>
                          </a:schemeClr>
                        </a:solidFill>
                      </a:endParaRPr>
                    </a:p>
                  </a:txBody>
                  <a:tcPr marT="45713" marB="45713"/>
                </a:tc>
                <a:tc>
                  <a:txBody>
                    <a:bodyPr/>
                    <a:lstStyle/>
                    <a:p>
                      <a:r>
                        <a:rPr lang="en-US" sz="1800" dirty="0" smtClean="0">
                          <a:solidFill>
                            <a:schemeClr val="bg2">
                              <a:lumMod val="25000"/>
                            </a:schemeClr>
                          </a:solidFill>
                        </a:rPr>
                        <a:t>If i</a:t>
                      </a:r>
                      <a:r>
                        <a:rPr lang="en-US" sz="1800" baseline="0" dirty="0" smtClean="0">
                          <a:solidFill>
                            <a:schemeClr val="bg2">
                              <a:lumMod val="25000"/>
                            </a:schemeClr>
                          </a:solidFill>
                        </a:rPr>
                        <a:t> = 10, then </a:t>
                      </a:r>
                      <a:r>
                        <a:rPr lang="en-US" sz="1800" dirty="0" smtClean="0">
                          <a:solidFill>
                            <a:schemeClr val="bg2">
                              <a:lumMod val="25000"/>
                            </a:schemeClr>
                          </a:solidFill>
                        </a:rPr>
                        <a:t>i + = 2 value of i=</a:t>
                      </a:r>
                      <a:r>
                        <a:rPr lang="en-US" sz="1800" baseline="0" dirty="0" smtClean="0">
                          <a:solidFill>
                            <a:schemeClr val="bg2">
                              <a:lumMod val="25000"/>
                            </a:schemeClr>
                          </a:solidFill>
                        </a:rPr>
                        <a:t> 12;</a:t>
                      </a:r>
                      <a:endParaRPr lang="en-US" sz="1800" dirty="0">
                        <a:solidFill>
                          <a:schemeClr val="bg2">
                            <a:lumMod val="25000"/>
                          </a:schemeClr>
                        </a:solidFill>
                      </a:endParaRPr>
                    </a:p>
                  </a:txBody>
                  <a:tcPr marT="45713" marB="45713"/>
                </a:tc>
              </a:tr>
              <a:tr h="740110">
                <a:tc>
                  <a:txBody>
                    <a:bodyPr/>
                    <a:lstStyle/>
                    <a:p>
                      <a:r>
                        <a:rPr lang="en-US" sz="2000" dirty="0" smtClean="0">
                          <a:solidFill>
                            <a:schemeClr val="bg2">
                              <a:lumMod val="25000"/>
                            </a:schemeClr>
                          </a:solidFill>
                        </a:rPr>
                        <a:t>      -=</a:t>
                      </a:r>
                      <a:endParaRPr lang="en-US" sz="2000" b="1" dirty="0">
                        <a:solidFill>
                          <a:schemeClr val="bg2">
                            <a:lumMod val="25000"/>
                          </a:schemeClr>
                        </a:solidFill>
                      </a:endParaRPr>
                    </a:p>
                  </a:txBody>
                  <a:tcPr marT="45713" marB="45713"/>
                </a:tc>
                <a:tc>
                  <a:txBody>
                    <a:bodyPr/>
                    <a:lstStyle/>
                    <a:p>
                      <a:r>
                        <a:rPr lang="en-US" sz="1800" dirty="0" smtClean="0">
                          <a:solidFill>
                            <a:schemeClr val="bg2">
                              <a:lumMod val="25000"/>
                            </a:schemeClr>
                          </a:solidFill>
                        </a:rPr>
                        <a:t>Decrease</a:t>
                      </a:r>
                      <a:r>
                        <a:rPr lang="en-US" sz="1800" baseline="0" dirty="0" smtClean="0">
                          <a:solidFill>
                            <a:schemeClr val="bg2">
                              <a:lumMod val="25000"/>
                            </a:schemeClr>
                          </a:solidFill>
                        </a:rPr>
                        <a:t> </a:t>
                      </a:r>
                      <a:r>
                        <a:rPr lang="en-US" sz="1800" dirty="0" smtClean="0">
                          <a:solidFill>
                            <a:schemeClr val="bg2">
                              <a:lumMod val="25000"/>
                            </a:schemeClr>
                          </a:solidFill>
                        </a:rPr>
                        <a:t>the value of the variable by the given value</a:t>
                      </a:r>
                      <a:endParaRPr lang="en-US" sz="1800" dirty="0">
                        <a:solidFill>
                          <a:schemeClr val="bg2">
                            <a:lumMod val="25000"/>
                          </a:schemeClr>
                        </a:solidFill>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25000"/>
                            </a:schemeClr>
                          </a:solidFill>
                        </a:rPr>
                        <a:t>If i</a:t>
                      </a:r>
                      <a:r>
                        <a:rPr lang="en-US" sz="1800" baseline="0" dirty="0" smtClean="0">
                          <a:solidFill>
                            <a:schemeClr val="bg2">
                              <a:lumMod val="25000"/>
                            </a:schemeClr>
                          </a:solidFill>
                        </a:rPr>
                        <a:t> = 10, then </a:t>
                      </a:r>
                      <a:r>
                        <a:rPr lang="en-US" sz="1800" dirty="0" smtClean="0">
                          <a:solidFill>
                            <a:schemeClr val="bg2">
                              <a:lumMod val="25000"/>
                            </a:schemeClr>
                          </a:solidFill>
                        </a:rPr>
                        <a:t>i - = 2 value of i=</a:t>
                      </a:r>
                      <a:r>
                        <a:rPr lang="en-US" sz="1800" baseline="0" dirty="0" smtClean="0">
                          <a:solidFill>
                            <a:schemeClr val="bg2">
                              <a:lumMod val="25000"/>
                            </a:schemeClr>
                          </a:solidFill>
                        </a:rPr>
                        <a:t> 8;</a:t>
                      </a:r>
                      <a:endParaRPr lang="en-US" sz="1800" dirty="0" smtClean="0">
                        <a:solidFill>
                          <a:schemeClr val="bg2">
                            <a:lumMod val="25000"/>
                          </a:schemeClr>
                        </a:solidFill>
                      </a:endParaRPr>
                    </a:p>
                    <a:p>
                      <a:endParaRPr lang="en-US" sz="1800" dirty="0">
                        <a:solidFill>
                          <a:schemeClr val="bg2">
                            <a:lumMod val="25000"/>
                          </a:schemeClr>
                        </a:solidFill>
                      </a:endParaRPr>
                    </a:p>
                  </a:txBody>
                  <a:tcPr marT="45713" marB="45713"/>
                </a:tc>
              </a:tr>
              <a:tr h="740110">
                <a:tc>
                  <a:txBody>
                    <a:bodyPr/>
                    <a:lstStyle/>
                    <a:p>
                      <a:r>
                        <a:rPr lang="en-US" sz="2000" dirty="0" smtClean="0">
                          <a:solidFill>
                            <a:schemeClr val="bg2">
                              <a:lumMod val="25000"/>
                            </a:schemeClr>
                          </a:solidFill>
                        </a:rPr>
                        <a:t>     *=</a:t>
                      </a:r>
                      <a:endParaRPr lang="en-US" sz="2000" b="1" dirty="0">
                        <a:solidFill>
                          <a:schemeClr val="bg2">
                            <a:lumMod val="25000"/>
                          </a:schemeClr>
                        </a:solidFill>
                      </a:endParaRPr>
                    </a:p>
                  </a:txBody>
                  <a:tcPr marT="45713" marB="45713"/>
                </a:tc>
                <a:tc>
                  <a:txBody>
                    <a:bodyPr/>
                    <a:lstStyle/>
                    <a:p>
                      <a:r>
                        <a:rPr lang="en-US" sz="1800" dirty="0" smtClean="0">
                          <a:solidFill>
                            <a:schemeClr val="bg2">
                              <a:lumMod val="25000"/>
                            </a:schemeClr>
                          </a:solidFill>
                        </a:rPr>
                        <a:t>Multiply</a:t>
                      </a:r>
                      <a:r>
                        <a:rPr lang="en-US" sz="1800" baseline="0" dirty="0" smtClean="0">
                          <a:solidFill>
                            <a:schemeClr val="bg2">
                              <a:lumMod val="25000"/>
                            </a:schemeClr>
                          </a:solidFill>
                        </a:rPr>
                        <a:t> </a:t>
                      </a:r>
                      <a:r>
                        <a:rPr lang="en-US" sz="1800" dirty="0" smtClean="0">
                          <a:solidFill>
                            <a:schemeClr val="bg2">
                              <a:lumMod val="25000"/>
                            </a:schemeClr>
                          </a:solidFill>
                        </a:rPr>
                        <a:t>the value of the variable by the given value</a:t>
                      </a:r>
                      <a:endParaRPr lang="en-US" sz="1800" dirty="0">
                        <a:solidFill>
                          <a:schemeClr val="bg2">
                            <a:lumMod val="25000"/>
                          </a:schemeClr>
                        </a:solidFill>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25000"/>
                            </a:schemeClr>
                          </a:solidFill>
                        </a:rPr>
                        <a:t>If i</a:t>
                      </a:r>
                      <a:r>
                        <a:rPr lang="en-US" sz="1800" baseline="0" dirty="0" smtClean="0">
                          <a:solidFill>
                            <a:schemeClr val="bg2">
                              <a:lumMod val="25000"/>
                            </a:schemeClr>
                          </a:solidFill>
                        </a:rPr>
                        <a:t> = 10, then </a:t>
                      </a:r>
                      <a:r>
                        <a:rPr lang="en-US" sz="1800" dirty="0" smtClean="0">
                          <a:solidFill>
                            <a:schemeClr val="bg2">
                              <a:lumMod val="25000"/>
                            </a:schemeClr>
                          </a:solidFill>
                        </a:rPr>
                        <a:t>i * = 2 value of i=</a:t>
                      </a:r>
                      <a:r>
                        <a:rPr lang="en-US" sz="1800" baseline="0" dirty="0" smtClean="0">
                          <a:solidFill>
                            <a:schemeClr val="bg2">
                              <a:lumMod val="25000"/>
                            </a:schemeClr>
                          </a:solidFill>
                        </a:rPr>
                        <a:t> 20;</a:t>
                      </a:r>
                      <a:endParaRPr lang="en-US" sz="1800" dirty="0" smtClean="0">
                        <a:solidFill>
                          <a:schemeClr val="bg2">
                            <a:lumMod val="25000"/>
                          </a:schemeClr>
                        </a:solidFill>
                      </a:endParaRPr>
                    </a:p>
                    <a:p>
                      <a:endParaRPr lang="en-US" sz="1800" dirty="0">
                        <a:solidFill>
                          <a:schemeClr val="bg2">
                            <a:lumMod val="25000"/>
                          </a:schemeClr>
                        </a:solidFill>
                      </a:endParaRPr>
                    </a:p>
                  </a:txBody>
                  <a:tcPr marT="45713" marB="45713"/>
                </a:tc>
              </a:tr>
              <a:tr h="740110">
                <a:tc>
                  <a:txBody>
                    <a:bodyPr/>
                    <a:lstStyle/>
                    <a:p>
                      <a:r>
                        <a:rPr lang="en-US" sz="2000" dirty="0" smtClean="0">
                          <a:solidFill>
                            <a:schemeClr val="bg2">
                              <a:lumMod val="25000"/>
                            </a:schemeClr>
                          </a:solidFill>
                        </a:rPr>
                        <a:t>      /=</a:t>
                      </a:r>
                      <a:endParaRPr lang="en-US" sz="2000" b="1" dirty="0">
                        <a:solidFill>
                          <a:schemeClr val="bg2">
                            <a:lumMod val="25000"/>
                          </a:schemeClr>
                        </a:solidFill>
                      </a:endParaRPr>
                    </a:p>
                  </a:txBody>
                  <a:tcPr marT="45713" marB="45713"/>
                </a:tc>
                <a:tc>
                  <a:txBody>
                    <a:bodyPr/>
                    <a:lstStyle/>
                    <a:p>
                      <a:r>
                        <a:rPr lang="en-US" sz="1800" dirty="0" smtClean="0">
                          <a:solidFill>
                            <a:schemeClr val="bg2">
                              <a:lumMod val="25000"/>
                            </a:schemeClr>
                          </a:solidFill>
                        </a:rPr>
                        <a:t>Divides</a:t>
                      </a:r>
                      <a:r>
                        <a:rPr lang="en-US" sz="1800" baseline="0" dirty="0" smtClean="0">
                          <a:solidFill>
                            <a:schemeClr val="bg2">
                              <a:lumMod val="25000"/>
                            </a:schemeClr>
                          </a:solidFill>
                        </a:rPr>
                        <a:t> </a:t>
                      </a:r>
                      <a:r>
                        <a:rPr lang="en-US" sz="1800" dirty="0" smtClean="0">
                          <a:solidFill>
                            <a:schemeClr val="bg2">
                              <a:lumMod val="25000"/>
                            </a:schemeClr>
                          </a:solidFill>
                        </a:rPr>
                        <a:t>the value of the variable by the given value</a:t>
                      </a:r>
                      <a:endParaRPr lang="en-US" sz="1800" dirty="0">
                        <a:solidFill>
                          <a:schemeClr val="bg2">
                            <a:lumMod val="25000"/>
                          </a:schemeClr>
                        </a:solidFill>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25000"/>
                            </a:schemeClr>
                          </a:solidFill>
                        </a:rPr>
                        <a:t>If i</a:t>
                      </a:r>
                      <a:r>
                        <a:rPr lang="en-US" sz="1800" baseline="0" dirty="0" smtClean="0">
                          <a:solidFill>
                            <a:schemeClr val="bg2">
                              <a:lumMod val="25000"/>
                            </a:schemeClr>
                          </a:solidFill>
                        </a:rPr>
                        <a:t> = 10, then </a:t>
                      </a:r>
                      <a:r>
                        <a:rPr lang="en-US" sz="1800" dirty="0" smtClean="0">
                          <a:solidFill>
                            <a:schemeClr val="bg2">
                              <a:lumMod val="25000"/>
                            </a:schemeClr>
                          </a:solidFill>
                        </a:rPr>
                        <a:t>i / = 2 value of i=</a:t>
                      </a:r>
                      <a:r>
                        <a:rPr lang="en-US" sz="1800" baseline="0" dirty="0" smtClean="0">
                          <a:solidFill>
                            <a:schemeClr val="bg2">
                              <a:lumMod val="25000"/>
                            </a:schemeClr>
                          </a:solidFill>
                        </a:rPr>
                        <a:t> 5;</a:t>
                      </a:r>
                      <a:endParaRPr lang="en-US" sz="1800" dirty="0" smtClean="0">
                        <a:solidFill>
                          <a:schemeClr val="bg2">
                            <a:lumMod val="25000"/>
                          </a:schemeClr>
                        </a:solidFill>
                      </a:endParaRPr>
                    </a:p>
                    <a:p>
                      <a:endParaRPr lang="en-US" sz="1800" dirty="0">
                        <a:solidFill>
                          <a:schemeClr val="bg2">
                            <a:lumMod val="25000"/>
                          </a:schemeClr>
                        </a:solidFill>
                      </a:endParaRPr>
                    </a:p>
                  </a:txBody>
                  <a:tcPr marT="45713" marB="45713"/>
                </a:tc>
              </a:tr>
              <a:tr h="914385">
                <a:tc>
                  <a:txBody>
                    <a:bodyPr/>
                    <a:lstStyle/>
                    <a:p>
                      <a:r>
                        <a:rPr lang="en-US" sz="1800" dirty="0" smtClean="0">
                          <a:solidFill>
                            <a:schemeClr val="bg2">
                              <a:lumMod val="25000"/>
                            </a:schemeClr>
                          </a:solidFill>
                        </a:rPr>
                        <a:t>     </a:t>
                      </a:r>
                      <a:r>
                        <a:rPr lang="en-US" sz="2000" dirty="0" smtClean="0">
                          <a:solidFill>
                            <a:schemeClr val="bg2">
                              <a:lumMod val="25000"/>
                            </a:schemeClr>
                          </a:solidFill>
                        </a:rPr>
                        <a:t> %=</a:t>
                      </a:r>
                      <a:endParaRPr lang="en-US" sz="2000" b="1" dirty="0">
                        <a:solidFill>
                          <a:schemeClr val="bg2">
                            <a:lumMod val="25000"/>
                          </a:schemeClr>
                        </a:solidFill>
                      </a:endParaRPr>
                    </a:p>
                  </a:txBody>
                  <a:tcPr marT="45713" marB="45713"/>
                </a:tc>
                <a:tc>
                  <a:txBody>
                    <a:bodyPr/>
                    <a:lstStyle/>
                    <a:p>
                      <a:r>
                        <a:rPr lang="en-US" sz="1800" dirty="0" smtClean="0">
                          <a:solidFill>
                            <a:schemeClr val="bg2">
                              <a:lumMod val="25000"/>
                            </a:schemeClr>
                          </a:solidFill>
                        </a:rPr>
                        <a:t>Divides</a:t>
                      </a:r>
                      <a:r>
                        <a:rPr lang="en-US" sz="1800" baseline="0" dirty="0" smtClean="0">
                          <a:solidFill>
                            <a:schemeClr val="bg2">
                              <a:lumMod val="25000"/>
                            </a:schemeClr>
                          </a:solidFill>
                        </a:rPr>
                        <a:t> </a:t>
                      </a:r>
                      <a:r>
                        <a:rPr lang="en-US" sz="1800" dirty="0" smtClean="0">
                          <a:solidFill>
                            <a:schemeClr val="bg2">
                              <a:lumMod val="25000"/>
                            </a:schemeClr>
                          </a:solidFill>
                        </a:rPr>
                        <a:t>the value of the variable by the given value and assigns</a:t>
                      </a:r>
                      <a:r>
                        <a:rPr lang="en-US" sz="1800" baseline="0" dirty="0" smtClean="0">
                          <a:solidFill>
                            <a:schemeClr val="bg2">
                              <a:lumMod val="25000"/>
                            </a:schemeClr>
                          </a:solidFill>
                        </a:rPr>
                        <a:t> the remainder</a:t>
                      </a:r>
                      <a:endParaRPr lang="en-US" sz="1800" dirty="0">
                        <a:solidFill>
                          <a:schemeClr val="bg2">
                            <a:lumMod val="25000"/>
                          </a:schemeClr>
                        </a:solidFill>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25000"/>
                            </a:schemeClr>
                          </a:solidFill>
                        </a:rPr>
                        <a:t>If i</a:t>
                      </a:r>
                      <a:r>
                        <a:rPr lang="en-US" sz="1800" baseline="0" dirty="0" smtClean="0">
                          <a:solidFill>
                            <a:schemeClr val="bg2">
                              <a:lumMod val="25000"/>
                            </a:schemeClr>
                          </a:solidFill>
                        </a:rPr>
                        <a:t> = 11, then </a:t>
                      </a:r>
                      <a:r>
                        <a:rPr lang="en-US" sz="1800" dirty="0" smtClean="0">
                          <a:solidFill>
                            <a:schemeClr val="bg2">
                              <a:lumMod val="25000"/>
                            </a:schemeClr>
                          </a:solidFill>
                        </a:rPr>
                        <a:t>i % = 2 value of i=</a:t>
                      </a:r>
                      <a:r>
                        <a:rPr lang="en-US" sz="1800" baseline="0" dirty="0" smtClean="0">
                          <a:solidFill>
                            <a:schemeClr val="bg2">
                              <a:lumMod val="25000"/>
                            </a:schemeClr>
                          </a:solidFill>
                        </a:rPr>
                        <a:t> 1;</a:t>
                      </a:r>
                      <a:endParaRPr lang="en-US" sz="1800" dirty="0" smtClean="0">
                        <a:solidFill>
                          <a:schemeClr val="bg2">
                            <a:lumMod val="25000"/>
                          </a:schemeClr>
                        </a:solidFill>
                      </a:endParaRPr>
                    </a:p>
                    <a:p>
                      <a:endParaRPr lang="en-US" sz="1800" dirty="0">
                        <a:solidFill>
                          <a:schemeClr val="bg2">
                            <a:lumMod val="25000"/>
                          </a:schemeClr>
                        </a:solidFill>
                      </a:endParaRPr>
                    </a:p>
                  </a:txBody>
                  <a:tcPr marT="45713" marB="45713"/>
                </a:tc>
              </a:tr>
            </a:tbl>
          </a:graphicData>
        </a:graphic>
      </p:graphicFrame>
      <p:sp>
        <p:nvSpPr>
          <p:cNvPr id="7" name="Footer Placeholder 6"/>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4049767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152400"/>
            <a:ext cx="6400800" cy="990600"/>
          </a:xfrm>
        </p:spPr>
        <p:txBody>
          <a:bodyPr>
            <a:normAutofit/>
          </a:bodyPr>
          <a:lstStyle/>
          <a:p>
            <a:pPr algn="l" eaLnBrk="1" hangingPunct="1"/>
            <a:r>
              <a:rPr lang="en-US" sz="3200" b="1" dirty="0" smtClean="0">
                <a:solidFill>
                  <a:schemeClr val="accent5">
                    <a:lumMod val="75000"/>
                  </a:schemeClr>
                </a:solidFill>
              </a:rPr>
              <a:t>Arithmetic Assignment Operator</a:t>
            </a:r>
          </a:p>
        </p:txBody>
      </p:sp>
      <p:sp>
        <p:nvSpPr>
          <p:cNvPr id="71683" name="Content Placeholder 2" descr="Rectangle: Click to edit Master text styles&#10;Second level&#10;Third level&#10;Fourth level&#10;Fifth level"/>
          <p:cNvSpPr>
            <a:spLocks noGrp="1"/>
          </p:cNvSpPr>
          <p:nvPr>
            <p:ph idx="4294967295"/>
          </p:nvPr>
        </p:nvSpPr>
        <p:spPr>
          <a:xfrm>
            <a:off x="422031" y="1371600"/>
            <a:ext cx="8610600" cy="5334000"/>
          </a:xfrm>
        </p:spPr>
        <p:txBody>
          <a:bodyPr>
            <a:normAutofit fontScale="85000" lnSpcReduction="20000"/>
          </a:bodyPr>
          <a:lstStyle/>
          <a:p>
            <a:pPr eaLnBrk="1" hangingPunct="1">
              <a:spcBef>
                <a:spcPct val="0"/>
              </a:spcBef>
              <a:buFont typeface="Wingdings" pitchFamily="2" charset="2"/>
              <a:buNone/>
            </a:pPr>
            <a:r>
              <a:rPr lang="en-US" dirty="0" smtClean="0"/>
              <a:t>     //assign.cpp</a:t>
            </a:r>
          </a:p>
          <a:p>
            <a:pPr eaLnBrk="1" hangingPunct="1">
              <a:spcBef>
                <a:spcPct val="0"/>
              </a:spcBef>
              <a:buFont typeface="Wingdings" pitchFamily="2" charset="2"/>
              <a:buNone/>
            </a:pPr>
            <a:r>
              <a:rPr lang="en-US" dirty="0" smtClean="0"/>
              <a:t>	//demonstrates arithmetic assignment operators</a:t>
            </a:r>
          </a:p>
          <a:p>
            <a:pPr eaLnBrk="1" hangingPunct="1">
              <a:spcBef>
                <a:spcPct val="0"/>
              </a:spcBef>
              <a:buFont typeface="Wingdings" pitchFamily="2" charset="2"/>
              <a:buNone/>
            </a:pPr>
            <a:r>
              <a:rPr lang="en-US" dirty="0" smtClean="0"/>
              <a:t>	#include&lt;</a:t>
            </a:r>
            <a:r>
              <a:rPr lang="en-US" dirty="0" err="1" smtClean="0"/>
              <a:t>iostream.h</a:t>
            </a:r>
            <a:r>
              <a:rPr lang="en-US" dirty="0" smtClean="0"/>
              <a:t>&gt;</a:t>
            </a:r>
          </a:p>
          <a:p>
            <a:pPr eaLnBrk="1" hangingPunct="1">
              <a:spcBef>
                <a:spcPct val="0"/>
              </a:spcBef>
              <a:buFont typeface="Monotype Sorts"/>
              <a:buNone/>
            </a:pPr>
            <a:r>
              <a:rPr lang="en-US" dirty="0" smtClean="0"/>
              <a:t>	void main()</a:t>
            </a:r>
          </a:p>
          <a:p>
            <a:pPr lvl="1" eaLnBrk="1" hangingPunct="1">
              <a:spcBef>
                <a:spcPct val="0"/>
              </a:spcBef>
              <a:buFont typeface="Monotype Sorts"/>
              <a:buNone/>
            </a:pPr>
            <a:r>
              <a:rPr lang="en-US" dirty="0" smtClean="0"/>
              <a:t>{   	</a:t>
            </a:r>
            <a:r>
              <a:rPr lang="fr-FR" dirty="0" err="1" smtClean="0"/>
              <a:t>int</a:t>
            </a:r>
            <a:r>
              <a:rPr lang="fr-FR" dirty="0" smtClean="0"/>
              <a:t> ans=27;  </a:t>
            </a:r>
          </a:p>
          <a:p>
            <a:pPr lvl="1" eaLnBrk="1" hangingPunct="1">
              <a:spcBef>
                <a:spcPct val="0"/>
              </a:spcBef>
              <a:buFont typeface="Monotype Sorts"/>
              <a:buNone/>
            </a:pPr>
            <a:r>
              <a:rPr lang="fr-FR" dirty="0" smtClean="0"/>
              <a:t>		ans+=10;	//</a:t>
            </a:r>
            <a:r>
              <a:rPr lang="fr-FR" dirty="0" err="1" smtClean="0"/>
              <a:t>same</a:t>
            </a:r>
            <a:r>
              <a:rPr lang="fr-FR" dirty="0" smtClean="0"/>
              <a:t> as: ans = ans + 10;</a:t>
            </a:r>
          </a:p>
          <a:p>
            <a:pPr lvl="1" eaLnBrk="1" hangingPunct="1">
              <a:spcBef>
                <a:spcPct val="0"/>
              </a:spcBef>
              <a:buFont typeface="Monotype Sorts"/>
              <a:buNone/>
            </a:pPr>
            <a:r>
              <a:rPr lang="fr-FR" dirty="0" smtClean="0"/>
              <a:t> 		cout&lt;&lt;ans&lt;&lt;", ";</a:t>
            </a:r>
          </a:p>
          <a:p>
            <a:pPr lvl="1" eaLnBrk="1" hangingPunct="1">
              <a:spcBef>
                <a:spcPct val="0"/>
              </a:spcBef>
              <a:buFont typeface="Monotype Sorts"/>
              <a:buNone/>
            </a:pPr>
            <a:r>
              <a:rPr lang="fr-FR" dirty="0" smtClean="0"/>
              <a:t> 		ans-=7;	//</a:t>
            </a:r>
            <a:r>
              <a:rPr lang="fr-FR" dirty="0" err="1" smtClean="0"/>
              <a:t>same</a:t>
            </a:r>
            <a:r>
              <a:rPr lang="fr-FR" dirty="0" smtClean="0"/>
              <a:t> as: ans = ans - 7;</a:t>
            </a:r>
          </a:p>
          <a:p>
            <a:pPr lvl="1" eaLnBrk="1" hangingPunct="1">
              <a:spcBef>
                <a:spcPct val="0"/>
              </a:spcBef>
              <a:buFont typeface="Monotype Sorts"/>
              <a:buNone/>
            </a:pPr>
            <a:r>
              <a:rPr lang="fr-FR" dirty="0" smtClean="0"/>
              <a:t>  		cout&lt;&lt;ans&lt;&lt;", ";</a:t>
            </a:r>
          </a:p>
          <a:p>
            <a:pPr lvl="1" eaLnBrk="1" hangingPunct="1">
              <a:spcBef>
                <a:spcPct val="0"/>
              </a:spcBef>
              <a:buFont typeface="Monotype Sorts"/>
              <a:buNone/>
            </a:pPr>
            <a:r>
              <a:rPr lang="fr-FR" dirty="0" smtClean="0"/>
              <a:t> 		ans*=2;	//</a:t>
            </a:r>
            <a:r>
              <a:rPr lang="fr-FR" dirty="0" err="1" smtClean="0"/>
              <a:t>same</a:t>
            </a:r>
            <a:r>
              <a:rPr lang="fr-FR" dirty="0" smtClean="0"/>
              <a:t> as: ans = ans * 2;</a:t>
            </a:r>
          </a:p>
          <a:p>
            <a:pPr lvl="1" eaLnBrk="1" hangingPunct="1">
              <a:spcBef>
                <a:spcPct val="0"/>
              </a:spcBef>
              <a:buFont typeface="Monotype Sorts"/>
              <a:buNone/>
            </a:pPr>
            <a:r>
              <a:rPr lang="fr-FR" dirty="0" smtClean="0"/>
              <a:t>  		cout&lt;&lt;ans&lt;&lt;", ";</a:t>
            </a:r>
          </a:p>
          <a:p>
            <a:pPr lvl="1" eaLnBrk="1" hangingPunct="1">
              <a:spcBef>
                <a:spcPct val="0"/>
              </a:spcBef>
              <a:buFont typeface="Monotype Sorts"/>
              <a:buNone/>
            </a:pPr>
            <a:r>
              <a:rPr lang="fr-FR" dirty="0" smtClean="0"/>
              <a:t>  		ans/=3;		//</a:t>
            </a:r>
            <a:r>
              <a:rPr lang="fr-FR" dirty="0" err="1" smtClean="0"/>
              <a:t>same</a:t>
            </a:r>
            <a:r>
              <a:rPr lang="fr-FR" dirty="0" smtClean="0"/>
              <a:t> as: ans = ans / 3;</a:t>
            </a:r>
          </a:p>
          <a:p>
            <a:pPr lvl="1" eaLnBrk="1" hangingPunct="1">
              <a:spcBef>
                <a:spcPct val="0"/>
              </a:spcBef>
              <a:buFont typeface="Monotype Sorts"/>
              <a:buNone/>
            </a:pPr>
            <a:r>
              <a:rPr lang="fr-FR" dirty="0" smtClean="0"/>
              <a:t>  		cout&lt;&lt;ans&lt;&lt;", ";</a:t>
            </a:r>
          </a:p>
          <a:p>
            <a:pPr lvl="1" eaLnBrk="1" hangingPunct="1">
              <a:spcBef>
                <a:spcPct val="0"/>
              </a:spcBef>
              <a:buFont typeface="Monotype Sorts"/>
              <a:buNone/>
            </a:pPr>
            <a:r>
              <a:rPr lang="fr-FR" dirty="0" smtClean="0"/>
              <a:t>  		ans%=3;	//</a:t>
            </a:r>
            <a:r>
              <a:rPr lang="fr-FR" dirty="0" err="1" smtClean="0"/>
              <a:t>same</a:t>
            </a:r>
            <a:r>
              <a:rPr lang="fr-FR" dirty="0" smtClean="0"/>
              <a:t> as: ans = ans % 3;</a:t>
            </a:r>
          </a:p>
          <a:p>
            <a:pPr lvl="1" eaLnBrk="1" hangingPunct="1">
              <a:spcBef>
                <a:spcPct val="0"/>
              </a:spcBef>
              <a:buFont typeface="Monotype Sorts"/>
              <a:buNone/>
            </a:pPr>
            <a:r>
              <a:rPr lang="fr-FR" dirty="0" smtClean="0"/>
              <a:t>  		cout&lt;&lt;ans&lt;&lt;</a:t>
            </a:r>
            <a:r>
              <a:rPr lang="fr-FR" dirty="0" err="1" smtClean="0"/>
              <a:t>endl</a:t>
            </a:r>
            <a:r>
              <a:rPr lang="fr-FR" dirty="0" smtClean="0"/>
              <a:t>; </a:t>
            </a:r>
            <a:r>
              <a:rPr lang="en-US" dirty="0" smtClean="0"/>
              <a:t>	</a:t>
            </a:r>
          </a:p>
          <a:p>
            <a:pPr lvl="1" eaLnBrk="1" hangingPunct="1">
              <a:spcBef>
                <a:spcPct val="0"/>
              </a:spcBef>
              <a:buFont typeface="Monotype Sorts"/>
              <a:buNone/>
            </a:pPr>
            <a:r>
              <a:rPr lang="en-US" dirty="0" smtClean="0"/>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77514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chemeClr val="accent5">
                    <a:lumMod val="75000"/>
                  </a:schemeClr>
                </a:solidFill>
              </a:rPr>
              <a:t/>
            </a:r>
            <a:br>
              <a:rPr lang="en-US" sz="3200" b="1" dirty="0" smtClean="0">
                <a:solidFill>
                  <a:schemeClr val="accent5">
                    <a:lumMod val="75000"/>
                  </a:schemeClr>
                </a:solidFill>
              </a:rPr>
            </a:br>
            <a:r>
              <a:rPr lang="en-US" sz="3200" b="1" dirty="0" smtClean="0">
                <a:solidFill>
                  <a:schemeClr val="accent5">
                    <a:lumMod val="75000"/>
                  </a:schemeClr>
                </a:solidFill>
              </a:rPr>
              <a:t>Unary Operator</a:t>
            </a:r>
            <a:endParaRPr lang="en-US" sz="3200" b="1" dirty="0">
              <a:solidFill>
                <a:schemeClr val="accent5">
                  <a:lumMod val="75000"/>
                </a:schemeClr>
              </a:solidFill>
            </a:endParaRPr>
          </a:p>
        </p:txBody>
      </p:sp>
      <p:sp>
        <p:nvSpPr>
          <p:cNvPr id="3" name="Content Placeholder 2"/>
          <p:cNvSpPr>
            <a:spLocks noGrp="1"/>
          </p:cNvSpPr>
          <p:nvPr>
            <p:ph idx="1"/>
          </p:nvPr>
        </p:nvSpPr>
        <p:spPr/>
        <p:txBody>
          <a:bodyPr>
            <a:normAutofit fontScale="85000" lnSpcReduction="10000"/>
          </a:bodyPr>
          <a:lstStyle/>
          <a:p>
            <a:pPr marL="0" indent="0" algn="just">
              <a:lnSpc>
                <a:spcPct val="150000"/>
              </a:lnSpc>
              <a:buNone/>
            </a:pPr>
            <a:r>
              <a:rPr lang="en-US" sz="2400" b="1" dirty="0">
                <a:solidFill>
                  <a:schemeClr val="accent5">
                    <a:lumMod val="75000"/>
                  </a:schemeClr>
                </a:solidFill>
              </a:rPr>
              <a:t>Increment Operator</a:t>
            </a:r>
            <a:endParaRPr lang="en-US" sz="2400" dirty="0" smtClean="0"/>
          </a:p>
          <a:p>
            <a:pPr algn="just">
              <a:lnSpc>
                <a:spcPct val="150000"/>
              </a:lnSpc>
            </a:pPr>
            <a:r>
              <a:rPr lang="en-US" sz="2400" dirty="0" smtClean="0"/>
              <a:t>You often need to add 1 to the value of an existing variable.</a:t>
            </a:r>
          </a:p>
          <a:p>
            <a:pPr marL="0" indent="0">
              <a:lnSpc>
                <a:spcPct val="150000"/>
              </a:lnSpc>
              <a:buNone/>
            </a:pPr>
            <a:r>
              <a:rPr lang="en-US" sz="2400" dirty="0" smtClean="0"/>
              <a:t>	count = count + 1;                 </a:t>
            </a:r>
          </a:p>
          <a:p>
            <a:pPr>
              <a:lnSpc>
                <a:spcPct val="150000"/>
              </a:lnSpc>
            </a:pPr>
            <a:r>
              <a:rPr lang="en-US" sz="2400" dirty="0" smtClean="0"/>
              <a:t>Or you can use an arithmetic assignment operator:</a:t>
            </a:r>
          </a:p>
          <a:p>
            <a:pPr marL="0" indent="0">
              <a:lnSpc>
                <a:spcPct val="150000"/>
              </a:lnSpc>
              <a:buNone/>
            </a:pPr>
            <a:r>
              <a:rPr lang="en-US" sz="2400" dirty="0" smtClean="0"/>
              <a:t>	count += 1;                         </a:t>
            </a:r>
          </a:p>
          <a:p>
            <a:pPr>
              <a:lnSpc>
                <a:spcPct val="150000"/>
              </a:lnSpc>
            </a:pPr>
            <a:r>
              <a:rPr lang="en-US" sz="2400" dirty="0" smtClean="0"/>
              <a:t>But there’s an even more condensed approach:</a:t>
            </a:r>
          </a:p>
          <a:p>
            <a:pPr marL="0" indent="0">
              <a:lnSpc>
                <a:spcPct val="150000"/>
              </a:lnSpc>
              <a:buNone/>
            </a:pPr>
            <a:r>
              <a:rPr lang="en-US" sz="2400" dirty="0" smtClean="0"/>
              <a:t>	++count;      </a:t>
            </a:r>
          </a:p>
          <a:p>
            <a:pPr marL="0" indent="0">
              <a:lnSpc>
                <a:spcPct val="150000"/>
              </a:lnSpc>
              <a:buNone/>
            </a:pPr>
            <a:r>
              <a:rPr lang="en-US" sz="2400" dirty="0"/>
              <a:t> </a:t>
            </a:r>
            <a:r>
              <a:rPr lang="en-US" sz="2400" dirty="0" smtClean="0"/>
              <a:t>              count++;                     </a:t>
            </a:r>
          </a:p>
          <a:p>
            <a:pPr>
              <a:lnSpc>
                <a:spcPct val="150000"/>
              </a:lnSpc>
            </a:pPr>
            <a:r>
              <a:rPr lang="en-US" sz="2400" dirty="0" smtClean="0"/>
              <a:t>The ++ operator increments (adds 1 to) its argument.</a:t>
            </a:r>
          </a:p>
        </p:txBody>
      </p:sp>
      <p:sp>
        <p:nvSpPr>
          <p:cNvPr id="4" name="Footer Placeholder 3"/>
          <p:cNvSpPr>
            <a:spLocks noGrp="1"/>
          </p:cNvSpPr>
          <p:nvPr>
            <p:ph type="ftr" sz="quarter" idx="11"/>
          </p:nvPr>
        </p:nvSpPr>
        <p:spPr>
          <a:xfrm>
            <a:off x="3124200" y="6248400"/>
            <a:ext cx="3657600" cy="47307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273616458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38100" y="0"/>
            <a:ext cx="5410200" cy="1143000"/>
          </a:xfrm>
        </p:spPr>
        <p:txBody>
          <a:bodyPr>
            <a:normAutofit/>
          </a:bodyPr>
          <a:lstStyle/>
          <a:p>
            <a:pPr algn="l"/>
            <a:r>
              <a:rPr lang="en-US" sz="3200" b="1" dirty="0" smtClean="0">
                <a:solidFill>
                  <a:schemeClr val="accent5">
                    <a:lumMod val="75000"/>
                  </a:schemeClr>
                </a:solidFill>
              </a:rPr>
              <a:t>Prefix and Postfix</a:t>
            </a:r>
          </a:p>
        </p:txBody>
      </p:sp>
      <p:sp>
        <p:nvSpPr>
          <p:cNvPr id="3" name="Content Placeholder 2" descr="Rectangle: Click to edit Master text styles&#10;Second level&#10;Third level&#10;Fourth level&#10;Fifth level"/>
          <p:cNvSpPr>
            <a:spLocks noGrp="1"/>
          </p:cNvSpPr>
          <p:nvPr>
            <p:ph idx="1"/>
          </p:nvPr>
        </p:nvSpPr>
        <p:spPr>
          <a:xfrm>
            <a:off x="533400" y="1189037"/>
            <a:ext cx="8153400" cy="4983163"/>
          </a:xfrm>
        </p:spPr>
        <p:txBody>
          <a:bodyPr>
            <a:noAutofit/>
          </a:bodyPr>
          <a:lstStyle/>
          <a:p>
            <a:pPr algn="just"/>
            <a:r>
              <a:rPr lang="en-US" sz="2400" dirty="0" smtClean="0"/>
              <a:t>The increment operator can be used in two ways:</a:t>
            </a:r>
          </a:p>
          <a:p>
            <a:pPr algn="just"/>
            <a:r>
              <a:rPr lang="en-US" sz="2400" dirty="0" smtClean="0"/>
              <a:t> As a </a:t>
            </a:r>
            <a:r>
              <a:rPr lang="en-US" sz="2400" i="1" dirty="0" smtClean="0">
                <a:solidFill>
                  <a:srgbClr val="FF0000"/>
                </a:solidFill>
              </a:rPr>
              <a:t>prefix,</a:t>
            </a:r>
            <a:r>
              <a:rPr lang="en-US" sz="2400" dirty="0" smtClean="0"/>
              <a:t> meaning that the operator precedes the variable(</a:t>
            </a:r>
            <a:r>
              <a:rPr lang="en-US" sz="2400" dirty="0" err="1" smtClean="0"/>
              <a:t>eg</a:t>
            </a:r>
            <a:r>
              <a:rPr lang="en-US" sz="2400" dirty="0" smtClean="0"/>
              <a:t> </a:t>
            </a:r>
            <a:r>
              <a:rPr lang="en-US" sz="2400" dirty="0" smtClean="0">
                <a:solidFill>
                  <a:srgbClr val="FF0000"/>
                </a:solidFill>
              </a:rPr>
              <a:t>.++count</a:t>
            </a:r>
            <a:r>
              <a:rPr lang="en-US" sz="2400" dirty="0" smtClean="0"/>
              <a:t>).</a:t>
            </a:r>
          </a:p>
          <a:p>
            <a:pPr algn="just"/>
            <a:r>
              <a:rPr lang="en-US" sz="2400" dirty="0" smtClean="0"/>
              <a:t>As a </a:t>
            </a:r>
            <a:r>
              <a:rPr lang="en-US" sz="2400" i="1" dirty="0" smtClean="0">
                <a:solidFill>
                  <a:srgbClr val="FF0000"/>
                </a:solidFill>
              </a:rPr>
              <a:t>postfix,</a:t>
            </a:r>
            <a:r>
              <a:rPr lang="en-US" sz="2400" i="1" dirty="0" smtClean="0"/>
              <a:t> meaning that the operator follows </a:t>
            </a:r>
            <a:r>
              <a:rPr lang="en-US" sz="2400" dirty="0" smtClean="0"/>
              <a:t>the variable(</a:t>
            </a:r>
            <a:r>
              <a:rPr lang="en-US" sz="2400" dirty="0" err="1" smtClean="0"/>
              <a:t>eg</a:t>
            </a:r>
            <a:r>
              <a:rPr lang="en-US" sz="2400" dirty="0" smtClean="0"/>
              <a:t>. </a:t>
            </a:r>
            <a:r>
              <a:rPr lang="en-US" sz="2400" dirty="0" smtClean="0">
                <a:solidFill>
                  <a:srgbClr val="FF0000"/>
                </a:solidFill>
              </a:rPr>
              <a:t>count++).</a:t>
            </a:r>
          </a:p>
          <a:p>
            <a:pPr algn="just"/>
            <a:r>
              <a:rPr lang="en-US" sz="2400" dirty="0" smtClean="0"/>
              <a:t>Example</a:t>
            </a:r>
          </a:p>
          <a:p>
            <a:pPr marL="0" indent="0" algn="just">
              <a:buFont typeface="Wingdings" pitchFamily="2" charset="2"/>
              <a:buNone/>
              <a:defRPr/>
            </a:pPr>
            <a:r>
              <a:rPr lang="en-US" sz="2400" dirty="0" smtClean="0"/>
              <a:t>	</a:t>
            </a:r>
            <a:r>
              <a:rPr lang="en-US" sz="2400" dirty="0" err="1" smtClean="0"/>
              <a:t>int</a:t>
            </a:r>
            <a:r>
              <a:rPr lang="en-US" sz="2400" dirty="0" smtClean="0"/>
              <a:t> count=2;</a:t>
            </a:r>
          </a:p>
          <a:p>
            <a:pPr marL="0" indent="0" algn="just">
              <a:buFont typeface="Wingdings" pitchFamily="2" charset="2"/>
              <a:buNone/>
              <a:defRPr/>
            </a:pPr>
            <a:r>
              <a:rPr lang="en-US" sz="2400" dirty="0" smtClean="0"/>
              <a:t>	</a:t>
            </a:r>
            <a:r>
              <a:rPr lang="en-US" sz="2400" dirty="0" err="1" smtClean="0"/>
              <a:t>int</a:t>
            </a:r>
            <a:r>
              <a:rPr lang="en-US" sz="2400" dirty="0" smtClean="0"/>
              <a:t> </a:t>
            </a:r>
            <a:r>
              <a:rPr lang="en-US" sz="2400" dirty="0" err="1" smtClean="0"/>
              <a:t>avgWeight</a:t>
            </a:r>
            <a:r>
              <a:rPr lang="en-US" sz="2400" dirty="0" smtClean="0"/>
              <a:t>=4;</a:t>
            </a:r>
          </a:p>
          <a:p>
            <a:pPr algn="just">
              <a:buNone/>
              <a:defRPr/>
            </a:pPr>
            <a:r>
              <a:rPr lang="en-US" sz="2400" dirty="0" smtClean="0"/>
              <a:t>		</a:t>
            </a:r>
            <a:r>
              <a:rPr lang="en-US" sz="2400" dirty="0" err="1" smtClean="0"/>
              <a:t>totalWeight</a:t>
            </a:r>
            <a:r>
              <a:rPr lang="en-US" sz="2400" dirty="0" smtClean="0"/>
              <a:t> = </a:t>
            </a:r>
            <a:r>
              <a:rPr lang="en-US" sz="2400" dirty="0" err="1" smtClean="0"/>
              <a:t>avgWeight</a:t>
            </a:r>
            <a:r>
              <a:rPr lang="en-US" sz="2400" dirty="0" smtClean="0"/>
              <a:t> * ++count;</a:t>
            </a:r>
          </a:p>
          <a:p>
            <a:pPr algn="just">
              <a:buNone/>
              <a:defRPr/>
            </a:pPr>
            <a:r>
              <a:rPr lang="en-US" sz="2400" dirty="0" smtClean="0"/>
              <a:t>		</a:t>
            </a:r>
            <a:r>
              <a:rPr lang="en-US" sz="2400" dirty="0" err="1" smtClean="0"/>
              <a:t>totalWeight</a:t>
            </a:r>
            <a:r>
              <a:rPr lang="en-US" sz="2400" dirty="0" smtClean="0"/>
              <a:t> = </a:t>
            </a:r>
            <a:r>
              <a:rPr lang="en-US" sz="2400" dirty="0" err="1" smtClean="0"/>
              <a:t>avgWeight</a:t>
            </a:r>
            <a:r>
              <a:rPr lang="en-US" sz="2400" dirty="0" smtClean="0"/>
              <a:t> * count++;</a:t>
            </a:r>
            <a:endParaRPr lang="en-US" sz="2400" dirty="0"/>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14454748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228600" y="76200"/>
            <a:ext cx="6172200" cy="990600"/>
          </a:xfrm>
        </p:spPr>
        <p:txBody>
          <a:bodyPr>
            <a:normAutofit/>
          </a:bodyPr>
          <a:lstStyle/>
          <a:p>
            <a:pPr algn="l" eaLnBrk="1" hangingPunct="1"/>
            <a:r>
              <a:rPr lang="en-US" sz="3200" b="1" dirty="0" smtClean="0">
                <a:solidFill>
                  <a:schemeClr val="accent5">
                    <a:lumMod val="75000"/>
                  </a:schemeClr>
                </a:solidFill>
              </a:rPr>
              <a:t>Example for Increment Operator</a:t>
            </a:r>
          </a:p>
        </p:txBody>
      </p:sp>
      <p:sp>
        <p:nvSpPr>
          <p:cNvPr id="73731" name="Content Placeholder 2" descr="Rectangle: Click to edit Master text styles&#10;Second level&#10;Third level&#10;Fourth level&#10;Fifth level"/>
          <p:cNvSpPr>
            <a:spLocks noGrp="1"/>
          </p:cNvSpPr>
          <p:nvPr>
            <p:ph idx="4294967295"/>
          </p:nvPr>
        </p:nvSpPr>
        <p:spPr>
          <a:xfrm>
            <a:off x="422031" y="1295400"/>
            <a:ext cx="8610600" cy="5334000"/>
          </a:xfrm>
        </p:spPr>
        <p:txBody>
          <a:bodyPr>
            <a:normAutofit fontScale="77500" lnSpcReduction="20000"/>
          </a:bodyPr>
          <a:lstStyle/>
          <a:p>
            <a:pPr eaLnBrk="1" hangingPunct="1">
              <a:buFont typeface="Wingdings" pitchFamily="2" charset="2"/>
              <a:buNone/>
            </a:pPr>
            <a:r>
              <a:rPr lang="en-US" dirty="0" smtClean="0"/>
              <a:t>     //increm.cpp</a:t>
            </a:r>
          </a:p>
          <a:p>
            <a:pPr eaLnBrk="1" hangingPunct="1">
              <a:buFont typeface="Wingdings" pitchFamily="2" charset="2"/>
              <a:buNone/>
            </a:pPr>
            <a:r>
              <a:rPr lang="en-US" dirty="0" smtClean="0"/>
              <a:t>	// demonstrates the increment operator</a:t>
            </a:r>
          </a:p>
          <a:p>
            <a:pPr eaLnBrk="1" hangingPunct="1">
              <a:buFont typeface="Wingdings" pitchFamily="2" charset="2"/>
              <a:buNone/>
            </a:pPr>
            <a:r>
              <a:rPr lang="en-US" dirty="0" smtClean="0"/>
              <a:t>	#include&lt;</a:t>
            </a:r>
            <a:r>
              <a:rPr lang="en-US" dirty="0" err="1" smtClean="0"/>
              <a:t>iostream.h</a:t>
            </a:r>
            <a:r>
              <a:rPr lang="en-US" dirty="0" smtClean="0"/>
              <a:t>&gt;</a:t>
            </a:r>
          </a:p>
          <a:p>
            <a:pPr eaLnBrk="1" hangingPunct="1">
              <a:buFont typeface="Monotype Sorts"/>
              <a:buNone/>
            </a:pPr>
            <a:r>
              <a:rPr lang="en-US" dirty="0" smtClean="0"/>
              <a:t>	#include&lt; </a:t>
            </a:r>
            <a:r>
              <a:rPr lang="en-US" dirty="0" err="1" smtClean="0"/>
              <a:t>conio.h</a:t>
            </a:r>
            <a:r>
              <a:rPr lang="en-US" dirty="0" smtClean="0"/>
              <a:t>&gt;</a:t>
            </a:r>
          </a:p>
          <a:p>
            <a:pPr eaLnBrk="1" hangingPunct="1">
              <a:buFont typeface="Monotype Sorts"/>
              <a:buNone/>
            </a:pPr>
            <a:r>
              <a:rPr lang="en-US" dirty="0" smtClean="0"/>
              <a:t>	void main()</a:t>
            </a:r>
          </a:p>
          <a:p>
            <a:pPr lvl="1" eaLnBrk="1" hangingPunct="1">
              <a:buFont typeface="Monotype Sorts"/>
              <a:buNone/>
            </a:pPr>
            <a:r>
              <a:rPr lang="en-US" dirty="0" smtClean="0"/>
              <a:t>{   </a:t>
            </a:r>
            <a:r>
              <a:rPr lang="en-US" dirty="0" err="1" smtClean="0"/>
              <a:t>clrscr</a:t>
            </a:r>
            <a:r>
              <a:rPr lang="en-US" dirty="0" smtClean="0"/>
              <a:t>();</a:t>
            </a:r>
          </a:p>
          <a:p>
            <a:pPr lvl="1" eaLnBrk="1" hangingPunct="1">
              <a:buFont typeface="Monotype Sorts"/>
              <a:buNone/>
            </a:pPr>
            <a:r>
              <a:rPr lang="en-US" dirty="0" smtClean="0"/>
              <a:t>	 </a:t>
            </a:r>
            <a:r>
              <a:rPr lang="en-US" dirty="0" err="1" smtClean="0"/>
              <a:t>int</a:t>
            </a:r>
            <a:r>
              <a:rPr lang="en-US" dirty="0" smtClean="0"/>
              <a:t> count=10;</a:t>
            </a:r>
          </a:p>
          <a:p>
            <a:pPr lvl="1" eaLnBrk="1" hangingPunct="1">
              <a:buFont typeface="Monotype Sorts"/>
              <a:buNone/>
            </a:pPr>
            <a:r>
              <a:rPr lang="en-US" dirty="0" smtClean="0"/>
              <a:t>  	cout&lt;&lt;"count="&lt;&lt;count&lt;&lt;</a:t>
            </a:r>
            <a:r>
              <a:rPr lang="en-US" dirty="0" err="1" smtClean="0"/>
              <a:t>endl</a:t>
            </a:r>
            <a:r>
              <a:rPr lang="en-US" dirty="0" smtClean="0"/>
              <a:t>; //displays 10</a:t>
            </a:r>
          </a:p>
          <a:p>
            <a:pPr lvl="1" eaLnBrk="1" hangingPunct="1">
              <a:buFont typeface="Monotype Sorts"/>
              <a:buNone/>
            </a:pPr>
            <a:r>
              <a:rPr lang="en-US" dirty="0" smtClean="0"/>
              <a:t>  	cout&lt;&lt;"count="&lt;&lt;++count&lt;&lt;</a:t>
            </a:r>
            <a:r>
              <a:rPr lang="en-US" dirty="0" err="1" smtClean="0"/>
              <a:t>endl</a:t>
            </a:r>
            <a:r>
              <a:rPr lang="en-US" dirty="0" smtClean="0"/>
              <a:t>; //displays 11 (prefix)</a:t>
            </a:r>
          </a:p>
          <a:p>
            <a:pPr lvl="1" eaLnBrk="1" hangingPunct="1">
              <a:buFont typeface="Monotype Sorts"/>
              <a:buNone/>
            </a:pPr>
            <a:r>
              <a:rPr lang="en-US" dirty="0" smtClean="0"/>
              <a:t> 	cout&lt;&lt;"count="&lt;&lt;count&lt;&lt;</a:t>
            </a:r>
            <a:r>
              <a:rPr lang="en-US" dirty="0" err="1" smtClean="0"/>
              <a:t>endl</a:t>
            </a:r>
            <a:r>
              <a:rPr lang="en-US" dirty="0" smtClean="0"/>
              <a:t>; //displays 11</a:t>
            </a:r>
          </a:p>
          <a:p>
            <a:pPr lvl="1" eaLnBrk="1" hangingPunct="1">
              <a:buFont typeface="Monotype Sorts"/>
              <a:buNone/>
            </a:pPr>
            <a:r>
              <a:rPr lang="en-US" dirty="0" smtClean="0"/>
              <a:t>  	cout&lt;&lt;"count="&lt;&lt;count++&lt;&lt;</a:t>
            </a:r>
            <a:r>
              <a:rPr lang="en-US" dirty="0" err="1" smtClean="0"/>
              <a:t>endl</a:t>
            </a:r>
            <a:r>
              <a:rPr lang="en-US" dirty="0" smtClean="0"/>
              <a:t>; //displays 11 (postfix)</a:t>
            </a:r>
          </a:p>
          <a:p>
            <a:pPr lvl="1" eaLnBrk="1" hangingPunct="1">
              <a:buFont typeface="Monotype Sorts"/>
              <a:buNone/>
            </a:pPr>
            <a:r>
              <a:rPr lang="en-US" dirty="0" smtClean="0"/>
              <a:t>  	cout&lt;&lt;"count="&lt;&lt;count&lt;&lt;</a:t>
            </a:r>
            <a:r>
              <a:rPr lang="en-US" dirty="0" err="1" smtClean="0"/>
              <a:t>endl</a:t>
            </a:r>
            <a:r>
              <a:rPr lang="en-US" dirty="0" smtClean="0"/>
              <a:t>; //displays 12</a:t>
            </a:r>
          </a:p>
          <a:p>
            <a:pPr lvl="1" eaLnBrk="1" hangingPunct="1">
              <a:buFont typeface="Monotype Sorts"/>
              <a:buNone/>
            </a:pPr>
            <a:r>
              <a:rPr lang="en-US" dirty="0" smtClean="0"/>
              <a:t>    getch();</a:t>
            </a:r>
          </a:p>
          <a:p>
            <a:pPr lvl="1" eaLnBrk="1" hangingPunct="1">
              <a:buFont typeface="Monotype Sorts"/>
              <a:buNone/>
            </a:pPr>
            <a:r>
              <a:rPr lang="en-US" dirty="0" smtClean="0"/>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02964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a:xfrm>
            <a:off x="228600" y="365234"/>
            <a:ext cx="6172200" cy="990600"/>
          </a:xfrm>
        </p:spPr>
        <p:txBody>
          <a:bodyPr>
            <a:normAutofit/>
          </a:bodyPr>
          <a:lstStyle/>
          <a:p>
            <a:pPr algn="l" eaLnBrk="1" hangingPunct="1"/>
            <a:r>
              <a:rPr lang="en-US" sz="3200" b="1" dirty="0" smtClean="0">
                <a:solidFill>
                  <a:schemeClr val="accent5">
                    <a:lumMod val="75000"/>
                  </a:schemeClr>
                </a:solidFill>
              </a:rPr>
              <a:t> Decrement Operator</a:t>
            </a:r>
          </a:p>
        </p:txBody>
      </p:sp>
      <p:sp>
        <p:nvSpPr>
          <p:cNvPr id="4" name="Content Placeholder 2" descr="Rectangle: Click to edit Master text styles&#10;Second level&#10;Third level&#10;Fourth level&#10;Fifth level"/>
          <p:cNvSpPr txBox="1">
            <a:spLocks/>
          </p:cNvSpPr>
          <p:nvPr/>
        </p:nvSpPr>
        <p:spPr bwMode="auto">
          <a:xfrm>
            <a:off x="533400" y="1371600"/>
            <a:ext cx="8610600" cy="4724400"/>
          </a:xfrm>
          <a:prstGeom prst="rect">
            <a:avLst/>
          </a:prstGeom>
          <a:noFill/>
          <a:ln w="9525">
            <a:noFill/>
            <a:miter lim="800000"/>
            <a:headEnd/>
            <a:tailEnd/>
          </a:ln>
        </p:spPr>
        <p:txBody>
          <a:bodyPr/>
          <a:lstStyle/>
          <a:p>
            <a:pPr marL="342900" indent="-342900" algn="just">
              <a:spcBef>
                <a:spcPct val="20000"/>
              </a:spcBef>
              <a:buClr>
                <a:schemeClr val="hlink"/>
              </a:buClr>
              <a:buSzPct val="110000"/>
              <a:buFont typeface="Wingdings" pitchFamily="2" charset="2"/>
              <a:buBlip>
                <a:blip r:embed="rId2"/>
              </a:buBlip>
              <a:defRPr/>
            </a:pPr>
            <a:endParaRPr lang="en-US" sz="3200" kern="0" dirty="0">
              <a:solidFill>
                <a:schemeClr val="tx1"/>
              </a:solidFill>
              <a:latin typeface="Times New Roman" panose="02020603050405020304" pitchFamily="18" charset="0"/>
            </a:endParaRPr>
          </a:p>
          <a:p>
            <a:pPr marL="342900" indent="-342900" algn="just">
              <a:spcBef>
                <a:spcPct val="20000"/>
              </a:spcBef>
              <a:buClr>
                <a:schemeClr val="hlink"/>
              </a:buClr>
              <a:buSzPct val="110000"/>
              <a:buFont typeface="Wingdings" pitchFamily="2" charset="2"/>
              <a:buBlip>
                <a:blip r:embed="rId2"/>
              </a:buBlip>
              <a:defRPr/>
            </a:pPr>
            <a:r>
              <a:rPr lang="en-US" sz="3200" kern="0" dirty="0">
                <a:solidFill>
                  <a:schemeClr val="tx1"/>
                </a:solidFill>
                <a:latin typeface="Times New Roman" panose="02020603050405020304" pitchFamily="18" charset="0"/>
              </a:rPr>
              <a:t>Decrement operator (</a:t>
            </a:r>
            <a:r>
              <a:rPr lang="en-US" sz="3200" b="1" kern="0" dirty="0">
                <a:solidFill>
                  <a:schemeClr val="tx1"/>
                </a:solidFill>
                <a:latin typeface="Times New Roman" panose="02020603050405020304" pitchFamily="18" charset="0"/>
              </a:rPr>
              <a:t>--</a:t>
            </a:r>
            <a:r>
              <a:rPr lang="en-US" sz="3200" kern="0" dirty="0">
                <a:solidFill>
                  <a:schemeClr val="tx1"/>
                </a:solidFill>
                <a:latin typeface="Times New Roman" panose="02020603050405020304" pitchFamily="18" charset="0"/>
              </a:rPr>
              <a:t>)</a:t>
            </a:r>
          </a:p>
          <a:p>
            <a:pPr marL="342900" indent="-342900" algn="just">
              <a:spcBef>
                <a:spcPct val="20000"/>
              </a:spcBef>
              <a:buClr>
                <a:schemeClr val="hlink"/>
              </a:buClr>
              <a:buSzPct val="110000"/>
              <a:buFont typeface="Wingdings" pitchFamily="2" charset="2"/>
              <a:buBlip>
                <a:blip r:embed="rId2"/>
              </a:buBlip>
              <a:defRPr/>
            </a:pPr>
            <a:r>
              <a:rPr lang="en-US" sz="3200" kern="0" dirty="0">
                <a:solidFill>
                  <a:schemeClr val="tx1"/>
                </a:solidFill>
                <a:latin typeface="Times New Roman" panose="02020603050405020304" pitchFamily="18" charset="0"/>
              </a:rPr>
              <a:t> behaves very much like the increment operator</a:t>
            </a:r>
          </a:p>
          <a:p>
            <a:pPr marL="342900" indent="-342900" algn="just">
              <a:spcBef>
                <a:spcPct val="20000"/>
              </a:spcBef>
              <a:buClr>
                <a:schemeClr val="hlink"/>
              </a:buClr>
              <a:buSzPct val="110000"/>
              <a:buFont typeface="Wingdings" pitchFamily="2" charset="2"/>
              <a:buBlip>
                <a:blip r:embed="rId2"/>
              </a:buBlip>
              <a:defRPr/>
            </a:pPr>
            <a:r>
              <a:rPr lang="en-US" sz="3200" kern="0" dirty="0">
                <a:solidFill>
                  <a:schemeClr val="tx1"/>
                </a:solidFill>
                <a:latin typeface="Times New Roman" panose="02020603050405020304" pitchFamily="18" charset="0"/>
              </a:rPr>
              <a:t> subtracts 1 from its operand</a:t>
            </a:r>
          </a:p>
          <a:p>
            <a:pPr marL="342900" indent="-342900" algn="just">
              <a:spcBef>
                <a:spcPct val="20000"/>
              </a:spcBef>
              <a:buClr>
                <a:schemeClr val="hlink"/>
              </a:buClr>
              <a:buSzPct val="110000"/>
              <a:buFont typeface="Wingdings" pitchFamily="2" charset="2"/>
              <a:buBlip>
                <a:blip r:embed="rId2"/>
              </a:buBlip>
              <a:defRPr/>
            </a:pPr>
            <a:r>
              <a:rPr lang="en-US" sz="3200" kern="0" dirty="0">
                <a:solidFill>
                  <a:schemeClr val="tx1"/>
                </a:solidFill>
                <a:latin typeface="Times New Roman" panose="02020603050405020304" pitchFamily="18" charset="0"/>
              </a:rPr>
              <a:t> can be used in both prefix and postfix forms</a:t>
            </a:r>
          </a:p>
        </p:txBody>
      </p:sp>
      <p:sp>
        <p:nvSpPr>
          <p:cNvPr id="7" name="Footer Placeholder 6"/>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4856392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descr="Rectangle: Click to edit Master text styles&#10;Second level&#10;Third level&#10;Fourth level&#10;Fifth level"/>
          <p:cNvSpPr>
            <a:spLocks noGrp="1"/>
          </p:cNvSpPr>
          <p:nvPr>
            <p:ph idx="1"/>
          </p:nvPr>
        </p:nvSpPr>
        <p:spPr>
          <a:xfrm>
            <a:off x="152400" y="838200"/>
            <a:ext cx="8129954" cy="5213350"/>
          </a:xfrm>
        </p:spPr>
        <p:txBody>
          <a:bodyPr>
            <a:noAutofit/>
          </a:bodyPr>
          <a:lstStyle/>
          <a:p>
            <a:pPr marL="0" indent="0" algn="just">
              <a:buFont typeface="Wingdings" pitchFamily="2" charset="2"/>
              <a:buNone/>
            </a:pPr>
            <a:r>
              <a:rPr lang="en-US" sz="2400" dirty="0" smtClean="0"/>
              <a:t>// decrem.cpp</a:t>
            </a:r>
          </a:p>
          <a:p>
            <a:pPr marL="0" indent="0" algn="just">
              <a:buFont typeface="Wingdings" pitchFamily="2" charset="2"/>
              <a:buNone/>
            </a:pPr>
            <a:r>
              <a:rPr lang="en-US" sz="2400" dirty="0" smtClean="0"/>
              <a:t>// demonstrates the increment operator</a:t>
            </a:r>
          </a:p>
          <a:p>
            <a:pPr marL="0" indent="0" algn="just">
              <a:buFont typeface="Wingdings" pitchFamily="2" charset="2"/>
              <a:buNone/>
            </a:pPr>
            <a:r>
              <a:rPr lang="en-US" sz="2400" dirty="0" smtClean="0"/>
              <a:t>#include &lt;</a:t>
            </a:r>
            <a:r>
              <a:rPr lang="en-US" sz="2400" dirty="0" err="1" smtClean="0"/>
              <a:t>iostream.h</a:t>
            </a:r>
            <a:r>
              <a:rPr lang="en-US" sz="2400" dirty="0" smtClean="0"/>
              <a:t>&gt;</a:t>
            </a:r>
          </a:p>
          <a:p>
            <a:pPr marL="0" indent="0" algn="just">
              <a:buFont typeface="Wingdings" pitchFamily="2" charset="2"/>
              <a:buNone/>
            </a:pPr>
            <a:r>
              <a:rPr lang="en-US" sz="2400" dirty="0" err="1" smtClean="0"/>
              <a:t>int</a:t>
            </a:r>
            <a:r>
              <a:rPr lang="en-US" sz="2400" dirty="0" smtClean="0"/>
              <a:t> main()</a:t>
            </a:r>
          </a:p>
          <a:p>
            <a:pPr marL="0" indent="0" algn="just">
              <a:buFont typeface="Wingdings" pitchFamily="2" charset="2"/>
              <a:buNone/>
            </a:pPr>
            <a:r>
              <a:rPr lang="en-US" sz="2400" dirty="0" smtClean="0"/>
              <a:t>{</a:t>
            </a:r>
          </a:p>
          <a:p>
            <a:pPr marL="0" indent="0" algn="just">
              <a:buFont typeface="Wingdings" pitchFamily="2" charset="2"/>
              <a:buNone/>
            </a:pPr>
            <a:r>
              <a:rPr lang="en-US" sz="2400" dirty="0" err="1" smtClean="0"/>
              <a:t>int</a:t>
            </a:r>
            <a:r>
              <a:rPr lang="en-US" sz="2400" dirty="0" smtClean="0"/>
              <a:t> count = 10;</a:t>
            </a:r>
          </a:p>
          <a:p>
            <a:pPr marL="0" lvl="1" indent="0" algn="just">
              <a:buNone/>
            </a:pPr>
            <a:r>
              <a:rPr lang="en-US" sz="2400" dirty="0" smtClean="0"/>
              <a:t>cout &lt;&lt; “count=” &lt;&lt; count &lt;&lt; </a:t>
            </a:r>
            <a:r>
              <a:rPr lang="en-US" sz="2400" dirty="0" err="1" smtClean="0"/>
              <a:t>endl</a:t>
            </a:r>
            <a:r>
              <a:rPr lang="en-US" sz="2400" dirty="0" smtClean="0"/>
              <a:t>; /</a:t>
            </a:r>
            <a:r>
              <a:rPr lang="en-US" sz="2400" dirty="0"/>
              <a:t>/</a:t>
            </a:r>
            <a:r>
              <a:rPr lang="en-US" sz="2400" dirty="0" smtClean="0"/>
              <a:t>displays </a:t>
            </a:r>
            <a:r>
              <a:rPr lang="en-US" sz="2400" dirty="0"/>
              <a:t>10  </a:t>
            </a:r>
          </a:p>
          <a:p>
            <a:pPr marL="0" lvl="1" indent="0" algn="just">
              <a:buNone/>
            </a:pPr>
            <a:r>
              <a:rPr lang="en-US" sz="2400" dirty="0" smtClean="0"/>
              <a:t>cout &lt;&lt; “count=” &lt;&lt; --count &lt;&lt; </a:t>
            </a:r>
            <a:r>
              <a:rPr lang="en-US" sz="2400" dirty="0" err="1" smtClean="0"/>
              <a:t>endl</a:t>
            </a:r>
            <a:r>
              <a:rPr lang="en-US" sz="2400" dirty="0" smtClean="0"/>
              <a:t>; </a:t>
            </a:r>
            <a:r>
              <a:rPr lang="en-US" sz="2400" dirty="0"/>
              <a:t>//displays </a:t>
            </a:r>
            <a:r>
              <a:rPr lang="en-US" sz="2400" dirty="0" smtClean="0"/>
              <a:t>9  </a:t>
            </a:r>
          </a:p>
          <a:p>
            <a:pPr marL="0" lvl="1" indent="0" algn="just">
              <a:buNone/>
            </a:pPr>
            <a:r>
              <a:rPr lang="en-US" sz="2400" dirty="0" smtClean="0"/>
              <a:t>cout &lt;&lt; “count=” &lt;&lt; count &lt;&lt; </a:t>
            </a:r>
            <a:r>
              <a:rPr lang="en-US" sz="2400" dirty="0" err="1" smtClean="0"/>
              <a:t>endl</a:t>
            </a:r>
            <a:r>
              <a:rPr lang="en-US" sz="2400" dirty="0" smtClean="0"/>
              <a:t>; </a:t>
            </a:r>
            <a:r>
              <a:rPr lang="en-US" sz="2400" dirty="0"/>
              <a:t>//displays </a:t>
            </a:r>
            <a:r>
              <a:rPr lang="en-US" sz="2400" dirty="0" smtClean="0"/>
              <a:t>9</a:t>
            </a:r>
          </a:p>
          <a:p>
            <a:pPr marL="0" lvl="1" indent="0" algn="just">
              <a:buNone/>
            </a:pPr>
            <a:r>
              <a:rPr lang="en-US" sz="2400" dirty="0" smtClean="0"/>
              <a:t>cout &lt;&lt; “count=” &lt;&lt; count-- &lt;&lt; </a:t>
            </a:r>
            <a:r>
              <a:rPr lang="en-US" sz="2400" dirty="0" err="1" smtClean="0"/>
              <a:t>endl</a:t>
            </a:r>
            <a:r>
              <a:rPr lang="en-US" sz="2400" dirty="0" smtClean="0"/>
              <a:t>; </a:t>
            </a:r>
            <a:r>
              <a:rPr lang="en-US" sz="2400" dirty="0"/>
              <a:t>//displays </a:t>
            </a:r>
            <a:r>
              <a:rPr lang="en-US" sz="2400" dirty="0" smtClean="0"/>
              <a:t>9 </a:t>
            </a:r>
            <a:endParaRPr lang="en-US" sz="2400" dirty="0"/>
          </a:p>
          <a:p>
            <a:pPr marL="0" lvl="1" indent="0" algn="just">
              <a:buNone/>
            </a:pPr>
            <a:r>
              <a:rPr lang="en-US" sz="2400" dirty="0" smtClean="0"/>
              <a:t> cout &lt;&lt; “count=” &lt;&lt; count &lt;&lt; </a:t>
            </a:r>
            <a:r>
              <a:rPr lang="en-US" sz="2400" dirty="0" err="1" smtClean="0"/>
              <a:t>endl</a:t>
            </a:r>
            <a:r>
              <a:rPr lang="en-US" sz="2400" dirty="0" smtClean="0"/>
              <a:t>; </a:t>
            </a:r>
            <a:r>
              <a:rPr lang="en-US" sz="2400" dirty="0"/>
              <a:t>//displays </a:t>
            </a:r>
            <a:r>
              <a:rPr lang="en-US" sz="2400" dirty="0" smtClean="0"/>
              <a:t>8   </a:t>
            </a:r>
          </a:p>
          <a:p>
            <a:pPr marL="0" indent="0" algn="just">
              <a:buFont typeface="Wingdings" pitchFamily="2" charset="2"/>
              <a:buNone/>
            </a:pPr>
            <a:r>
              <a:rPr lang="en-US" sz="2400" dirty="0" smtClean="0"/>
              <a:t>return 0;</a:t>
            </a:r>
          </a:p>
          <a:p>
            <a:pPr marL="0" indent="0" algn="just">
              <a:buFont typeface="Wingdings" pitchFamily="2" charset="2"/>
              <a:buNone/>
            </a:pPr>
            <a:r>
              <a:rPr lang="en-US" sz="2400" dirty="0" smtClean="0"/>
              <a:t>}</a:t>
            </a:r>
          </a:p>
        </p:txBody>
      </p:sp>
      <p:sp>
        <p:nvSpPr>
          <p:cNvPr id="5" name="Footer Placeholder 4"/>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4" name="Title 1"/>
          <p:cNvSpPr>
            <a:spLocks noGrp="1"/>
          </p:cNvSpPr>
          <p:nvPr>
            <p:ph type="title" idx="4294967295"/>
          </p:nvPr>
        </p:nvSpPr>
        <p:spPr>
          <a:xfrm>
            <a:off x="0" y="42863"/>
            <a:ext cx="6400800" cy="1023937"/>
          </a:xfrm>
        </p:spPr>
        <p:txBody>
          <a:bodyPr>
            <a:normAutofit fontScale="90000"/>
          </a:bodyPr>
          <a:lstStyle/>
          <a:p>
            <a:pPr algn="l" eaLnBrk="1" hangingPunct="1"/>
            <a:r>
              <a:rPr lang="en-US" sz="3200" b="1" dirty="0" smtClean="0">
                <a:solidFill>
                  <a:schemeClr val="accent5">
                    <a:lumMod val="75000"/>
                  </a:schemeClr>
                </a:solidFill>
              </a:rPr>
              <a:t> Example for Decrement Operator(--)</a:t>
            </a:r>
          </a:p>
        </p:txBody>
      </p:sp>
    </p:spTree>
    <p:extLst>
      <p:ext uri="{BB962C8B-B14F-4D97-AF65-F5344CB8AC3E}">
        <p14:creationId xmlns="" xmlns:p14="http://schemas.microsoft.com/office/powerpoint/2010/main" val="5968452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304800" y="76200"/>
            <a:ext cx="5867400" cy="990600"/>
          </a:xfrm>
        </p:spPr>
        <p:txBody>
          <a:bodyPr>
            <a:normAutofit/>
          </a:bodyPr>
          <a:lstStyle/>
          <a:p>
            <a:pPr algn="l" eaLnBrk="1" hangingPunct="1"/>
            <a:r>
              <a:rPr lang="en-US" sz="3200" b="1" dirty="0" smtClean="0">
                <a:solidFill>
                  <a:schemeClr val="accent5">
                    <a:lumMod val="75000"/>
                  </a:schemeClr>
                </a:solidFill>
              </a:rPr>
              <a:t> Library Functions</a:t>
            </a:r>
          </a:p>
        </p:txBody>
      </p:sp>
      <p:sp>
        <p:nvSpPr>
          <p:cNvPr id="77827" name="Content Placeholder 2" descr="Rectangle: Click to edit Master text styles&#10;Second level&#10;Third level&#10;Fourth level&#10;Fifth level"/>
          <p:cNvSpPr>
            <a:spLocks noGrp="1"/>
          </p:cNvSpPr>
          <p:nvPr>
            <p:ph idx="4294967295"/>
          </p:nvPr>
        </p:nvSpPr>
        <p:spPr>
          <a:xfrm>
            <a:off x="422031" y="1295400"/>
            <a:ext cx="8610600" cy="5334000"/>
          </a:xfrm>
        </p:spPr>
        <p:txBody>
          <a:bodyPr>
            <a:normAutofit fontScale="77500" lnSpcReduction="20000"/>
          </a:bodyPr>
          <a:lstStyle/>
          <a:p>
            <a:pPr eaLnBrk="1" hangingPunct="1">
              <a:buFont typeface="Wingdings" pitchFamily="2" charset="2"/>
              <a:buNone/>
            </a:pPr>
            <a:r>
              <a:rPr lang="en-US" dirty="0" smtClean="0"/>
              <a:t>     //sqrt.cpp</a:t>
            </a:r>
          </a:p>
          <a:p>
            <a:pPr eaLnBrk="1" hangingPunct="1">
              <a:buFont typeface="Wingdings" pitchFamily="2" charset="2"/>
              <a:buNone/>
            </a:pPr>
            <a:r>
              <a:rPr lang="en-US" dirty="0" smtClean="0"/>
              <a:t>	// demonstrates sqrt() library function</a:t>
            </a:r>
          </a:p>
          <a:p>
            <a:pPr eaLnBrk="1" hangingPunct="1">
              <a:buFont typeface="Wingdings" pitchFamily="2" charset="2"/>
              <a:buNone/>
            </a:pPr>
            <a:r>
              <a:rPr lang="en-US" dirty="0" smtClean="0"/>
              <a:t>	#include&lt;</a:t>
            </a:r>
            <a:r>
              <a:rPr lang="en-US" dirty="0" err="1" smtClean="0"/>
              <a:t>iostream.h</a:t>
            </a:r>
            <a:r>
              <a:rPr lang="en-US" dirty="0" smtClean="0"/>
              <a:t>&gt;</a:t>
            </a:r>
          </a:p>
          <a:p>
            <a:pPr eaLnBrk="1" hangingPunct="1">
              <a:buFont typeface="Monotype Sorts"/>
              <a:buNone/>
            </a:pPr>
            <a:r>
              <a:rPr lang="en-US" dirty="0" smtClean="0"/>
              <a:t>	#include&lt; </a:t>
            </a:r>
            <a:r>
              <a:rPr lang="en-US" dirty="0" err="1" smtClean="0"/>
              <a:t>conio.h</a:t>
            </a:r>
            <a:r>
              <a:rPr lang="en-US" dirty="0" smtClean="0"/>
              <a:t>&gt;</a:t>
            </a:r>
          </a:p>
          <a:p>
            <a:pPr eaLnBrk="1" hangingPunct="1">
              <a:buFont typeface="Monotype Sorts"/>
              <a:buNone/>
            </a:pPr>
            <a:r>
              <a:rPr lang="en-US" dirty="0"/>
              <a:t>	</a:t>
            </a:r>
            <a:r>
              <a:rPr lang="en-US" dirty="0" smtClean="0">
                <a:solidFill>
                  <a:srgbClr val="FF0000"/>
                </a:solidFill>
              </a:rPr>
              <a:t>#include&lt;</a:t>
            </a:r>
            <a:r>
              <a:rPr lang="en-US" dirty="0" err="1" smtClean="0">
                <a:solidFill>
                  <a:srgbClr val="FF0000"/>
                </a:solidFill>
              </a:rPr>
              <a:t>math.h</a:t>
            </a:r>
            <a:r>
              <a:rPr lang="en-US" dirty="0" smtClean="0">
                <a:solidFill>
                  <a:srgbClr val="FF0000"/>
                </a:solidFill>
              </a:rPr>
              <a:t>&gt;</a:t>
            </a:r>
          </a:p>
          <a:p>
            <a:pPr eaLnBrk="1" hangingPunct="1">
              <a:buFont typeface="Monotype Sorts"/>
              <a:buNone/>
            </a:pPr>
            <a:r>
              <a:rPr lang="en-US" dirty="0" smtClean="0"/>
              <a:t>	void main()</a:t>
            </a:r>
          </a:p>
          <a:p>
            <a:pPr lvl="1" eaLnBrk="1" hangingPunct="1">
              <a:buFont typeface="Monotype Sorts"/>
              <a:buNone/>
            </a:pPr>
            <a:r>
              <a:rPr lang="en-US" dirty="0" smtClean="0"/>
              <a:t>{   </a:t>
            </a:r>
            <a:r>
              <a:rPr lang="en-US" dirty="0" err="1" smtClean="0"/>
              <a:t>clrscr</a:t>
            </a:r>
            <a:r>
              <a:rPr lang="en-US" dirty="0" smtClean="0"/>
              <a:t>();</a:t>
            </a:r>
          </a:p>
          <a:p>
            <a:pPr lvl="1" eaLnBrk="1" hangingPunct="1">
              <a:buFont typeface="Monotype Sorts"/>
              <a:buNone/>
            </a:pPr>
            <a:r>
              <a:rPr lang="en-US" dirty="0" smtClean="0"/>
              <a:t>	 double number, answer;     	 //sqrt() requires type double</a:t>
            </a:r>
          </a:p>
          <a:p>
            <a:pPr lvl="1" eaLnBrk="1" hangingPunct="1">
              <a:buFont typeface="Monotype Sorts"/>
              <a:buNone/>
            </a:pPr>
            <a:r>
              <a:rPr lang="en-US" dirty="0" smtClean="0"/>
              <a:t>	 cout&lt;&lt;"Enter a number: ";</a:t>
            </a:r>
          </a:p>
          <a:p>
            <a:pPr lvl="1" eaLnBrk="1" hangingPunct="1">
              <a:buFont typeface="Monotype Sorts"/>
              <a:buNone/>
            </a:pPr>
            <a:r>
              <a:rPr lang="en-US" dirty="0" smtClean="0"/>
              <a:t>  	 </a:t>
            </a:r>
            <a:r>
              <a:rPr lang="en-US" dirty="0" err="1" smtClean="0"/>
              <a:t>cin</a:t>
            </a:r>
            <a:r>
              <a:rPr lang="en-US" dirty="0" smtClean="0"/>
              <a:t>&gt;&gt;number;                		//get the number</a:t>
            </a:r>
          </a:p>
          <a:p>
            <a:pPr lvl="1" eaLnBrk="1" hangingPunct="1">
              <a:buFont typeface="Monotype Sorts"/>
              <a:buNone/>
            </a:pPr>
            <a:r>
              <a:rPr lang="en-US" dirty="0" smtClean="0"/>
              <a:t>  	 answer=</a:t>
            </a:r>
            <a:r>
              <a:rPr lang="en-US" dirty="0" err="1" smtClean="0"/>
              <a:t>sqrt</a:t>
            </a:r>
            <a:r>
              <a:rPr lang="en-US" dirty="0" smtClean="0"/>
              <a:t>(number);       	 //find square root</a:t>
            </a:r>
          </a:p>
          <a:p>
            <a:pPr lvl="1" eaLnBrk="1" hangingPunct="1">
              <a:buFont typeface="Monotype Sorts"/>
              <a:buNone/>
            </a:pPr>
            <a:r>
              <a:rPr lang="en-US" dirty="0" smtClean="0"/>
              <a:t>  	 cout&lt;&lt;"Square root is "&lt;&lt;answer&lt;&lt;</a:t>
            </a:r>
            <a:r>
              <a:rPr lang="en-US" dirty="0" err="1" smtClean="0"/>
              <a:t>endl</a:t>
            </a:r>
            <a:r>
              <a:rPr lang="en-US" dirty="0" smtClean="0"/>
              <a:t>; 	//display it</a:t>
            </a:r>
          </a:p>
          <a:p>
            <a:pPr lvl="1" eaLnBrk="1" hangingPunct="1">
              <a:buFont typeface="Monotype Sorts"/>
              <a:buNone/>
            </a:pPr>
            <a:r>
              <a:rPr lang="en-US" dirty="0" smtClean="0"/>
              <a:t>    getch();</a:t>
            </a:r>
          </a:p>
          <a:p>
            <a:pPr lvl="1" eaLnBrk="1" hangingPunct="1">
              <a:buFont typeface="Monotype Sorts"/>
              <a:buNone/>
            </a:pPr>
            <a:r>
              <a:rPr lang="en-US" dirty="0" smtClean="0"/>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347272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descr="Rectangle: Click to edit Master text styles&#10;Second level&#10;Third level&#10;Fourth level&#10;Fifth level"/>
          <p:cNvSpPr>
            <a:spLocks noGrp="1"/>
          </p:cNvSpPr>
          <p:nvPr>
            <p:ph idx="1"/>
          </p:nvPr>
        </p:nvSpPr>
        <p:spPr>
          <a:xfrm>
            <a:off x="0" y="1143000"/>
            <a:ext cx="9144000" cy="5410200"/>
          </a:xfrm>
        </p:spPr>
        <p:txBody>
          <a:bodyPr>
            <a:normAutofit fontScale="85000" lnSpcReduction="20000"/>
          </a:bodyPr>
          <a:lstStyle/>
          <a:p>
            <a:pPr marL="0" indent="0">
              <a:buFont typeface="Wingdings" pitchFamily="2" charset="2"/>
              <a:buNone/>
            </a:pPr>
            <a:r>
              <a:rPr lang="en-US" dirty="0" smtClean="0"/>
              <a:t>#include&lt;</a:t>
            </a:r>
            <a:r>
              <a:rPr lang="en-US" dirty="0" err="1" smtClean="0"/>
              <a:t>iostream.h</a:t>
            </a:r>
            <a:r>
              <a:rPr lang="en-US" dirty="0" smtClean="0"/>
              <a:t>&gt;</a:t>
            </a:r>
          </a:p>
          <a:p>
            <a:pPr marL="0" indent="0">
              <a:buFont typeface="Wingdings" pitchFamily="2" charset="2"/>
              <a:buNone/>
            </a:pPr>
            <a:r>
              <a:rPr lang="en-US" dirty="0" err="1" smtClean="0"/>
              <a:t>int</a:t>
            </a:r>
            <a:r>
              <a:rPr lang="en-US" dirty="0" smtClean="0"/>
              <a:t> main()</a:t>
            </a:r>
          </a:p>
          <a:p>
            <a:pPr marL="0" indent="0">
              <a:buFont typeface="Wingdings" pitchFamily="2" charset="2"/>
              <a:buNone/>
            </a:pPr>
            <a:r>
              <a:rPr lang="en-US" dirty="0" smtClean="0"/>
              <a:t>{</a:t>
            </a:r>
          </a:p>
          <a:p>
            <a:pPr marL="0" indent="0">
              <a:buFont typeface="Wingdings" pitchFamily="2" charset="2"/>
              <a:buNone/>
            </a:pPr>
            <a:r>
              <a:rPr lang="en-US" dirty="0" smtClean="0"/>
              <a:t>char </a:t>
            </a:r>
            <a:r>
              <a:rPr lang="en-US" dirty="0" err="1" smtClean="0"/>
              <a:t>ascii</a:t>
            </a:r>
            <a:r>
              <a:rPr lang="en-US" dirty="0" smtClean="0"/>
              <a:t>;</a:t>
            </a:r>
          </a:p>
          <a:p>
            <a:pPr marL="0" indent="0">
              <a:buFont typeface="Wingdings" pitchFamily="2" charset="2"/>
              <a:buNone/>
            </a:pPr>
            <a:r>
              <a:rPr lang="en-US" dirty="0" err="1" smtClean="0"/>
              <a:t>int</a:t>
            </a:r>
            <a:r>
              <a:rPr lang="en-US" dirty="0" smtClean="0"/>
              <a:t> numeric;</a:t>
            </a:r>
          </a:p>
          <a:p>
            <a:pPr marL="0" indent="0">
              <a:buFont typeface="Wingdings" pitchFamily="2" charset="2"/>
              <a:buNone/>
            </a:pPr>
            <a:r>
              <a:rPr lang="en-US" dirty="0" smtClean="0"/>
              <a:t>cout&lt;&lt; “Give character: ”;</a:t>
            </a:r>
          </a:p>
          <a:p>
            <a:pPr marL="0" indent="0">
              <a:buFont typeface="Wingdings" pitchFamily="2" charset="2"/>
              <a:buNone/>
            </a:pPr>
            <a:r>
              <a:rPr lang="en-US" dirty="0" err="1" smtClean="0"/>
              <a:t>cin</a:t>
            </a:r>
            <a:r>
              <a:rPr lang="en-US" dirty="0" smtClean="0"/>
              <a:t>&gt;&gt;</a:t>
            </a:r>
            <a:r>
              <a:rPr lang="en-US" dirty="0" err="1" smtClean="0"/>
              <a:t>ascii</a:t>
            </a:r>
            <a:r>
              <a:rPr lang="en-US" dirty="0" smtClean="0"/>
              <a:t>;</a:t>
            </a:r>
          </a:p>
          <a:p>
            <a:pPr marL="0" indent="0">
              <a:buFont typeface="Wingdings" pitchFamily="2" charset="2"/>
              <a:buNone/>
            </a:pPr>
            <a:r>
              <a:rPr lang="en-US" dirty="0" smtClean="0"/>
              <a:t>cout&lt;&lt;“Its </a:t>
            </a:r>
            <a:r>
              <a:rPr lang="en-US" dirty="0" err="1" smtClean="0"/>
              <a:t>ascii</a:t>
            </a:r>
            <a:r>
              <a:rPr lang="en-US" dirty="0" smtClean="0"/>
              <a:t> value is: ” &lt;&lt;(</a:t>
            </a:r>
            <a:r>
              <a:rPr lang="en-US" dirty="0" err="1" smtClean="0"/>
              <a:t>int</a:t>
            </a:r>
            <a:r>
              <a:rPr lang="en-US" dirty="0" smtClean="0"/>
              <a:t>) </a:t>
            </a:r>
            <a:r>
              <a:rPr lang="en-US" dirty="0" err="1" smtClean="0"/>
              <a:t>ascii</a:t>
            </a:r>
            <a:r>
              <a:rPr lang="en-US" dirty="0" smtClean="0"/>
              <a:t> &lt;&lt;</a:t>
            </a:r>
            <a:r>
              <a:rPr lang="en-US" dirty="0" err="1" smtClean="0"/>
              <a:t>endl</a:t>
            </a:r>
            <a:r>
              <a:rPr lang="en-US" dirty="0" smtClean="0"/>
              <a:t>;</a:t>
            </a:r>
          </a:p>
          <a:p>
            <a:pPr marL="0" indent="0">
              <a:buFont typeface="Wingdings" pitchFamily="2" charset="2"/>
              <a:buNone/>
            </a:pPr>
            <a:r>
              <a:rPr lang="en-US" dirty="0" smtClean="0"/>
              <a:t>cout&lt;&lt;“Given a number to convert to </a:t>
            </a:r>
            <a:r>
              <a:rPr lang="en-US" dirty="0" err="1" smtClean="0"/>
              <a:t>ascii</a:t>
            </a:r>
            <a:r>
              <a:rPr lang="en-US" dirty="0" smtClean="0"/>
              <a:t>: ”;</a:t>
            </a:r>
          </a:p>
          <a:p>
            <a:pPr marL="0" indent="0">
              <a:buFont typeface="Wingdings" pitchFamily="2" charset="2"/>
              <a:buNone/>
            </a:pPr>
            <a:r>
              <a:rPr lang="en-US" dirty="0" err="1" smtClean="0"/>
              <a:t>cin</a:t>
            </a:r>
            <a:r>
              <a:rPr lang="en-US" dirty="0" smtClean="0"/>
              <a:t>&gt;&gt;numeric;</a:t>
            </a:r>
          </a:p>
          <a:p>
            <a:pPr marL="0" indent="0">
              <a:buFont typeface="Wingdings" pitchFamily="2" charset="2"/>
              <a:buNone/>
            </a:pPr>
            <a:r>
              <a:rPr lang="en-US" dirty="0" smtClean="0"/>
              <a:t>cout&lt;&lt;“The </a:t>
            </a:r>
            <a:r>
              <a:rPr lang="en-US" dirty="0" err="1" smtClean="0"/>
              <a:t>ascii</a:t>
            </a:r>
            <a:r>
              <a:rPr lang="en-US" dirty="0" smtClean="0"/>
              <a:t> value of ”&lt;&lt;numeric&lt;&lt; “is” &lt;&lt;(char) numeric;</a:t>
            </a:r>
          </a:p>
          <a:p>
            <a:pPr marL="0" indent="0">
              <a:buFont typeface="Wingdings" pitchFamily="2" charset="2"/>
              <a:buNone/>
            </a:pPr>
            <a:r>
              <a:rPr lang="en-US" dirty="0" smtClean="0"/>
              <a:t>return 0;</a:t>
            </a:r>
          </a:p>
          <a:p>
            <a:pPr marL="0" indent="0">
              <a:buFont typeface="Wingdings" pitchFamily="2" charset="2"/>
              <a:buNone/>
            </a:pPr>
            <a:r>
              <a:rPr lang="en-US" dirty="0" smtClean="0"/>
              <a:t>}</a:t>
            </a:r>
          </a:p>
        </p:txBody>
      </p:sp>
      <p:sp>
        <p:nvSpPr>
          <p:cNvPr id="5" name="Footer Placeholder 4"/>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4" name="Title 1"/>
          <p:cNvSpPr>
            <a:spLocks noGrp="1"/>
          </p:cNvSpPr>
          <p:nvPr>
            <p:ph type="title" idx="4294967295"/>
          </p:nvPr>
        </p:nvSpPr>
        <p:spPr>
          <a:xfrm>
            <a:off x="0" y="0"/>
            <a:ext cx="5867400" cy="990600"/>
          </a:xfrm>
        </p:spPr>
        <p:txBody>
          <a:bodyPr>
            <a:normAutofit/>
          </a:bodyPr>
          <a:lstStyle/>
          <a:p>
            <a:pPr algn="l" eaLnBrk="1" hangingPunct="1"/>
            <a:r>
              <a:rPr lang="en-US" sz="3200" b="1" dirty="0" smtClean="0">
                <a:solidFill>
                  <a:schemeClr val="accent5">
                    <a:lumMod val="75000"/>
                  </a:schemeClr>
                </a:solidFill>
              </a:rPr>
              <a:t> Example program</a:t>
            </a:r>
          </a:p>
        </p:txBody>
      </p:sp>
    </p:spTree>
    <p:extLst>
      <p:ext uri="{BB962C8B-B14F-4D97-AF65-F5344CB8AC3E}">
        <p14:creationId xmlns="" xmlns:p14="http://schemas.microsoft.com/office/powerpoint/2010/main" val="2864949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*******Faculty of  Computer Science*******</a:t>
            </a:r>
            <a:endParaRPr lang="en-US"/>
          </a:p>
        </p:txBody>
      </p:sp>
      <p:pic>
        <p:nvPicPr>
          <p:cNvPr id="27652" name="Picture 4"/>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62000" y="1752600"/>
            <a:ext cx="7772400" cy="426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38200" y="5955268"/>
            <a:ext cx="7162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 Transformation </a:t>
            </a:r>
            <a:r>
              <a:rPr lang="en-US" dirty="0">
                <a:latin typeface="Times New Roman" pitchFamily="18" charset="0"/>
                <a:cs typeface="Times New Roman" pitchFamily="18" charset="0"/>
              </a:rPr>
              <a:t>of a high-level language into a program</a:t>
            </a:r>
          </a:p>
        </p:txBody>
      </p:sp>
      <p:sp>
        <p:nvSpPr>
          <p:cNvPr id="8" name="TextBox 7"/>
          <p:cNvSpPr txBox="1"/>
          <p:nvPr/>
        </p:nvSpPr>
        <p:spPr>
          <a:xfrm>
            <a:off x="342900" y="974862"/>
            <a:ext cx="8153400" cy="830997"/>
          </a:xfrm>
          <a:prstGeom prst="rect">
            <a:avLst/>
          </a:prstGeom>
          <a:noFill/>
        </p:spPr>
        <p:txBody>
          <a:bodyPr wrap="square" rtlCol="0">
            <a:spAutoFit/>
          </a:bodyPr>
          <a:lstStyle/>
          <a:p>
            <a:pPr marL="342900" indent="-342900">
              <a:buFont typeface="Wingdings" pitchFamily="2" charset="2"/>
              <a:buChar char="§"/>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steps that must be taken to transform a program written in a </a:t>
            </a:r>
            <a:r>
              <a:rPr lang="en-US" sz="2400" dirty="0" smtClean="0">
                <a:latin typeface="Times New Roman" pitchFamily="18" charset="0"/>
                <a:cs typeface="Times New Roman" pitchFamily="18" charset="0"/>
              </a:rPr>
              <a:t>high-level language </a:t>
            </a:r>
            <a:r>
              <a:rPr lang="en-US" sz="2400" dirty="0">
                <a:latin typeface="Times New Roman" pitchFamily="18" charset="0"/>
                <a:cs typeface="Times New Roman" pitchFamily="18" charset="0"/>
              </a:rPr>
              <a:t>into an executable program.</a:t>
            </a:r>
          </a:p>
        </p:txBody>
      </p:sp>
    </p:spTree>
    <p:extLst>
      <p:ext uri="{BB962C8B-B14F-4D97-AF65-F5344CB8AC3E}">
        <p14:creationId xmlns="" xmlns:p14="http://schemas.microsoft.com/office/powerpoint/2010/main" val="3213440509"/>
      </p:ext>
    </p:extLst>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3152" y="1922589"/>
            <a:ext cx="6337697" cy="101566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Lets Do Exercises!!!</a:t>
            </a:r>
            <a:endParaRPr lang="en-US" sz="6000" b="1"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Footer Placeholder 4"/>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pic>
        <p:nvPicPr>
          <p:cNvPr id="27650" name="Picture 2" descr="C:\Users\user\Desktop\image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28900" y="3276600"/>
            <a:ext cx="3886200" cy="28765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9555082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81354" y="2133600"/>
            <a:ext cx="8651631" cy="1752600"/>
          </a:xfrm>
        </p:spPr>
        <p:txBody>
          <a:bodyPr/>
          <a:lstStyle/>
          <a:p>
            <a:pPr algn="ctr"/>
            <a:r>
              <a:rPr lang="en-US" b="1" smtClean="0"/>
              <a:t>Chapter 3 – Loops and Decisions</a:t>
            </a:r>
            <a:endParaRPr lang="en-US" smtClean="0"/>
          </a:p>
        </p:txBody>
      </p:sp>
      <p:sp>
        <p:nvSpPr>
          <p:cNvPr id="80899" name="Content Placeholder 2" descr="Rectangle: Click to edit Master text styles&#10;Second level&#10;Third level&#10;Fourth level&#10;Fifth level"/>
          <p:cNvSpPr>
            <a:spLocks noGrp="1"/>
          </p:cNvSpPr>
          <p:nvPr>
            <p:ph idx="1"/>
          </p:nvPr>
        </p:nvSpPr>
        <p:spPr/>
        <p:txBody>
          <a:bodyPr/>
          <a:lstStyle/>
          <a:p>
            <a:endParaRPr lang="en-US" smtClean="0"/>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7903362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idx="4294967295"/>
          </p:nvPr>
        </p:nvSpPr>
        <p:spPr>
          <a:xfrm>
            <a:off x="140677" y="152400"/>
            <a:ext cx="8792308" cy="990600"/>
          </a:xfrm>
        </p:spPr>
        <p:txBody>
          <a:bodyPr/>
          <a:lstStyle/>
          <a:p>
            <a:pPr algn="l" eaLnBrk="1" hangingPunct="1"/>
            <a:r>
              <a:rPr lang="en-US" dirty="0" smtClean="0"/>
              <a:t>Control Statements</a:t>
            </a:r>
          </a:p>
        </p:txBody>
      </p:sp>
      <p:sp>
        <p:nvSpPr>
          <p:cNvPr id="71683" name="Content Placeholder 2" descr="Rectangle: Click to edit Master text styles&#10;Second level&#10;Third level&#10;Fourth level&#10;Fifth level"/>
          <p:cNvSpPr>
            <a:spLocks noGrp="1"/>
          </p:cNvSpPr>
          <p:nvPr>
            <p:ph idx="4294967295"/>
          </p:nvPr>
        </p:nvSpPr>
        <p:spPr>
          <a:xfrm>
            <a:off x="111369" y="1524000"/>
            <a:ext cx="8610600" cy="4648200"/>
          </a:xfrm>
        </p:spPr>
        <p:txBody>
          <a:bodyPr/>
          <a:lstStyle/>
          <a:p>
            <a:pPr eaLnBrk="1" hangingPunct="1">
              <a:defRPr/>
            </a:pPr>
            <a:r>
              <a:rPr lang="en-US" sz="2400" dirty="0" smtClean="0"/>
              <a:t>Program statements that cause such jumps are called control statements</a:t>
            </a:r>
          </a:p>
          <a:p>
            <a:pPr eaLnBrk="1" hangingPunct="1">
              <a:defRPr/>
            </a:pPr>
            <a:r>
              <a:rPr lang="en-US" sz="2400" dirty="0" smtClean="0"/>
              <a:t>Two major categories:</a:t>
            </a:r>
          </a:p>
          <a:p>
            <a:pPr lvl="1" eaLnBrk="1" hangingPunct="1">
              <a:defRPr/>
            </a:pPr>
            <a:r>
              <a:rPr lang="en-US" sz="2400" dirty="0" smtClean="0"/>
              <a:t>Loops</a:t>
            </a:r>
          </a:p>
          <a:p>
            <a:pPr lvl="1" eaLnBrk="1" hangingPunct="1">
              <a:defRPr/>
            </a:pPr>
            <a:r>
              <a:rPr lang="en-US" sz="2400" dirty="0" smtClean="0"/>
              <a:t>Decisions</a:t>
            </a:r>
          </a:p>
          <a:p>
            <a:pPr marL="342900" lvl="1" indent="-342900" eaLnBrk="1" hangingPunct="1">
              <a:buClr>
                <a:schemeClr val="hlink"/>
              </a:buClr>
              <a:buSzPct val="110000"/>
              <a:buFont typeface="Wingdings" pitchFamily="2" charset="2"/>
              <a:buBlip>
                <a:blip r:embed="rId2"/>
              </a:buBlip>
              <a:defRPr/>
            </a:pPr>
            <a:r>
              <a:rPr lang="en-US" sz="2400" dirty="0" smtClean="0">
                <a:ea typeface="+mn-ea"/>
                <a:cs typeface="+mn-cs"/>
              </a:rPr>
              <a:t>How many times a </a:t>
            </a:r>
            <a:r>
              <a:rPr lang="en-US" sz="2400" b="1" dirty="0" smtClean="0">
                <a:ea typeface="+mn-ea"/>
                <a:cs typeface="+mn-cs"/>
              </a:rPr>
              <a:t>loop</a:t>
            </a:r>
            <a:r>
              <a:rPr lang="en-US" sz="2400" dirty="0" smtClean="0">
                <a:ea typeface="+mn-ea"/>
                <a:cs typeface="+mn-cs"/>
              </a:rPr>
              <a:t> is executed, or whether a </a:t>
            </a:r>
            <a:r>
              <a:rPr lang="en-US" sz="2400" b="1" dirty="0" smtClean="0">
                <a:ea typeface="+mn-ea"/>
                <a:cs typeface="+mn-cs"/>
              </a:rPr>
              <a:t>decision</a:t>
            </a:r>
            <a:r>
              <a:rPr lang="en-US" sz="2400" dirty="0" smtClean="0">
                <a:ea typeface="+mn-ea"/>
                <a:cs typeface="+mn-cs"/>
              </a:rPr>
              <a:t> results in the execution of a section of code, depends on whether certain expressions are true or false.</a:t>
            </a:r>
          </a:p>
          <a:p>
            <a:pPr marL="342900" lvl="1" indent="-342900" eaLnBrk="1" hangingPunct="1">
              <a:buClr>
                <a:schemeClr val="hlink"/>
              </a:buClr>
              <a:buSzPct val="110000"/>
              <a:buFont typeface="Wingdings" pitchFamily="2" charset="2"/>
              <a:buBlip>
                <a:blip r:embed="rId2"/>
              </a:buBlip>
              <a:defRPr/>
            </a:pPr>
            <a:r>
              <a:rPr lang="en-US" sz="2400" dirty="0" smtClean="0">
                <a:ea typeface="+mn-ea"/>
                <a:cs typeface="+mn-cs"/>
              </a:rPr>
              <a:t> These expressions typically involve a kind of operator called a relational operator, which compares two values.</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idx="4294967295"/>
          </p:nvPr>
        </p:nvSpPr>
        <p:spPr>
          <a:xfrm>
            <a:off x="111369" y="47625"/>
            <a:ext cx="8610600" cy="914400"/>
          </a:xfrm>
        </p:spPr>
        <p:txBody>
          <a:bodyPr/>
          <a:lstStyle/>
          <a:p>
            <a:pPr algn="l" eaLnBrk="1" hangingPunct="1"/>
            <a:r>
              <a:rPr lang="en-US" dirty="0" smtClean="0"/>
              <a:t>Relational Operators</a:t>
            </a:r>
          </a:p>
        </p:txBody>
      </p:sp>
      <p:sp>
        <p:nvSpPr>
          <p:cNvPr id="82947" name="Content Placeholder 2" descr="Rectangle: Click to edit Master text styles&#10;Second level&#10;Third level&#10;Fourth level&#10;Fifth level"/>
          <p:cNvSpPr>
            <a:spLocks noGrp="1"/>
          </p:cNvSpPr>
          <p:nvPr>
            <p:ph idx="4294967295"/>
          </p:nvPr>
        </p:nvSpPr>
        <p:spPr>
          <a:xfrm>
            <a:off x="281354" y="1023938"/>
            <a:ext cx="8610600" cy="4724400"/>
          </a:xfrm>
        </p:spPr>
        <p:txBody>
          <a:bodyPr/>
          <a:lstStyle/>
          <a:p>
            <a:pPr eaLnBrk="1" hangingPunct="1"/>
            <a:r>
              <a:rPr lang="en-US" sz="2400" smtClean="0"/>
              <a:t>A Relational expressions is the expression whose result can either be true or false.</a:t>
            </a:r>
          </a:p>
        </p:txBody>
      </p:sp>
      <p:graphicFrame>
        <p:nvGraphicFramePr>
          <p:cNvPr id="4" name="Table 3"/>
          <p:cNvGraphicFramePr>
            <a:graphicFrameLocks noGrp="1"/>
          </p:cNvGraphicFramePr>
          <p:nvPr/>
        </p:nvGraphicFramePr>
        <p:xfrm>
          <a:off x="246185" y="1981201"/>
          <a:ext cx="8686800" cy="4664075"/>
        </p:xfrm>
        <a:graphic>
          <a:graphicData uri="http://schemas.openxmlformats.org/drawingml/2006/table">
            <a:tbl>
              <a:tblPr firstRow="1" bandRow="1">
                <a:tableStyleId>{E8034E78-7F5D-4C2E-B375-FC64B27BC917}</a:tableStyleId>
              </a:tblPr>
              <a:tblGrid>
                <a:gridCol w="1371600"/>
                <a:gridCol w="7315200"/>
              </a:tblGrid>
              <a:tr h="609683">
                <a:tc>
                  <a:txBody>
                    <a:bodyPr/>
                    <a:lstStyle/>
                    <a:p>
                      <a:r>
                        <a:rPr lang="en-US" sz="2000" dirty="0" smtClean="0"/>
                        <a:t>Operator</a:t>
                      </a:r>
                      <a:r>
                        <a:rPr lang="en-US" sz="2000" baseline="0" dirty="0" smtClean="0"/>
                        <a:t> </a:t>
                      </a:r>
                      <a:endParaRPr lang="en-US" sz="2000" dirty="0"/>
                    </a:p>
                  </a:txBody>
                  <a:tcPr marT="45726" marB="45726"/>
                </a:tc>
                <a:tc>
                  <a:txBody>
                    <a:bodyPr/>
                    <a:lstStyle/>
                    <a:p>
                      <a:r>
                        <a:rPr lang="en-US" sz="2000" dirty="0" smtClean="0"/>
                        <a:t> Purpose </a:t>
                      </a:r>
                      <a:endParaRPr lang="en-US" sz="2000" dirty="0"/>
                    </a:p>
                  </a:txBody>
                  <a:tcPr marT="45726" marB="45726"/>
                </a:tc>
              </a:tr>
              <a:tr h="609683">
                <a:tc>
                  <a:txBody>
                    <a:bodyPr/>
                    <a:lstStyle/>
                    <a:p>
                      <a:pPr algn="ctr"/>
                      <a:r>
                        <a:rPr lang="en-US" sz="1800" dirty="0" smtClean="0">
                          <a:solidFill>
                            <a:schemeClr val="bg2">
                              <a:lumMod val="25000"/>
                            </a:schemeClr>
                          </a:solidFill>
                        </a:rPr>
                        <a:t>&gt;</a:t>
                      </a:r>
                      <a:endParaRPr lang="en-US" sz="1800" b="1" dirty="0">
                        <a:solidFill>
                          <a:schemeClr val="bg2">
                            <a:lumMod val="25000"/>
                          </a:schemeClr>
                        </a:solidFill>
                      </a:endParaRPr>
                    </a:p>
                  </a:txBody>
                  <a:tcPr marT="45726" marB="45726"/>
                </a:tc>
                <a:tc>
                  <a:txBody>
                    <a:bodyPr/>
                    <a:lstStyle/>
                    <a:p>
                      <a:r>
                        <a:rPr lang="en-US" sz="1800" dirty="0" smtClean="0">
                          <a:solidFill>
                            <a:schemeClr val="bg2">
                              <a:lumMod val="25000"/>
                            </a:schemeClr>
                          </a:solidFill>
                        </a:rPr>
                        <a:t>Compare two variables whether</a:t>
                      </a:r>
                      <a:r>
                        <a:rPr lang="en-US" sz="1800" baseline="0" dirty="0" smtClean="0">
                          <a:solidFill>
                            <a:schemeClr val="bg2">
                              <a:lumMod val="25000"/>
                            </a:schemeClr>
                          </a:solidFill>
                        </a:rPr>
                        <a:t> the 1</a:t>
                      </a:r>
                      <a:r>
                        <a:rPr lang="en-US" sz="1800" baseline="30000" dirty="0" smtClean="0">
                          <a:solidFill>
                            <a:schemeClr val="bg2">
                              <a:lumMod val="25000"/>
                            </a:schemeClr>
                          </a:solidFill>
                        </a:rPr>
                        <a:t>st</a:t>
                      </a:r>
                      <a:r>
                        <a:rPr lang="en-US" sz="1800" baseline="0" dirty="0" smtClean="0">
                          <a:solidFill>
                            <a:schemeClr val="bg2">
                              <a:lumMod val="25000"/>
                            </a:schemeClr>
                          </a:solidFill>
                        </a:rPr>
                        <a:t> variable is greater or not</a:t>
                      </a:r>
                      <a:endParaRPr lang="en-US" sz="1800" b="1" dirty="0">
                        <a:solidFill>
                          <a:schemeClr val="bg2">
                            <a:lumMod val="25000"/>
                          </a:schemeClr>
                        </a:solidFill>
                      </a:endParaRPr>
                    </a:p>
                  </a:txBody>
                  <a:tcPr marT="45726" marB="45726"/>
                </a:tc>
              </a:tr>
              <a:tr h="640167">
                <a:tc>
                  <a:txBody>
                    <a:bodyPr/>
                    <a:lstStyle/>
                    <a:p>
                      <a:pPr algn="ctr"/>
                      <a:r>
                        <a:rPr lang="en-US" sz="1800" dirty="0" smtClean="0">
                          <a:solidFill>
                            <a:schemeClr val="bg2">
                              <a:lumMod val="25000"/>
                            </a:schemeClr>
                          </a:solidFill>
                        </a:rPr>
                        <a:t>&lt;</a:t>
                      </a:r>
                      <a:endParaRPr lang="en-US" sz="1800" b="1" dirty="0">
                        <a:solidFill>
                          <a:schemeClr val="bg2">
                            <a:lumMod val="25000"/>
                          </a:schemeClr>
                        </a:solidFill>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25000"/>
                            </a:schemeClr>
                          </a:solidFill>
                        </a:rPr>
                        <a:t>Compare two variables whether</a:t>
                      </a:r>
                      <a:r>
                        <a:rPr lang="en-US" sz="1800" baseline="0" dirty="0" smtClean="0">
                          <a:solidFill>
                            <a:schemeClr val="bg2">
                              <a:lumMod val="25000"/>
                            </a:schemeClr>
                          </a:solidFill>
                        </a:rPr>
                        <a:t> the 1</a:t>
                      </a:r>
                      <a:r>
                        <a:rPr lang="en-US" sz="1800" baseline="30000" dirty="0" smtClean="0">
                          <a:solidFill>
                            <a:schemeClr val="bg2">
                              <a:lumMod val="25000"/>
                            </a:schemeClr>
                          </a:solidFill>
                        </a:rPr>
                        <a:t>st</a:t>
                      </a:r>
                      <a:r>
                        <a:rPr lang="en-US" sz="1800" baseline="0" dirty="0" smtClean="0">
                          <a:solidFill>
                            <a:schemeClr val="bg2">
                              <a:lumMod val="25000"/>
                            </a:schemeClr>
                          </a:solidFill>
                        </a:rPr>
                        <a:t> variable is smaller or not</a:t>
                      </a:r>
                      <a:endParaRPr lang="en-US" sz="1800" dirty="0" smtClean="0">
                        <a:solidFill>
                          <a:schemeClr val="bg2">
                            <a:lumMod val="25000"/>
                          </a:schemeClr>
                        </a:solidFill>
                      </a:endParaRPr>
                    </a:p>
                    <a:p>
                      <a:endParaRPr lang="en-US" sz="1800" dirty="0">
                        <a:solidFill>
                          <a:schemeClr val="bg2">
                            <a:lumMod val="25000"/>
                          </a:schemeClr>
                        </a:solidFill>
                      </a:endParaRPr>
                    </a:p>
                  </a:txBody>
                  <a:tcPr marT="45726" marB="45726"/>
                </a:tc>
              </a:tr>
              <a:tr h="914525">
                <a:tc>
                  <a:txBody>
                    <a:bodyPr/>
                    <a:lstStyle/>
                    <a:p>
                      <a:pPr algn="ctr"/>
                      <a:r>
                        <a:rPr lang="en-US" sz="1800" dirty="0" smtClean="0">
                          <a:solidFill>
                            <a:schemeClr val="bg2">
                              <a:lumMod val="25000"/>
                            </a:schemeClr>
                          </a:solidFill>
                        </a:rPr>
                        <a:t>&gt;=</a:t>
                      </a:r>
                      <a:endParaRPr lang="en-US" sz="1800" b="1" dirty="0">
                        <a:solidFill>
                          <a:schemeClr val="bg2">
                            <a:lumMod val="25000"/>
                          </a:schemeClr>
                        </a:solidFill>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25000"/>
                            </a:schemeClr>
                          </a:solidFill>
                        </a:rPr>
                        <a:t>Compare two variables whether</a:t>
                      </a:r>
                      <a:r>
                        <a:rPr lang="en-US" sz="1800" baseline="0" dirty="0" smtClean="0">
                          <a:solidFill>
                            <a:schemeClr val="bg2">
                              <a:lumMod val="25000"/>
                            </a:schemeClr>
                          </a:solidFill>
                        </a:rPr>
                        <a:t> the 1</a:t>
                      </a:r>
                      <a:r>
                        <a:rPr lang="en-US" sz="1800" baseline="30000" dirty="0" smtClean="0">
                          <a:solidFill>
                            <a:schemeClr val="bg2">
                              <a:lumMod val="25000"/>
                            </a:schemeClr>
                          </a:solidFill>
                        </a:rPr>
                        <a:t>st</a:t>
                      </a:r>
                      <a:r>
                        <a:rPr lang="en-US" sz="1800" baseline="0" dirty="0" smtClean="0">
                          <a:solidFill>
                            <a:schemeClr val="bg2">
                              <a:lumMod val="25000"/>
                            </a:schemeClr>
                          </a:solidFill>
                        </a:rPr>
                        <a:t> variable is greater or equal to2</a:t>
                      </a:r>
                      <a:r>
                        <a:rPr lang="en-US" sz="1800" baseline="30000" dirty="0" smtClean="0">
                          <a:solidFill>
                            <a:schemeClr val="bg2">
                              <a:lumMod val="25000"/>
                            </a:schemeClr>
                          </a:solidFill>
                        </a:rPr>
                        <a:t>nd</a:t>
                      </a:r>
                      <a:r>
                        <a:rPr lang="en-US" sz="1800" baseline="0" dirty="0" smtClean="0">
                          <a:solidFill>
                            <a:schemeClr val="bg2">
                              <a:lumMod val="25000"/>
                            </a:schemeClr>
                          </a:solidFill>
                        </a:rPr>
                        <a:t> variable</a:t>
                      </a:r>
                      <a:endParaRPr lang="en-US" sz="1800" dirty="0" smtClean="0">
                        <a:solidFill>
                          <a:schemeClr val="bg2">
                            <a:lumMod val="25000"/>
                          </a:schemeClr>
                        </a:solidFill>
                      </a:endParaRPr>
                    </a:p>
                    <a:p>
                      <a:endParaRPr lang="en-US" sz="1800" dirty="0">
                        <a:solidFill>
                          <a:schemeClr val="bg2">
                            <a:lumMod val="25000"/>
                          </a:schemeClr>
                        </a:solidFill>
                      </a:endParaRPr>
                    </a:p>
                  </a:txBody>
                  <a:tcPr marT="45726" marB="45726"/>
                </a:tc>
              </a:tr>
              <a:tr h="640167">
                <a:tc>
                  <a:txBody>
                    <a:bodyPr/>
                    <a:lstStyle/>
                    <a:p>
                      <a:pPr algn="ctr"/>
                      <a:r>
                        <a:rPr lang="en-US" sz="1800" dirty="0" smtClean="0">
                          <a:solidFill>
                            <a:schemeClr val="bg2">
                              <a:lumMod val="25000"/>
                            </a:schemeClr>
                          </a:solidFill>
                        </a:rPr>
                        <a:t>&lt;=</a:t>
                      </a:r>
                      <a:endParaRPr lang="en-US" sz="1800" b="1" dirty="0">
                        <a:solidFill>
                          <a:schemeClr val="bg2">
                            <a:lumMod val="25000"/>
                          </a:schemeClr>
                        </a:solidFill>
                      </a:endParaRPr>
                    </a:p>
                  </a:txBody>
                  <a:tcPr marT="45726" marB="45726"/>
                </a:tc>
                <a:tc>
                  <a:txBody>
                    <a:bodyPr/>
                    <a:lstStyle/>
                    <a:p>
                      <a:r>
                        <a:rPr lang="en-US" sz="1800" dirty="0" smtClean="0">
                          <a:solidFill>
                            <a:schemeClr val="bg2">
                              <a:lumMod val="25000"/>
                            </a:schemeClr>
                          </a:solidFill>
                        </a:rPr>
                        <a:t>Compare two variables whether</a:t>
                      </a:r>
                      <a:r>
                        <a:rPr lang="en-US" sz="1800" baseline="0" dirty="0" smtClean="0">
                          <a:solidFill>
                            <a:schemeClr val="bg2">
                              <a:lumMod val="25000"/>
                            </a:schemeClr>
                          </a:solidFill>
                        </a:rPr>
                        <a:t> the 1</a:t>
                      </a:r>
                      <a:r>
                        <a:rPr lang="en-US" sz="1800" baseline="30000" dirty="0" smtClean="0">
                          <a:solidFill>
                            <a:schemeClr val="bg2">
                              <a:lumMod val="25000"/>
                            </a:schemeClr>
                          </a:solidFill>
                        </a:rPr>
                        <a:t>st</a:t>
                      </a:r>
                      <a:r>
                        <a:rPr lang="en-US" sz="1800" baseline="0" dirty="0" smtClean="0">
                          <a:solidFill>
                            <a:schemeClr val="bg2">
                              <a:lumMod val="25000"/>
                            </a:schemeClr>
                          </a:solidFill>
                        </a:rPr>
                        <a:t> variable smaller or equal to 2</a:t>
                      </a:r>
                      <a:r>
                        <a:rPr lang="en-US" sz="1800" baseline="30000" dirty="0" smtClean="0">
                          <a:solidFill>
                            <a:schemeClr val="bg2">
                              <a:lumMod val="25000"/>
                            </a:schemeClr>
                          </a:solidFill>
                        </a:rPr>
                        <a:t>nd</a:t>
                      </a:r>
                      <a:r>
                        <a:rPr lang="en-US" sz="1800" baseline="0" dirty="0" smtClean="0">
                          <a:solidFill>
                            <a:schemeClr val="bg2">
                              <a:lumMod val="25000"/>
                            </a:schemeClr>
                          </a:solidFill>
                        </a:rPr>
                        <a:t> variable</a:t>
                      </a:r>
                      <a:endParaRPr lang="en-US" sz="1800" dirty="0">
                        <a:solidFill>
                          <a:schemeClr val="bg2">
                            <a:lumMod val="25000"/>
                          </a:schemeClr>
                        </a:solidFill>
                      </a:endParaRPr>
                    </a:p>
                  </a:txBody>
                  <a:tcPr marT="45726" marB="45726"/>
                </a:tc>
              </a:tr>
              <a:tr h="640167">
                <a:tc>
                  <a:txBody>
                    <a:bodyPr/>
                    <a:lstStyle/>
                    <a:p>
                      <a:pPr algn="ctr"/>
                      <a:r>
                        <a:rPr lang="en-US" sz="1800" dirty="0" smtClean="0">
                          <a:solidFill>
                            <a:schemeClr val="bg2">
                              <a:lumMod val="25000"/>
                            </a:schemeClr>
                          </a:solidFill>
                        </a:rPr>
                        <a:t>==</a:t>
                      </a:r>
                      <a:endParaRPr lang="en-US" sz="1800" b="1" dirty="0">
                        <a:solidFill>
                          <a:schemeClr val="bg2">
                            <a:lumMod val="25000"/>
                          </a:schemeClr>
                        </a:solidFill>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25000"/>
                            </a:schemeClr>
                          </a:solidFill>
                        </a:rPr>
                        <a:t>Compare two values for equality</a:t>
                      </a:r>
                    </a:p>
                    <a:p>
                      <a:endParaRPr lang="en-US" sz="1800" dirty="0">
                        <a:solidFill>
                          <a:schemeClr val="bg2">
                            <a:lumMod val="25000"/>
                          </a:schemeClr>
                        </a:solidFill>
                      </a:endParaRPr>
                    </a:p>
                  </a:txBody>
                  <a:tcPr marT="45726" marB="45726"/>
                </a:tc>
              </a:tr>
              <a:tr h="609683">
                <a:tc>
                  <a:txBody>
                    <a:bodyPr/>
                    <a:lstStyle/>
                    <a:p>
                      <a:pPr algn="ctr"/>
                      <a:r>
                        <a:rPr lang="en-US" sz="1800" dirty="0" smtClean="0">
                          <a:solidFill>
                            <a:schemeClr val="bg2">
                              <a:lumMod val="25000"/>
                            </a:schemeClr>
                          </a:solidFill>
                        </a:rPr>
                        <a:t>!=</a:t>
                      </a:r>
                      <a:endParaRPr lang="en-US" sz="1800" b="1" dirty="0">
                        <a:solidFill>
                          <a:schemeClr val="bg2">
                            <a:lumMod val="25000"/>
                          </a:schemeClr>
                        </a:solidFill>
                      </a:endParaRPr>
                    </a:p>
                  </a:txBody>
                  <a:tcPr marT="45726" marB="45726"/>
                </a:tc>
                <a:tc>
                  <a:txBody>
                    <a:bodyPr/>
                    <a:lstStyle/>
                    <a:p>
                      <a:r>
                        <a:rPr lang="en-US" sz="1800" dirty="0" smtClean="0">
                          <a:solidFill>
                            <a:schemeClr val="bg2">
                              <a:lumMod val="25000"/>
                            </a:schemeClr>
                          </a:solidFill>
                        </a:rPr>
                        <a:t>Compare</a:t>
                      </a:r>
                      <a:r>
                        <a:rPr lang="en-US" sz="1800" baseline="0" dirty="0" smtClean="0">
                          <a:solidFill>
                            <a:schemeClr val="bg2">
                              <a:lumMod val="25000"/>
                            </a:schemeClr>
                          </a:solidFill>
                        </a:rPr>
                        <a:t> for the non-equalities of the given values.</a:t>
                      </a:r>
                      <a:endParaRPr lang="en-US" sz="1800" b="1" dirty="0">
                        <a:solidFill>
                          <a:schemeClr val="bg2">
                            <a:lumMod val="25000"/>
                          </a:schemeClr>
                        </a:solidFill>
                      </a:endParaRPr>
                    </a:p>
                  </a:txBody>
                  <a:tcPr marT="45726" marB="45726"/>
                </a:tc>
              </a:tr>
            </a:tbl>
          </a:graphicData>
        </a:graphic>
      </p:graphicFrame>
      <p:sp>
        <p:nvSpPr>
          <p:cNvPr id="7" name="Footer Placeholder 6"/>
          <p:cNvSpPr>
            <a:spLocks noGrp="1"/>
          </p:cNvSpPr>
          <p:nvPr>
            <p:ph type="ftr" sz="quarter" idx="11"/>
          </p:nvPr>
        </p:nvSpPr>
        <p:spPr>
          <a:xfrm>
            <a:off x="0" y="646092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4114800" cy="365125"/>
          </a:xfrm>
        </p:spPr>
        <p:txBody>
          <a:bodyPr/>
          <a:lstStyle/>
          <a:p>
            <a:r>
              <a:rPr lang="en-US" dirty="0" smtClean="0"/>
              <a:t>*******Faculty of  Computer Science*******</a:t>
            </a:r>
            <a:endParaRPr lang="en-US" dirty="0"/>
          </a:p>
        </p:txBody>
      </p:sp>
      <p:sp>
        <p:nvSpPr>
          <p:cNvPr id="3" name="Rectangle 2"/>
          <p:cNvSpPr/>
          <p:nvPr/>
        </p:nvSpPr>
        <p:spPr>
          <a:xfrm>
            <a:off x="228600" y="1066800"/>
            <a:ext cx="7696200" cy="5262979"/>
          </a:xfrm>
          <a:prstGeom prst="rect">
            <a:avLst/>
          </a:prstGeom>
        </p:spPr>
        <p:txBody>
          <a:bodyPr wrap="square">
            <a:spAutoFit/>
          </a:bodyPr>
          <a:lstStyle/>
          <a:p>
            <a:r>
              <a:rPr lang="en-US" sz="2400" dirty="0" smtClean="0">
                <a:latin typeface="Times New Roman" pitchFamily="18" charset="0"/>
                <a:cs typeface="Times New Roman" pitchFamily="18" charset="0"/>
              </a:rPr>
              <a:t>relat.cpp</a:t>
            </a:r>
          </a:p>
          <a:p>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include &lt;</a:t>
            </a:r>
            <a:r>
              <a:rPr lang="en-US" sz="2400" dirty="0" err="1" smtClean="0">
                <a:latin typeface="Times New Roman" pitchFamily="18" charset="0"/>
                <a:cs typeface="Times New Roman" pitchFamily="18" charset="0"/>
              </a:rPr>
              <a:t>iostream.h</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#include &lt;</a:t>
            </a:r>
            <a:r>
              <a:rPr lang="en-US" sz="2400" dirty="0" err="1" smtClean="0">
                <a:latin typeface="Times New Roman" pitchFamily="18" charset="0"/>
                <a:cs typeface="Times New Roman" pitchFamily="18" charset="0"/>
              </a:rPr>
              <a:t>conio.h</a:t>
            </a:r>
            <a:r>
              <a:rPr lang="en-US" sz="2400" dirty="0" smtClean="0">
                <a:latin typeface="Times New Roman" pitchFamily="18" charset="0"/>
                <a:cs typeface="Times New Roman" pitchFamily="18" charset="0"/>
              </a:rPr>
              <a:t>&gt;</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void </a:t>
            </a:r>
            <a:r>
              <a:rPr lang="en-US" sz="2400" dirty="0">
                <a:latin typeface="Times New Roman" pitchFamily="18" charset="0"/>
                <a:cs typeface="Times New Roman" pitchFamily="18" charset="0"/>
              </a:rPr>
              <a:t>main()</a:t>
            </a:r>
          </a:p>
          <a:p>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clrscr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numb;</a:t>
            </a:r>
          </a:p>
          <a:p>
            <a:r>
              <a:rPr lang="en-US" sz="2400" dirty="0">
                <a:latin typeface="Times New Roman" pitchFamily="18" charset="0"/>
                <a:cs typeface="Times New Roman" pitchFamily="18" charset="0"/>
              </a:rPr>
              <a:t>cout &lt;&lt; “Enter a number: “;</a:t>
            </a:r>
          </a:p>
          <a:p>
            <a:r>
              <a:rPr lang="en-US" sz="2400" dirty="0" err="1">
                <a:latin typeface="Times New Roman" pitchFamily="18" charset="0"/>
                <a:cs typeface="Times New Roman" pitchFamily="18" charset="0"/>
              </a:rPr>
              <a:t>cin</a:t>
            </a:r>
            <a:r>
              <a:rPr lang="en-US" sz="2400" dirty="0">
                <a:latin typeface="Times New Roman" pitchFamily="18" charset="0"/>
                <a:cs typeface="Times New Roman" pitchFamily="18" charset="0"/>
              </a:rPr>
              <a:t> &gt;&gt; numb;</a:t>
            </a:r>
          </a:p>
          <a:p>
            <a:r>
              <a:rPr lang="en-US" sz="2400" dirty="0">
                <a:latin typeface="Times New Roman" pitchFamily="18" charset="0"/>
                <a:cs typeface="Times New Roman" pitchFamily="18" charset="0"/>
              </a:rPr>
              <a:t>cout &lt;&lt; “numb&lt;10 is “ &lt;&lt; (numb &lt; 10) &lt;&lt; </a:t>
            </a:r>
            <a:r>
              <a:rPr lang="en-US" sz="2400" dirty="0" err="1">
                <a:latin typeface="Times New Roman" pitchFamily="18" charset="0"/>
                <a:cs typeface="Times New Roman" pitchFamily="18" charset="0"/>
              </a:rPr>
              <a:t>endl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cout &lt;&lt; “numb&gt;10 is “ &lt;&lt; (numb &gt; 10) &lt;&lt; </a:t>
            </a:r>
            <a:r>
              <a:rPr lang="en-US" sz="2400" dirty="0" err="1">
                <a:latin typeface="Times New Roman" pitchFamily="18" charset="0"/>
                <a:cs typeface="Times New Roman" pitchFamily="18" charset="0"/>
              </a:rPr>
              <a:t>endl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cout &lt;&lt; “numb==10 is “ &lt;&lt; (numb == 10) &lt;&lt; </a:t>
            </a:r>
            <a:r>
              <a:rPr lang="en-US" sz="2400" dirty="0" err="1">
                <a:latin typeface="Times New Roman" pitchFamily="18" charset="0"/>
                <a:cs typeface="Times New Roman" pitchFamily="18" charset="0"/>
              </a:rPr>
              <a:t>endl</a:t>
            </a:r>
            <a:r>
              <a:rPr lang="en-US" sz="2400" dirty="0">
                <a:latin typeface="Times New Roman" pitchFamily="18" charset="0"/>
                <a:cs typeface="Times New Roman" pitchFamily="18" charset="0"/>
              </a:rPr>
              <a:t>;</a:t>
            </a:r>
          </a:p>
          <a:p>
            <a:r>
              <a:rPr lang="en-US" sz="2400" dirty="0" smtClean="0">
                <a:latin typeface="Times New Roman" pitchFamily="18" charset="0"/>
                <a:cs typeface="Times New Roman" pitchFamily="18" charset="0"/>
              </a:rPr>
              <a:t>getch();</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t>
            </a:r>
          </a:p>
        </p:txBody>
      </p:sp>
      <p:sp>
        <p:nvSpPr>
          <p:cNvPr id="4" name="Rectangle 3"/>
          <p:cNvSpPr/>
          <p:nvPr/>
        </p:nvSpPr>
        <p:spPr>
          <a:xfrm>
            <a:off x="-24581" y="84873"/>
            <a:ext cx="6858000" cy="646331"/>
          </a:xfrm>
          <a:prstGeom prst="rect">
            <a:avLst/>
          </a:prstGeom>
        </p:spPr>
        <p:txBody>
          <a:bodyPr wrap="square">
            <a:spAutoFit/>
          </a:bodyPr>
          <a:lstStyle/>
          <a:p>
            <a:r>
              <a:rPr lang="en-US" sz="3600" b="1" dirty="0" smtClean="0">
                <a:latin typeface="Times New Roman" pitchFamily="18" charset="0"/>
                <a:cs typeface="Times New Roman" pitchFamily="18" charset="0"/>
              </a:rPr>
              <a:t>Example of Relational </a:t>
            </a:r>
            <a:r>
              <a:rPr lang="en-US" sz="3600" b="1" dirty="0">
                <a:latin typeface="Times New Roman" pitchFamily="18" charset="0"/>
                <a:cs typeface="Times New Roman" pitchFamily="18" charset="0"/>
              </a:rPr>
              <a:t>Operators</a:t>
            </a:r>
          </a:p>
        </p:txBody>
      </p:sp>
    </p:spTree>
    <p:extLst>
      <p:ext uri="{BB962C8B-B14F-4D97-AF65-F5344CB8AC3E}">
        <p14:creationId xmlns="" xmlns:p14="http://schemas.microsoft.com/office/powerpoint/2010/main" val="3033246028"/>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idx="4294967295"/>
          </p:nvPr>
        </p:nvSpPr>
        <p:spPr>
          <a:xfrm>
            <a:off x="111369" y="76200"/>
            <a:ext cx="8610600" cy="990600"/>
          </a:xfrm>
        </p:spPr>
        <p:txBody>
          <a:bodyPr/>
          <a:lstStyle/>
          <a:p>
            <a:pPr algn="l" eaLnBrk="1" hangingPunct="1"/>
            <a:r>
              <a:rPr lang="en-US" b="1" dirty="0" smtClean="0"/>
              <a:t>Logical Operators</a:t>
            </a:r>
          </a:p>
        </p:txBody>
      </p:sp>
      <p:sp>
        <p:nvSpPr>
          <p:cNvPr id="83971" name="Content Placeholder 2" descr="Rectangle: Click to edit Master text styles&#10;Second level&#10;Third level&#10;Fourth level&#10;Fifth level"/>
          <p:cNvSpPr>
            <a:spLocks noGrp="1"/>
          </p:cNvSpPr>
          <p:nvPr>
            <p:ph idx="4294967295"/>
          </p:nvPr>
        </p:nvSpPr>
        <p:spPr>
          <a:xfrm>
            <a:off x="140677" y="1427164"/>
            <a:ext cx="8792308" cy="3906837"/>
          </a:xfrm>
        </p:spPr>
        <p:txBody>
          <a:bodyPr/>
          <a:lstStyle/>
          <a:p>
            <a:pPr algn="just" eaLnBrk="1" hangingPunct="1"/>
            <a:r>
              <a:rPr lang="en-US" sz="2400" smtClean="0"/>
              <a:t>Logical operators are used to combine two or more relational expressions.</a:t>
            </a:r>
          </a:p>
        </p:txBody>
      </p:sp>
      <p:graphicFrame>
        <p:nvGraphicFramePr>
          <p:cNvPr id="5" name="Table 4"/>
          <p:cNvGraphicFramePr>
            <a:graphicFrameLocks noGrp="1"/>
          </p:cNvGraphicFramePr>
          <p:nvPr/>
        </p:nvGraphicFramePr>
        <p:xfrm>
          <a:off x="351692" y="2551114"/>
          <a:ext cx="8534400" cy="3544887"/>
        </p:xfrm>
        <a:graphic>
          <a:graphicData uri="http://schemas.openxmlformats.org/drawingml/2006/table">
            <a:tbl>
              <a:tblPr firstRow="1" bandRow="1">
                <a:tableStyleId>{E8034E78-7F5D-4C2E-B375-FC64B27BC917}</a:tableStyleId>
              </a:tblPr>
              <a:tblGrid>
                <a:gridCol w="1295400"/>
                <a:gridCol w="1096108"/>
                <a:gridCol w="6142892"/>
              </a:tblGrid>
              <a:tr h="401849">
                <a:tc>
                  <a:txBody>
                    <a:bodyPr/>
                    <a:lstStyle/>
                    <a:p>
                      <a:r>
                        <a:rPr lang="en-US" sz="2000" dirty="0" smtClean="0"/>
                        <a:t>Operator</a:t>
                      </a:r>
                      <a:endParaRPr lang="en-US" sz="2000" dirty="0"/>
                    </a:p>
                  </a:txBody>
                  <a:tcPr marT="45713" marB="45713"/>
                </a:tc>
                <a:tc>
                  <a:txBody>
                    <a:bodyPr/>
                    <a:lstStyle/>
                    <a:p>
                      <a:r>
                        <a:rPr lang="en-US" sz="2000" dirty="0" smtClean="0"/>
                        <a:t>Name</a:t>
                      </a:r>
                      <a:endParaRPr lang="en-US" sz="2000" dirty="0"/>
                    </a:p>
                  </a:txBody>
                  <a:tcPr marT="45713" marB="45713"/>
                </a:tc>
                <a:tc>
                  <a:txBody>
                    <a:bodyPr/>
                    <a:lstStyle/>
                    <a:p>
                      <a:r>
                        <a:rPr lang="en-US" sz="2000" dirty="0" smtClean="0"/>
                        <a:t>Example</a:t>
                      </a:r>
                      <a:endParaRPr lang="en-US" sz="2000" dirty="0"/>
                    </a:p>
                  </a:txBody>
                  <a:tcPr marT="45713" marB="45713"/>
                </a:tc>
              </a:tr>
              <a:tr h="1030985">
                <a:tc>
                  <a:txBody>
                    <a:bodyPr/>
                    <a:lstStyle/>
                    <a:p>
                      <a:r>
                        <a:rPr lang="en-US" sz="1800" kern="1200" dirty="0" smtClean="0">
                          <a:solidFill>
                            <a:schemeClr val="bg2">
                              <a:lumMod val="25000"/>
                            </a:schemeClr>
                          </a:solidFill>
                          <a:latin typeface="+mn-lt"/>
                          <a:ea typeface="+mn-ea"/>
                          <a:cs typeface="+mn-cs"/>
                        </a:rPr>
                        <a:t>  &amp;&amp;</a:t>
                      </a:r>
                      <a:endParaRPr lang="en-US" sz="1800" kern="1200" dirty="0">
                        <a:solidFill>
                          <a:schemeClr val="bg2">
                            <a:lumMod val="25000"/>
                          </a:schemeClr>
                        </a:solidFill>
                        <a:latin typeface="+mn-lt"/>
                        <a:ea typeface="+mn-ea"/>
                        <a:cs typeface="+mn-cs"/>
                      </a:endParaRPr>
                    </a:p>
                  </a:txBody>
                  <a:tcPr marT="45713" marB="45713"/>
                </a:tc>
                <a:tc>
                  <a:txBody>
                    <a:bodyPr/>
                    <a:lstStyle/>
                    <a:p>
                      <a:r>
                        <a:rPr lang="en-US" sz="1800" kern="1200" dirty="0" smtClean="0">
                          <a:solidFill>
                            <a:schemeClr val="bg2">
                              <a:lumMod val="25000"/>
                            </a:schemeClr>
                          </a:solidFill>
                          <a:latin typeface="+mn-lt"/>
                          <a:ea typeface="+mn-ea"/>
                          <a:cs typeface="+mn-cs"/>
                        </a:rPr>
                        <a:t>AND</a:t>
                      </a:r>
                      <a:endParaRPr lang="en-US" sz="1800" kern="1200" dirty="0">
                        <a:solidFill>
                          <a:schemeClr val="bg2">
                            <a:lumMod val="25000"/>
                          </a:schemeClr>
                        </a:solidFill>
                        <a:latin typeface="+mn-lt"/>
                        <a:ea typeface="+mn-ea"/>
                        <a:cs typeface="+mn-cs"/>
                      </a:endParaRPr>
                    </a:p>
                  </a:txBody>
                  <a:tcPr marT="45713" marB="45713"/>
                </a:tc>
                <a:tc>
                  <a:txBody>
                    <a:bodyPr/>
                    <a:lstStyle/>
                    <a:p>
                      <a:r>
                        <a:rPr lang="en-US" sz="1800" kern="1200" dirty="0" smtClean="0">
                          <a:solidFill>
                            <a:schemeClr val="bg2">
                              <a:lumMod val="25000"/>
                            </a:schemeClr>
                          </a:solidFill>
                          <a:latin typeface="+mn-lt"/>
                          <a:ea typeface="+mn-ea"/>
                          <a:cs typeface="+mn-cs"/>
                        </a:rPr>
                        <a:t>If one of the expression is false then the result of &amp;&amp; operator will be false.</a:t>
                      </a:r>
                    </a:p>
                    <a:p>
                      <a:r>
                        <a:rPr lang="en-US" sz="1800" kern="1200" dirty="0" smtClean="0">
                          <a:solidFill>
                            <a:schemeClr val="bg2">
                              <a:lumMod val="25000"/>
                            </a:schemeClr>
                          </a:solidFill>
                          <a:latin typeface="+mn-lt"/>
                          <a:ea typeface="+mn-ea"/>
                          <a:cs typeface="+mn-cs"/>
                        </a:rPr>
                        <a:t>If (x&gt;2) &amp;&amp; (x&lt;5)</a:t>
                      </a:r>
                      <a:endParaRPr lang="en-US" sz="1800" kern="1200" dirty="0">
                        <a:solidFill>
                          <a:schemeClr val="bg2">
                            <a:lumMod val="25000"/>
                          </a:schemeClr>
                        </a:solidFill>
                        <a:latin typeface="+mn-lt"/>
                        <a:ea typeface="+mn-ea"/>
                        <a:cs typeface="+mn-cs"/>
                      </a:endParaRPr>
                    </a:p>
                  </a:txBody>
                  <a:tcPr marT="45713" marB="45713"/>
                </a:tc>
              </a:tr>
              <a:tr h="1157661">
                <a:tc>
                  <a:txBody>
                    <a:bodyPr/>
                    <a:lstStyle/>
                    <a:p>
                      <a:r>
                        <a:rPr lang="en-US" sz="1800" kern="1200" dirty="0" smtClean="0">
                          <a:solidFill>
                            <a:schemeClr val="bg2">
                              <a:lumMod val="25000"/>
                            </a:schemeClr>
                          </a:solidFill>
                          <a:latin typeface="+mn-lt"/>
                          <a:ea typeface="+mn-ea"/>
                          <a:cs typeface="+mn-cs"/>
                        </a:rPr>
                        <a:t/>
                      </a:r>
                      <a:br>
                        <a:rPr lang="en-US" sz="1800" kern="1200" dirty="0" smtClean="0">
                          <a:solidFill>
                            <a:schemeClr val="bg2">
                              <a:lumMod val="25000"/>
                            </a:schemeClr>
                          </a:solidFill>
                          <a:latin typeface="+mn-lt"/>
                          <a:ea typeface="+mn-ea"/>
                          <a:cs typeface="+mn-cs"/>
                        </a:rPr>
                      </a:br>
                      <a:r>
                        <a:rPr lang="en-US" sz="1800" kern="1200" dirty="0" smtClean="0">
                          <a:solidFill>
                            <a:schemeClr val="bg2">
                              <a:lumMod val="25000"/>
                            </a:schemeClr>
                          </a:solidFill>
                          <a:latin typeface="+mn-lt"/>
                          <a:ea typeface="+mn-ea"/>
                          <a:cs typeface="+mn-cs"/>
                        </a:rPr>
                        <a:t>  | |</a:t>
                      </a:r>
                      <a:endParaRPr lang="en-US" sz="1800" kern="1200" dirty="0">
                        <a:solidFill>
                          <a:schemeClr val="bg2">
                            <a:lumMod val="25000"/>
                          </a:schemeClr>
                        </a:solidFill>
                        <a:latin typeface="+mn-lt"/>
                        <a:ea typeface="+mn-ea"/>
                        <a:cs typeface="+mn-cs"/>
                      </a:endParaRPr>
                    </a:p>
                  </a:txBody>
                  <a:tcPr marT="45713" marB="45713"/>
                </a:tc>
                <a:tc>
                  <a:txBody>
                    <a:bodyPr/>
                    <a:lstStyle/>
                    <a:p>
                      <a:r>
                        <a:rPr lang="en-US" sz="1800" kern="1200" dirty="0" smtClean="0">
                          <a:solidFill>
                            <a:schemeClr val="bg2">
                              <a:lumMod val="25000"/>
                            </a:schemeClr>
                          </a:solidFill>
                          <a:latin typeface="+mn-lt"/>
                          <a:ea typeface="+mn-ea"/>
                          <a:cs typeface="+mn-cs"/>
                        </a:rPr>
                        <a:t>OR </a:t>
                      </a:r>
                      <a:endParaRPr lang="en-US" sz="1800" kern="1200" dirty="0">
                        <a:solidFill>
                          <a:schemeClr val="bg2">
                            <a:lumMod val="25000"/>
                          </a:schemeClr>
                        </a:solidFill>
                        <a:latin typeface="+mn-lt"/>
                        <a:ea typeface="+mn-ea"/>
                        <a:cs typeface="+mn-cs"/>
                      </a:endParaRPr>
                    </a:p>
                  </a:txBody>
                  <a:tcPr marT="45713" marB="45713"/>
                </a:tc>
                <a:tc>
                  <a:txBody>
                    <a:bodyPr/>
                    <a:lstStyle/>
                    <a:p>
                      <a:r>
                        <a:rPr lang="en-US" sz="1800" kern="1200" dirty="0" smtClean="0">
                          <a:solidFill>
                            <a:schemeClr val="bg2">
                              <a:lumMod val="25000"/>
                            </a:schemeClr>
                          </a:solidFill>
                          <a:latin typeface="+mn-lt"/>
                          <a:ea typeface="+mn-ea"/>
                          <a:cs typeface="+mn-cs"/>
                        </a:rPr>
                        <a:t>If (x&gt;2) || (y&gt;2) then the result of this expression will be true if either of the value of x and y is greater 2. If both conditions are false then the result will be false.</a:t>
                      </a:r>
                      <a:endParaRPr lang="en-US" sz="1800" kern="1200" dirty="0">
                        <a:solidFill>
                          <a:schemeClr val="bg2">
                            <a:lumMod val="25000"/>
                          </a:schemeClr>
                        </a:solidFill>
                        <a:latin typeface="+mn-lt"/>
                        <a:ea typeface="+mn-ea"/>
                        <a:cs typeface="+mn-cs"/>
                      </a:endParaRPr>
                    </a:p>
                  </a:txBody>
                  <a:tcPr marT="45713" marB="45713"/>
                </a:tc>
              </a:tr>
              <a:tr h="954392">
                <a:tc>
                  <a:txBody>
                    <a:bodyPr/>
                    <a:lstStyle/>
                    <a:p>
                      <a:r>
                        <a:rPr lang="en-US" sz="1800" kern="1200" dirty="0" smtClean="0">
                          <a:solidFill>
                            <a:schemeClr val="bg2">
                              <a:lumMod val="25000"/>
                            </a:schemeClr>
                          </a:solidFill>
                          <a:latin typeface="+mn-lt"/>
                          <a:ea typeface="+mn-ea"/>
                          <a:cs typeface="+mn-cs"/>
                        </a:rPr>
                        <a:t>   !</a:t>
                      </a:r>
                      <a:endParaRPr lang="en-US" sz="1800" kern="1200" dirty="0">
                        <a:solidFill>
                          <a:schemeClr val="bg2">
                            <a:lumMod val="25000"/>
                          </a:schemeClr>
                        </a:solidFill>
                        <a:latin typeface="+mn-lt"/>
                        <a:ea typeface="+mn-ea"/>
                        <a:cs typeface="+mn-cs"/>
                      </a:endParaRPr>
                    </a:p>
                  </a:txBody>
                  <a:tcPr marT="45713" marB="45713"/>
                </a:tc>
                <a:tc>
                  <a:txBody>
                    <a:bodyPr/>
                    <a:lstStyle/>
                    <a:p>
                      <a:r>
                        <a:rPr lang="en-US" sz="1800" kern="1200" dirty="0" smtClean="0">
                          <a:solidFill>
                            <a:schemeClr val="bg2">
                              <a:lumMod val="25000"/>
                            </a:schemeClr>
                          </a:solidFill>
                          <a:latin typeface="+mn-lt"/>
                          <a:ea typeface="+mn-ea"/>
                          <a:cs typeface="+mn-cs"/>
                        </a:rPr>
                        <a:t>NOT</a:t>
                      </a:r>
                      <a:endParaRPr lang="en-US" sz="1800" kern="1200" dirty="0">
                        <a:solidFill>
                          <a:schemeClr val="bg2">
                            <a:lumMod val="25000"/>
                          </a:schemeClr>
                        </a:solidFill>
                        <a:latin typeface="+mn-lt"/>
                        <a:ea typeface="+mn-ea"/>
                        <a:cs typeface="+mn-cs"/>
                      </a:endParaRPr>
                    </a:p>
                  </a:txBody>
                  <a:tcPr marT="45713" marB="45713"/>
                </a:tc>
                <a:tc>
                  <a:txBody>
                    <a:bodyPr/>
                    <a:lstStyle/>
                    <a:p>
                      <a:r>
                        <a:rPr lang="en-US" sz="1800" kern="1200" dirty="0" smtClean="0">
                          <a:solidFill>
                            <a:schemeClr val="bg2">
                              <a:lumMod val="25000"/>
                            </a:schemeClr>
                          </a:solidFill>
                          <a:latin typeface="+mn-lt"/>
                          <a:ea typeface="+mn-ea"/>
                          <a:cs typeface="+mn-cs"/>
                        </a:rPr>
                        <a:t>This Operator is used for negation purpose</a:t>
                      </a:r>
                      <a:endParaRPr lang="en-US" sz="1800" kern="1200" dirty="0">
                        <a:solidFill>
                          <a:schemeClr val="bg2">
                            <a:lumMod val="25000"/>
                          </a:schemeClr>
                        </a:solidFill>
                        <a:latin typeface="+mn-lt"/>
                        <a:ea typeface="+mn-ea"/>
                        <a:cs typeface="+mn-cs"/>
                      </a:endParaRPr>
                    </a:p>
                  </a:txBody>
                  <a:tcPr marT="45713" marB="45713"/>
                </a:tc>
              </a:tr>
            </a:tbl>
          </a:graphicData>
        </a:graphic>
      </p:graphicFrame>
      <p:sp>
        <p:nvSpPr>
          <p:cNvPr id="8" name="Footer Placeholder 7"/>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4413" y="76200"/>
            <a:ext cx="8651631" cy="762000"/>
          </a:xfrm>
          <a:prstGeom prst="rect">
            <a:avLst/>
          </a:prstGeom>
          <a:noFill/>
          <a:ln w="9525">
            <a:noFill/>
            <a:miter lim="800000"/>
            <a:headEnd/>
            <a:tailEnd/>
          </a:ln>
        </p:spPr>
        <p:txBody>
          <a:bodyPr anchor="b"/>
          <a:lstStyle/>
          <a:p>
            <a:pPr>
              <a:defRPr/>
            </a:pPr>
            <a:r>
              <a:rPr lang="en-US" sz="3600" b="1" kern="0" dirty="0">
                <a:latin typeface="Times New Roman" pitchFamily="18" charset="0"/>
                <a:ea typeface="+mj-ea"/>
                <a:cs typeface="Times New Roman" pitchFamily="18" charset="0"/>
              </a:rPr>
              <a:t>Decision / Selection Statements</a:t>
            </a:r>
          </a:p>
        </p:txBody>
      </p:sp>
      <p:sp>
        <p:nvSpPr>
          <p:cNvPr id="4" name="Content Placeholder 2" descr="Rectangle: Click to edit Master text styles&#10;Second level&#10;Third level&#10;Fourth level&#10;Fifth level"/>
          <p:cNvSpPr txBox="1">
            <a:spLocks/>
          </p:cNvSpPr>
          <p:nvPr/>
        </p:nvSpPr>
        <p:spPr bwMode="auto">
          <a:xfrm>
            <a:off x="181708" y="1143000"/>
            <a:ext cx="8680938" cy="4953000"/>
          </a:xfrm>
          <a:prstGeom prst="rect">
            <a:avLst/>
          </a:prstGeom>
          <a:noFill/>
          <a:ln w="9525">
            <a:noFill/>
            <a:miter lim="800000"/>
            <a:headEnd/>
            <a:tailEnd/>
          </a:ln>
        </p:spPr>
        <p:txBody>
          <a:bodyPr/>
          <a:lstStyle/>
          <a:p>
            <a:pPr marL="342900" indent="-342900" algn="just">
              <a:spcBef>
                <a:spcPct val="20000"/>
              </a:spcBef>
              <a:buClr>
                <a:schemeClr val="hlink"/>
              </a:buClr>
              <a:buSzPct val="110000"/>
              <a:buFont typeface="Wingdings" pitchFamily="2" charset="2"/>
              <a:buBlip>
                <a:blip r:embed="rId2"/>
              </a:buBlip>
              <a:defRPr/>
            </a:pPr>
            <a:r>
              <a:rPr lang="en-US" sz="2400" kern="0" dirty="0">
                <a:solidFill>
                  <a:schemeClr val="tx1"/>
                </a:solidFill>
                <a:latin typeface="Times New Roman" pitchFamily="18" charset="0"/>
                <a:cs typeface="Times New Roman" pitchFamily="18" charset="0"/>
              </a:rPr>
              <a:t>A decision causes a one-time jump to a different part of the program, depending on the value of an expression</a:t>
            </a:r>
          </a:p>
          <a:p>
            <a:pPr marL="342900" indent="-342900" algn="just">
              <a:spcBef>
                <a:spcPct val="20000"/>
              </a:spcBef>
              <a:buClr>
                <a:schemeClr val="hlink"/>
              </a:buClr>
              <a:buSzPct val="110000"/>
              <a:buFontTx/>
              <a:buBlip>
                <a:blip r:embed="rId2"/>
              </a:buBlip>
              <a:defRPr/>
            </a:pPr>
            <a:r>
              <a:rPr lang="en-US" sz="2400" kern="0" dirty="0">
                <a:solidFill>
                  <a:schemeClr val="tx1"/>
                </a:solidFill>
                <a:latin typeface="Times New Roman" pitchFamily="18" charset="0"/>
                <a:cs typeface="Times New Roman" pitchFamily="18" charset="0"/>
              </a:rPr>
              <a:t>Decisions can be made in C++ in several ways.</a:t>
            </a:r>
          </a:p>
          <a:p>
            <a:pPr marL="742950" lvl="1" indent="-285750" algn="just">
              <a:spcBef>
                <a:spcPct val="20000"/>
              </a:spcBef>
              <a:buClr>
                <a:srgbClr val="40458C"/>
              </a:buClr>
              <a:buSzPct val="60000"/>
              <a:buFont typeface="Wingdings" pitchFamily="2" charset="2"/>
              <a:buChar char="n"/>
              <a:defRPr/>
            </a:pPr>
            <a:r>
              <a:rPr lang="en-US" sz="2400" kern="0" dirty="0">
                <a:solidFill>
                  <a:srgbClr val="40458C"/>
                </a:solidFill>
                <a:latin typeface="Times New Roman" pitchFamily="18" charset="0"/>
                <a:cs typeface="Times New Roman" pitchFamily="18" charset="0"/>
              </a:rPr>
              <a:t>Simple </a:t>
            </a:r>
            <a:r>
              <a:rPr lang="en-US" sz="2600" dirty="0">
                <a:solidFill>
                  <a:schemeClr val="tx1"/>
                </a:solidFill>
                <a:latin typeface="Times New Roman" pitchFamily="18" charset="0"/>
                <a:cs typeface="Times New Roman" pitchFamily="18" charset="0"/>
              </a:rPr>
              <a:t>if</a:t>
            </a:r>
            <a:r>
              <a:rPr lang="en-US" sz="2400" kern="0" dirty="0">
                <a:solidFill>
                  <a:srgbClr val="40458C"/>
                </a:solidFill>
                <a:latin typeface="Times New Roman" pitchFamily="18" charset="0"/>
                <a:cs typeface="Times New Roman" pitchFamily="18" charset="0"/>
              </a:rPr>
              <a:t> statement</a:t>
            </a:r>
          </a:p>
          <a:p>
            <a:pPr marL="742950" lvl="1" indent="-285750" algn="just">
              <a:spcBef>
                <a:spcPct val="20000"/>
              </a:spcBef>
              <a:buClr>
                <a:srgbClr val="40458C"/>
              </a:buClr>
              <a:buSzPct val="60000"/>
              <a:buFont typeface="Wingdings" pitchFamily="2" charset="2"/>
              <a:buChar char="n"/>
              <a:defRPr/>
            </a:pPr>
            <a:r>
              <a:rPr lang="en-US" sz="2400" kern="0" dirty="0">
                <a:solidFill>
                  <a:srgbClr val="40458C"/>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if...else</a:t>
            </a:r>
            <a:r>
              <a:rPr lang="en-US" sz="2400" kern="0" dirty="0">
                <a:solidFill>
                  <a:srgbClr val="40458C"/>
                </a:solidFill>
                <a:latin typeface="Times New Roman" pitchFamily="18" charset="0"/>
                <a:cs typeface="Times New Roman" pitchFamily="18" charset="0"/>
              </a:rPr>
              <a:t> statement, which chooses between two alternatives</a:t>
            </a:r>
          </a:p>
          <a:p>
            <a:pPr marL="742950" lvl="1" indent="-285750" algn="just">
              <a:spcBef>
                <a:spcPct val="20000"/>
              </a:spcBef>
              <a:buClr>
                <a:srgbClr val="40458C"/>
              </a:buClr>
              <a:buSzPct val="60000"/>
              <a:buFont typeface="Wingdings" pitchFamily="2" charset="2"/>
              <a:buChar char="n"/>
              <a:defRPr/>
            </a:pPr>
            <a:r>
              <a:rPr lang="en-US" sz="2600" dirty="0">
                <a:solidFill>
                  <a:schemeClr val="tx1"/>
                </a:solidFill>
                <a:latin typeface="Times New Roman" pitchFamily="18" charset="0"/>
                <a:cs typeface="Times New Roman" pitchFamily="18" charset="0"/>
              </a:rPr>
              <a:t>Switch </a:t>
            </a:r>
            <a:r>
              <a:rPr lang="en-US" sz="2400" kern="0" dirty="0">
                <a:solidFill>
                  <a:srgbClr val="40458C"/>
                </a:solidFill>
                <a:latin typeface="Times New Roman" pitchFamily="18" charset="0"/>
                <a:cs typeface="Times New Roman" pitchFamily="18" charset="0"/>
              </a:rPr>
              <a:t>statement, which creates branches for multiple alternative sections of code</a:t>
            </a:r>
          </a:p>
          <a:p>
            <a:pPr marL="342900" indent="-342900" algn="just">
              <a:spcBef>
                <a:spcPct val="20000"/>
              </a:spcBef>
              <a:buClr>
                <a:schemeClr val="hlink"/>
              </a:buClr>
              <a:buSzPct val="110000"/>
              <a:buFontTx/>
              <a:buBlip>
                <a:blip r:embed="rId2"/>
              </a:buBlip>
              <a:defRPr/>
            </a:pPr>
            <a:r>
              <a:rPr lang="en-US" sz="2400" kern="0" dirty="0">
                <a:solidFill>
                  <a:schemeClr val="tx1"/>
                </a:solidFill>
                <a:latin typeface="Times New Roman" pitchFamily="18" charset="0"/>
                <a:cs typeface="Times New Roman" pitchFamily="18" charset="0"/>
              </a:rPr>
              <a:t>the conditional operator is used in specialized situations</a:t>
            </a:r>
          </a:p>
        </p:txBody>
      </p:sp>
      <p:sp>
        <p:nvSpPr>
          <p:cNvPr id="7" name="Footer Placeholder 6"/>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140677" y="76200"/>
            <a:ext cx="8651631" cy="1066800"/>
          </a:xfrm>
        </p:spPr>
        <p:txBody>
          <a:bodyPr/>
          <a:lstStyle/>
          <a:p>
            <a:pPr algn="l" eaLnBrk="1" hangingPunct="1"/>
            <a:r>
              <a:rPr lang="en-US" dirty="0" smtClean="0"/>
              <a:t>Simple </a:t>
            </a:r>
            <a:r>
              <a:rPr lang="en-US" sz="4600" dirty="0" smtClean="0"/>
              <a:t>if</a:t>
            </a:r>
            <a:r>
              <a:rPr lang="en-US" dirty="0" smtClean="0"/>
              <a:t> Statement</a:t>
            </a:r>
          </a:p>
        </p:txBody>
      </p:sp>
      <p:sp>
        <p:nvSpPr>
          <p:cNvPr id="7171" name="Rectangle 3" descr="Rectangle: Click to edit Master text styles&#10;Second level&#10;Third level&#10;Fourth level&#10;Fifth level"/>
          <p:cNvSpPr>
            <a:spLocks noGrp="1" noChangeArrowheads="1"/>
          </p:cNvSpPr>
          <p:nvPr>
            <p:ph idx="4294967295"/>
          </p:nvPr>
        </p:nvSpPr>
        <p:spPr>
          <a:xfrm>
            <a:off x="211015" y="1219201"/>
            <a:ext cx="8932985" cy="4754564"/>
          </a:xfrm>
        </p:spPr>
        <p:txBody>
          <a:bodyPr>
            <a:noAutofit/>
          </a:bodyPr>
          <a:lstStyle/>
          <a:p>
            <a:pPr eaLnBrk="1" hangingPunct="1">
              <a:defRPr/>
            </a:pPr>
            <a:r>
              <a:rPr lang="en-US" sz="2400" dirty="0" smtClean="0"/>
              <a:t>if</a:t>
            </a:r>
            <a:r>
              <a:rPr lang="en-US" sz="2400" b="1" dirty="0" smtClean="0"/>
              <a:t> </a:t>
            </a:r>
            <a:r>
              <a:rPr lang="en-US" sz="2400" dirty="0"/>
              <a:t>statement:</a:t>
            </a:r>
            <a:r>
              <a:rPr lang="en-US" sz="2400" b="1" dirty="0"/>
              <a:t> </a:t>
            </a:r>
            <a:r>
              <a:rPr lang="en-US" sz="2400" dirty="0" smtClean="0"/>
              <a:t>Implements </a:t>
            </a:r>
            <a:r>
              <a:rPr lang="en-US" sz="2400" dirty="0"/>
              <a:t>a decision structure for two </a:t>
            </a:r>
            <a:r>
              <a:rPr lang="en-US" sz="2400" dirty="0" smtClean="0"/>
              <a:t>alternatives</a:t>
            </a:r>
          </a:p>
          <a:p>
            <a:pPr eaLnBrk="1" hangingPunct="1">
              <a:defRPr/>
            </a:pPr>
            <a:r>
              <a:rPr lang="en-US" sz="2400" dirty="0" smtClean="0"/>
              <a:t>Syntax:</a:t>
            </a:r>
            <a:endParaRPr lang="en-US" sz="2400" dirty="0"/>
          </a:p>
          <a:p>
            <a:pPr indent="0" eaLnBrk="1" hangingPunct="1">
              <a:buFontTx/>
              <a:buNone/>
              <a:defRPr/>
            </a:pPr>
            <a:r>
              <a:rPr lang="en-US" sz="2400" b="1" dirty="0" smtClean="0"/>
              <a:t> </a:t>
            </a:r>
            <a:r>
              <a:rPr lang="en-US" sz="2400" dirty="0" smtClean="0"/>
              <a:t>if (condition)</a:t>
            </a:r>
          </a:p>
          <a:p>
            <a:pPr indent="0" eaLnBrk="1" hangingPunct="1">
              <a:buFontTx/>
              <a:buNone/>
              <a:defRPr/>
            </a:pPr>
            <a:r>
              <a:rPr lang="en-US" sz="2400" dirty="0" smtClean="0"/>
              <a:t>	statement; //executed if condition is true; </a:t>
            </a:r>
          </a:p>
          <a:p>
            <a:pPr indent="0" eaLnBrk="1" hangingPunct="1">
              <a:buFontTx/>
              <a:buNone/>
              <a:defRPr/>
            </a:pPr>
            <a:r>
              <a:rPr lang="en-US" sz="2400" dirty="0" smtClean="0"/>
              <a:t>(or)</a:t>
            </a:r>
          </a:p>
          <a:p>
            <a:pPr indent="0" eaLnBrk="1" hangingPunct="1">
              <a:buFontTx/>
              <a:buNone/>
              <a:defRPr/>
            </a:pPr>
            <a:r>
              <a:rPr lang="en-US" sz="2400" dirty="0" smtClean="0"/>
              <a:t>if (condition)</a:t>
            </a:r>
          </a:p>
          <a:p>
            <a:pPr indent="0" eaLnBrk="1" hangingPunct="1">
              <a:spcBef>
                <a:spcPts val="0"/>
              </a:spcBef>
              <a:buFontTx/>
              <a:buNone/>
              <a:defRPr/>
            </a:pPr>
            <a:r>
              <a:rPr lang="en-US" sz="2400" dirty="0" smtClean="0"/>
              <a:t>{</a:t>
            </a:r>
          </a:p>
          <a:p>
            <a:pPr indent="0" eaLnBrk="1" hangingPunct="1">
              <a:spcBef>
                <a:spcPts val="0"/>
              </a:spcBef>
              <a:buFontTx/>
              <a:buNone/>
              <a:defRPr/>
            </a:pPr>
            <a:r>
              <a:rPr lang="en-US" sz="2400" dirty="0" smtClean="0"/>
              <a:t>	 statement 1;</a:t>
            </a:r>
          </a:p>
          <a:p>
            <a:pPr indent="0" eaLnBrk="1" hangingPunct="1">
              <a:spcBef>
                <a:spcPts val="0"/>
              </a:spcBef>
              <a:buFont typeface="Wingdings" pitchFamily="2" charset="2"/>
              <a:buNone/>
              <a:defRPr/>
            </a:pPr>
            <a:r>
              <a:rPr lang="en-US" sz="2400" dirty="0" smtClean="0"/>
              <a:t>	 statement 2;</a:t>
            </a:r>
          </a:p>
          <a:p>
            <a:pPr indent="0" eaLnBrk="1" hangingPunct="1">
              <a:spcBef>
                <a:spcPts val="0"/>
              </a:spcBef>
              <a:buFont typeface="Wingdings" pitchFamily="2" charset="2"/>
              <a:buNone/>
              <a:defRPr/>
            </a:pPr>
            <a:r>
              <a:rPr lang="en-US" sz="2400" dirty="0" smtClean="0"/>
              <a:t>	…</a:t>
            </a:r>
          </a:p>
          <a:p>
            <a:pPr indent="0" eaLnBrk="1" hangingPunct="1">
              <a:spcBef>
                <a:spcPts val="0"/>
              </a:spcBef>
              <a:buFont typeface="Wingdings" pitchFamily="2" charset="2"/>
              <a:buNone/>
              <a:defRPr/>
            </a:pPr>
            <a:r>
              <a:rPr lang="en-US" sz="2400" dirty="0" smtClean="0"/>
              <a:t>	 statement n;</a:t>
            </a:r>
          </a:p>
          <a:p>
            <a:pPr indent="0" eaLnBrk="1" hangingPunct="1">
              <a:buFont typeface="Wingdings" pitchFamily="2" charset="2"/>
              <a:buNone/>
              <a:defRPr/>
            </a:pPr>
            <a:r>
              <a:rPr lang="en-US" sz="2400" dirty="0" smtClean="0"/>
              <a:t>}</a:t>
            </a:r>
          </a:p>
        </p:txBody>
      </p:sp>
      <p:cxnSp>
        <p:nvCxnSpPr>
          <p:cNvPr id="88068" name="Straight Arrow Connector 7"/>
          <p:cNvCxnSpPr>
            <a:cxnSpLocks noChangeShapeType="1"/>
          </p:cNvCxnSpPr>
          <p:nvPr/>
        </p:nvCxnSpPr>
        <p:spPr bwMode="auto">
          <a:xfrm rot="10800000">
            <a:off x="2438400" y="2360612"/>
            <a:ext cx="2461846" cy="1587"/>
          </a:xfrm>
          <a:prstGeom prst="straightConnector1">
            <a:avLst/>
          </a:prstGeom>
          <a:noFill/>
          <a:ln w="15875" algn="ctr">
            <a:solidFill>
              <a:srgbClr val="FF0000"/>
            </a:solidFill>
            <a:round/>
            <a:headEnd/>
            <a:tailEnd type="arrow" w="med" len="med"/>
          </a:ln>
        </p:spPr>
      </p:cxnSp>
      <p:sp>
        <p:nvSpPr>
          <p:cNvPr id="88069" name="TextBox 8"/>
          <p:cNvSpPr txBox="1">
            <a:spLocks noChangeArrowheads="1"/>
          </p:cNvSpPr>
          <p:nvPr/>
        </p:nvSpPr>
        <p:spPr bwMode="auto">
          <a:xfrm>
            <a:off x="5029200" y="2129779"/>
            <a:ext cx="2492798" cy="461665"/>
          </a:xfrm>
          <a:prstGeom prst="rect">
            <a:avLst/>
          </a:prstGeom>
          <a:noFill/>
          <a:ln w="9525">
            <a:noFill/>
            <a:miter lim="800000"/>
            <a:headEnd/>
            <a:tailEnd/>
          </a:ln>
        </p:spPr>
        <p:txBody>
          <a:bodyPr wrap="none">
            <a:spAutoFit/>
          </a:bodyPr>
          <a:lstStyle/>
          <a:p>
            <a:r>
              <a:rPr lang="en-US" sz="2400" dirty="0">
                <a:solidFill>
                  <a:srgbClr val="FF0000"/>
                </a:solidFill>
              </a:rPr>
              <a:t>no semicolon here</a:t>
            </a:r>
          </a:p>
        </p:txBody>
      </p:sp>
      <p:pic>
        <p:nvPicPr>
          <p:cNvPr id="88070" name="Picture 2"/>
          <p:cNvPicPr>
            <a:picLocks noChangeAspect="1" noChangeArrowheads="1"/>
          </p:cNvPicPr>
          <p:nvPr/>
        </p:nvPicPr>
        <p:blipFill>
          <a:blip r:embed="rId3"/>
          <a:srcRect/>
          <a:stretch>
            <a:fillRect/>
          </a:stretch>
        </p:blipFill>
        <p:spPr bwMode="auto">
          <a:xfrm>
            <a:off x="5556739" y="3352800"/>
            <a:ext cx="1840523" cy="3200400"/>
          </a:xfrm>
          <a:prstGeom prst="rect">
            <a:avLst/>
          </a:prstGeom>
          <a:noFill/>
          <a:ln w="9525">
            <a:noFill/>
            <a:miter lim="800000"/>
            <a:headEnd/>
            <a:tailEnd/>
          </a:ln>
        </p:spPr>
      </p:pic>
      <p:sp>
        <p:nvSpPr>
          <p:cNvPr id="9" name="Footer Placeholder 8"/>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534" y="1371600"/>
            <a:ext cx="8018585" cy="4893647"/>
          </a:xfrm>
          <a:prstGeom prst="rect">
            <a:avLst/>
          </a:prstGeom>
        </p:spPr>
        <p:txBody>
          <a:bodyPr>
            <a:spAutoFit/>
          </a:bodyPr>
          <a:lstStyle/>
          <a:p>
            <a:pPr>
              <a:defRPr/>
            </a:pPr>
            <a:r>
              <a:rPr lang="en-US" sz="2400" kern="0" dirty="0">
                <a:solidFill>
                  <a:srgbClr val="0070C0"/>
                </a:solidFill>
                <a:latin typeface="Times New Roman" pitchFamily="18" charset="0"/>
                <a:cs typeface="Times New Roman" pitchFamily="18" charset="0"/>
              </a:rPr>
              <a:t>ifdemo.cpp</a:t>
            </a:r>
            <a:endParaRPr lang="en-US" sz="2400" dirty="0" smtClean="0">
              <a:solidFill>
                <a:srgbClr val="0070C0"/>
              </a:solidFill>
              <a:latin typeface="Times New Roman" pitchFamily="18" charset="0"/>
              <a:cs typeface="Times New Roman" pitchFamily="18" charset="0"/>
            </a:endParaRPr>
          </a:p>
          <a:p>
            <a:pPr>
              <a:defRPr/>
            </a:pP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iostream.h</a:t>
            </a:r>
            <a:r>
              <a:rPr lang="en-US" sz="2400" dirty="0">
                <a:solidFill>
                  <a:schemeClr val="tx1"/>
                </a:solidFill>
                <a:latin typeface="Times New Roman" pitchFamily="18" charset="0"/>
                <a:cs typeface="Times New Roman" pitchFamily="18" charset="0"/>
              </a:rPr>
              <a:t>&gt;</a:t>
            </a:r>
          </a:p>
          <a:p>
            <a:pPr>
              <a:defRPr/>
            </a:pPr>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conio.h</a:t>
            </a:r>
            <a:r>
              <a:rPr lang="en-US" sz="2400" dirty="0">
                <a:solidFill>
                  <a:schemeClr val="tx1"/>
                </a:solidFill>
                <a:latin typeface="Times New Roman" pitchFamily="18" charset="0"/>
                <a:cs typeface="Times New Roman" pitchFamily="18" charset="0"/>
              </a:rPr>
              <a:t>&gt;</a:t>
            </a:r>
          </a:p>
          <a:p>
            <a:pPr>
              <a:defRPr/>
            </a:pPr>
            <a:r>
              <a:rPr lang="en-US" sz="2400" dirty="0">
                <a:solidFill>
                  <a:schemeClr val="tx1"/>
                </a:solidFill>
                <a:latin typeface="Times New Roman" pitchFamily="18" charset="0"/>
                <a:cs typeface="Times New Roman" pitchFamily="18" charset="0"/>
              </a:rPr>
              <a:t>void main()</a:t>
            </a:r>
          </a:p>
          <a:p>
            <a:pPr>
              <a:defRPr/>
            </a:pPr>
            <a:r>
              <a:rPr lang="en-US" sz="2400" dirty="0">
                <a:solidFill>
                  <a:schemeClr val="tx1"/>
                </a:solidFill>
                <a:latin typeface="Times New Roman" pitchFamily="18" charset="0"/>
                <a:cs typeface="Times New Roman" pitchFamily="18" charset="0"/>
              </a:rPr>
              <a:t>{</a:t>
            </a:r>
          </a:p>
          <a:p>
            <a:pPr>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clrscr</a:t>
            </a:r>
            <a:r>
              <a:rPr lang="en-US" sz="2400" dirty="0">
                <a:solidFill>
                  <a:schemeClr val="tx1"/>
                </a:solidFill>
                <a:latin typeface="Times New Roman" pitchFamily="18" charset="0"/>
                <a:cs typeface="Times New Roman" pitchFamily="18" charset="0"/>
              </a:rPr>
              <a:t>();</a:t>
            </a:r>
          </a:p>
          <a:p>
            <a:pPr>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int</a:t>
            </a:r>
            <a:r>
              <a:rPr lang="en-US" sz="2400" dirty="0">
                <a:solidFill>
                  <a:schemeClr val="tx1"/>
                </a:solidFill>
                <a:latin typeface="Times New Roman" pitchFamily="18" charset="0"/>
                <a:cs typeface="Times New Roman" pitchFamily="18" charset="0"/>
              </a:rPr>
              <a:t> x;</a:t>
            </a:r>
          </a:p>
          <a:p>
            <a:pPr>
              <a:defRPr/>
            </a:pPr>
            <a:r>
              <a:rPr lang="en-US" sz="2400" dirty="0">
                <a:solidFill>
                  <a:schemeClr val="tx1"/>
                </a:solidFill>
                <a:latin typeface="Times New Roman" pitchFamily="18" charset="0"/>
                <a:cs typeface="Times New Roman" pitchFamily="18" charset="0"/>
              </a:rPr>
              <a:t>   cout&lt;&lt;"Enter a number: ";</a:t>
            </a:r>
          </a:p>
          <a:p>
            <a:pPr>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cin</a:t>
            </a:r>
            <a:r>
              <a:rPr lang="en-US" sz="2400" dirty="0">
                <a:solidFill>
                  <a:schemeClr val="tx1"/>
                </a:solidFill>
                <a:latin typeface="Times New Roman" pitchFamily="18" charset="0"/>
                <a:cs typeface="Times New Roman" pitchFamily="18" charset="0"/>
              </a:rPr>
              <a:t>&gt;&gt;x;</a:t>
            </a:r>
          </a:p>
          <a:p>
            <a:pPr>
              <a:defRPr/>
            </a:pPr>
            <a:r>
              <a:rPr lang="en-US" sz="2400" dirty="0">
                <a:solidFill>
                  <a:schemeClr val="tx1"/>
                </a:solidFill>
                <a:latin typeface="Times New Roman" pitchFamily="18" charset="0"/>
                <a:cs typeface="Times New Roman" pitchFamily="18" charset="0"/>
              </a:rPr>
              <a:t>   if(x&gt;100)</a:t>
            </a:r>
          </a:p>
          <a:p>
            <a:pPr>
              <a:defRPr/>
            </a:pPr>
            <a:r>
              <a:rPr lang="en-US" sz="2400" dirty="0">
                <a:solidFill>
                  <a:schemeClr val="tx1"/>
                </a:solidFill>
                <a:latin typeface="Times New Roman" pitchFamily="18" charset="0"/>
                <a:cs typeface="Times New Roman" pitchFamily="18" charset="0"/>
              </a:rPr>
              <a:t>      cout&lt;&lt;"That number is greater than 100\n";</a:t>
            </a:r>
          </a:p>
          <a:p>
            <a:pPr>
              <a:defRPr/>
            </a:pPr>
            <a:r>
              <a:rPr lang="en-US" sz="2400" dirty="0">
                <a:solidFill>
                  <a:schemeClr val="tx1"/>
                </a:solidFill>
                <a:latin typeface="Times New Roman" pitchFamily="18" charset="0"/>
                <a:cs typeface="Times New Roman" pitchFamily="18" charset="0"/>
              </a:rPr>
              <a:t>   getch();</a:t>
            </a:r>
          </a:p>
          <a:p>
            <a:pPr>
              <a:defRPr/>
            </a:pPr>
            <a:r>
              <a:rPr lang="en-US" sz="2400" dirty="0">
                <a:solidFill>
                  <a:schemeClr val="tx1"/>
                </a:solidFill>
                <a:latin typeface="Times New Roman" pitchFamily="18" charset="0"/>
                <a:cs typeface="Times New Roman" pitchFamily="18" charset="0"/>
              </a:rPr>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5" name="Rectangle 2"/>
          <p:cNvSpPr txBox="1">
            <a:spLocks noChangeArrowheads="1"/>
          </p:cNvSpPr>
          <p:nvPr/>
        </p:nvSpPr>
        <p:spPr>
          <a:xfrm>
            <a:off x="140677" y="76200"/>
            <a:ext cx="8651631"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dirty="0" smtClean="0"/>
              <a:t>Simple </a:t>
            </a:r>
            <a:r>
              <a:rPr lang="en-US" sz="4600" dirty="0" smtClean="0"/>
              <a:t>if</a:t>
            </a:r>
            <a:r>
              <a:rPr lang="en-US" dirty="0" smtClean="0"/>
              <a:t> Statement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91" y="609600"/>
            <a:ext cx="8018585" cy="6370975"/>
          </a:xfrm>
          <a:prstGeom prst="rect">
            <a:avLst/>
          </a:prstGeom>
        </p:spPr>
        <p:txBody>
          <a:bodyPr>
            <a:spAutoFit/>
          </a:bodyPr>
          <a:lstStyle/>
          <a:p>
            <a:pPr>
              <a:defRPr/>
            </a:pPr>
            <a:r>
              <a:rPr lang="en-US" sz="2400" dirty="0" smtClean="0">
                <a:solidFill>
                  <a:srgbClr val="0070C0"/>
                </a:solidFill>
                <a:latin typeface="Times New Roman" pitchFamily="18" charset="0"/>
                <a:cs typeface="Times New Roman" pitchFamily="18" charset="0"/>
              </a:rPr>
              <a:t>if2.cpp</a:t>
            </a:r>
          </a:p>
          <a:p>
            <a:pPr>
              <a:defRPr/>
            </a:pP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demonstrates if with multiline body</a:t>
            </a:r>
          </a:p>
          <a:p>
            <a:pPr>
              <a:defRPr/>
            </a:pP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iostream.h</a:t>
            </a:r>
            <a:r>
              <a:rPr lang="en-US" sz="2400" dirty="0">
                <a:solidFill>
                  <a:schemeClr val="tx1"/>
                </a:solidFill>
                <a:latin typeface="Times New Roman" pitchFamily="18" charset="0"/>
                <a:cs typeface="Times New Roman" pitchFamily="18" charset="0"/>
              </a:rPr>
              <a:t>&gt;</a:t>
            </a:r>
          </a:p>
          <a:p>
            <a:pPr>
              <a:defRPr/>
            </a:pPr>
            <a:r>
              <a:rPr lang="en-US" sz="2400" dirty="0">
                <a:solidFill>
                  <a:schemeClr val="tx1"/>
                </a:solidFill>
                <a:latin typeface="Times New Roman" pitchFamily="18" charset="0"/>
                <a:cs typeface="Times New Roman" pitchFamily="18" charset="0"/>
              </a:rPr>
              <a:t>#include&lt;</a:t>
            </a:r>
            <a:r>
              <a:rPr lang="en-US" sz="2400" dirty="0" err="1">
                <a:solidFill>
                  <a:schemeClr val="tx1"/>
                </a:solidFill>
                <a:latin typeface="Times New Roman" pitchFamily="18" charset="0"/>
                <a:cs typeface="Times New Roman" pitchFamily="18" charset="0"/>
              </a:rPr>
              <a:t>conio.h</a:t>
            </a:r>
            <a:r>
              <a:rPr lang="en-US" sz="2400" dirty="0">
                <a:solidFill>
                  <a:schemeClr val="tx1"/>
                </a:solidFill>
                <a:latin typeface="Times New Roman" pitchFamily="18" charset="0"/>
                <a:cs typeface="Times New Roman" pitchFamily="18" charset="0"/>
              </a:rPr>
              <a:t>&gt;</a:t>
            </a:r>
          </a:p>
          <a:p>
            <a:pPr>
              <a:defRPr/>
            </a:pPr>
            <a:r>
              <a:rPr lang="en-US" sz="2400" dirty="0">
                <a:solidFill>
                  <a:schemeClr val="tx1"/>
                </a:solidFill>
                <a:latin typeface="Times New Roman" pitchFamily="18" charset="0"/>
                <a:cs typeface="Times New Roman" pitchFamily="18" charset="0"/>
              </a:rPr>
              <a:t>void main()</a:t>
            </a:r>
          </a:p>
          <a:p>
            <a:pPr>
              <a:defRPr/>
            </a:pPr>
            <a:r>
              <a:rPr lang="en-US" sz="2400" dirty="0">
                <a:solidFill>
                  <a:schemeClr val="tx1"/>
                </a:solidFill>
                <a:latin typeface="Times New Roman" pitchFamily="18" charset="0"/>
                <a:cs typeface="Times New Roman" pitchFamily="18" charset="0"/>
              </a:rPr>
              <a:t>{</a:t>
            </a:r>
          </a:p>
          <a:p>
            <a:pPr>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clrscr</a:t>
            </a:r>
            <a:r>
              <a:rPr lang="en-US" sz="2400" dirty="0">
                <a:solidFill>
                  <a:schemeClr val="tx1"/>
                </a:solidFill>
                <a:latin typeface="Times New Roman" pitchFamily="18" charset="0"/>
                <a:cs typeface="Times New Roman" pitchFamily="18" charset="0"/>
              </a:rPr>
              <a:t>();</a:t>
            </a:r>
          </a:p>
          <a:p>
            <a:pPr>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int</a:t>
            </a:r>
            <a:r>
              <a:rPr lang="en-US" sz="2400" dirty="0">
                <a:solidFill>
                  <a:schemeClr val="tx1"/>
                </a:solidFill>
                <a:latin typeface="Times New Roman" pitchFamily="18" charset="0"/>
                <a:cs typeface="Times New Roman" pitchFamily="18" charset="0"/>
              </a:rPr>
              <a:t> x;</a:t>
            </a:r>
          </a:p>
          <a:p>
            <a:pPr>
              <a:defRPr/>
            </a:pPr>
            <a:r>
              <a:rPr lang="en-US" sz="2400" dirty="0">
                <a:solidFill>
                  <a:schemeClr val="tx1"/>
                </a:solidFill>
                <a:latin typeface="Times New Roman" pitchFamily="18" charset="0"/>
                <a:cs typeface="Times New Roman" pitchFamily="18" charset="0"/>
              </a:rPr>
              <a:t>   cout&lt;&lt;"Enter a number: ";</a:t>
            </a:r>
          </a:p>
          <a:p>
            <a:pPr>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cin</a:t>
            </a:r>
            <a:r>
              <a:rPr lang="en-US" sz="2400" dirty="0">
                <a:solidFill>
                  <a:schemeClr val="tx1"/>
                </a:solidFill>
                <a:latin typeface="Times New Roman" pitchFamily="18" charset="0"/>
                <a:cs typeface="Times New Roman" pitchFamily="18" charset="0"/>
              </a:rPr>
              <a:t>&gt;&gt;x;</a:t>
            </a:r>
          </a:p>
          <a:p>
            <a:pPr>
              <a:defRPr/>
            </a:pPr>
            <a:r>
              <a:rPr lang="en-US" sz="2400" dirty="0">
                <a:solidFill>
                  <a:schemeClr val="tx1"/>
                </a:solidFill>
                <a:latin typeface="Times New Roman" pitchFamily="18" charset="0"/>
                <a:cs typeface="Times New Roman" pitchFamily="18" charset="0"/>
              </a:rPr>
              <a:t>   if(x&gt;100)</a:t>
            </a:r>
          </a:p>
          <a:p>
            <a:pPr>
              <a:defRPr/>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defRPr/>
            </a:pPr>
            <a:r>
              <a:rPr lang="en-US" sz="2400" dirty="0">
                <a:solidFill>
                  <a:schemeClr val="tx1"/>
                </a:solidFill>
                <a:latin typeface="Times New Roman" pitchFamily="18" charset="0"/>
                <a:cs typeface="Times New Roman" pitchFamily="18" charset="0"/>
              </a:rPr>
              <a:t>      cout&lt;&lt;"The number "&lt;&lt;x;</a:t>
            </a:r>
          </a:p>
          <a:p>
            <a:pPr>
              <a:defRPr/>
            </a:pPr>
            <a:r>
              <a:rPr lang="en-US" sz="2400" dirty="0">
                <a:solidFill>
                  <a:schemeClr val="tx1"/>
                </a:solidFill>
                <a:latin typeface="Times New Roman" pitchFamily="18" charset="0"/>
                <a:cs typeface="Times New Roman" pitchFamily="18" charset="0"/>
              </a:rPr>
              <a:t>      cout&lt;&lt;" is greater than 100\n";</a:t>
            </a:r>
          </a:p>
          <a:p>
            <a:pPr>
              <a:defRPr/>
            </a:pPr>
            <a:r>
              <a:rPr lang="en-US" sz="2400" dirty="0">
                <a:solidFill>
                  <a:schemeClr val="tx1"/>
                </a:solidFill>
                <a:latin typeface="Times New Roman" pitchFamily="18" charset="0"/>
                <a:cs typeface="Times New Roman" pitchFamily="18" charset="0"/>
              </a:rPr>
              <a:t>   }</a:t>
            </a:r>
          </a:p>
          <a:p>
            <a:pPr>
              <a:defRPr/>
            </a:pPr>
            <a:r>
              <a:rPr lang="en-US" sz="2400" dirty="0">
                <a:solidFill>
                  <a:schemeClr val="tx1"/>
                </a:solidFill>
                <a:latin typeface="Times New Roman" pitchFamily="18" charset="0"/>
                <a:cs typeface="Times New Roman" pitchFamily="18" charset="0"/>
              </a:rPr>
              <a:t>   getch();</a:t>
            </a:r>
          </a:p>
          <a:p>
            <a:pPr>
              <a:defRPr/>
            </a:pPr>
            <a:r>
              <a:rPr lang="en-US" sz="2400" dirty="0">
                <a:solidFill>
                  <a:schemeClr val="tx1"/>
                </a:solidFill>
                <a:latin typeface="Times New Roman" pitchFamily="18" charset="0"/>
                <a:cs typeface="Times New Roman" pitchFamily="18" charset="0"/>
              </a:rPr>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5" name="Rectangle 2"/>
          <p:cNvSpPr txBox="1">
            <a:spLocks noChangeArrowheads="1"/>
          </p:cNvSpPr>
          <p:nvPr/>
        </p:nvSpPr>
        <p:spPr>
          <a:xfrm>
            <a:off x="-41031" y="0"/>
            <a:ext cx="8651631"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b="1" dirty="0"/>
              <a:t>Multiple Statements in the if </a:t>
            </a:r>
            <a:r>
              <a:rPr lang="en-US" b="1" dirty="0" smtClean="0"/>
              <a:t>Body</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 y="-1"/>
            <a:ext cx="6425856" cy="972081"/>
          </a:xfrm>
        </p:spPr>
        <p:txBody>
          <a:bodyPr>
            <a:normAutofit fontScale="90000"/>
          </a:bodyPr>
          <a:lstStyle/>
          <a:p>
            <a:pPr algn="ctr" eaLnBrk="1" hangingPunct="1">
              <a:defRPr/>
            </a:pPr>
            <a:r>
              <a:rPr lang="en-US" b="1" dirty="0" smtClean="0">
                <a:solidFill>
                  <a:schemeClr val="accent5">
                    <a:lumMod val="50000"/>
                  </a:schemeClr>
                </a:solidFill>
              </a:rPr>
              <a:t>Details of a Typical C++ Environment</a:t>
            </a:r>
          </a:p>
        </p:txBody>
      </p:sp>
      <p:sp>
        <p:nvSpPr>
          <p:cNvPr id="23555" name="Text Box 3"/>
          <p:cNvSpPr txBox="1">
            <a:spLocks noChangeArrowheads="1"/>
          </p:cNvSpPr>
          <p:nvPr/>
        </p:nvSpPr>
        <p:spPr bwMode="auto">
          <a:xfrm>
            <a:off x="0" y="1046162"/>
            <a:ext cx="4079631" cy="3754438"/>
          </a:xfrm>
          <a:prstGeom prst="rect">
            <a:avLst/>
          </a:prstGeom>
          <a:noFill/>
          <a:ln w="9525">
            <a:noFill/>
            <a:miter lim="800000"/>
            <a:headEnd/>
            <a:tailEnd/>
          </a:ln>
        </p:spPr>
        <p:txBody>
          <a:bodyPr>
            <a:spAutoFit/>
          </a:bodyPr>
          <a:lstStyle/>
          <a:p>
            <a:pPr marL="457200" indent="-457200">
              <a:spcBef>
                <a:spcPct val="50000"/>
              </a:spcBef>
            </a:pPr>
            <a:r>
              <a:rPr lang="en-US" sz="2800" dirty="0">
                <a:solidFill>
                  <a:srgbClr val="000000"/>
                </a:solidFill>
                <a:latin typeface="Times New Roman" pitchFamily="18" charset="0"/>
                <a:cs typeface="Times New Roman" pitchFamily="18" charset="0"/>
              </a:rPr>
              <a:t>Phases of C++ Programs:</a:t>
            </a:r>
          </a:p>
          <a:p>
            <a:pPr marL="914400" lvl="1" indent="-457200">
              <a:spcBef>
                <a:spcPct val="50000"/>
              </a:spcBef>
              <a:buFontTx/>
              <a:buAutoNum type="arabicPeriod"/>
            </a:pPr>
            <a:r>
              <a:rPr lang="en-US" sz="2800" dirty="0">
                <a:solidFill>
                  <a:srgbClr val="000000"/>
                </a:solidFill>
                <a:latin typeface="Times New Roman" pitchFamily="18" charset="0"/>
                <a:cs typeface="Times New Roman" pitchFamily="18" charset="0"/>
              </a:rPr>
              <a:t>Edit</a:t>
            </a:r>
          </a:p>
          <a:p>
            <a:pPr marL="914400" lvl="1" indent="-457200">
              <a:spcBef>
                <a:spcPct val="50000"/>
              </a:spcBef>
              <a:buFontTx/>
              <a:buAutoNum type="arabicPeriod"/>
            </a:pPr>
            <a:r>
              <a:rPr lang="en-US" sz="2800" dirty="0">
                <a:solidFill>
                  <a:srgbClr val="000000"/>
                </a:solidFill>
                <a:latin typeface="Times New Roman" pitchFamily="18" charset="0"/>
                <a:cs typeface="Times New Roman" pitchFamily="18" charset="0"/>
              </a:rPr>
              <a:t>Preprocess</a:t>
            </a:r>
          </a:p>
          <a:p>
            <a:pPr marL="914400" lvl="1" indent="-457200">
              <a:spcBef>
                <a:spcPct val="50000"/>
              </a:spcBef>
              <a:buFontTx/>
              <a:buAutoNum type="arabicPeriod"/>
            </a:pPr>
            <a:r>
              <a:rPr lang="en-US" sz="2800" dirty="0">
                <a:solidFill>
                  <a:srgbClr val="000000"/>
                </a:solidFill>
                <a:latin typeface="Times New Roman" pitchFamily="18" charset="0"/>
                <a:cs typeface="Times New Roman" pitchFamily="18" charset="0"/>
              </a:rPr>
              <a:t>Compile</a:t>
            </a:r>
          </a:p>
          <a:p>
            <a:pPr marL="914400" lvl="1" indent="-457200">
              <a:spcBef>
                <a:spcPct val="50000"/>
              </a:spcBef>
              <a:buFontTx/>
              <a:buAutoNum type="arabicPeriod"/>
            </a:pPr>
            <a:r>
              <a:rPr lang="en-US" sz="2800" dirty="0">
                <a:solidFill>
                  <a:srgbClr val="000000"/>
                </a:solidFill>
                <a:latin typeface="Times New Roman" pitchFamily="18" charset="0"/>
                <a:cs typeface="Times New Roman" pitchFamily="18" charset="0"/>
              </a:rPr>
              <a:t>Link</a:t>
            </a:r>
          </a:p>
          <a:p>
            <a:pPr marL="914400" lvl="1" indent="-457200">
              <a:spcBef>
                <a:spcPct val="50000"/>
              </a:spcBef>
              <a:buFontTx/>
              <a:buAutoNum type="arabicPeriod"/>
            </a:pPr>
            <a:r>
              <a:rPr lang="en-US" sz="2800" dirty="0">
                <a:solidFill>
                  <a:srgbClr val="000000"/>
                </a:solidFill>
                <a:latin typeface="Times New Roman" pitchFamily="18" charset="0"/>
                <a:cs typeface="Times New Roman" pitchFamily="18" charset="0"/>
              </a:rPr>
              <a:t>Load &amp; Execute</a:t>
            </a:r>
          </a:p>
        </p:txBody>
      </p:sp>
      <p:grpSp>
        <p:nvGrpSpPr>
          <p:cNvPr id="2" name="Group 4"/>
          <p:cNvGrpSpPr>
            <a:grpSpLocks/>
          </p:cNvGrpSpPr>
          <p:nvPr/>
        </p:nvGrpSpPr>
        <p:grpSpPr bwMode="auto">
          <a:xfrm>
            <a:off x="4136782" y="1143000"/>
            <a:ext cx="4655526" cy="5572125"/>
            <a:chOff x="2638" y="762"/>
            <a:chExt cx="2933" cy="3510"/>
          </a:xfrm>
        </p:grpSpPr>
        <p:sp>
          <p:nvSpPr>
            <p:cNvPr id="15365" name="Freeform 5"/>
            <p:cNvSpPr>
              <a:spLocks/>
            </p:cNvSpPr>
            <p:nvPr/>
          </p:nvSpPr>
          <p:spPr bwMode="auto">
            <a:xfrm>
              <a:off x="2638" y="2381"/>
              <a:ext cx="756"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5366" name="Freeform 6"/>
            <p:cNvSpPr>
              <a:spLocks/>
            </p:cNvSpPr>
            <p:nvPr/>
          </p:nvSpPr>
          <p:spPr bwMode="auto">
            <a:xfrm>
              <a:off x="2638" y="1545"/>
              <a:ext cx="756"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5367" name="Freeform 7"/>
            <p:cNvSpPr>
              <a:spLocks/>
            </p:cNvSpPr>
            <p:nvPr/>
          </p:nvSpPr>
          <p:spPr bwMode="auto">
            <a:xfrm>
              <a:off x="2638" y="2381"/>
              <a:ext cx="756"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5368"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Loader</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sp>
          <p:nvSpPr>
            <p:cNvPr id="15369" name="Freeform 9"/>
            <p:cNvSpPr>
              <a:spLocks/>
            </p:cNvSpPr>
            <p:nvPr/>
          </p:nvSpPr>
          <p:spPr bwMode="auto">
            <a:xfrm>
              <a:off x="3396" y="912"/>
              <a:ext cx="32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5370" name="Freeform 10"/>
            <p:cNvSpPr>
              <a:spLocks/>
            </p:cNvSpPr>
            <p:nvPr/>
          </p:nvSpPr>
          <p:spPr bwMode="auto">
            <a:xfrm>
              <a:off x="3396" y="1305"/>
              <a:ext cx="32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5371" name="Freeform 11"/>
            <p:cNvSpPr>
              <a:spLocks/>
            </p:cNvSpPr>
            <p:nvPr/>
          </p:nvSpPr>
          <p:spPr bwMode="auto">
            <a:xfrm>
              <a:off x="3396" y="2525"/>
              <a:ext cx="32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5372"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lgn="ctr"/>
              <a:r>
                <a:rPr lang="en-US" sz="900">
                  <a:solidFill>
                    <a:srgbClr val="000000"/>
                  </a:solidFill>
                  <a:latin typeface="AvantGarde" pitchFamily="34" charset="0"/>
                  <a:cs typeface="Times New Roman" pitchFamily="18" charset="0"/>
                </a:rPr>
                <a:t>Primary</a:t>
              </a:r>
              <a:endParaRPr lang="en-US" sz="1000">
                <a:solidFill>
                  <a:srgbClr val="000000"/>
                </a:solidFill>
                <a:latin typeface="Times"/>
                <a:cs typeface="Times New Roman" pitchFamily="18" charset="0"/>
              </a:endParaRPr>
            </a:p>
            <a:p>
              <a:pPr indent="228600" algn="ctr"/>
              <a:r>
                <a:rPr lang="en-US" sz="900">
                  <a:solidFill>
                    <a:srgbClr val="000000"/>
                  </a:solidFill>
                  <a:latin typeface="AvantGarde" pitchFamily="34" charset="0"/>
                  <a:cs typeface="Times New Roman" pitchFamily="18" charset="0"/>
                </a:rPr>
                <a:t>Memory</a:t>
              </a:r>
              <a:endParaRPr lang="en-US" sz="1000">
                <a:solidFill>
                  <a:srgbClr val="000000"/>
                </a:solidFill>
                <a:latin typeface="Times"/>
                <a:cs typeface="Times New Roman" pitchFamily="18" charset="0"/>
              </a:endParaRPr>
            </a:p>
            <a:p>
              <a:pPr indent="228600"/>
              <a:endParaRPr lang="en-US">
                <a:latin typeface="Times New Roman" pitchFamily="18" charset="0"/>
                <a:cs typeface="Times New Roman" pitchFamily="18" charset="0"/>
              </a:endParaRPr>
            </a:p>
          </p:txBody>
        </p:sp>
        <p:sp>
          <p:nvSpPr>
            <p:cNvPr id="15373" name="Freeform 13"/>
            <p:cNvSpPr>
              <a:spLocks/>
            </p:cNvSpPr>
            <p:nvPr/>
          </p:nvSpPr>
          <p:spPr bwMode="auto">
            <a:xfrm>
              <a:off x="3396" y="3533"/>
              <a:ext cx="32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 name="Group 14"/>
            <p:cNvGrpSpPr>
              <a:grpSpLocks/>
            </p:cNvGrpSpPr>
            <p:nvPr/>
          </p:nvGrpSpPr>
          <p:grpSpPr bwMode="auto">
            <a:xfrm>
              <a:off x="4260" y="2304"/>
              <a:ext cx="108" cy="960"/>
              <a:chOff x="0" y="0"/>
              <a:chExt cx="19999" cy="19999"/>
            </a:xfrm>
          </p:grpSpPr>
          <p:sp>
            <p:nvSpPr>
              <p:cNvPr id="15509" name="Arc 15"/>
              <p:cNvSpPr>
                <a:spLocks/>
              </p:cNvSpPr>
              <p:nvPr/>
            </p:nvSpPr>
            <p:spPr bwMode="auto">
              <a:xfrm>
                <a:off x="0" y="0"/>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10" name="Arc 16"/>
              <p:cNvSpPr>
                <a:spLocks/>
              </p:cNvSpPr>
              <p:nvPr/>
            </p:nvSpPr>
            <p:spPr bwMode="auto">
              <a:xfrm flipV="1">
                <a:off x="0" y="14993"/>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11" name="Arc 17"/>
              <p:cNvSpPr>
                <a:spLocks/>
              </p:cNvSpPr>
              <p:nvPr/>
            </p:nvSpPr>
            <p:spPr bwMode="auto">
              <a:xfrm flipH="1">
                <a:off x="9958" y="9995"/>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12" name="Arc 18"/>
              <p:cNvSpPr>
                <a:spLocks/>
              </p:cNvSpPr>
              <p:nvPr/>
            </p:nvSpPr>
            <p:spPr bwMode="auto">
              <a:xfrm flipH="1" flipV="1">
                <a:off x="9958" y="4998"/>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grpSp>
        <p:grpSp>
          <p:nvGrpSpPr>
            <p:cNvPr id="4" name="Group 19"/>
            <p:cNvGrpSpPr>
              <a:grpSpLocks/>
            </p:cNvGrpSpPr>
            <p:nvPr/>
          </p:nvGrpSpPr>
          <p:grpSpPr bwMode="auto">
            <a:xfrm>
              <a:off x="4260" y="3312"/>
              <a:ext cx="108" cy="960"/>
              <a:chOff x="0" y="0"/>
              <a:chExt cx="19999" cy="19999"/>
            </a:xfrm>
          </p:grpSpPr>
          <p:sp>
            <p:nvSpPr>
              <p:cNvPr id="15505" name="Arc 20"/>
              <p:cNvSpPr>
                <a:spLocks/>
              </p:cNvSpPr>
              <p:nvPr/>
            </p:nvSpPr>
            <p:spPr bwMode="auto">
              <a:xfrm>
                <a:off x="0" y="0"/>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06" name="Arc 21"/>
              <p:cNvSpPr>
                <a:spLocks/>
              </p:cNvSpPr>
              <p:nvPr/>
            </p:nvSpPr>
            <p:spPr bwMode="auto">
              <a:xfrm flipV="1">
                <a:off x="0" y="14993"/>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07" name="Arc 22"/>
              <p:cNvSpPr>
                <a:spLocks/>
              </p:cNvSpPr>
              <p:nvPr/>
            </p:nvSpPr>
            <p:spPr bwMode="auto">
              <a:xfrm flipH="1">
                <a:off x="9958" y="9995"/>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08" name="Arc 23"/>
              <p:cNvSpPr>
                <a:spLocks/>
              </p:cNvSpPr>
              <p:nvPr/>
            </p:nvSpPr>
            <p:spPr bwMode="auto">
              <a:xfrm flipH="1" flipV="1">
                <a:off x="9958" y="4998"/>
                <a:ext cx="10041"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grpSp>
        <p:grpSp>
          <p:nvGrpSpPr>
            <p:cNvPr id="5" name="Group 24"/>
            <p:cNvGrpSpPr>
              <a:grpSpLocks/>
            </p:cNvGrpSpPr>
            <p:nvPr/>
          </p:nvGrpSpPr>
          <p:grpSpPr bwMode="auto">
            <a:xfrm>
              <a:off x="4260" y="768"/>
              <a:ext cx="108" cy="288"/>
              <a:chOff x="0" y="0"/>
              <a:chExt cx="19999" cy="20001"/>
            </a:xfrm>
          </p:grpSpPr>
          <p:sp>
            <p:nvSpPr>
              <p:cNvPr id="15501" name="Arc 25"/>
              <p:cNvSpPr>
                <a:spLocks/>
              </p:cNvSpPr>
              <p:nvPr/>
            </p:nvSpPr>
            <p:spPr bwMode="auto">
              <a:xfrm>
                <a:off x="0" y="0"/>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02" name="Arc 26"/>
              <p:cNvSpPr>
                <a:spLocks/>
              </p:cNvSpPr>
              <p:nvPr/>
            </p:nvSpPr>
            <p:spPr bwMode="auto">
              <a:xfrm flipV="1">
                <a:off x="0" y="14980"/>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03" name="Arc 27"/>
              <p:cNvSpPr>
                <a:spLocks/>
              </p:cNvSpPr>
              <p:nvPr/>
            </p:nvSpPr>
            <p:spPr bwMode="auto">
              <a:xfrm flipH="1">
                <a:off x="9958" y="9987"/>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04" name="Arc 28"/>
              <p:cNvSpPr>
                <a:spLocks/>
              </p:cNvSpPr>
              <p:nvPr/>
            </p:nvSpPr>
            <p:spPr bwMode="auto">
              <a:xfrm flipH="1" flipV="1">
                <a:off x="9958" y="4993"/>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grpSp>
        <p:sp>
          <p:nvSpPr>
            <p:cNvPr id="15377" name="Arc 29"/>
            <p:cNvSpPr>
              <a:spLocks/>
            </p:cNvSpPr>
            <p:nvPr/>
          </p:nvSpPr>
          <p:spPr bwMode="auto">
            <a:xfrm>
              <a:off x="4260" y="115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78" name="Arc 30"/>
            <p:cNvSpPr>
              <a:spLocks/>
            </p:cNvSpPr>
            <p:nvPr/>
          </p:nvSpPr>
          <p:spPr bwMode="auto">
            <a:xfrm flipV="1">
              <a:off x="4260" y="137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79" name="Arc 31"/>
            <p:cNvSpPr>
              <a:spLocks/>
            </p:cNvSpPr>
            <p:nvPr/>
          </p:nvSpPr>
          <p:spPr bwMode="auto">
            <a:xfrm flipH="1">
              <a:off x="4314" y="1299"/>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80" name="Arc 32"/>
            <p:cNvSpPr>
              <a:spLocks/>
            </p:cNvSpPr>
            <p:nvPr/>
          </p:nvSpPr>
          <p:spPr bwMode="auto">
            <a:xfrm flipH="1" flipV="1">
              <a:off x="4314" y="122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81"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r>
                <a:rPr lang="en-US" sz="1200" b="1">
                  <a:solidFill>
                    <a:srgbClr val="000000"/>
                  </a:solidFill>
                  <a:latin typeface="Times"/>
                  <a:cs typeface="Times New Roman" pitchFamily="18" charset="0"/>
                </a:rPr>
                <a:t>Program is created in</a:t>
              </a:r>
            </a:p>
            <a:p>
              <a:pPr algn="just"/>
              <a:r>
                <a:rPr lang="en-US" sz="1200" b="1">
                  <a:solidFill>
                    <a:srgbClr val="000000"/>
                  </a:solidFill>
                  <a:latin typeface="Times"/>
                  <a:cs typeface="Times New Roman" pitchFamily="18" charset="0"/>
                </a:rPr>
                <a:t>the editor and stored</a:t>
              </a:r>
            </a:p>
            <a:p>
              <a:pPr algn="just"/>
              <a:r>
                <a:rPr lang="en-US" sz="1200" b="1">
                  <a:solidFill>
                    <a:srgbClr val="000000"/>
                  </a:solidFill>
                  <a:latin typeface="Times"/>
                  <a:cs typeface="Times New Roman" pitchFamily="18" charset="0"/>
                </a:rPr>
                <a:t>on disk.</a:t>
              </a:r>
            </a:p>
            <a:p>
              <a:endParaRPr lang="en-US" sz="1200" b="1">
                <a:latin typeface="Times New Roman" pitchFamily="18" charset="0"/>
                <a:cs typeface="Times New Roman" pitchFamily="18" charset="0"/>
              </a:endParaRPr>
            </a:p>
          </p:txBody>
        </p:sp>
        <p:sp>
          <p:nvSpPr>
            <p:cNvPr id="15382"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r>
                <a:rPr lang="en-US" sz="1200" b="1">
                  <a:solidFill>
                    <a:srgbClr val="000000"/>
                  </a:solidFill>
                  <a:latin typeface="Times"/>
                  <a:cs typeface="Times New Roman" pitchFamily="18" charset="0"/>
                </a:rPr>
                <a:t>Preprocessor program</a:t>
              </a:r>
            </a:p>
            <a:p>
              <a:pPr algn="just"/>
              <a:r>
                <a:rPr lang="en-US" sz="1200" b="1">
                  <a:solidFill>
                    <a:srgbClr val="000000"/>
                  </a:solidFill>
                  <a:latin typeface="Times"/>
                  <a:cs typeface="Times New Roman" pitchFamily="18" charset="0"/>
                </a:rPr>
                <a:t>processes the code.</a:t>
              </a:r>
            </a:p>
            <a:p>
              <a:endParaRPr lang="en-US" sz="1200" b="1">
                <a:latin typeface="Times New Roman" pitchFamily="18" charset="0"/>
                <a:cs typeface="Times New Roman" pitchFamily="18" charset="0"/>
              </a:endParaRPr>
            </a:p>
          </p:txBody>
        </p:sp>
        <p:sp>
          <p:nvSpPr>
            <p:cNvPr id="15383"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r>
                <a:rPr lang="en-US" sz="1200" b="1">
                  <a:solidFill>
                    <a:srgbClr val="000000"/>
                  </a:solidFill>
                  <a:latin typeface="Times"/>
                  <a:cs typeface="Times New Roman" pitchFamily="18" charset="0"/>
                </a:rPr>
                <a:t>Loader puts program</a:t>
              </a:r>
            </a:p>
            <a:p>
              <a:pPr algn="just"/>
              <a:r>
                <a:rPr lang="en-US" sz="1200" b="1">
                  <a:solidFill>
                    <a:srgbClr val="000000"/>
                  </a:solidFill>
                  <a:latin typeface="Times"/>
                  <a:cs typeface="Times New Roman" pitchFamily="18" charset="0"/>
                </a:rPr>
                <a:t>in memory.</a:t>
              </a:r>
            </a:p>
            <a:p>
              <a:endParaRPr lang="en-US" sz="1200" b="1">
                <a:latin typeface="Times New Roman" pitchFamily="18" charset="0"/>
                <a:cs typeface="Times New Roman" pitchFamily="18" charset="0"/>
              </a:endParaRPr>
            </a:p>
          </p:txBody>
        </p:sp>
        <p:sp>
          <p:nvSpPr>
            <p:cNvPr id="15384"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r>
                <a:rPr lang="en-US" sz="1200" b="1">
                  <a:solidFill>
                    <a:srgbClr val="000000"/>
                  </a:solidFill>
                  <a:latin typeface="Times"/>
                  <a:cs typeface="Times New Roman" pitchFamily="18" charset="0"/>
                </a:rPr>
                <a:t>CPU takes each</a:t>
              </a:r>
            </a:p>
            <a:p>
              <a:pPr algn="just"/>
              <a:r>
                <a:rPr lang="en-US" sz="1200" b="1">
                  <a:solidFill>
                    <a:srgbClr val="000000"/>
                  </a:solidFill>
                  <a:latin typeface="Times"/>
                  <a:cs typeface="Times New Roman" pitchFamily="18" charset="0"/>
                </a:rPr>
                <a:t>instruction and</a:t>
              </a:r>
            </a:p>
            <a:p>
              <a:pPr algn="just"/>
              <a:r>
                <a:rPr lang="en-US" sz="1200" b="1">
                  <a:solidFill>
                    <a:srgbClr val="000000"/>
                  </a:solidFill>
                  <a:latin typeface="Times"/>
                  <a:cs typeface="Times New Roman" pitchFamily="18" charset="0"/>
                </a:rPr>
                <a:t>executes it, possibly</a:t>
              </a:r>
            </a:p>
            <a:p>
              <a:pPr algn="just"/>
              <a:r>
                <a:rPr lang="en-US" sz="1200" b="1">
                  <a:solidFill>
                    <a:srgbClr val="000000"/>
                  </a:solidFill>
                  <a:latin typeface="Times"/>
                  <a:cs typeface="Times New Roman" pitchFamily="18" charset="0"/>
                </a:rPr>
                <a:t>storing new data</a:t>
              </a:r>
            </a:p>
            <a:p>
              <a:pPr algn="just"/>
              <a:r>
                <a:rPr lang="en-US" sz="1200" b="1">
                  <a:solidFill>
                    <a:srgbClr val="000000"/>
                  </a:solidFill>
                  <a:latin typeface="Times"/>
                  <a:cs typeface="Times New Roman" pitchFamily="18" charset="0"/>
                </a:rPr>
                <a:t>values as the program</a:t>
              </a:r>
            </a:p>
            <a:p>
              <a:pPr algn="just"/>
              <a:r>
                <a:rPr lang="en-US" sz="1200" b="1">
                  <a:solidFill>
                    <a:srgbClr val="000000"/>
                  </a:solidFill>
                  <a:latin typeface="Times"/>
                  <a:cs typeface="Times New Roman" pitchFamily="18" charset="0"/>
                </a:rPr>
                <a:t>executes.</a:t>
              </a:r>
            </a:p>
            <a:p>
              <a:endParaRPr lang="en-US" sz="1200" b="1">
                <a:latin typeface="Times New Roman" pitchFamily="18" charset="0"/>
                <a:cs typeface="Times New Roman" pitchFamily="18" charset="0"/>
              </a:endParaRPr>
            </a:p>
          </p:txBody>
        </p:sp>
        <p:sp>
          <p:nvSpPr>
            <p:cNvPr id="15385" name="Freeform 37"/>
            <p:cNvSpPr>
              <a:spLocks/>
            </p:cNvSpPr>
            <p:nvPr/>
          </p:nvSpPr>
          <p:spPr bwMode="auto">
            <a:xfrm>
              <a:off x="2638" y="1545"/>
              <a:ext cx="756"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5386"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Compiler</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sp>
          <p:nvSpPr>
            <p:cNvPr id="15387" name="Freeform 39"/>
            <p:cNvSpPr>
              <a:spLocks/>
            </p:cNvSpPr>
            <p:nvPr/>
          </p:nvSpPr>
          <p:spPr bwMode="auto">
            <a:xfrm>
              <a:off x="3396" y="1689"/>
              <a:ext cx="32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6" name="Group 40"/>
            <p:cNvGrpSpPr>
              <a:grpSpLocks/>
            </p:cNvGrpSpPr>
            <p:nvPr/>
          </p:nvGrpSpPr>
          <p:grpSpPr bwMode="auto">
            <a:xfrm>
              <a:off x="4260" y="1538"/>
              <a:ext cx="108" cy="288"/>
              <a:chOff x="0" y="0"/>
              <a:chExt cx="19999" cy="20001"/>
            </a:xfrm>
          </p:grpSpPr>
          <p:sp>
            <p:nvSpPr>
              <p:cNvPr id="15497" name="Arc 41"/>
              <p:cNvSpPr>
                <a:spLocks/>
              </p:cNvSpPr>
              <p:nvPr/>
            </p:nvSpPr>
            <p:spPr bwMode="auto">
              <a:xfrm>
                <a:off x="0" y="0"/>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498" name="Arc 42"/>
              <p:cNvSpPr>
                <a:spLocks/>
              </p:cNvSpPr>
              <p:nvPr/>
            </p:nvSpPr>
            <p:spPr bwMode="auto">
              <a:xfrm flipV="1">
                <a:off x="0" y="14980"/>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499" name="Arc 43"/>
              <p:cNvSpPr>
                <a:spLocks/>
              </p:cNvSpPr>
              <p:nvPr/>
            </p:nvSpPr>
            <p:spPr bwMode="auto">
              <a:xfrm flipH="1">
                <a:off x="9958" y="9987"/>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500" name="Arc 44"/>
              <p:cNvSpPr>
                <a:spLocks/>
              </p:cNvSpPr>
              <p:nvPr/>
            </p:nvSpPr>
            <p:spPr bwMode="auto">
              <a:xfrm flipH="1" flipV="1">
                <a:off x="9958" y="4993"/>
                <a:ext cx="10041" cy="50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grpSp>
        <p:sp>
          <p:nvSpPr>
            <p:cNvPr id="15389"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r>
                <a:rPr lang="en-US" sz="1200" b="1">
                  <a:solidFill>
                    <a:srgbClr val="000000"/>
                  </a:solidFill>
                  <a:latin typeface="Times"/>
                  <a:cs typeface="Times New Roman" pitchFamily="18" charset="0"/>
                </a:rPr>
                <a:t>Compiler creates</a:t>
              </a:r>
            </a:p>
            <a:p>
              <a:pPr algn="just"/>
              <a:r>
                <a:rPr lang="en-US" sz="1200" b="1">
                  <a:solidFill>
                    <a:srgbClr val="000000"/>
                  </a:solidFill>
                  <a:latin typeface="Times"/>
                  <a:cs typeface="Times New Roman" pitchFamily="18" charset="0"/>
                </a:rPr>
                <a:t>object code and stores</a:t>
              </a:r>
            </a:p>
            <a:p>
              <a:pPr algn="just"/>
              <a:r>
                <a:rPr lang="en-US" sz="1200" b="1">
                  <a:solidFill>
                    <a:srgbClr val="000000"/>
                  </a:solidFill>
                  <a:latin typeface="Times"/>
                  <a:cs typeface="Times New Roman" pitchFamily="18" charset="0"/>
                </a:rPr>
                <a:t>it on disk.</a:t>
              </a:r>
            </a:p>
            <a:p>
              <a:endParaRPr lang="en-US" sz="1200" b="1">
                <a:latin typeface="Times New Roman" pitchFamily="18" charset="0"/>
                <a:cs typeface="Times New Roman" pitchFamily="18" charset="0"/>
              </a:endParaRPr>
            </a:p>
          </p:txBody>
        </p:sp>
        <p:sp>
          <p:nvSpPr>
            <p:cNvPr id="15390" name="Freeform 46"/>
            <p:cNvSpPr>
              <a:spLocks/>
            </p:cNvSpPr>
            <p:nvPr/>
          </p:nvSpPr>
          <p:spPr bwMode="auto">
            <a:xfrm>
              <a:off x="3396" y="2072"/>
              <a:ext cx="324"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15391" name="Arc 47"/>
            <p:cNvSpPr>
              <a:spLocks/>
            </p:cNvSpPr>
            <p:nvPr/>
          </p:nvSpPr>
          <p:spPr bwMode="auto">
            <a:xfrm>
              <a:off x="4260" y="192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92" name="Arc 48"/>
            <p:cNvSpPr>
              <a:spLocks/>
            </p:cNvSpPr>
            <p:nvPr/>
          </p:nvSpPr>
          <p:spPr bwMode="auto">
            <a:xfrm flipV="1">
              <a:off x="4260" y="213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93" name="Arc 49"/>
            <p:cNvSpPr>
              <a:spLocks/>
            </p:cNvSpPr>
            <p:nvPr/>
          </p:nvSpPr>
          <p:spPr bwMode="auto">
            <a:xfrm flipH="1">
              <a:off x="4314" y="206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94" name="Arc 50"/>
            <p:cNvSpPr>
              <a:spLocks/>
            </p:cNvSpPr>
            <p:nvPr/>
          </p:nvSpPr>
          <p:spPr bwMode="auto">
            <a:xfrm flipH="1" flipV="1">
              <a:off x="4314" y="1993"/>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p:spPr>
          <p:txBody>
            <a:bodyPr/>
            <a:lstStyle/>
            <a:p>
              <a:endParaRPr lang="en-US"/>
            </a:p>
          </p:txBody>
        </p:sp>
        <p:sp>
          <p:nvSpPr>
            <p:cNvPr id="15395"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r>
                <a:rPr lang="en-US" sz="1200" b="1">
                  <a:solidFill>
                    <a:srgbClr val="000000"/>
                  </a:solidFill>
                  <a:latin typeface="Times"/>
                  <a:cs typeface="Times New Roman" pitchFamily="18" charset="0"/>
                </a:rPr>
                <a:t>Linker links the object</a:t>
              </a:r>
            </a:p>
            <a:p>
              <a:pPr algn="just"/>
              <a:r>
                <a:rPr lang="en-US" sz="1200" b="1">
                  <a:solidFill>
                    <a:srgbClr val="000000"/>
                  </a:solidFill>
                  <a:latin typeface="Times"/>
                  <a:cs typeface="Times New Roman" pitchFamily="18" charset="0"/>
                </a:rPr>
                <a:t>code with the libraries,</a:t>
              </a:r>
            </a:p>
            <a:p>
              <a:pPr algn="just"/>
              <a:r>
                <a:rPr lang="en-US" sz="1200" b="1">
                  <a:solidFill>
                    <a:srgbClr val="000000"/>
                  </a:solidFill>
                  <a:latin typeface="Times"/>
                  <a:cs typeface="Times New Roman" pitchFamily="18" charset="0"/>
                </a:rPr>
                <a:t>creates </a:t>
              </a:r>
              <a:r>
                <a:rPr lang="en-US" sz="1200" b="1">
                  <a:solidFill>
                    <a:srgbClr val="000000"/>
                  </a:solidFill>
                  <a:latin typeface="Courier New" pitchFamily="49" charset="0"/>
                  <a:cs typeface="Courier New" pitchFamily="49" charset="0"/>
                </a:rPr>
                <a:t>a.out</a:t>
              </a:r>
              <a:r>
                <a:rPr lang="en-US" sz="1200" b="1">
                  <a:solidFill>
                    <a:srgbClr val="000000"/>
                  </a:solidFill>
                  <a:latin typeface="Times"/>
                  <a:cs typeface="Times New Roman" pitchFamily="18" charset="0"/>
                </a:rPr>
                <a:t> and</a:t>
              </a:r>
            </a:p>
            <a:p>
              <a:pPr algn="just"/>
              <a:r>
                <a:rPr lang="en-US" sz="1200" b="1">
                  <a:solidFill>
                    <a:srgbClr val="000000"/>
                  </a:solidFill>
                  <a:latin typeface="Times"/>
                  <a:cs typeface="Times New Roman" pitchFamily="18" charset="0"/>
                </a:rPr>
                <a:t>stores it on disk</a:t>
              </a:r>
            </a:p>
            <a:p>
              <a:endParaRPr lang="en-US" sz="1200" b="1">
                <a:latin typeface="Times New Roman" pitchFamily="18" charset="0"/>
                <a:cs typeface="Courier New" pitchFamily="49" charset="0"/>
              </a:endParaRPr>
            </a:p>
          </p:txBody>
        </p:sp>
        <p:grpSp>
          <p:nvGrpSpPr>
            <p:cNvPr id="7" name="Group 52"/>
            <p:cNvGrpSpPr>
              <a:grpSpLocks/>
            </p:cNvGrpSpPr>
            <p:nvPr/>
          </p:nvGrpSpPr>
          <p:grpSpPr bwMode="auto">
            <a:xfrm>
              <a:off x="2638" y="762"/>
              <a:ext cx="756" cy="288"/>
              <a:chOff x="0" y="0"/>
              <a:chExt cx="20000" cy="20000"/>
            </a:xfrm>
          </p:grpSpPr>
          <p:sp>
            <p:nvSpPr>
              <p:cNvPr id="15494" name="Freeform 53"/>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5495" name="Freeform 5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5496"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Editor</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grpSp>
        <p:grpSp>
          <p:nvGrpSpPr>
            <p:cNvPr id="8" name="Group 56"/>
            <p:cNvGrpSpPr>
              <a:grpSpLocks/>
            </p:cNvGrpSpPr>
            <p:nvPr/>
          </p:nvGrpSpPr>
          <p:grpSpPr bwMode="auto">
            <a:xfrm>
              <a:off x="2638" y="1161"/>
              <a:ext cx="756" cy="288"/>
              <a:chOff x="0" y="0"/>
              <a:chExt cx="20000" cy="20000"/>
            </a:xfrm>
          </p:grpSpPr>
          <p:sp>
            <p:nvSpPr>
              <p:cNvPr id="15490" name="Freeform 57"/>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9" name="Group 58"/>
              <p:cNvGrpSpPr>
                <a:grpSpLocks/>
              </p:cNvGrpSpPr>
              <p:nvPr/>
            </p:nvGrpSpPr>
            <p:grpSpPr bwMode="auto">
              <a:xfrm>
                <a:off x="0" y="0"/>
                <a:ext cx="20000" cy="20000"/>
                <a:chOff x="0" y="0"/>
                <a:chExt cx="20000" cy="20000"/>
              </a:xfrm>
            </p:grpSpPr>
            <p:sp>
              <p:nvSpPr>
                <p:cNvPr id="15492" name="Freeform 59"/>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5493"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Preprocessor</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grpSp>
        </p:grpSp>
        <p:grpSp>
          <p:nvGrpSpPr>
            <p:cNvPr id="10" name="Group 61"/>
            <p:cNvGrpSpPr>
              <a:grpSpLocks/>
            </p:cNvGrpSpPr>
            <p:nvPr/>
          </p:nvGrpSpPr>
          <p:grpSpPr bwMode="auto">
            <a:xfrm>
              <a:off x="2638" y="1928"/>
              <a:ext cx="756" cy="288"/>
              <a:chOff x="0" y="0"/>
              <a:chExt cx="20000" cy="20000"/>
            </a:xfrm>
          </p:grpSpPr>
          <p:sp>
            <p:nvSpPr>
              <p:cNvPr id="15486" name="Freeform 6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1" name="Group 63"/>
              <p:cNvGrpSpPr>
                <a:grpSpLocks/>
              </p:cNvGrpSpPr>
              <p:nvPr/>
            </p:nvGrpSpPr>
            <p:grpSpPr bwMode="auto">
              <a:xfrm>
                <a:off x="0" y="0"/>
                <a:ext cx="20000" cy="20000"/>
                <a:chOff x="0" y="0"/>
                <a:chExt cx="20000" cy="20000"/>
              </a:xfrm>
            </p:grpSpPr>
            <p:sp>
              <p:nvSpPr>
                <p:cNvPr id="15488" name="Freeform 6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5489"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Linker</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grpSp>
        </p:grpSp>
        <p:grpSp>
          <p:nvGrpSpPr>
            <p:cNvPr id="12" name="Group 66"/>
            <p:cNvGrpSpPr>
              <a:grpSpLocks/>
            </p:cNvGrpSpPr>
            <p:nvPr/>
          </p:nvGrpSpPr>
          <p:grpSpPr bwMode="auto">
            <a:xfrm>
              <a:off x="2638" y="3389"/>
              <a:ext cx="756" cy="288"/>
              <a:chOff x="0" y="0"/>
              <a:chExt cx="20000" cy="20000"/>
            </a:xfrm>
          </p:grpSpPr>
          <p:grpSp>
            <p:nvGrpSpPr>
              <p:cNvPr id="13" name="Group 67"/>
              <p:cNvGrpSpPr>
                <a:grpSpLocks/>
              </p:cNvGrpSpPr>
              <p:nvPr/>
            </p:nvGrpSpPr>
            <p:grpSpPr bwMode="auto">
              <a:xfrm>
                <a:off x="0" y="0"/>
                <a:ext cx="20000" cy="20000"/>
                <a:chOff x="0" y="0"/>
                <a:chExt cx="20000" cy="20000"/>
              </a:xfrm>
            </p:grpSpPr>
            <p:sp>
              <p:nvSpPr>
                <p:cNvPr id="15484" name="Freeform 68"/>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5485"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r>
                    <a:rPr lang="en-US" sz="1200">
                      <a:latin typeface="Times New Roman" pitchFamily="18" charset="0"/>
                      <a:cs typeface="Times New Roman" pitchFamily="18" charset="0"/>
                    </a:rPr>
                    <a:t> </a:t>
                  </a:r>
                </a:p>
                <a:p>
                  <a:endParaRPr lang="en-US">
                    <a:latin typeface="Times New Roman" pitchFamily="18" charset="0"/>
                    <a:cs typeface="Times New Roman" pitchFamily="18" charset="0"/>
                  </a:endParaRPr>
                </a:p>
              </p:txBody>
            </p:sp>
          </p:grpSp>
          <p:grpSp>
            <p:nvGrpSpPr>
              <p:cNvPr id="14" name="Group 70"/>
              <p:cNvGrpSpPr>
                <a:grpSpLocks/>
              </p:cNvGrpSpPr>
              <p:nvPr/>
            </p:nvGrpSpPr>
            <p:grpSpPr bwMode="auto">
              <a:xfrm>
                <a:off x="0" y="0"/>
                <a:ext cx="20000" cy="20000"/>
                <a:chOff x="0" y="0"/>
                <a:chExt cx="20000" cy="20000"/>
              </a:xfrm>
            </p:grpSpPr>
            <p:sp>
              <p:nvSpPr>
                <p:cNvPr id="15482" name="Freeform 71"/>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5483"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CPU</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grpSp>
        </p:grpSp>
        <p:sp>
          <p:nvSpPr>
            <p:cNvPr id="15400"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lgn="ctr"/>
              <a:r>
                <a:rPr lang="en-US" sz="900">
                  <a:solidFill>
                    <a:srgbClr val="000000"/>
                  </a:solidFill>
                  <a:latin typeface="AvantGarde" pitchFamily="34" charset="0"/>
                  <a:cs typeface="Times New Roman" pitchFamily="18" charset="0"/>
                </a:rPr>
                <a:t>Primary</a:t>
              </a:r>
              <a:endParaRPr lang="en-US" sz="1000">
                <a:solidFill>
                  <a:srgbClr val="000000"/>
                </a:solidFill>
                <a:latin typeface="Times"/>
                <a:cs typeface="Times New Roman" pitchFamily="18" charset="0"/>
              </a:endParaRPr>
            </a:p>
            <a:p>
              <a:pPr indent="228600" algn="ctr"/>
              <a:r>
                <a:rPr lang="en-US" sz="900">
                  <a:solidFill>
                    <a:srgbClr val="000000"/>
                  </a:solidFill>
                  <a:latin typeface="AvantGarde" pitchFamily="34" charset="0"/>
                  <a:cs typeface="Times New Roman" pitchFamily="18" charset="0"/>
                </a:rPr>
                <a:t>Memory</a:t>
              </a:r>
              <a:endParaRPr lang="en-US" sz="1000">
                <a:solidFill>
                  <a:srgbClr val="000000"/>
                </a:solidFill>
                <a:latin typeface="Times"/>
                <a:cs typeface="Times New Roman" pitchFamily="18" charset="0"/>
              </a:endParaRPr>
            </a:p>
            <a:p>
              <a:pPr indent="228600"/>
              <a:endParaRPr lang="en-US">
                <a:latin typeface="Times New Roman" pitchFamily="18" charset="0"/>
                <a:cs typeface="Times New Roman" pitchFamily="18" charset="0"/>
              </a:endParaRPr>
            </a:p>
          </p:txBody>
        </p:sp>
        <p:grpSp>
          <p:nvGrpSpPr>
            <p:cNvPr id="15" name="Group 74"/>
            <p:cNvGrpSpPr>
              <a:grpSpLocks/>
            </p:cNvGrpSpPr>
            <p:nvPr/>
          </p:nvGrpSpPr>
          <p:grpSpPr bwMode="auto">
            <a:xfrm>
              <a:off x="3720" y="3477"/>
              <a:ext cx="487" cy="764"/>
              <a:chOff x="-2" y="1"/>
              <a:chExt cx="20003" cy="19999"/>
            </a:xfrm>
          </p:grpSpPr>
          <p:sp>
            <p:nvSpPr>
              <p:cNvPr id="15470"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endParaRPr lang="en-US">
                  <a:latin typeface="Times New Roman" pitchFamily="18" charset="0"/>
                  <a:cs typeface="Times New Roman" pitchFamily="18" charset="0"/>
                </a:endParaRPr>
              </a:p>
            </p:txBody>
          </p:sp>
          <p:sp>
            <p:nvSpPr>
              <p:cNvPr id="15471" name="Freeform 76"/>
              <p:cNvSpPr>
                <a:spLocks/>
              </p:cNvSpPr>
              <p:nvPr/>
            </p:nvSpPr>
            <p:spPr bwMode="auto">
              <a:xfrm>
                <a:off x="-2" y="1"/>
                <a:ext cx="19837" cy="19999"/>
              </a:xfrm>
              <a:custGeom>
                <a:avLst/>
                <a:gdLst>
                  <a:gd name="T0" fmla="*/ 14056 w 20000"/>
                  <a:gd name="T1" fmla="*/ 0 h 20000"/>
                  <a:gd name="T2" fmla="*/ 14056 w 20000"/>
                  <a:gd name="T3" fmla="*/ 19947 h 20000"/>
                  <a:gd name="T4" fmla="*/ 0 w 20000"/>
                  <a:gd name="T5" fmla="*/ 19947 h 20000"/>
                  <a:gd name="T6" fmla="*/ 0 w 20000"/>
                  <a:gd name="T7" fmla="*/ 0 h 20000"/>
                  <a:gd name="T8" fmla="*/ 1405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72" name="Freeform 77"/>
              <p:cNvSpPr>
                <a:spLocks/>
              </p:cNvSpPr>
              <p:nvPr/>
            </p:nvSpPr>
            <p:spPr bwMode="auto">
              <a:xfrm>
                <a:off x="35" y="22"/>
                <a:ext cx="19966" cy="2493"/>
              </a:xfrm>
              <a:custGeom>
                <a:avLst/>
                <a:gdLst>
                  <a:gd name="T0" fmla="*/ 18570 w 20000"/>
                  <a:gd name="T1" fmla="*/ 0 h 20000"/>
                  <a:gd name="T2" fmla="*/ 18570 w 20000"/>
                  <a:gd name="T3" fmla="*/ 0 h 20000"/>
                  <a:gd name="T4" fmla="*/ 0 w 20000"/>
                  <a:gd name="T5" fmla="*/ 0 h 20000"/>
                  <a:gd name="T6" fmla="*/ 0 w 20000"/>
                  <a:gd name="T7" fmla="*/ 0 h 20000"/>
                  <a:gd name="T8" fmla="*/ 1857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73" name="Freeform 78"/>
              <p:cNvSpPr>
                <a:spLocks/>
              </p:cNvSpPr>
              <p:nvPr/>
            </p:nvSpPr>
            <p:spPr bwMode="auto">
              <a:xfrm>
                <a:off x="35" y="2536"/>
                <a:ext cx="19966" cy="2515"/>
              </a:xfrm>
              <a:custGeom>
                <a:avLst/>
                <a:gdLst>
                  <a:gd name="T0" fmla="*/ 18570 w 20000"/>
                  <a:gd name="T1" fmla="*/ 0 h 20000"/>
                  <a:gd name="T2" fmla="*/ 18570 w 20000"/>
                  <a:gd name="T3" fmla="*/ 0 h 20000"/>
                  <a:gd name="T4" fmla="*/ 0 w 20000"/>
                  <a:gd name="T5" fmla="*/ 0 h 20000"/>
                  <a:gd name="T6" fmla="*/ 0 w 20000"/>
                  <a:gd name="T7" fmla="*/ 0 h 20000"/>
                  <a:gd name="T8" fmla="*/ 1857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5474" name="Freeform 79"/>
              <p:cNvSpPr>
                <a:spLocks/>
              </p:cNvSpPr>
              <p:nvPr/>
            </p:nvSpPr>
            <p:spPr bwMode="auto">
              <a:xfrm>
                <a:off x="35" y="5009"/>
                <a:ext cx="19966" cy="2493"/>
              </a:xfrm>
              <a:custGeom>
                <a:avLst/>
                <a:gdLst>
                  <a:gd name="T0" fmla="*/ 18570 w 20000"/>
                  <a:gd name="T1" fmla="*/ 0 h 20000"/>
                  <a:gd name="T2" fmla="*/ 18570 w 20000"/>
                  <a:gd name="T3" fmla="*/ 0 h 20000"/>
                  <a:gd name="T4" fmla="*/ 0 w 20000"/>
                  <a:gd name="T5" fmla="*/ 0 h 20000"/>
                  <a:gd name="T6" fmla="*/ 0 w 20000"/>
                  <a:gd name="T7" fmla="*/ 0 h 20000"/>
                  <a:gd name="T8" fmla="*/ 1857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75" name="Freeform 80"/>
              <p:cNvSpPr>
                <a:spLocks/>
              </p:cNvSpPr>
              <p:nvPr/>
            </p:nvSpPr>
            <p:spPr bwMode="auto">
              <a:xfrm>
                <a:off x="35" y="7512"/>
                <a:ext cx="19966" cy="2494"/>
              </a:xfrm>
              <a:custGeom>
                <a:avLst/>
                <a:gdLst>
                  <a:gd name="T0" fmla="*/ 18570 w 20000"/>
                  <a:gd name="T1" fmla="*/ 0 h 20000"/>
                  <a:gd name="T2" fmla="*/ 18570 w 20000"/>
                  <a:gd name="T3" fmla="*/ 0 h 20000"/>
                  <a:gd name="T4" fmla="*/ 0 w 20000"/>
                  <a:gd name="T5" fmla="*/ 0 h 20000"/>
                  <a:gd name="T6" fmla="*/ 0 w 20000"/>
                  <a:gd name="T7" fmla="*/ 0 h 20000"/>
                  <a:gd name="T8" fmla="*/ 1857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76" name="Freeform 81"/>
              <p:cNvSpPr>
                <a:spLocks/>
              </p:cNvSpPr>
              <p:nvPr/>
            </p:nvSpPr>
            <p:spPr bwMode="auto">
              <a:xfrm>
                <a:off x="35" y="10006"/>
                <a:ext cx="19966" cy="2493"/>
              </a:xfrm>
              <a:custGeom>
                <a:avLst/>
                <a:gdLst>
                  <a:gd name="T0" fmla="*/ 18570 w 20000"/>
                  <a:gd name="T1" fmla="*/ 0 h 20000"/>
                  <a:gd name="T2" fmla="*/ 18570 w 20000"/>
                  <a:gd name="T3" fmla="*/ 0 h 20000"/>
                  <a:gd name="T4" fmla="*/ 0 w 20000"/>
                  <a:gd name="T5" fmla="*/ 0 h 20000"/>
                  <a:gd name="T6" fmla="*/ 0 w 20000"/>
                  <a:gd name="T7" fmla="*/ 0 h 20000"/>
                  <a:gd name="T8" fmla="*/ 1857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77" name="Freeform 82"/>
              <p:cNvSpPr>
                <a:spLocks/>
              </p:cNvSpPr>
              <p:nvPr/>
            </p:nvSpPr>
            <p:spPr bwMode="auto">
              <a:xfrm>
                <a:off x="35" y="12510"/>
                <a:ext cx="19966" cy="4997"/>
              </a:xfrm>
              <a:custGeom>
                <a:avLst/>
                <a:gdLst>
                  <a:gd name="T0" fmla="*/ 18570 w 20000"/>
                  <a:gd name="T1" fmla="*/ 0 h 20000"/>
                  <a:gd name="T2" fmla="*/ 18570 w 20000"/>
                  <a:gd name="T3" fmla="*/ 0 h 20000"/>
                  <a:gd name="T4" fmla="*/ 0 w 20000"/>
                  <a:gd name="T5" fmla="*/ 0 h 20000"/>
                  <a:gd name="T6" fmla="*/ 0 w 20000"/>
                  <a:gd name="T7" fmla="*/ 0 h 20000"/>
                  <a:gd name="T8" fmla="*/ 1857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5478" name="Freeform 83"/>
              <p:cNvSpPr>
                <a:spLocks/>
              </p:cNvSpPr>
              <p:nvPr/>
            </p:nvSpPr>
            <p:spPr bwMode="auto">
              <a:xfrm>
                <a:off x="35" y="17507"/>
                <a:ext cx="19966" cy="2493"/>
              </a:xfrm>
              <a:custGeom>
                <a:avLst/>
                <a:gdLst>
                  <a:gd name="T0" fmla="*/ 18570 w 20000"/>
                  <a:gd name="T1" fmla="*/ 0 h 20000"/>
                  <a:gd name="T2" fmla="*/ 18570 w 20000"/>
                  <a:gd name="T3" fmla="*/ 0 h 20000"/>
                  <a:gd name="T4" fmla="*/ 0 w 20000"/>
                  <a:gd name="T5" fmla="*/ 0 h 20000"/>
                  <a:gd name="T6" fmla="*/ 0 w 20000"/>
                  <a:gd name="T7" fmla="*/ 0 h 20000"/>
                  <a:gd name="T8" fmla="*/ 1857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79"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endParaRPr lang="en-US">
                  <a:latin typeface="Times New Roman" pitchFamily="18" charset="0"/>
                  <a:cs typeface="Times New Roman" pitchFamily="18" charset="0"/>
                </a:endParaRPr>
              </a:p>
            </p:txBody>
          </p:sp>
        </p:grpSp>
        <p:grpSp>
          <p:nvGrpSpPr>
            <p:cNvPr id="16" name="Group 85"/>
            <p:cNvGrpSpPr>
              <a:grpSpLocks/>
            </p:cNvGrpSpPr>
            <p:nvPr/>
          </p:nvGrpSpPr>
          <p:grpSpPr bwMode="auto">
            <a:xfrm>
              <a:off x="3720" y="2477"/>
              <a:ext cx="487" cy="765"/>
              <a:chOff x="0" y="0"/>
              <a:chExt cx="20000" cy="20000"/>
            </a:xfrm>
          </p:grpSpPr>
          <p:sp>
            <p:nvSpPr>
              <p:cNvPr id="15459" name="Freeform 86"/>
              <p:cNvSpPr>
                <a:spLocks/>
              </p:cNvSpPr>
              <p:nvPr/>
            </p:nvSpPr>
            <p:spPr bwMode="auto">
              <a:xfrm>
                <a:off x="0" y="0"/>
                <a:ext cx="19834" cy="19969"/>
              </a:xfrm>
              <a:custGeom>
                <a:avLst/>
                <a:gdLst>
                  <a:gd name="T0" fmla="*/ 13962 w 20000"/>
                  <a:gd name="T1" fmla="*/ 0 h 20000"/>
                  <a:gd name="T2" fmla="*/ 13962 w 20000"/>
                  <a:gd name="T3" fmla="*/ 18700 h 20000"/>
                  <a:gd name="T4" fmla="*/ 0 w 20000"/>
                  <a:gd name="T5" fmla="*/ 18700 h 20000"/>
                  <a:gd name="T6" fmla="*/ 0 w 20000"/>
                  <a:gd name="T7" fmla="*/ 0 h 20000"/>
                  <a:gd name="T8" fmla="*/ 1396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60" name="Freeform 87"/>
              <p:cNvSpPr>
                <a:spLocks/>
              </p:cNvSpPr>
              <p:nvPr/>
            </p:nvSpPr>
            <p:spPr bwMode="auto">
              <a:xfrm>
                <a:off x="37" y="21"/>
                <a:ext cx="19963" cy="2490"/>
              </a:xfrm>
              <a:custGeom>
                <a:avLst/>
                <a:gdLst>
                  <a:gd name="T0" fmla="*/ 18452 w 20000"/>
                  <a:gd name="T1" fmla="*/ 0 h 20000"/>
                  <a:gd name="T2" fmla="*/ 18452 w 20000"/>
                  <a:gd name="T3" fmla="*/ 0 h 20000"/>
                  <a:gd name="T4" fmla="*/ 0 w 20000"/>
                  <a:gd name="T5" fmla="*/ 0 h 20000"/>
                  <a:gd name="T6" fmla="*/ 0 w 20000"/>
                  <a:gd name="T7" fmla="*/ 0 h 20000"/>
                  <a:gd name="T8" fmla="*/ 1845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61" name="Freeform 88"/>
              <p:cNvSpPr>
                <a:spLocks/>
              </p:cNvSpPr>
              <p:nvPr/>
            </p:nvSpPr>
            <p:spPr bwMode="auto">
              <a:xfrm>
                <a:off x="37" y="2531"/>
                <a:ext cx="19963" cy="2511"/>
              </a:xfrm>
              <a:custGeom>
                <a:avLst/>
                <a:gdLst>
                  <a:gd name="T0" fmla="*/ 18452 w 20000"/>
                  <a:gd name="T1" fmla="*/ 0 h 20000"/>
                  <a:gd name="T2" fmla="*/ 18452 w 20000"/>
                  <a:gd name="T3" fmla="*/ 0 h 20000"/>
                  <a:gd name="T4" fmla="*/ 0 w 20000"/>
                  <a:gd name="T5" fmla="*/ 0 h 20000"/>
                  <a:gd name="T6" fmla="*/ 0 w 20000"/>
                  <a:gd name="T7" fmla="*/ 0 h 20000"/>
                  <a:gd name="T8" fmla="*/ 1845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7" name="Group 89"/>
              <p:cNvGrpSpPr>
                <a:grpSpLocks/>
              </p:cNvGrpSpPr>
              <p:nvPr/>
            </p:nvGrpSpPr>
            <p:grpSpPr bwMode="auto">
              <a:xfrm>
                <a:off x="37" y="5042"/>
                <a:ext cx="19963" cy="14958"/>
                <a:chOff x="-4" y="-1"/>
                <a:chExt cx="20008" cy="20001"/>
              </a:xfrm>
            </p:grpSpPr>
            <p:sp>
              <p:nvSpPr>
                <p:cNvPr id="15463"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endParaRPr lang="en-US">
                    <a:latin typeface="Times New Roman" pitchFamily="18" charset="0"/>
                    <a:cs typeface="Times New Roman" pitchFamily="18" charset="0"/>
                  </a:endParaRPr>
                </a:p>
              </p:txBody>
            </p:sp>
            <p:sp>
              <p:nvSpPr>
                <p:cNvPr id="15464" name="Freeform 91"/>
                <p:cNvSpPr>
                  <a:spLocks/>
                </p:cNvSpPr>
                <p:nvPr/>
              </p:nvSpPr>
              <p:spPr bwMode="auto">
                <a:xfrm>
                  <a:off x="-4" y="-1"/>
                  <a:ext cx="20008" cy="3330"/>
                </a:xfrm>
                <a:custGeom>
                  <a:avLst/>
                  <a:gdLst>
                    <a:gd name="T0" fmla="*/ 20325 w 20000"/>
                    <a:gd name="T1" fmla="*/ 0 h 20000"/>
                    <a:gd name="T2" fmla="*/ 20325 w 20000"/>
                    <a:gd name="T3" fmla="*/ 0 h 20000"/>
                    <a:gd name="T4" fmla="*/ 0 w 20000"/>
                    <a:gd name="T5" fmla="*/ 0 h 20000"/>
                    <a:gd name="T6" fmla="*/ 0 w 20000"/>
                    <a:gd name="T7" fmla="*/ 0 h 20000"/>
                    <a:gd name="T8" fmla="*/ 2032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65" name="Freeform 92"/>
                <p:cNvSpPr>
                  <a:spLocks/>
                </p:cNvSpPr>
                <p:nvPr/>
              </p:nvSpPr>
              <p:spPr bwMode="auto">
                <a:xfrm>
                  <a:off x="-4" y="3329"/>
                  <a:ext cx="20008" cy="3328"/>
                </a:xfrm>
                <a:custGeom>
                  <a:avLst/>
                  <a:gdLst>
                    <a:gd name="T0" fmla="*/ 20325 w 20000"/>
                    <a:gd name="T1" fmla="*/ 0 h 20000"/>
                    <a:gd name="T2" fmla="*/ 20325 w 20000"/>
                    <a:gd name="T3" fmla="*/ 0 h 20000"/>
                    <a:gd name="T4" fmla="*/ 0 w 20000"/>
                    <a:gd name="T5" fmla="*/ 0 h 20000"/>
                    <a:gd name="T6" fmla="*/ 0 w 20000"/>
                    <a:gd name="T7" fmla="*/ 0 h 20000"/>
                    <a:gd name="T8" fmla="*/ 2032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66" name="Freeform 93"/>
                <p:cNvSpPr>
                  <a:spLocks/>
                </p:cNvSpPr>
                <p:nvPr/>
              </p:nvSpPr>
              <p:spPr bwMode="auto">
                <a:xfrm>
                  <a:off x="-4" y="6657"/>
                  <a:ext cx="20008" cy="3329"/>
                </a:xfrm>
                <a:custGeom>
                  <a:avLst/>
                  <a:gdLst>
                    <a:gd name="T0" fmla="*/ 20325 w 20000"/>
                    <a:gd name="T1" fmla="*/ 0 h 20000"/>
                    <a:gd name="T2" fmla="*/ 20325 w 20000"/>
                    <a:gd name="T3" fmla="*/ 0 h 20000"/>
                    <a:gd name="T4" fmla="*/ 0 w 20000"/>
                    <a:gd name="T5" fmla="*/ 0 h 20000"/>
                    <a:gd name="T6" fmla="*/ 0 w 20000"/>
                    <a:gd name="T7" fmla="*/ 0 h 20000"/>
                    <a:gd name="T8" fmla="*/ 2032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67" name="Freeform 94"/>
                <p:cNvSpPr>
                  <a:spLocks/>
                </p:cNvSpPr>
                <p:nvPr/>
              </p:nvSpPr>
              <p:spPr bwMode="auto">
                <a:xfrm>
                  <a:off x="-4" y="10000"/>
                  <a:ext cx="20008" cy="6672"/>
                </a:xfrm>
                <a:custGeom>
                  <a:avLst/>
                  <a:gdLst>
                    <a:gd name="T0" fmla="*/ 20325 w 20000"/>
                    <a:gd name="T1" fmla="*/ 0 h 20000"/>
                    <a:gd name="T2" fmla="*/ 20325 w 20000"/>
                    <a:gd name="T3" fmla="*/ 0 h 20000"/>
                    <a:gd name="T4" fmla="*/ 0 w 20000"/>
                    <a:gd name="T5" fmla="*/ 0 h 20000"/>
                    <a:gd name="T6" fmla="*/ 0 w 20000"/>
                    <a:gd name="T7" fmla="*/ 0 h 20000"/>
                    <a:gd name="T8" fmla="*/ 2032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5468" name="Freeform 95"/>
                <p:cNvSpPr>
                  <a:spLocks/>
                </p:cNvSpPr>
                <p:nvPr/>
              </p:nvSpPr>
              <p:spPr bwMode="auto">
                <a:xfrm>
                  <a:off x="-4" y="16672"/>
                  <a:ext cx="20008" cy="3328"/>
                </a:xfrm>
                <a:custGeom>
                  <a:avLst/>
                  <a:gdLst>
                    <a:gd name="T0" fmla="*/ 20325 w 20000"/>
                    <a:gd name="T1" fmla="*/ 0 h 20000"/>
                    <a:gd name="T2" fmla="*/ 20325 w 20000"/>
                    <a:gd name="T3" fmla="*/ 0 h 20000"/>
                    <a:gd name="T4" fmla="*/ 0 w 20000"/>
                    <a:gd name="T5" fmla="*/ 0 h 20000"/>
                    <a:gd name="T6" fmla="*/ 0 w 20000"/>
                    <a:gd name="T7" fmla="*/ 0 h 20000"/>
                    <a:gd name="T8" fmla="*/ 2032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5469"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a:cs typeface="Times New Roman" pitchFamily="18" charset="0"/>
                  </a:endParaRPr>
                </a:p>
                <a:p>
                  <a:pPr indent="228600"/>
                  <a:endParaRPr lang="en-US">
                    <a:latin typeface="Times New Roman" pitchFamily="18" charset="0"/>
                    <a:cs typeface="Times New Roman" pitchFamily="18" charset="0"/>
                  </a:endParaRPr>
                </a:p>
              </p:txBody>
            </p:sp>
          </p:grpSp>
        </p:grpSp>
        <p:grpSp>
          <p:nvGrpSpPr>
            <p:cNvPr id="18" name="Group 97"/>
            <p:cNvGrpSpPr>
              <a:grpSpLocks/>
            </p:cNvGrpSpPr>
            <p:nvPr/>
          </p:nvGrpSpPr>
          <p:grpSpPr bwMode="auto">
            <a:xfrm>
              <a:off x="3720" y="815"/>
              <a:ext cx="486" cy="195"/>
              <a:chOff x="0" y="1"/>
              <a:chExt cx="20000" cy="19999"/>
            </a:xfrm>
          </p:grpSpPr>
          <p:grpSp>
            <p:nvGrpSpPr>
              <p:cNvPr id="19" name="Group 98"/>
              <p:cNvGrpSpPr>
                <a:grpSpLocks/>
              </p:cNvGrpSpPr>
              <p:nvPr/>
            </p:nvGrpSpPr>
            <p:grpSpPr bwMode="auto">
              <a:xfrm>
                <a:off x="0" y="83"/>
                <a:ext cx="20000" cy="19917"/>
                <a:chOff x="0" y="3"/>
                <a:chExt cx="20000" cy="19997"/>
              </a:xfrm>
            </p:grpSpPr>
            <p:sp>
              <p:nvSpPr>
                <p:cNvPr id="15456"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5457" name="Freeform 100"/>
                <p:cNvSpPr>
                  <a:spLocks/>
                </p:cNvSpPr>
                <p:nvPr/>
              </p:nvSpPr>
              <p:spPr bwMode="auto">
                <a:xfrm>
                  <a:off x="19" y="2559"/>
                  <a:ext cx="19981" cy="1484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58"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5450"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5451" name="Freeform 103"/>
              <p:cNvSpPr>
                <a:spLocks/>
              </p:cNvSpPr>
              <p:nvPr/>
            </p:nvSpPr>
            <p:spPr bwMode="auto">
              <a:xfrm>
                <a:off x="19" y="2547"/>
                <a:ext cx="19981" cy="1478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5452" name="Freeform 104"/>
              <p:cNvSpPr>
                <a:spLocks/>
              </p:cNvSpPr>
              <p:nvPr/>
            </p:nvSpPr>
            <p:spPr bwMode="auto">
              <a:xfrm>
                <a:off x="204" y="14949"/>
                <a:ext cx="19611" cy="2669"/>
              </a:xfrm>
              <a:custGeom>
                <a:avLst/>
                <a:gdLst>
                  <a:gd name="T0" fmla="*/ 8589 w 20000"/>
                  <a:gd name="T1" fmla="*/ 0 h 20000"/>
                  <a:gd name="T2" fmla="*/ 8589 w 20000"/>
                  <a:gd name="T3" fmla="*/ 0 h 20000"/>
                  <a:gd name="T4" fmla="*/ 0 w 20000"/>
                  <a:gd name="T5" fmla="*/ 0 h 20000"/>
                  <a:gd name="T6" fmla="*/ 0 w 20000"/>
                  <a:gd name="T7" fmla="*/ 0 h 20000"/>
                  <a:gd name="T8" fmla="*/ 85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53"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Disk</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sp>
            <p:nvSpPr>
              <p:cNvPr id="15454" name="Freeform 106"/>
              <p:cNvSpPr>
                <a:spLocks/>
              </p:cNvSpPr>
              <p:nvPr/>
            </p:nvSpPr>
            <p:spPr bwMode="auto">
              <a:xfrm>
                <a:off x="148" y="2136"/>
                <a:ext cx="19759" cy="2752"/>
              </a:xfrm>
              <a:custGeom>
                <a:avLst/>
                <a:gdLst>
                  <a:gd name="T0" fmla="*/ 11864 w 20000"/>
                  <a:gd name="T1" fmla="*/ 0 h 20000"/>
                  <a:gd name="T2" fmla="*/ 11864 w 20000"/>
                  <a:gd name="T3" fmla="*/ 0 h 20000"/>
                  <a:gd name="T4" fmla="*/ 0 w 20000"/>
                  <a:gd name="T5" fmla="*/ 0 h 20000"/>
                  <a:gd name="T6" fmla="*/ 0 w 20000"/>
                  <a:gd name="T7" fmla="*/ 0 h 20000"/>
                  <a:gd name="T8" fmla="*/ 1186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55"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0" name="Group 108"/>
            <p:cNvGrpSpPr>
              <a:grpSpLocks/>
            </p:cNvGrpSpPr>
            <p:nvPr/>
          </p:nvGrpSpPr>
          <p:grpSpPr bwMode="auto">
            <a:xfrm>
              <a:off x="3720" y="1207"/>
              <a:ext cx="486" cy="195"/>
              <a:chOff x="0" y="1"/>
              <a:chExt cx="20000" cy="19999"/>
            </a:xfrm>
          </p:grpSpPr>
          <p:grpSp>
            <p:nvGrpSpPr>
              <p:cNvPr id="21" name="Group 109"/>
              <p:cNvGrpSpPr>
                <a:grpSpLocks/>
              </p:cNvGrpSpPr>
              <p:nvPr/>
            </p:nvGrpSpPr>
            <p:grpSpPr bwMode="auto">
              <a:xfrm>
                <a:off x="0" y="83"/>
                <a:ext cx="20000" cy="19917"/>
                <a:chOff x="0" y="3"/>
                <a:chExt cx="20000" cy="19997"/>
              </a:xfrm>
            </p:grpSpPr>
            <p:sp>
              <p:nvSpPr>
                <p:cNvPr id="15446"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5447" name="Freeform 111"/>
                <p:cNvSpPr>
                  <a:spLocks/>
                </p:cNvSpPr>
                <p:nvPr/>
              </p:nvSpPr>
              <p:spPr bwMode="auto">
                <a:xfrm>
                  <a:off x="19" y="2559"/>
                  <a:ext cx="19981" cy="1484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48"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5440"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5441" name="Freeform 114"/>
              <p:cNvSpPr>
                <a:spLocks/>
              </p:cNvSpPr>
              <p:nvPr/>
            </p:nvSpPr>
            <p:spPr bwMode="auto">
              <a:xfrm>
                <a:off x="19" y="2547"/>
                <a:ext cx="19981" cy="1478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5442" name="Freeform 115"/>
              <p:cNvSpPr>
                <a:spLocks/>
              </p:cNvSpPr>
              <p:nvPr/>
            </p:nvSpPr>
            <p:spPr bwMode="auto">
              <a:xfrm>
                <a:off x="204" y="14949"/>
                <a:ext cx="19611" cy="2669"/>
              </a:xfrm>
              <a:custGeom>
                <a:avLst/>
                <a:gdLst>
                  <a:gd name="T0" fmla="*/ 8589 w 20000"/>
                  <a:gd name="T1" fmla="*/ 0 h 20000"/>
                  <a:gd name="T2" fmla="*/ 8589 w 20000"/>
                  <a:gd name="T3" fmla="*/ 0 h 20000"/>
                  <a:gd name="T4" fmla="*/ 0 w 20000"/>
                  <a:gd name="T5" fmla="*/ 0 h 20000"/>
                  <a:gd name="T6" fmla="*/ 0 w 20000"/>
                  <a:gd name="T7" fmla="*/ 0 h 20000"/>
                  <a:gd name="T8" fmla="*/ 85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43"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Disk</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sp>
            <p:nvSpPr>
              <p:cNvPr id="15444" name="Freeform 117"/>
              <p:cNvSpPr>
                <a:spLocks/>
              </p:cNvSpPr>
              <p:nvPr/>
            </p:nvSpPr>
            <p:spPr bwMode="auto">
              <a:xfrm>
                <a:off x="148" y="2136"/>
                <a:ext cx="19759" cy="2752"/>
              </a:xfrm>
              <a:custGeom>
                <a:avLst/>
                <a:gdLst>
                  <a:gd name="T0" fmla="*/ 11864 w 20000"/>
                  <a:gd name="T1" fmla="*/ 0 h 20000"/>
                  <a:gd name="T2" fmla="*/ 11864 w 20000"/>
                  <a:gd name="T3" fmla="*/ 0 h 20000"/>
                  <a:gd name="T4" fmla="*/ 0 w 20000"/>
                  <a:gd name="T5" fmla="*/ 0 h 20000"/>
                  <a:gd name="T6" fmla="*/ 0 w 20000"/>
                  <a:gd name="T7" fmla="*/ 0 h 20000"/>
                  <a:gd name="T8" fmla="*/ 1186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45"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2" name="Group 119"/>
            <p:cNvGrpSpPr>
              <a:grpSpLocks/>
            </p:cNvGrpSpPr>
            <p:nvPr/>
          </p:nvGrpSpPr>
          <p:grpSpPr bwMode="auto">
            <a:xfrm>
              <a:off x="3720" y="1595"/>
              <a:ext cx="486" cy="195"/>
              <a:chOff x="0" y="1"/>
              <a:chExt cx="20000" cy="19999"/>
            </a:xfrm>
          </p:grpSpPr>
          <p:grpSp>
            <p:nvGrpSpPr>
              <p:cNvPr id="23" name="Group 120"/>
              <p:cNvGrpSpPr>
                <a:grpSpLocks/>
              </p:cNvGrpSpPr>
              <p:nvPr/>
            </p:nvGrpSpPr>
            <p:grpSpPr bwMode="auto">
              <a:xfrm>
                <a:off x="0" y="83"/>
                <a:ext cx="20000" cy="19917"/>
                <a:chOff x="0" y="3"/>
                <a:chExt cx="20000" cy="19997"/>
              </a:xfrm>
            </p:grpSpPr>
            <p:sp>
              <p:nvSpPr>
                <p:cNvPr id="15436"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5437" name="Freeform 122"/>
                <p:cNvSpPr>
                  <a:spLocks/>
                </p:cNvSpPr>
                <p:nvPr/>
              </p:nvSpPr>
              <p:spPr bwMode="auto">
                <a:xfrm>
                  <a:off x="19" y="2559"/>
                  <a:ext cx="19981" cy="1484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38"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5430"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5431" name="Freeform 125"/>
              <p:cNvSpPr>
                <a:spLocks/>
              </p:cNvSpPr>
              <p:nvPr/>
            </p:nvSpPr>
            <p:spPr bwMode="auto">
              <a:xfrm>
                <a:off x="19" y="2547"/>
                <a:ext cx="19981" cy="1478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5432" name="Freeform 126"/>
              <p:cNvSpPr>
                <a:spLocks/>
              </p:cNvSpPr>
              <p:nvPr/>
            </p:nvSpPr>
            <p:spPr bwMode="auto">
              <a:xfrm>
                <a:off x="204" y="14949"/>
                <a:ext cx="19611" cy="2669"/>
              </a:xfrm>
              <a:custGeom>
                <a:avLst/>
                <a:gdLst>
                  <a:gd name="T0" fmla="*/ 8589 w 20000"/>
                  <a:gd name="T1" fmla="*/ 0 h 20000"/>
                  <a:gd name="T2" fmla="*/ 8589 w 20000"/>
                  <a:gd name="T3" fmla="*/ 0 h 20000"/>
                  <a:gd name="T4" fmla="*/ 0 w 20000"/>
                  <a:gd name="T5" fmla="*/ 0 h 20000"/>
                  <a:gd name="T6" fmla="*/ 0 w 20000"/>
                  <a:gd name="T7" fmla="*/ 0 h 20000"/>
                  <a:gd name="T8" fmla="*/ 85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33"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Disk</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sp>
            <p:nvSpPr>
              <p:cNvPr id="15434" name="Freeform 128"/>
              <p:cNvSpPr>
                <a:spLocks/>
              </p:cNvSpPr>
              <p:nvPr/>
            </p:nvSpPr>
            <p:spPr bwMode="auto">
              <a:xfrm>
                <a:off x="148" y="2136"/>
                <a:ext cx="19759" cy="2752"/>
              </a:xfrm>
              <a:custGeom>
                <a:avLst/>
                <a:gdLst>
                  <a:gd name="T0" fmla="*/ 11864 w 20000"/>
                  <a:gd name="T1" fmla="*/ 0 h 20000"/>
                  <a:gd name="T2" fmla="*/ 11864 w 20000"/>
                  <a:gd name="T3" fmla="*/ 0 h 20000"/>
                  <a:gd name="T4" fmla="*/ 0 w 20000"/>
                  <a:gd name="T5" fmla="*/ 0 h 20000"/>
                  <a:gd name="T6" fmla="*/ 0 w 20000"/>
                  <a:gd name="T7" fmla="*/ 0 h 20000"/>
                  <a:gd name="T8" fmla="*/ 1186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35"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4" name="Group 130"/>
            <p:cNvGrpSpPr>
              <a:grpSpLocks/>
            </p:cNvGrpSpPr>
            <p:nvPr/>
          </p:nvGrpSpPr>
          <p:grpSpPr bwMode="auto">
            <a:xfrm>
              <a:off x="3720" y="1975"/>
              <a:ext cx="486" cy="195"/>
              <a:chOff x="0" y="1"/>
              <a:chExt cx="20000" cy="19999"/>
            </a:xfrm>
          </p:grpSpPr>
          <p:grpSp>
            <p:nvGrpSpPr>
              <p:cNvPr id="25" name="Group 131"/>
              <p:cNvGrpSpPr>
                <a:grpSpLocks/>
              </p:cNvGrpSpPr>
              <p:nvPr/>
            </p:nvGrpSpPr>
            <p:grpSpPr bwMode="auto">
              <a:xfrm>
                <a:off x="0" y="83"/>
                <a:ext cx="20000" cy="19917"/>
                <a:chOff x="0" y="3"/>
                <a:chExt cx="20000" cy="19997"/>
              </a:xfrm>
            </p:grpSpPr>
            <p:sp>
              <p:nvSpPr>
                <p:cNvPr id="15426"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5427" name="Freeform 133"/>
                <p:cNvSpPr>
                  <a:spLocks/>
                </p:cNvSpPr>
                <p:nvPr/>
              </p:nvSpPr>
              <p:spPr bwMode="auto">
                <a:xfrm>
                  <a:off x="19" y="2559"/>
                  <a:ext cx="19981" cy="1484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28"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5420"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5421" name="Freeform 136"/>
              <p:cNvSpPr>
                <a:spLocks/>
              </p:cNvSpPr>
              <p:nvPr/>
            </p:nvSpPr>
            <p:spPr bwMode="auto">
              <a:xfrm>
                <a:off x="19" y="2547"/>
                <a:ext cx="19981" cy="14784"/>
              </a:xfrm>
              <a:custGeom>
                <a:avLst/>
                <a:gdLst>
                  <a:gd name="T0" fmla="*/ 19180 w 20000"/>
                  <a:gd name="T1" fmla="*/ 0 h 20000"/>
                  <a:gd name="T2" fmla="*/ 19180 w 20000"/>
                  <a:gd name="T3" fmla="*/ 1 h 20000"/>
                  <a:gd name="T4" fmla="*/ 0 w 20000"/>
                  <a:gd name="T5" fmla="*/ 1 h 20000"/>
                  <a:gd name="T6" fmla="*/ 0 w 20000"/>
                  <a:gd name="T7" fmla="*/ 0 h 20000"/>
                  <a:gd name="T8" fmla="*/ 1918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5422" name="Freeform 137"/>
              <p:cNvSpPr>
                <a:spLocks/>
              </p:cNvSpPr>
              <p:nvPr/>
            </p:nvSpPr>
            <p:spPr bwMode="auto">
              <a:xfrm>
                <a:off x="204" y="14949"/>
                <a:ext cx="19611" cy="2669"/>
              </a:xfrm>
              <a:custGeom>
                <a:avLst/>
                <a:gdLst>
                  <a:gd name="T0" fmla="*/ 8589 w 20000"/>
                  <a:gd name="T1" fmla="*/ 0 h 20000"/>
                  <a:gd name="T2" fmla="*/ 8589 w 20000"/>
                  <a:gd name="T3" fmla="*/ 0 h 20000"/>
                  <a:gd name="T4" fmla="*/ 0 w 20000"/>
                  <a:gd name="T5" fmla="*/ 0 h 20000"/>
                  <a:gd name="T6" fmla="*/ 0 w 20000"/>
                  <a:gd name="T7" fmla="*/ 0 h 20000"/>
                  <a:gd name="T8" fmla="*/ 858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23"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Disk</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sp>
            <p:nvSpPr>
              <p:cNvPr id="15424" name="Freeform 139"/>
              <p:cNvSpPr>
                <a:spLocks/>
              </p:cNvSpPr>
              <p:nvPr/>
            </p:nvSpPr>
            <p:spPr bwMode="auto">
              <a:xfrm>
                <a:off x="148" y="2136"/>
                <a:ext cx="19759" cy="2752"/>
              </a:xfrm>
              <a:custGeom>
                <a:avLst/>
                <a:gdLst>
                  <a:gd name="T0" fmla="*/ 11864 w 20000"/>
                  <a:gd name="T1" fmla="*/ 0 h 20000"/>
                  <a:gd name="T2" fmla="*/ 11864 w 20000"/>
                  <a:gd name="T3" fmla="*/ 0 h 20000"/>
                  <a:gd name="T4" fmla="*/ 0 w 20000"/>
                  <a:gd name="T5" fmla="*/ 0 h 20000"/>
                  <a:gd name="T6" fmla="*/ 0 w 20000"/>
                  <a:gd name="T7" fmla="*/ 0 h 20000"/>
                  <a:gd name="T8" fmla="*/ 1186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25"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6" name="Group 141"/>
            <p:cNvGrpSpPr>
              <a:grpSpLocks/>
            </p:cNvGrpSpPr>
            <p:nvPr/>
          </p:nvGrpSpPr>
          <p:grpSpPr bwMode="auto">
            <a:xfrm>
              <a:off x="2775" y="2841"/>
              <a:ext cx="487" cy="195"/>
              <a:chOff x="0" y="1"/>
              <a:chExt cx="20000" cy="19999"/>
            </a:xfrm>
          </p:grpSpPr>
          <p:grpSp>
            <p:nvGrpSpPr>
              <p:cNvPr id="27" name="Group 142"/>
              <p:cNvGrpSpPr>
                <a:grpSpLocks/>
              </p:cNvGrpSpPr>
              <p:nvPr/>
            </p:nvGrpSpPr>
            <p:grpSpPr bwMode="auto">
              <a:xfrm>
                <a:off x="18" y="42"/>
                <a:ext cx="19982" cy="19958"/>
                <a:chOff x="0" y="2"/>
                <a:chExt cx="20000" cy="19998"/>
              </a:xfrm>
            </p:grpSpPr>
            <p:sp>
              <p:nvSpPr>
                <p:cNvPr id="15416"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15417" name="Freeform 144"/>
                <p:cNvSpPr>
                  <a:spLocks/>
                </p:cNvSpPr>
                <p:nvPr/>
              </p:nvSpPr>
              <p:spPr bwMode="auto">
                <a:xfrm>
                  <a:off x="18" y="2553"/>
                  <a:ext cx="19982" cy="14814"/>
                </a:xfrm>
                <a:custGeom>
                  <a:avLst/>
                  <a:gdLst>
                    <a:gd name="T0" fmla="*/ 19220 w 20000"/>
                    <a:gd name="T1" fmla="*/ 0 h 20000"/>
                    <a:gd name="T2" fmla="*/ 19220 w 20000"/>
                    <a:gd name="T3" fmla="*/ 1 h 20000"/>
                    <a:gd name="T4" fmla="*/ 0 w 20000"/>
                    <a:gd name="T5" fmla="*/ 1 h 20000"/>
                    <a:gd name="T6" fmla="*/ 0 w 20000"/>
                    <a:gd name="T7" fmla="*/ 0 h 20000"/>
                    <a:gd name="T8" fmla="*/ 1922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18"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15410"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15411" name="Freeform 147"/>
              <p:cNvSpPr>
                <a:spLocks/>
              </p:cNvSpPr>
              <p:nvPr/>
            </p:nvSpPr>
            <p:spPr bwMode="auto">
              <a:xfrm>
                <a:off x="18" y="2547"/>
                <a:ext cx="19964" cy="14784"/>
              </a:xfrm>
              <a:custGeom>
                <a:avLst/>
                <a:gdLst>
                  <a:gd name="T0" fmla="*/ 18490 w 20000"/>
                  <a:gd name="T1" fmla="*/ 0 h 20000"/>
                  <a:gd name="T2" fmla="*/ 18490 w 20000"/>
                  <a:gd name="T3" fmla="*/ 1 h 20000"/>
                  <a:gd name="T4" fmla="*/ 0 w 20000"/>
                  <a:gd name="T5" fmla="*/ 1 h 20000"/>
                  <a:gd name="T6" fmla="*/ 0 w 20000"/>
                  <a:gd name="T7" fmla="*/ 0 h 20000"/>
                  <a:gd name="T8" fmla="*/ 1849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5412" name="Freeform 148"/>
              <p:cNvSpPr>
                <a:spLocks/>
              </p:cNvSpPr>
              <p:nvPr/>
            </p:nvSpPr>
            <p:spPr bwMode="auto">
              <a:xfrm>
                <a:off x="203" y="14949"/>
                <a:ext cx="19594" cy="2669"/>
              </a:xfrm>
              <a:custGeom>
                <a:avLst/>
                <a:gdLst>
                  <a:gd name="T0" fmla="*/ 8275 w 20000"/>
                  <a:gd name="T1" fmla="*/ 0 h 20000"/>
                  <a:gd name="T2" fmla="*/ 8275 w 20000"/>
                  <a:gd name="T3" fmla="*/ 0 h 20000"/>
                  <a:gd name="T4" fmla="*/ 0 w 20000"/>
                  <a:gd name="T5" fmla="*/ 0 h 20000"/>
                  <a:gd name="T6" fmla="*/ 0 w 20000"/>
                  <a:gd name="T7" fmla="*/ 0 h 20000"/>
                  <a:gd name="T8" fmla="*/ 827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13"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a:cs typeface="Times New Roman" pitchFamily="18" charset="0"/>
                  </a:rPr>
                  <a:t>Disk</a:t>
                </a:r>
                <a:endParaRPr lang="en-US" sz="1200">
                  <a:solidFill>
                    <a:srgbClr val="000000"/>
                  </a:solidFill>
                  <a:latin typeface="Times New Roman" pitchFamily="18" charset="0"/>
                  <a:ea typeface="Mincho"/>
                  <a:cs typeface="Times New Roman" pitchFamily="18" charset="0"/>
                </a:endParaRPr>
              </a:p>
              <a:p>
                <a:endParaRPr lang="en-US">
                  <a:latin typeface="Times New Roman" pitchFamily="18" charset="0"/>
                  <a:ea typeface="Mincho"/>
                  <a:cs typeface="Times New Roman" pitchFamily="18" charset="0"/>
                </a:endParaRPr>
              </a:p>
            </p:txBody>
          </p:sp>
          <p:sp>
            <p:nvSpPr>
              <p:cNvPr id="15414" name="Freeform 150"/>
              <p:cNvSpPr>
                <a:spLocks/>
              </p:cNvSpPr>
              <p:nvPr/>
            </p:nvSpPr>
            <p:spPr bwMode="auto">
              <a:xfrm>
                <a:off x="166" y="2095"/>
                <a:ext cx="19742" cy="2752"/>
              </a:xfrm>
              <a:custGeom>
                <a:avLst/>
                <a:gdLst>
                  <a:gd name="T0" fmla="*/ 11435 w 20000"/>
                  <a:gd name="T1" fmla="*/ 0 h 20000"/>
                  <a:gd name="T2" fmla="*/ 11435 w 20000"/>
                  <a:gd name="T3" fmla="*/ 0 h 20000"/>
                  <a:gd name="T4" fmla="*/ 0 w 20000"/>
                  <a:gd name="T5" fmla="*/ 0 h 20000"/>
                  <a:gd name="T6" fmla="*/ 0 w 20000"/>
                  <a:gd name="T7" fmla="*/ 0 h 20000"/>
                  <a:gd name="T8" fmla="*/ 1143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5415"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15408" name="Freeform 152"/>
            <p:cNvSpPr>
              <a:spLocks/>
            </p:cNvSpPr>
            <p:nvPr/>
          </p:nvSpPr>
          <p:spPr bwMode="auto">
            <a:xfrm>
              <a:off x="3018" y="2669"/>
              <a:ext cx="0" cy="192"/>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
        <p:nvSpPr>
          <p:cNvPr id="155" name="Footer Placeholder 154"/>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418031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555"/>
                                        </p:tgtEl>
                                        <p:attrNameLst>
                                          <p:attrName>style.visibility</p:attrName>
                                        </p:attrNameLst>
                                      </p:cBhvr>
                                      <p:to>
                                        <p:strVal val="visible"/>
                                      </p:to>
                                    </p:set>
                                    <p:anim calcmode="lin" valueType="num">
                                      <p:cBhvr additive="base">
                                        <p:cTn id="11" dur="500" fill="hold"/>
                                        <p:tgtEl>
                                          <p:spTgt spid="23555"/>
                                        </p:tgtEl>
                                        <p:attrNameLst>
                                          <p:attrName>ppt_x</p:attrName>
                                        </p:attrNameLst>
                                      </p:cBhvr>
                                      <p:tavLst>
                                        <p:tav tm="0">
                                          <p:val>
                                            <p:strVal val="0-#ppt_w/2"/>
                                          </p:val>
                                        </p:tav>
                                        <p:tav tm="100000">
                                          <p:val>
                                            <p:strVal val="#ppt_x"/>
                                          </p:val>
                                        </p:tav>
                                      </p:tavLst>
                                    </p:anim>
                                    <p:anim calcmode="lin" valueType="num">
                                      <p:cBhvr additive="base">
                                        <p:cTn id="12" dur="500" fill="hold"/>
                                        <p:tgtEl>
                                          <p:spTgt spid="2355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40677" y="0"/>
            <a:ext cx="8651631" cy="838200"/>
          </a:xfrm>
        </p:spPr>
        <p:txBody>
          <a:bodyPr/>
          <a:lstStyle/>
          <a:p>
            <a:pPr algn="l" eaLnBrk="1" hangingPunct="1"/>
            <a:r>
              <a:rPr lang="en-US" dirty="0" smtClean="0"/>
              <a:t>The </a:t>
            </a:r>
            <a:r>
              <a:rPr lang="en-US" sz="4600" dirty="0" smtClean="0"/>
              <a:t>if-else</a:t>
            </a:r>
            <a:r>
              <a:rPr lang="en-US" dirty="0" smtClean="0"/>
              <a:t> Statement</a:t>
            </a:r>
          </a:p>
        </p:txBody>
      </p:sp>
      <p:sp>
        <p:nvSpPr>
          <p:cNvPr id="7171" name="Rectangle 3" descr="Rectangle: Click to edit Master text styles&#10;Second level&#10;Third level&#10;Fourth level&#10;Fifth level"/>
          <p:cNvSpPr>
            <a:spLocks noGrp="1" noChangeArrowheads="1"/>
          </p:cNvSpPr>
          <p:nvPr>
            <p:ph idx="4294967295"/>
          </p:nvPr>
        </p:nvSpPr>
        <p:spPr>
          <a:xfrm>
            <a:off x="211015" y="838200"/>
            <a:ext cx="8932985" cy="5943600"/>
          </a:xfrm>
        </p:spPr>
        <p:txBody>
          <a:bodyPr>
            <a:normAutofit lnSpcReduction="10000"/>
          </a:bodyPr>
          <a:lstStyle/>
          <a:p>
            <a:pPr eaLnBrk="1" hangingPunct="1">
              <a:defRPr/>
            </a:pPr>
            <a:r>
              <a:rPr lang="en-US" sz="2400" b="1" dirty="0">
                <a:latin typeface="Courier New" pitchFamily="49" charset="0"/>
              </a:rPr>
              <a:t>if-else</a:t>
            </a:r>
            <a:r>
              <a:rPr lang="en-US" sz="2400" b="1" dirty="0"/>
              <a:t> </a:t>
            </a:r>
            <a:r>
              <a:rPr lang="en-US" sz="2400" dirty="0"/>
              <a:t>statement:</a:t>
            </a:r>
            <a:r>
              <a:rPr lang="en-US" sz="2400" b="1" dirty="0"/>
              <a:t> </a:t>
            </a:r>
            <a:r>
              <a:rPr lang="en-US" sz="2400" dirty="0" smtClean="0"/>
              <a:t>Implements </a:t>
            </a:r>
            <a:r>
              <a:rPr lang="en-US" sz="2400" dirty="0"/>
              <a:t>a decision structure for two </a:t>
            </a:r>
            <a:r>
              <a:rPr lang="en-US" sz="2400" dirty="0" smtClean="0"/>
              <a:t>alternatives</a:t>
            </a:r>
          </a:p>
          <a:p>
            <a:pPr eaLnBrk="1" hangingPunct="1">
              <a:defRPr/>
            </a:pPr>
            <a:r>
              <a:rPr lang="en-US" sz="2400" dirty="0" smtClean="0"/>
              <a:t>Syntax</a:t>
            </a:r>
            <a:r>
              <a:rPr lang="en-US" dirty="0" smtClean="0"/>
              <a:t>:</a:t>
            </a:r>
            <a:endParaRPr lang="en-US" dirty="0"/>
          </a:p>
          <a:p>
            <a:pPr indent="0" eaLnBrk="1" hangingPunct="1">
              <a:spcBef>
                <a:spcPts val="0"/>
              </a:spcBef>
              <a:buFontTx/>
              <a:buNone/>
              <a:defRPr/>
            </a:pPr>
            <a:r>
              <a:rPr lang="en-US" sz="2400" b="1" dirty="0" smtClean="0">
                <a:latin typeface="Courier New" pitchFamily="49" charset="0"/>
              </a:rPr>
              <a:t> </a:t>
            </a:r>
            <a:r>
              <a:rPr lang="en-US" sz="2200" dirty="0" smtClean="0">
                <a:latin typeface="Courier New" pitchFamily="49" charset="0"/>
              </a:rPr>
              <a:t>if (condition)</a:t>
            </a:r>
          </a:p>
          <a:p>
            <a:pPr indent="0" eaLnBrk="1" hangingPunct="1">
              <a:spcBef>
                <a:spcPts val="0"/>
              </a:spcBef>
              <a:buFontTx/>
              <a:buNone/>
              <a:defRPr/>
            </a:pPr>
            <a:r>
              <a:rPr lang="en-US" sz="2200" dirty="0" smtClean="0">
                <a:latin typeface="Courier New" pitchFamily="49" charset="0"/>
              </a:rPr>
              <a:t>	statement; //executed if condition is true;</a:t>
            </a:r>
          </a:p>
          <a:p>
            <a:pPr indent="0" eaLnBrk="1" hangingPunct="1">
              <a:spcBef>
                <a:spcPts val="0"/>
              </a:spcBef>
              <a:buFontTx/>
              <a:buNone/>
              <a:defRPr/>
            </a:pPr>
            <a:r>
              <a:rPr lang="en-US" sz="2200" dirty="0" smtClean="0">
                <a:latin typeface="Courier New" pitchFamily="49" charset="0"/>
              </a:rPr>
              <a:t> else</a:t>
            </a:r>
          </a:p>
          <a:p>
            <a:pPr indent="0" eaLnBrk="1" hangingPunct="1">
              <a:spcBef>
                <a:spcPts val="0"/>
              </a:spcBef>
              <a:buFontTx/>
              <a:buNone/>
              <a:defRPr/>
            </a:pPr>
            <a:r>
              <a:rPr lang="en-US" sz="2200" dirty="0" smtClean="0">
                <a:latin typeface="Courier New" pitchFamily="49" charset="0"/>
              </a:rPr>
              <a:t>    statement; //executed if condition is false;</a:t>
            </a:r>
          </a:p>
          <a:p>
            <a:pPr indent="0" eaLnBrk="1" hangingPunct="1">
              <a:buFontTx/>
              <a:buNone/>
              <a:defRPr/>
            </a:pPr>
            <a:r>
              <a:rPr lang="en-US" sz="2400" dirty="0" smtClean="0"/>
              <a:t>(or) </a:t>
            </a:r>
          </a:p>
          <a:p>
            <a:pPr indent="0" eaLnBrk="1" hangingPunct="1">
              <a:buFontTx/>
              <a:buNone/>
              <a:defRPr/>
            </a:pPr>
            <a:r>
              <a:rPr lang="en-US" sz="2200" dirty="0" smtClean="0">
                <a:latin typeface="Courier New" pitchFamily="49" charset="0"/>
              </a:rPr>
              <a:t>if (condition)</a:t>
            </a:r>
          </a:p>
          <a:p>
            <a:pPr indent="0" eaLnBrk="1" hangingPunct="1">
              <a:spcBef>
                <a:spcPts val="0"/>
              </a:spcBef>
              <a:buFontTx/>
              <a:buNone/>
              <a:defRPr/>
            </a:pPr>
            <a:r>
              <a:rPr lang="en-US" sz="2200" dirty="0" smtClean="0">
                <a:latin typeface="Courier New" pitchFamily="49" charset="0"/>
              </a:rPr>
              <a:t>{</a:t>
            </a:r>
          </a:p>
          <a:p>
            <a:pPr indent="0" eaLnBrk="1" hangingPunct="1">
              <a:spcBef>
                <a:spcPts val="0"/>
              </a:spcBef>
              <a:buFontTx/>
              <a:buNone/>
              <a:defRPr/>
            </a:pPr>
            <a:r>
              <a:rPr lang="en-US" sz="2200" dirty="0" smtClean="0">
                <a:latin typeface="Courier New" pitchFamily="49" charset="0"/>
              </a:rPr>
              <a:t>	 statement 1;… statement n;</a:t>
            </a:r>
          </a:p>
          <a:p>
            <a:pPr indent="0" eaLnBrk="1" hangingPunct="1">
              <a:spcBef>
                <a:spcPts val="0"/>
              </a:spcBef>
              <a:buFontTx/>
              <a:buNone/>
              <a:defRPr/>
            </a:pPr>
            <a:r>
              <a:rPr lang="en-US" sz="2200" dirty="0" smtClean="0">
                <a:latin typeface="Courier New" pitchFamily="49" charset="0"/>
              </a:rPr>
              <a:t>}</a:t>
            </a:r>
          </a:p>
          <a:p>
            <a:pPr indent="0" eaLnBrk="1" hangingPunct="1">
              <a:spcBef>
                <a:spcPts val="0"/>
              </a:spcBef>
              <a:buFontTx/>
              <a:buNone/>
              <a:defRPr/>
            </a:pPr>
            <a:r>
              <a:rPr lang="en-US" sz="2200" dirty="0" smtClean="0">
                <a:latin typeface="Courier New" pitchFamily="49" charset="0"/>
              </a:rPr>
              <a:t>else </a:t>
            </a:r>
          </a:p>
          <a:p>
            <a:pPr indent="0" eaLnBrk="1" hangingPunct="1">
              <a:spcBef>
                <a:spcPts val="0"/>
              </a:spcBef>
              <a:buFontTx/>
              <a:buNone/>
              <a:defRPr/>
            </a:pPr>
            <a:r>
              <a:rPr lang="en-US" sz="2200" dirty="0" smtClean="0">
                <a:latin typeface="Courier New" pitchFamily="49" charset="0"/>
              </a:rPr>
              <a:t>{</a:t>
            </a:r>
          </a:p>
          <a:p>
            <a:pPr indent="0" eaLnBrk="1" hangingPunct="1">
              <a:spcBef>
                <a:spcPts val="0"/>
              </a:spcBef>
              <a:buFont typeface="Wingdings" pitchFamily="2" charset="2"/>
              <a:buNone/>
              <a:defRPr/>
            </a:pPr>
            <a:r>
              <a:rPr lang="en-US" sz="2200" dirty="0" smtClean="0">
                <a:latin typeface="Courier New" pitchFamily="49" charset="0"/>
              </a:rPr>
              <a:t>	 statement 1;… statement n;</a:t>
            </a:r>
          </a:p>
          <a:p>
            <a:pPr indent="0" eaLnBrk="1" hangingPunct="1">
              <a:spcBef>
                <a:spcPts val="0"/>
              </a:spcBef>
              <a:buFont typeface="Wingdings" pitchFamily="2" charset="2"/>
              <a:buNone/>
              <a:defRPr/>
            </a:pPr>
            <a:r>
              <a:rPr lang="en-US" sz="2200" dirty="0" smtClean="0">
                <a:latin typeface="Courier New" pitchFamily="49" charset="0"/>
              </a:rPr>
              <a:t>}</a:t>
            </a:r>
          </a:p>
        </p:txBody>
      </p:sp>
      <p:cxnSp>
        <p:nvCxnSpPr>
          <p:cNvPr id="91140" name="Straight Arrow Connector 3"/>
          <p:cNvCxnSpPr>
            <a:cxnSpLocks noChangeShapeType="1"/>
          </p:cNvCxnSpPr>
          <p:nvPr/>
        </p:nvCxnSpPr>
        <p:spPr bwMode="auto">
          <a:xfrm rot="10800000">
            <a:off x="1899139" y="2930525"/>
            <a:ext cx="2461846" cy="1588"/>
          </a:xfrm>
          <a:prstGeom prst="straightConnector1">
            <a:avLst/>
          </a:prstGeom>
          <a:noFill/>
          <a:ln w="15875" algn="ctr">
            <a:solidFill>
              <a:srgbClr val="FF0000"/>
            </a:solidFill>
            <a:round/>
            <a:headEnd/>
            <a:tailEnd type="arrow" w="med" len="med"/>
          </a:ln>
        </p:spPr>
      </p:cxnSp>
      <p:sp>
        <p:nvSpPr>
          <p:cNvPr id="91141" name="TextBox 4"/>
          <p:cNvSpPr txBox="1">
            <a:spLocks noChangeArrowheads="1"/>
          </p:cNvSpPr>
          <p:nvPr/>
        </p:nvSpPr>
        <p:spPr bwMode="auto">
          <a:xfrm>
            <a:off x="4360985" y="2647951"/>
            <a:ext cx="2492798" cy="461665"/>
          </a:xfrm>
          <a:prstGeom prst="rect">
            <a:avLst/>
          </a:prstGeom>
          <a:noFill/>
          <a:ln w="9525">
            <a:noFill/>
            <a:miter lim="800000"/>
            <a:headEnd/>
            <a:tailEnd/>
          </a:ln>
        </p:spPr>
        <p:txBody>
          <a:bodyPr wrap="none">
            <a:spAutoFit/>
          </a:bodyPr>
          <a:lstStyle/>
          <a:p>
            <a:r>
              <a:rPr lang="en-US" sz="2400">
                <a:solidFill>
                  <a:srgbClr val="FF0000"/>
                </a:solidFill>
              </a:rPr>
              <a:t>no semicolon here</a:t>
            </a:r>
          </a:p>
        </p:txBody>
      </p:sp>
      <p:cxnSp>
        <p:nvCxnSpPr>
          <p:cNvPr id="91142" name="Straight Arrow Connector 5"/>
          <p:cNvCxnSpPr>
            <a:cxnSpLocks noChangeShapeType="1"/>
          </p:cNvCxnSpPr>
          <p:nvPr/>
        </p:nvCxnSpPr>
        <p:spPr bwMode="auto">
          <a:xfrm rot="10800000">
            <a:off x="3024554" y="2209800"/>
            <a:ext cx="2461846" cy="1588"/>
          </a:xfrm>
          <a:prstGeom prst="straightConnector1">
            <a:avLst/>
          </a:prstGeom>
          <a:noFill/>
          <a:ln w="15875" algn="ctr">
            <a:solidFill>
              <a:srgbClr val="FF0000"/>
            </a:solidFill>
            <a:round/>
            <a:headEnd/>
            <a:tailEnd type="arrow" w="med" len="med"/>
          </a:ln>
        </p:spPr>
      </p:cxnSp>
      <p:sp>
        <p:nvSpPr>
          <p:cNvPr id="91143" name="TextBox 6"/>
          <p:cNvSpPr txBox="1">
            <a:spLocks noChangeArrowheads="1"/>
          </p:cNvSpPr>
          <p:nvPr/>
        </p:nvSpPr>
        <p:spPr bwMode="auto">
          <a:xfrm>
            <a:off x="5486400" y="1927226"/>
            <a:ext cx="2492798" cy="461665"/>
          </a:xfrm>
          <a:prstGeom prst="rect">
            <a:avLst/>
          </a:prstGeom>
          <a:noFill/>
          <a:ln w="9525">
            <a:noFill/>
            <a:miter lim="800000"/>
            <a:headEnd/>
            <a:tailEnd/>
          </a:ln>
        </p:spPr>
        <p:txBody>
          <a:bodyPr wrap="none">
            <a:spAutoFit/>
          </a:bodyPr>
          <a:lstStyle/>
          <a:p>
            <a:r>
              <a:rPr lang="en-US" sz="2400">
                <a:solidFill>
                  <a:srgbClr val="FF0000"/>
                </a:solidFill>
              </a:rPr>
              <a:t>no semicolon here</a:t>
            </a:r>
          </a:p>
        </p:txBody>
      </p:sp>
      <p:pic>
        <p:nvPicPr>
          <p:cNvPr id="91144" name="Picture 8"/>
          <p:cNvPicPr>
            <a:picLocks noChangeAspect="1" noChangeArrowheads="1"/>
          </p:cNvPicPr>
          <p:nvPr/>
        </p:nvPicPr>
        <p:blipFill>
          <a:blip r:embed="rId3"/>
          <a:srcRect/>
          <a:stretch>
            <a:fillRect/>
          </a:stretch>
        </p:blipFill>
        <p:spPr bwMode="auto">
          <a:xfrm>
            <a:off x="6324600" y="3352800"/>
            <a:ext cx="2472021" cy="3352800"/>
          </a:xfrm>
          <a:prstGeom prst="rect">
            <a:avLst/>
          </a:prstGeom>
          <a:noFill/>
          <a:ln w="9525">
            <a:noFill/>
            <a:miter lim="800000"/>
            <a:headEnd/>
            <a:tailEnd/>
          </a:ln>
        </p:spPr>
      </p:pic>
      <p:sp>
        <p:nvSpPr>
          <p:cNvPr id="11" name="Footer Placeholder 10"/>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031" y="855406"/>
            <a:ext cx="8018585" cy="5847755"/>
          </a:xfrm>
          <a:prstGeom prst="rect">
            <a:avLst/>
          </a:prstGeom>
        </p:spPr>
        <p:txBody>
          <a:bodyPr>
            <a:spAutoFit/>
          </a:bodyPr>
          <a:lstStyle/>
          <a:p>
            <a:pPr>
              <a:defRPr/>
            </a:pPr>
            <a:r>
              <a:rPr lang="en-US" sz="2200" dirty="0" smtClean="0">
                <a:solidFill>
                  <a:srgbClr val="0070C0"/>
                </a:solidFill>
                <a:latin typeface="Times New Roman" pitchFamily="18" charset="0"/>
                <a:cs typeface="Times New Roman" pitchFamily="18" charset="0"/>
              </a:rPr>
              <a:t>ifelse.cpp</a:t>
            </a:r>
          </a:p>
          <a:p>
            <a:pPr>
              <a:defRPr/>
            </a:pPr>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demonstrates if…else statement</a:t>
            </a:r>
          </a:p>
          <a:p>
            <a:pPr>
              <a:defRPr/>
            </a:pP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void main()</a:t>
            </a:r>
          </a:p>
          <a:p>
            <a:pPr>
              <a:defRPr/>
            </a:pP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x;</a:t>
            </a:r>
          </a:p>
          <a:p>
            <a:pPr>
              <a:defRPr/>
            </a:pPr>
            <a:r>
              <a:rPr lang="en-US" sz="2200" dirty="0">
                <a:solidFill>
                  <a:schemeClr val="tx1"/>
                </a:solidFill>
                <a:latin typeface="Times New Roman" pitchFamily="18" charset="0"/>
                <a:cs typeface="Times New Roman" pitchFamily="18" charset="0"/>
              </a:rPr>
              <a:t>   cout&lt;&lt;"Enter a number: ";</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cin</a:t>
            </a:r>
            <a:r>
              <a:rPr lang="en-US" sz="2200" dirty="0">
                <a:solidFill>
                  <a:schemeClr val="tx1"/>
                </a:solidFill>
                <a:latin typeface="Times New Roman" pitchFamily="18" charset="0"/>
                <a:cs typeface="Times New Roman" pitchFamily="18" charset="0"/>
              </a:rPr>
              <a:t>&gt;&gt;x;</a:t>
            </a:r>
          </a:p>
          <a:p>
            <a:pPr>
              <a:defRPr/>
            </a:pPr>
            <a:r>
              <a:rPr lang="en-US" sz="2200" dirty="0">
                <a:solidFill>
                  <a:schemeClr val="tx1"/>
                </a:solidFill>
                <a:latin typeface="Times New Roman" pitchFamily="18" charset="0"/>
                <a:cs typeface="Times New Roman" pitchFamily="18" charset="0"/>
              </a:rPr>
              <a:t>   if(x &gt; 100)</a:t>
            </a:r>
          </a:p>
          <a:p>
            <a:pPr>
              <a:defRPr/>
            </a:pPr>
            <a:r>
              <a:rPr lang="en-US" sz="2200" dirty="0">
                <a:solidFill>
                  <a:schemeClr val="tx1"/>
                </a:solidFill>
                <a:latin typeface="Times New Roman" pitchFamily="18" charset="0"/>
                <a:cs typeface="Times New Roman" pitchFamily="18" charset="0"/>
              </a:rPr>
              <a:t>      cout&lt;&lt;"That number is greater than 100\n";</a:t>
            </a:r>
          </a:p>
          <a:p>
            <a:pPr>
              <a:defRPr/>
            </a:pPr>
            <a:r>
              <a:rPr lang="en-US" sz="2200" dirty="0">
                <a:solidFill>
                  <a:schemeClr val="tx1"/>
                </a:solidFill>
                <a:latin typeface="Times New Roman" pitchFamily="18" charset="0"/>
                <a:cs typeface="Times New Roman" pitchFamily="18" charset="0"/>
              </a:rPr>
              <a:t>   else</a:t>
            </a:r>
          </a:p>
          <a:p>
            <a:pPr>
              <a:defRPr/>
            </a:pPr>
            <a:r>
              <a:rPr lang="en-US" sz="2200" dirty="0">
                <a:solidFill>
                  <a:schemeClr val="tx1"/>
                </a:solidFill>
                <a:latin typeface="Times New Roman" pitchFamily="18" charset="0"/>
                <a:cs typeface="Times New Roman" pitchFamily="18" charset="0"/>
              </a:rPr>
              <a:t>      cout&lt;&lt;"That number is not greater than 100\n";</a:t>
            </a:r>
          </a:p>
          <a:p>
            <a:pPr>
              <a:defRPr/>
            </a:pPr>
            <a:r>
              <a:rPr lang="en-US" sz="2200" dirty="0">
                <a:solidFill>
                  <a:schemeClr val="tx1"/>
                </a:solidFill>
                <a:latin typeface="Times New Roman" pitchFamily="18" charset="0"/>
                <a:cs typeface="Times New Roman" pitchFamily="18" charset="0"/>
              </a:rPr>
              <a:t>   getch();</a:t>
            </a:r>
          </a:p>
          <a:p>
            <a:pPr>
              <a:defRPr/>
            </a:pPr>
            <a:r>
              <a:rPr lang="en-US" sz="2200" dirty="0">
                <a:solidFill>
                  <a:schemeClr val="tx1"/>
                </a:solidFill>
                <a:latin typeface="Times New Roman" pitchFamily="18" charset="0"/>
                <a:cs typeface="Times New Roman" pitchFamily="18" charset="0"/>
              </a:rPr>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5" name="Rectangle 2"/>
          <p:cNvSpPr txBox="1">
            <a:spLocks noChangeArrowheads="1"/>
          </p:cNvSpPr>
          <p:nvPr/>
        </p:nvSpPr>
        <p:spPr>
          <a:xfrm>
            <a:off x="140677" y="0"/>
            <a:ext cx="8651631"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dirty="0" smtClean="0"/>
              <a:t>The </a:t>
            </a:r>
            <a:r>
              <a:rPr lang="en-US" sz="4600" dirty="0" smtClean="0"/>
              <a:t>if-else</a:t>
            </a:r>
            <a:r>
              <a:rPr lang="en-US" dirty="0" smtClean="0"/>
              <a:t> Statement (Example)</a:t>
            </a:r>
          </a:p>
        </p:txBody>
      </p:sp>
    </p:spTree>
    <p:extLst>
      <p:ext uri="{BB962C8B-B14F-4D97-AF65-F5344CB8AC3E}">
        <p14:creationId xmlns="" xmlns:p14="http://schemas.microsoft.com/office/powerpoint/2010/main" val="15733467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733800" cy="365125"/>
          </a:xfrm>
        </p:spPr>
        <p:txBody>
          <a:bodyPr/>
          <a:lstStyle/>
          <a:p>
            <a:r>
              <a:rPr lang="en-US" dirty="0" smtClean="0"/>
              <a:t>*******Faculty of  Computer Science*******</a:t>
            </a:r>
            <a:endParaRPr lang="en-US" dirty="0"/>
          </a:p>
        </p:txBody>
      </p:sp>
      <p:sp>
        <p:nvSpPr>
          <p:cNvPr id="3" name="Rectangle 2"/>
          <p:cNvSpPr txBox="1">
            <a:spLocks noChangeArrowheads="1"/>
          </p:cNvSpPr>
          <p:nvPr/>
        </p:nvSpPr>
        <p:spPr>
          <a:xfrm>
            <a:off x="140677" y="0"/>
            <a:ext cx="8651631"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dirty="0" smtClean="0"/>
              <a:t>The </a:t>
            </a:r>
            <a:r>
              <a:rPr lang="en-US" sz="4600" dirty="0" smtClean="0"/>
              <a:t>if-else</a:t>
            </a:r>
            <a:r>
              <a:rPr lang="en-US" dirty="0" smtClean="0"/>
              <a:t> Statement (Example)</a:t>
            </a:r>
          </a:p>
        </p:txBody>
      </p:sp>
      <p:sp>
        <p:nvSpPr>
          <p:cNvPr id="4" name="Rectangle 3"/>
          <p:cNvSpPr/>
          <p:nvPr/>
        </p:nvSpPr>
        <p:spPr>
          <a:xfrm>
            <a:off x="422031" y="629245"/>
            <a:ext cx="8018585" cy="5847755"/>
          </a:xfrm>
          <a:prstGeom prst="rect">
            <a:avLst/>
          </a:prstGeom>
        </p:spPr>
        <p:txBody>
          <a:bodyPr>
            <a:spAutoFit/>
          </a:bodyPr>
          <a:lstStyle/>
          <a:p>
            <a:pPr>
              <a:defRPr/>
            </a:pPr>
            <a:r>
              <a:rPr lang="en-US" sz="2200" dirty="0" smtClean="0">
                <a:solidFill>
                  <a:srgbClr val="0070C0"/>
                </a:solidFill>
                <a:latin typeface="Times New Roman" pitchFamily="18" charset="0"/>
                <a:cs typeface="Times New Roman" pitchFamily="18" charset="0"/>
              </a:rPr>
              <a:t>else_exam.cpp</a:t>
            </a:r>
          </a:p>
          <a:p>
            <a:pPr>
              <a:defRPr/>
            </a:pPr>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demonstrates if…else statement</a:t>
            </a:r>
          </a:p>
          <a:p>
            <a:pPr>
              <a:defRPr/>
            </a:pP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void main()</a:t>
            </a:r>
          </a:p>
          <a:p>
            <a:pPr>
              <a:defRPr/>
            </a:pP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mark;</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cout&lt;&lt;"Enter </a:t>
            </a:r>
            <a:r>
              <a:rPr lang="en-US" sz="2200" dirty="0" smtClean="0">
                <a:solidFill>
                  <a:schemeClr val="tx1"/>
                </a:solidFill>
                <a:latin typeface="Times New Roman" pitchFamily="18" charset="0"/>
                <a:cs typeface="Times New Roman" pitchFamily="18" charset="0"/>
              </a:rPr>
              <a:t>an exam mark: </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cin</a:t>
            </a:r>
            <a:r>
              <a:rPr lang="en-US" sz="2200" dirty="0" smtClean="0">
                <a:solidFill>
                  <a:schemeClr val="tx1"/>
                </a:solidFill>
                <a:latin typeface="Times New Roman" pitchFamily="18" charset="0"/>
                <a:cs typeface="Times New Roman" pitchFamily="18" charset="0"/>
              </a:rPr>
              <a:t>&gt;&gt;mark;</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if(mark </a:t>
            </a:r>
            <a:r>
              <a:rPr lang="en-US" sz="2200" dirty="0">
                <a:solidFill>
                  <a:schemeClr val="tx1"/>
                </a:solidFill>
                <a:latin typeface="Times New Roman" pitchFamily="18" charset="0"/>
                <a:cs typeface="Times New Roman" pitchFamily="18" charset="0"/>
              </a:rPr>
              <a:t>&gt; </a:t>
            </a:r>
            <a:r>
              <a:rPr lang="en-US" sz="2200"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50</a:t>
            </a:r>
            <a:r>
              <a:rPr lang="en-US" sz="2200" dirty="0" smtClean="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&lt;&lt;“Pass the exam\n";</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else</a:t>
            </a: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&lt;&lt;“Fail the exam \n</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getch();</a:t>
            </a:r>
          </a:p>
          <a:p>
            <a:pPr>
              <a:defRPr/>
            </a:pPr>
            <a:r>
              <a:rPr lang="en-US" sz="2200" dirty="0">
                <a:solidFill>
                  <a:schemeClr val="tx1"/>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3794359689"/>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4916"/>
            <a:ext cx="8862646" cy="833284"/>
          </a:xfrm>
          <a:prstGeom prst="rect">
            <a:avLst/>
          </a:prstGeom>
        </p:spPr>
        <p:txBody>
          <a:bodyPr anchor="ctr"/>
          <a:lstStyle/>
          <a:p>
            <a:pPr fontAlgn="auto">
              <a:spcAft>
                <a:spcPts val="0"/>
              </a:spcAft>
              <a:defRPr/>
            </a:pPr>
            <a:r>
              <a:rPr lang="en-US" sz="3600" dirty="0">
                <a:latin typeface="Times New Roman" pitchFamily="18" charset="0"/>
                <a:ea typeface="+mj-ea"/>
                <a:cs typeface="Times New Roman" pitchFamily="18" charset="0"/>
              </a:rPr>
              <a:t>The if-else Statement (</a:t>
            </a:r>
            <a:r>
              <a:rPr lang="en-US" sz="3600" dirty="0" smtClean="0">
                <a:latin typeface="Times New Roman" pitchFamily="18" charset="0"/>
                <a:ea typeface="+mj-ea"/>
                <a:cs typeface="Times New Roman" pitchFamily="18" charset="0"/>
              </a:rPr>
              <a:t>continued)</a:t>
            </a:r>
            <a:endParaRPr lang="en-US" sz="3600" dirty="0">
              <a:latin typeface="+mj-lt"/>
              <a:ea typeface="+mj-ea"/>
              <a:cs typeface="+mj-cs"/>
            </a:endParaRPr>
          </a:p>
        </p:txBody>
      </p:sp>
      <p:sp>
        <p:nvSpPr>
          <p:cNvPr id="4" name="TextBox 3"/>
          <p:cNvSpPr txBox="1"/>
          <p:nvPr/>
        </p:nvSpPr>
        <p:spPr>
          <a:xfrm>
            <a:off x="175846" y="843116"/>
            <a:ext cx="8686800" cy="6038576"/>
          </a:xfrm>
          <a:prstGeom prst="rect">
            <a:avLst/>
          </a:prstGeom>
          <a:noFill/>
        </p:spPr>
        <p:txBody>
          <a:bodyPr>
            <a:spAutoFit/>
          </a:bodyPr>
          <a:lstStyle/>
          <a:p>
            <a:pPr marL="533400" indent="-533400">
              <a:lnSpc>
                <a:spcPct val="90000"/>
              </a:lnSpc>
              <a:spcBef>
                <a:spcPct val="20000"/>
              </a:spcBef>
              <a:defRPr/>
            </a:pPr>
            <a:r>
              <a:rPr lang="en-US" sz="2400" dirty="0" smtClean="0">
                <a:solidFill>
                  <a:srgbClr val="0070C0"/>
                </a:solidFill>
                <a:latin typeface="Times New Roman" pitchFamily="18" charset="0"/>
                <a:cs typeface="Times New Roman" pitchFamily="18" charset="0"/>
              </a:rPr>
              <a:t>ifelse2.cpp</a:t>
            </a:r>
          </a:p>
          <a:p>
            <a:pPr marL="533400" indent="-533400">
              <a:lnSpc>
                <a:spcPct val="90000"/>
              </a:lnSpc>
              <a:spcBef>
                <a:spcPct val="20000"/>
              </a:spcBef>
              <a:defRPr/>
            </a:pPr>
            <a:r>
              <a:rPr lang="en-US" sz="2400" dirty="0" smtClean="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include &lt;</a:t>
            </a:r>
            <a:r>
              <a:rPr lang="en-US" sz="2400" dirty="0" err="1">
                <a:solidFill>
                  <a:schemeClr val="tx1"/>
                </a:solidFill>
                <a:latin typeface="Times New Roman" pitchFamily="18" charset="0"/>
                <a:cs typeface="Times New Roman" pitchFamily="18" charset="0"/>
              </a:rPr>
              <a:t>iostream.h</a:t>
            </a:r>
            <a:r>
              <a:rPr lang="en-US" sz="2400" dirty="0">
                <a:solidFill>
                  <a:schemeClr val="tx1"/>
                </a:solidFill>
                <a:latin typeface="Times New Roman" pitchFamily="18" charset="0"/>
                <a:cs typeface="Times New Roman" pitchFamily="18" charset="0"/>
              </a:rPr>
              <a:t>&gt;</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#include &lt;</a:t>
            </a:r>
            <a:r>
              <a:rPr lang="en-US" sz="2400" dirty="0" err="1">
                <a:solidFill>
                  <a:schemeClr val="tx1"/>
                </a:solidFill>
                <a:latin typeface="Times New Roman" pitchFamily="18" charset="0"/>
                <a:cs typeface="Times New Roman" pitchFamily="18" charset="0"/>
              </a:rPr>
              <a:t>math.h</a:t>
            </a:r>
            <a:r>
              <a:rPr lang="en-US" sz="2400" dirty="0">
                <a:solidFill>
                  <a:schemeClr val="tx1"/>
                </a:solidFill>
                <a:latin typeface="Times New Roman" pitchFamily="18" charset="0"/>
                <a:cs typeface="Times New Roman" pitchFamily="18" charset="0"/>
              </a:rPr>
              <a:t>&gt;</a:t>
            </a:r>
          </a:p>
          <a:p>
            <a:pPr marL="533400" indent="-533400">
              <a:lnSpc>
                <a:spcPct val="90000"/>
              </a:lnSpc>
              <a:spcBef>
                <a:spcPct val="20000"/>
              </a:spcBef>
              <a:defRPr/>
            </a:pPr>
            <a:r>
              <a:rPr lang="en-US" sz="2400" dirty="0" err="1">
                <a:solidFill>
                  <a:schemeClr val="tx1"/>
                </a:solidFill>
                <a:latin typeface="Times New Roman" pitchFamily="18" charset="0"/>
                <a:cs typeface="Times New Roman" pitchFamily="18" charset="0"/>
              </a:rPr>
              <a:t>int</a:t>
            </a:r>
            <a:r>
              <a:rPr lang="en-US" sz="2400" dirty="0">
                <a:solidFill>
                  <a:schemeClr val="tx1"/>
                </a:solidFill>
                <a:latin typeface="Times New Roman" pitchFamily="18" charset="0"/>
                <a:cs typeface="Times New Roman" pitchFamily="18" charset="0"/>
              </a:rPr>
              <a:t> main() </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    double radius;</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    cout&lt;&lt;"Please type in the radius:";</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cin</a:t>
            </a:r>
            <a:r>
              <a:rPr lang="en-US" sz="2400" dirty="0">
                <a:solidFill>
                  <a:schemeClr val="tx1"/>
                </a:solidFill>
                <a:latin typeface="Times New Roman" pitchFamily="18" charset="0"/>
                <a:cs typeface="Times New Roman" pitchFamily="18" charset="0"/>
              </a:rPr>
              <a:t> &gt;&gt; radius;</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    if (radius &lt; 0.0)</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           cout &lt;&lt; "A negative radius is invalid" &lt;&lt; </a:t>
            </a:r>
            <a:r>
              <a:rPr lang="en-US" sz="2400" dirty="0" err="1">
                <a:solidFill>
                  <a:schemeClr val="tx1"/>
                </a:solidFill>
                <a:latin typeface="Times New Roman" pitchFamily="18" charset="0"/>
                <a:cs typeface="Times New Roman" pitchFamily="18" charset="0"/>
              </a:rPr>
              <a:t>endl</a:t>
            </a:r>
            <a:r>
              <a:rPr lang="en-US" sz="2400" dirty="0">
                <a:solidFill>
                  <a:schemeClr val="tx1"/>
                </a:solidFill>
                <a:latin typeface="Times New Roman" pitchFamily="18" charset="0"/>
                <a:cs typeface="Times New Roman" pitchFamily="18" charset="0"/>
              </a:rPr>
              <a:t>;</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    else </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           cout&lt;&lt; " The area of this circle  is" &lt;&lt; 3.1416 * </a:t>
            </a:r>
            <a:r>
              <a:rPr lang="en-US" sz="2400" dirty="0" err="1">
                <a:solidFill>
                  <a:schemeClr val="tx1"/>
                </a:solidFill>
                <a:latin typeface="Times New Roman" pitchFamily="18" charset="0"/>
                <a:cs typeface="Times New Roman" pitchFamily="18" charset="0"/>
              </a:rPr>
              <a:t>pow</a:t>
            </a:r>
            <a:r>
              <a:rPr lang="en-US" sz="2400" dirty="0">
                <a:solidFill>
                  <a:schemeClr val="tx1"/>
                </a:solidFill>
                <a:latin typeface="Times New Roman" pitchFamily="18" charset="0"/>
                <a:cs typeface="Times New Roman" pitchFamily="18" charset="0"/>
              </a:rPr>
              <a:t>(radius,2) &lt;&lt;</a:t>
            </a:r>
            <a:r>
              <a:rPr lang="en-US" sz="2400" dirty="0" err="1">
                <a:solidFill>
                  <a:schemeClr val="tx1"/>
                </a:solidFill>
                <a:latin typeface="Times New Roman" pitchFamily="18" charset="0"/>
                <a:cs typeface="Times New Roman" pitchFamily="18" charset="0"/>
              </a:rPr>
              <a:t>endl</a:t>
            </a:r>
            <a:r>
              <a:rPr lang="en-US" sz="2400" dirty="0">
                <a:solidFill>
                  <a:schemeClr val="tx1"/>
                </a:solidFill>
                <a:latin typeface="Times New Roman" pitchFamily="18" charset="0"/>
                <a:cs typeface="Times New Roman" pitchFamily="18" charset="0"/>
              </a:rPr>
              <a:t>;</a:t>
            </a:r>
          </a:p>
          <a:p>
            <a:pPr marL="533400" indent="-533400">
              <a:lnSpc>
                <a:spcPct val="90000"/>
              </a:lnSpc>
              <a:spcBef>
                <a:spcPct val="20000"/>
              </a:spcBef>
              <a:defRPr/>
            </a:pPr>
            <a:r>
              <a:rPr lang="en-US" sz="2400" dirty="0">
                <a:solidFill>
                  <a:schemeClr val="tx1"/>
                </a:solidFill>
                <a:latin typeface="Times New Roman" pitchFamily="18" charset="0"/>
                <a:cs typeface="Times New Roman" pitchFamily="18" charset="0"/>
              </a:rPr>
              <a:t>return 0;</a:t>
            </a:r>
          </a:p>
          <a:p>
            <a:pPr marL="533400" indent="-533400">
              <a:lnSpc>
                <a:spcPct val="90000"/>
              </a:lnSpc>
              <a:spcBef>
                <a:spcPct val="20000"/>
              </a:spcBef>
              <a:defRPr/>
            </a:pPr>
            <a:r>
              <a:rPr lang="en-US" sz="2400" dirty="0">
                <a:solidFill>
                  <a:schemeClr val="tx1"/>
                </a:solidFill>
              </a:rPr>
              <a:t>}</a:t>
            </a:r>
            <a:endParaRPr lang="en-US" sz="2400" dirty="0"/>
          </a:p>
        </p:txBody>
      </p:sp>
      <p:sp>
        <p:nvSpPr>
          <p:cNvPr id="7" name="Footer Placeholder 6"/>
          <p:cNvSpPr>
            <a:spLocks noGrp="1"/>
          </p:cNvSpPr>
          <p:nvPr>
            <p:ph type="ftr" sz="quarter" idx="11"/>
          </p:nvPr>
        </p:nvSpPr>
        <p:spPr>
          <a:xfrm>
            <a:off x="0" y="6492875"/>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70338" y="152400"/>
            <a:ext cx="8932985" cy="1219200"/>
          </a:xfrm>
        </p:spPr>
        <p:txBody>
          <a:bodyPr>
            <a:noAutofit/>
          </a:bodyPr>
          <a:lstStyle/>
          <a:p>
            <a:pPr algn="l" eaLnBrk="1" hangingPunct="1">
              <a:defRPr/>
            </a:pPr>
            <a:r>
              <a:rPr lang="en-US" sz="4000" kern="1200" dirty="0" smtClean="0"/>
              <a:t>Problems Associated </a:t>
            </a:r>
            <a:br>
              <a:rPr lang="en-US" sz="4000" kern="1200" dirty="0" smtClean="0"/>
            </a:br>
            <a:r>
              <a:rPr lang="en-US" sz="4000" kern="1200" dirty="0" smtClean="0"/>
              <a:t>with </a:t>
            </a:r>
            <a:r>
              <a:rPr lang="en-US" sz="4000" kern="1200" dirty="0" smtClean="0">
                <a:latin typeface="Courier New" pitchFamily="49" charset="0"/>
                <a:cs typeface="Courier New" pitchFamily="49" charset="0"/>
              </a:rPr>
              <a:t>if-else </a:t>
            </a:r>
            <a:r>
              <a:rPr lang="en-US" sz="4000" kern="1200" dirty="0" smtClean="0"/>
              <a:t>Statement</a:t>
            </a:r>
          </a:p>
        </p:txBody>
      </p:sp>
      <p:sp>
        <p:nvSpPr>
          <p:cNvPr id="94211" name="Rectangle 8" descr="Rectangle: Click to edit Master text styles&#10;Second level&#10;Third level&#10;Fourth level&#10;Fifth level"/>
          <p:cNvSpPr>
            <a:spLocks noGrp="1" noChangeArrowheads="1"/>
          </p:cNvSpPr>
          <p:nvPr>
            <p:ph idx="4294967295"/>
          </p:nvPr>
        </p:nvSpPr>
        <p:spPr>
          <a:xfrm>
            <a:off x="211015" y="1752600"/>
            <a:ext cx="8792308" cy="4267200"/>
          </a:xfrm>
        </p:spPr>
        <p:txBody>
          <a:bodyPr/>
          <a:lstStyle/>
          <a:p>
            <a:pPr eaLnBrk="1" hangingPunct="1">
              <a:lnSpc>
                <a:spcPct val="150000"/>
              </a:lnSpc>
            </a:pPr>
            <a:r>
              <a:rPr lang="en-US" sz="2400" dirty="0" smtClean="0"/>
              <a:t>Common problems with</a:t>
            </a:r>
            <a:r>
              <a:rPr lang="en-US" sz="2400" b="1" dirty="0" smtClean="0"/>
              <a:t> if-else</a:t>
            </a:r>
            <a:r>
              <a:rPr lang="en-US" sz="2400" dirty="0" smtClean="0"/>
              <a:t> statements:</a:t>
            </a:r>
          </a:p>
          <a:p>
            <a:pPr lvl="1" eaLnBrk="1" hangingPunct="1">
              <a:lnSpc>
                <a:spcPct val="150000"/>
              </a:lnSpc>
            </a:pPr>
            <a:r>
              <a:rPr lang="en-US" sz="2400" dirty="0" smtClean="0"/>
              <a:t>Misunderstanding what an expression is</a:t>
            </a:r>
          </a:p>
          <a:p>
            <a:pPr lvl="1" eaLnBrk="1" hangingPunct="1">
              <a:lnSpc>
                <a:spcPct val="150000"/>
              </a:lnSpc>
            </a:pPr>
            <a:r>
              <a:rPr lang="en-US" sz="2400" dirty="0" smtClean="0"/>
              <a:t>Using the assignment operator (</a:t>
            </a:r>
            <a:r>
              <a:rPr lang="en-US" sz="2400" b="1" dirty="0" smtClean="0"/>
              <a:t>=</a:t>
            </a:r>
            <a:r>
              <a:rPr lang="en-US" sz="2400" dirty="0" smtClean="0"/>
              <a:t>) instead of the relational operator (</a:t>
            </a:r>
            <a:r>
              <a:rPr lang="en-US" sz="2400" b="1" dirty="0" smtClean="0"/>
              <a:t>==</a:t>
            </a:r>
            <a:r>
              <a:rPr lang="en-US" sz="2400" dirty="0" smtClean="0"/>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733800" cy="365125"/>
          </a:xfrm>
        </p:spPr>
        <p:txBody>
          <a:bodyPr/>
          <a:lstStyle/>
          <a:p>
            <a:r>
              <a:rPr lang="en-US" dirty="0" smtClean="0"/>
              <a:t>*******Faculty of  Computer Science*******</a:t>
            </a:r>
            <a:endParaRPr lang="en-US" dirty="0"/>
          </a:p>
        </p:txBody>
      </p:sp>
      <p:sp>
        <p:nvSpPr>
          <p:cNvPr id="3" name="Rectangle 2"/>
          <p:cNvSpPr txBox="1">
            <a:spLocks noChangeArrowheads="1"/>
          </p:cNvSpPr>
          <p:nvPr/>
        </p:nvSpPr>
        <p:spPr>
          <a:xfrm>
            <a:off x="0" y="4916"/>
            <a:ext cx="8862646" cy="833284"/>
          </a:xfrm>
          <a:prstGeom prst="rect">
            <a:avLst/>
          </a:prstGeom>
        </p:spPr>
        <p:txBody>
          <a:bodyPr anchor="ctr"/>
          <a:lstStyle/>
          <a:p>
            <a:pPr fontAlgn="auto">
              <a:spcAft>
                <a:spcPts val="0"/>
              </a:spcAft>
              <a:defRPr/>
            </a:pPr>
            <a:r>
              <a:rPr lang="en-US" sz="3600" dirty="0">
                <a:latin typeface="Times New Roman" pitchFamily="18" charset="0"/>
                <a:ea typeface="+mj-ea"/>
                <a:cs typeface="Times New Roman" pitchFamily="18" charset="0"/>
              </a:rPr>
              <a:t>The if-else Statement (</a:t>
            </a:r>
            <a:r>
              <a:rPr lang="en-US" sz="3600" dirty="0" smtClean="0">
                <a:latin typeface="Times New Roman" pitchFamily="18" charset="0"/>
                <a:ea typeface="+mj-ea"/>
                <a:cs typeface="Times New Roman" pitchFamily="18" charset="0"/>
              </a:rPr>
              <a:t>continued)</a:t>
            </a:r>
            <a:endParaRPr lang="en-US" sz="3600" dirty="0">
              <a:latin typeface="+mj-lt"/>
              <a:ea typeface="+mj-ea"/>
              <a:cs typeface="+mj-cs"/>
            </a:endParaRPr>
          </a:p>
        </p:txBody>
      </p:sp>
      <p:sp>
        <p:nvSpPr>
          <p:cNvPr id="4" name="Rectangle 3"/>
          <p:cNvSpPr/>
          <p:nvPr/>
        </p:nvSpPr>
        <p:spPr>
          <a:xfrm>
            <a:off x="422031" y="629245"/>
            <a:ext cx="8018585" cy="6186309"/>
          </a:xfrm>
          <a:prstGeom prst="rect">
            <a:avLst/>
          </a:prstGeom>
        </p:spPr>
        <p:txBody>
          <a:bodyPr>
            <a:spAutoFit/>
          </a:bodyPr>
          <a:lstStyle/>
          <a:p>
            <a:pPr>
              <a:defRPr/>
            </a:pPr>
            <a:r>
              <a:rPr lang="en-US" sz="2200" dirty="0" smtClean="0">
                <a:solidFill>
                  <a:srgbClr val="0070C0"/>
                </a:solidFill>
                <a:latin typeface="Times New Roman" pitchFamily="18" charset="0"/>
                <a:cs typeface="Times New Roman" pitchFamily="18" charset="0"/>
              </a:rPr>
              <a:t>else_same.cpp</a:t>
            </a:r>
          </a:p>
          <a:p>
            <a:pPr>
              <a:defRPr/>
            </a:pPr>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demonstrates if…else statement</a:t>
            </a:r>
          </a:p>
          <a:p>
            <a:pPr>
              <a:defRPr/>
            </a:pPr>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void main()</a:t>
            </a:r>
          </a:p>
          <a:p>
            <a:pPr>
              <a:defRPr/>
            </a:pP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first, second;</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cout&lt;&lt;"Enter </a:t>
            </a:r>
            <a:r>
              <a:rPr lang="en-US" sz="2200" dirty="0" smtClean="0">
                <a:solidFill>
                  <a:schemeClr val="tx1"/>
                </a:solidFill>
                <a:latin typeface="Times New Roman" pitchFamily="18" charset="0"/>
                <a:cs typeface="Times New Roman" pitchFamily="18" charset="0"/>
              </a:rPr>
              <a:t>a first number: </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cin</a:t>
            </a:r>
            <a:r>
              <a:rPr lang="en-US" sz="2200" dirty="0" smtClean="0">
                <a:solidFill>
                  <a:schemeClr val="tx1"/>
                </a:solidFill>
                <a:latin typeface="Times New Roman" pitchFamily="18" charset="0"/>
                <a:cs typeface="Times New Roman" pitchFamily="18" charset="0"/>
              </a:rPr>
              <a:t>&gt;&gt;first;</a:t>
            </a:r>
          </a:p>
          <a:p>
            <a:pPr>
              <a:defRPr/>
            </a:pPr>
            <a:r>
              <a:rPr lang="en-US" sz="2200" dirty="0" smtClean="0">
                <a:latin typeface="Times New Roman" pitchFamily="18" charset="0"/>
                <a:cs typeface="Times New Roman" pitchFamily="18" charset="0"/>
              </a:rPr>
              <a:t>   cout</a:t>
            </a:r>
            <a:r>
              <a:rPr lang="en-US" sz="2200" dirty="0">
                <a:latin typeface="Times New Roman" pitchFamily="18" charset="0"/>
                <a:cs typeface="Times New Roman" pitchFamily="18" charset="0"/>
              </a:rPr>
              <a:t>&lt;&lt;"Enter a </a:t>
            </a:r>
            <a:r>
              <a:rPr lang="en-US" sz="2200" dirty="0" smtClean="0">
                <a:latin typeface="Times New Roman" pitchFamily="18" charset="0"/>
                <a:cs typeface="Times New Roman" pitchFamily="18" charset="0"/>
              </a:rPr>
              <a:t>second </a:t>
            </a:r>
            <a:r>
              <a:rPr lang="en-US" sz="2200" dirty="0">
                <a:latin typeface="Times New Roman" pitchFamily="18" charset="0"/>
                <a:cs typeface="Times New Roman" pitchFamily="18" charset="0"/>
              </a:rPr>
              <a:t>number: ";</a:t>
            </a:r>
          </a:p>
          <a:p>
            <a:pPr>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cin</a:t>
            </a:r>
            <a:r>
              <a:rPr lang="en-US" sz="2200" dirty="0" smtClean="0">
                <a:latin typeface="Times New Roman" pitchFamily="18" charset="0"/>
                <a:cs typeface="Times New Roman" pitchFamily="18" charset="0"/>
              </a:rPr>
              <a:t>&gt;&gt;second;</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if(first==second)</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&lt;&lt;“The two numbers are same\n";</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else</a:t>
            </a: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&lt;&lt;“The two numbers are different\n</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getch();</a:t>
            </a:r>
          </a:p>
          <a:p>
            <a:pPr>
              <a:defRPr/>
            </a:pPr>
            <a:r>
              <a:rPr lang="en-US" sz="2200" dirty="0">
                <a:solidFill>
                  <a:schemeClr val="tx1"/>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577423269"/>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733800" cy="365125"/>
          </a:xfrm>
        </p:spPr>
        <p:txBody>
          <a:bodyPr/>
          <a:lstStyle/>
          <a:p>
            <a:r>
              <a:rPr lang="en-US" dirty="0" smtClean="0"/>
              <a:t>*******Faculty of  Computer Science*******</a:t>
            </a:r>
            <a:endParaRPr lang="en-US" dirty="0"/>
          </a:p>
        </p:txBody>
      </p:sp>
      <p:sp>
        <p:nvSpPr>
          <p:cNvPr id="3" name="Rectangle 2"/>
          <p:cNvSpPr txBox="1">
            <a:spLocks noChangeArrowheads="1"/>
          </p:cNvSpPr>
          <p:nvPr/>
        </p:nvSpPr>
        <p:spPr>
          <a:xfrm>
            <a:off x="140677" y="0"/>
            <a:ext cx="8651631"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dirty="0" smtClean="0"/>
              <a:t>The </a:t>
            </a:r>
            <a:r>
              <a:rPr lang="en-US" sz="4600" dirty="0" smtClean="0"/>
              <a:t>if-else</a:t>
            </a:r>
            <a:r>
              <a:rPr lang="en-US" dirty="0" smtClean="0"/>
              <a:t> Statement (Example)</a:t>
            </a:r>
          </a:p>
        </p:txBody>
      </p:sp>
      <p:sp>
        <p:nvSpPr>
          <p:cNvPr id="4" name="Rectangle 3"/>
          <p:cNvSpPr/>
          <p:nvPr/>
        </p:nvSpPr>
        <p:spPr>
          <a:xfrm>
            <a:off x="422031" y="629245"/>
            <a:ext cx="8018585" cy="5847755"/>
          </a:xfrm>
          <a:prstGeom prst="rect">
            <a:avLst/>
          </a:prstGeom>
        </p:spPr>
        <p:txBody>
          <a:bodyPr>
            <a:spAutoFit/>
          </a:bodyPr>
          <a:lstStyle/>
          <a:p>
            <a:pPr>
              <a:defRPr/>
            </a:pPr>
            <a:r>
              <a:rPr lang="en-US" sz="2200" dirty="0" smtClean="0">
                <a:solidFill>
                  <a:srgbClr val="0070C0"/>
                </a:solidFill>
                <a:latin typeface="Times New Roman" pitchFamily="18" charset="0"/>
                <a:cs typeface="Times New Roman" pitchFamily="18" charset="0"/>
              </a:rPr>
              <a:t>pos_neg.cpp</a:t>
            </a:r>
          </a:p>
          <a:p>
            <a:pPr>
              <a:defRPr/>
            </a:pPr>
            <a:r>
              <a:rPr lang="en-US" sz="2200" dirty="0" smtClean="0">
                <a:solidFill>
                  <a:schemeClr val="tx1"/>
                </a:solidFill>
                <a:latin typeface="Times New Roman" pitchFamily="18" charset="0"/>
                <a:cs typeface="Times New Roman" pitchFamily="18" charset="0"/>
              </a:rPr>
              <a:t>//</a:t>
            </a:r>
            <a:r>
              <a:rPr lang="en-US" sz="2200" dirty="0">
                <a:solidFill>
                  <a:schemeClr val="tx1"/>
                </a:solidFill>
                <a:latin typeface="Times New Roman" pitchFamily="18" charset="0"/>
                <a:cs typeface="Times New Roman" pitchFamily="18" charset="0"/>
              </a:rPr>
              <a:t>demonstrates if…else statement</a:t>
            </a:r>
          </a:p>
          <a:p>
            <a:pPr>
              <a:defRPr/>
            </a:pP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iostream.h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#include&lt;</a:t>
            </a:r>
            <a:r>
              <a:rPr lang="en-US" sz="2200" dirty="0" err="1">
                <a:solidFill>
                  <a:schemeClr val="tx1"/>
                </a:solidFill>
                <a:latin typeface="Times New Roman" pitchFamily="18" charset="0"/>
                <a:cs typeface="Times New Roman" pitchFamily="18" charset="0"/>
              </a:rPr>
              <a:t>conio.h</a:t>
            </a:r>
            <a:r>
              <a:rPr lang="en-US" sz="2200" dirty="0">
                <a:solidFill>
                  <a:schemeClr val="tx1"/>
                </a:solidFill>
                <a:latin typeface="Times New Roman" pitchFamily="18" charset="0"/>
                <a:cs typeface="Times New Roman" pitchFamily="18" charset="0"/>
              </a:rPr>
              <a:t>&gt;</a:t>
            </a:r>
          </a:p>
          <a:p>
            <a:pPr>
              <a:defRPr/>
            </a:pPr>
            <a:r>
              <a:rPr lang="en-US" sz="2200" dirty="0">
                <a:solidFill>
                  <a:schemeClr val="tx1"/>
                </a:solidFill>
                <a:latin typeface="Times New Roman" pitchFamily="18" charset="0"/>
                <a:cs typeface="Times New Roman" pitchFamily="18" charset="0"/>
              </a:rPr>
              <a:t>void main()</a:t>
            </a:r>
          </a:p>
          <a:p>
            <a:pPr>
              <a:defRPr/>
            </a:pP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clrscr</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int</a:t>
            </a: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x;</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cout&lt;&lt;"Enter </a:t>
            </a:r>
            <a:r>
              <a:rPr lang="en-US" sz="2200" dirty="0" smtClean="0">
                <a:solidFill>
                  <a:schemeClr val="tx1"/>
                </a:solidFill>
                <a:latin typeface="Times New Roman" pitchFamily="18" charset="0"/>
                <a:cs typeface="Times New Roman" pitchFamily="18" charset="0"/>
              </a:rPr>
              <a:t>a number: </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cin</a:t>
            </a:r>
            <a:r>
              <a:rPr lang="en-US" sz="2200" dirty="0" smtClean="0">
                <a:solidFill>
                  <a:schemeClr val="tx1"/>
                </a:solidFill>
                <a:latin typeface="Times New Roman" pitchFamily="18" charset="0"/>
                <a:cs typeface="Times New Roman" pitchFamily="18" charset="0"/>
              </a:rPr>
              <a:t>&gt;&gt;x;</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if(x </a:t>
            </a:r>
            <a:r>
              <a:rPr lang="en-US" sz="2200" dirty="0">
                <a:solidFill>
                  <a:schemeClr val="tx1"/>
                </a:solidFill>
                <a:latin typeface="Times New Roman" pitchFamily="18" charset="0"/>
                <a:cs typeface="Times New Roman" pitchFamily="18" charset="0"/>
              </a:rPr>
              <a:t>&gt; </a:t>
            </a:r>
            <a:r>
              <a:rPr lang="en-US" sz="2200" dirty="0" smtClean="0">
                <a:solidFill>
                  <a:schemeClr val="tx1"/>
                </a:solidFill>
                <a:latin typeface="Times New Roman" pitchFamily="18" charset="0"/>
                <a:cs typeface="Times New Roman" pitchFamily="18" charset="0"/>
              </a:rPr>
              <a:t>=0)</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&lt;&lt;“Positive number\n";</a:t>
            </a:r>
            <a:endParaRPr lang="en-US" sz="2200" dirty="0">
              <a:solidFill>
                <a:schemeClr val="tx1"/>
              </a:solidFill>
              <a:latin typeface="Times New Roman" pitchFamily="18" charset="0"/>
              <a:cs typeface="Times New Roman" pitchFamily="18" charset="0"/>
            </a:endParaRPr>
          </a:p>
          <a:p>
            <a:pPr>
              <a:defRPr/>
            </a:pPr>
            <a:r>
              <a:rPr lang="en-US" sz="2200" dirty="0">
                <a:solidFill>
                  <a:schemeClr val="tx1"/>
                </a:solidFill>
                <a:latin typeface="Times New Roman" pitchFamily="18" charset="0"/>
                <a:cs typeface="Times New Roman" pitchFamily="18" charset="0"/>
              </a:rPr>
              <a:t>   else</a:t>
            </a:r>
          </a:p>
          <a:p>
            <a:pPr>
              <a:defRPr/>
            </a:pPr>
            <a:r>
              <a:rPr lang="en-US" sz="2200" dirty="0">
                <a:solidFill>
                  <a:schemeClr val="tx1"/>
                </a:solidFill>
                <a:latin typeface="Times New Roman" pitchFamily="18" charset="0"/>
                <a:cs typeface="Times New Roman" pitchFamily="18" charset="0"/>
              </a:rPr>
              <a:t>      cout</a:t>
            </a:r>
            <a:r>
              <a:rPr lang="en-US" sz="2200" dirty="0" smtClean="0">
                <a:solidFill>
                  <a:schemeClr val="tx1"/>
                </a:solidFill>
                <a:latin typeface="Times New Roman" pitchFamily="18" charset="0"/>
                <a:cs typeface="Times New Roman" pitchFamily="18" charset="0"/>
              </a:rPr>
              <a:t>&lt;&lt;“Negative number\n</a:t>
            </a:r>
            <a:r>
              <a:rPr lang="en-US" sz="2200" dirty="0">
                <a:solidFill>
                  <a:schemeClr val="tx1"/>
                </a:solidFill>
                <a:latin typeface="Times New Roman" pitchFamily="18" charset="0"/>
                <a:cs typeface="Times New Roman" pitchFamily="18" charset="0"/>
              </a:rPr>
              <a:t>";</a:t>
            </a:r>
          </a:p>
          <a:p>
            <a:pPr>
              <a:defRPr/>
            </a:pPr>
            <a:r>
              <a:rPr lang="en-US" sz="2200" dirty="0">
                <a:solidFill>
                  <a:schemeClr val="tx1"/>
                </a:solidFill>
                <a:latin typeface="Times New Roman" pitchFamily="18" charset="0"/>
                <a:cs typeface="Times New Roman" pitchFamily="18" charset="0"/>
              </a:rPr>
              <a:t>   getch();</a:t>
            </a:r>
          </a:p>
          <a:p>
            <a:pPr>
              <a:defRPr/>
            </a:pPr>
            <a:r>
              <a:rPr lang="en-US" sz="2200" dirty="0">
                <a:solidFill>
                  <a:schemeClr val="tx1"/>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3871054034"/>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457200" y="457200"/>
            <a:ext cx="8229600" cy="838200"/>
          </a:xfrm>
        </p:spPr>
        <p:txBody>
          <a:bodyPr/>
          <a:lstStyle/>
          <a:p>
            <a:pPr algn="l" eaLnBrk="1" hangingPunct="1"/>
            <a:r>
              <a:rPr lang="en-US" b="1" dirty="0" smtClean="0"/>
              <a:t>Nested if Statements</a:t>
            </a:r>
          </a:p>
        </p:txBody>
      </p:sp>
      <p:sp>
        <p:nvSpPr>
          <p:cNvPr id="95235" name="Rectangle 7" descr="Rectangle: Click to edit Master text styles&#10;Second level&#10;Third level&#10;Fourth level&#10;Fifth level"/>
          <p:cNvSpPr>
            <a:spLocks noGrp="1" noChangeArrowheads="1"/>
          </p:cNvSpPr>
          <p:nvPr>
            <p:ph idx="4294967295"/>
          </p:nvPr>
        </p:nvSpPr>
        <p:spPr>
          <a:xfrm>
            <a:off x="211015" y="1600200"/>
            <a:ext cx="8792308" cy="3962400"/>
          </a:xfrm>
        </p:spPr>
        <p:txBody>
          <a:bodyPr/>
          <a:lstStyle/>
          <a:p>
            <a:pPr algn="just" eaLnBrk="1" hangingPunct="1">
              <a:lnSpc>
                <a:spcPct val="150000"/>
              </a:lnSpc>
            </a:pPr>
            <a:r>
              <a:rPr lang="en-US" sz="2400" b="1" dirty="0" smtClean="0"/>
              <a:t>if-else</a:t>
            </a:r>
            <a:r>
              <a:rPr lang="en-US" sz="2400" dirty="0" smtClean="0"/>
              <a:t> statement can contain any valid C++ statement, including another</a:t>
            </a:r>
            <a:r>
              <a:rPr lang="en-US" sz="2400" b="1" dirty="0" smtClean="0"/>
              <a:t> if-else (ifs </a:t>
            </a:r>
            <a:r>
              <a:rPr lang="en-US" sz="2400" dirty="0" smtClean="0"/>
              <a:t>inside</a:t>
            </a:r>
            <a:r>
              <a:rPr lang="en-US" sz="2400" b="1" dirty="0" smtClean="0"/>
              <a:t> ifs)</a:t>
            </a:r>
          </a:p>
          <a:p>
            <a:pPr algn="just" eaLnBrk="1" hangingPunct="1">
              <a:lnSpc>
                <a:spcPct val="150000"/>
              </a:lnSpc>
            </a:pPr>
            <a:r>
              <a:rPr lang="en-US" sz="2400" dirty="0" smtClean="0"/>
              <a:t>Nested </a:t>
            </a:r>
            <a:r>
              <a:rPr lang="en-US" sz="2400" b="1" dirty="0" smtClean="0"/>
              <a:t>if</a:t>
            </a:r>
            <a:r>
              <a:rPr lang="en-US" sz="2400" dirty="0" smtClean="0"/>
              <a:t> statement: an </a:t>
            </a:r>
            <a:r>
              <a:rPr lang="en-US" sz="2400" b="1" dirty="0" smtClean="0"/>
              <a:t>if-else</a:t>
            </a:r>
            <a:r>
              <a:rPr lang="en-US" sz="2400" dirty="0" smtClean="0"/>
              <a:t> statement completely contained within another </a:t>
            </a:r>
            <a:r>
              <a:rPr lang="en-US" sz="2400" b="1" dirty="0" smtClean="0"/>
              <a:t>if-else</a:t>
            </a:r>
          </a:p>
          <a:p>
            <a:pPr algn="just" eaLnBrk="1" hangingPunct="1">
              <a:lnSpc>
                <a:spcPct val="150000"/>
              </a:lnSpc>
            </a:pPr>
            <a:r>
              <a:rPr lang="en-US" sz="2400" dirty="0" smtClean="0"/>
              <a:t>Use braces to block code, especially when inner </a:t>
            </a:r>
            <a:r>
              <a:rPr lang="en-US" sz="2400" b="1" dirty="0" smtClean="0"/>
              <a:t>if </a:t>
            </a:r>
            <a:r>
              <a:rPr lang="en-US" sz="2400" dirty="0" smtClean="0"/>
              <a:t>statement does not have its own </a:t>
            </a:r>
            <a:r>
              <a:rPr lang="en-US" sz="2400" b="1" dirty="0" smtClean="0"/>
              <a:t>else</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733800" cy="365125"/>
          </a:xfrm>
        </p:spPr>
        <p:txBody>
          <a:bodyPr/>
          <a:lstStyle/>
          <a:p>
            <a:r>
              <a:rPr lang="en-US" dirty="0" smtClean="0"/>
              <a:t>*******Faculty of  Computer Science*******</a:t>
            </a:r>
            <a:endParaRPr lang="en-US" dirty="0"/>
          </a:p>
        </p:txBody>
      </p:sp>
      <p:sp>
        <p:nvSpPr>
          <p:cNvPr id="3" name="Rectangle 2"/>
          <p:cNvSpPr txBox="1">
            <a:spLocks noChangeArrowheads="1"/>
          </p:cNvSpPr>
          <p:nvPr/>
        </p:nvSpPr>
        <p:spPr>
          <a:xfrm>
            <a:off x="140677" y="0"/>
            <a:ext cx="8651631"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dirty="0" smtClean="0"/>
              <a:t>The </a:t>
            </a:r>
            <a:r>
              <a:rPr lang="en-US" sz="4600" dirty="0" smtClean="0"/>
              <a:t>if-else</a:t>
            </a:r>
            <a:r>
              <a:rPr lang="en-US" dirty="0" smtClean="0"/>
              <a:t> Statement (Example)</a:t>
            </a:r>
          </a:p>
        </p:txBody>
      </p:sp>
      <p:sp>
        <p:nvSpPr>
          <p:cNvPr id="4" name="Rectangle 3"/>
          <p:cNvSpPr/>
          <p:nvPr/>
        </p:nvSpPr>
        <p:spPr>
          <a:xfrm>
            <a:off x="422031" y="629245"/>
            <a:ext cx="8018585" cy="6247864"/>
          </a:xfrm>
          <a:prstGeom prst="rect">
            <a:avLst/>
          </a:prstGeom>
        </p:spPr>
        <p:txBody>
          <a:bodyPr>
            <a:spAutoFit/>
          </a:bodyPr>
          <a:lstStyle/>
          <a:p>
            <a:pPr>
              <a:defRPr/>
            </a:pPr>
            <a:r>
              <a:rPr lang="en-US" sz="2000" dirty="0" smtClean="0">
                <a:solidFill>
                  <a:srgbClr val="0070C0"/>
                </a:solidFill>
                <a:latin typeface="Times New Roman" pitchFamily="18" charset="0"/>
                <a:cs typeface="Times New Roman" pitchFamily="18" charset="0"/>
              </a:rPr>
              <a:t>pos_neg.cpp</a:t>
            </a:r>
          </a:p>
          <a:p>
            <a:pPr>
              <a:defRPr/>
            </a:pPr>
            <a:r>
              <a:rPr lang="en-US" sz="2000" dirty="0" smtClean="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pPr>
              <a:defRPr/>
            </a:pPr>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pPr>
              <a:defRPr/>
            </a:pPr>
            <a:r>
              <a:rPr lang="en-US" sz="2000" dirty="0">
                <a:solidFill>
                  <a:schemeClr val="tx1"/>
                </a:solidFill>
                <a:latin typeface="Times New Roman" pitchFamily="18" charset="0"/>
                <a:cs typeface="Times New Roman" pitchFamily="18" charset="0"/>
              </a:rPr>
              <a:t>void main()</a:t>
            </a:r>
          </a:p>
          <a:p>
            <a:pPr>
              <a:defRPr/>
            </a:pPr>
            <a:r>
              <a:rPr lang="en-US" sz="2000" dirty="0">
                <a:solidFill>
                  <a:schemeClr val="tx1"/>
                </a:solidFill>
                <a:latin typeface="Times New Roman" pitchFamily="18" charset="0"/>
                <a:cs typeface="Times New Roman" pitchFamily="18" charset="0"/>
              </a:rPr>
              <a:t>{</a:t>
            </a:r>
          </a:p>
          <a:p>
            <a:pPr>
              <a:defRPr/>
            </a:pP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clrscr</a:t>
            </a:r>
            <a:r>
              <a:rPr lang="en-US" sz="2000" dirty="0">
                <a:solidFill>
                  <a:schemeClr val="tx1"/>
                </a:solidFill>
                <a:latin typeface="Times New Roman" pitchFamily="18" charset="0"/>
                <a:cs typeface="Times New Roman" pitchFamily="18" charset="0"/>
              </a:rPr>
              <a:t>();</a:t>
            </a:r>
          </a:p>
          <a:p>
            <a:pPr>
              <a:defRPr/>
            </a:pP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x;</a:t>
            </a:r>
            <a:endParaRPr lang="en-US" sz="2000" dirty="0">
              <a:solidFill>
                <a:schemeClr val="tx1"/>
              </a:solidFill>
              <a:latin typeface="Times New Roman" pitchFamily="18" charset="0"/>
              <a:cs typeface="Times New Roman" pitchFamily="18" charset="0"/>
            </a:endParaRPr>
          </a:p>
          <a:p>
            <a:pPr>
              <a:defRPr/>
            </a:pPr>
            <a:r>
              <a:rPr lang="en-US" sz="2000" dirty="0">
                <a:solidFill>
                  <a:schemeClr val="tx1"/>
                </a:solidFill>
                <a:latin typeface="Times New Roman" pitchFamily="18" charset="0"/>
                <a:cs typeface="Times New Roman" pitchFamily="18" charset="0"/>
              </a:rPr>
              <a:t>   cout&lt;&lt;"Enter </a:t>
            </a:r>
            <a:r>
              <a:rPr lang="en-US" sz="2000" dirty="0" smtClean="0">
                <a:solidFill>
                  <a:schemeClr val="tx1"/>
                </a:solidFill>
                <a:latin typeface="Times New Roman" pitchFamily="18" charset="0"/>
                <a:cs typeface="Times New Roman" pitchFamily="18" charset="0"/>
              </a:rPr>
              <a:t>a number: </a:t>
            </a:r>
            <a:r>
              <a:rPr lang="en-US" sz="2000" dirty="0">
                <a:solidFill>
                  <a:schemeClr val="tx1"/>
                </a:solidFill>
                <a:latin typeface="Times New Roman" pitchFamily="18" charset="0"/>
                <a:cs typeface="Times New Roman" pitchFamily="18" charset="0"/>
              </a:rPr>
              <a:t>";</a:t>
            </a:r>
          </a:p>
          <a:p>
            <a:pPr>
              <a:defRPr/>
            </a:pP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cin</a:t>
            </a:r>
            <a:r>
              <a:rPr lang="en-US" sz="2000" dirty="0" smtClean="0">
                <a:solidFill>
                  <a:schemeClr val="tx1"/>
                </a:solidFill>
                <a:latin typeface="Times New Roman" pitchFamily="18" charset="0"/>
                <a:cs typeface="Times New Roman" pitchFamily="18" charset="0"/>
              </a:rPr>
              <a:t>&gt;&gt;x;</a:t>
            </a:r>
            <a:endParaRPr lang="en-US" sz="2000" dirty="0">
              <a:solidFill>
                <a:schemeClr val="tx1"/>
              </a:solidFill>
              <a:latin typeface="Times New Roman" pitchFamily="18" charset="0"/>
              <a:cs typeface="Times New Roman" pitchFamily="18" charset="0"/>
            </a:endParaRPr>
          </a:p>
          <a:p>
            <a:pPr>
              <a:defRPr/>
            </a:pP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if(x &gt;=0)</a:t>
            </a:r>
          </a:p>
          <a:p>
            <a:pPr>
              <a:defRPr/>
            </a:pPr>
            <a:r>
              <a:rPr lang="en-US" sz="2000" dirty="0" smtClean="0">
                <a:latin typeface="Times New Roman" pitchFamily="18" charset="0"/>
                <a:cs typeface="Times New Roman" pitchFamily="18" charset="0"/>
              </a:rPr>
              <a:t>     {</a:t>
            </a:r>
          </a:p>
          <a:p>
            <a:pPr>
              <a:defRPr/>
            </a:pPr>
            <a:r>
              <a:rPr lang="en-US" sz="2000" dirty="0" smtClean="0">
                <a:latin typeface="Times New Roman" pitchFamily="18" charset="0"/>
                <a:cs typeface="Times New Roman" pitchFamily="18" charset="0"/>
              </a:rPr>
              <a:t>       if(x==0)</a:t>
            </a:r>
            <a:endParaRPr lang="en-US" sz="2000" dirty="0">
              <a:solidFill>
                <a:schemeClr val="tx1"/>
              </a:solidFill>
              <a:latin typeface="Times New Roman" pitchFamily="18" charset="0"/>
              <a:cs typeface="Times New Roman" pitchFamily="18" charset="0"/>
            </a:endParaRPr>
          </a:p>
          <a:p>
            <a:pPr>
              <a:defRPr/>
            </a:pPr>
            <a:r>
              <a:rPr lang="en-US" sz="2000" dirty="0">
                <a:solidFill>
                  <a:schemeClr val="tx1"/>
                </a:solidFill>
                <a:latin typeface="Times New Roman" pitchFamily="18" charset="0"/>
                <a:cs typeface="Times New Roman" pitchFamily="18" charset="0"/>
              </a:rPr>
              <a:t>      cout</a:t>
            </a:r>
            <a:r>
              <a:rPr lang="en-US" sz="2000" dirty="0" smtClean="0">
                <a:solidFill>
                  <a:schemeClr val="tx1"/>
                </a:solidFill>
                <a:latin typeface="Times New Roman" pitchFamily="18" charset="0"/>
                <a:cs typeface="Times New Roman" pitchFamily="18" charset="0"/>
              </a:rPr>
              <a:t>&lt;&lt;“That number is zero\n";</a:t>
            </a:r>
          </a:p>
          <a:p>
            <a:pPr>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else</a:t>
            </a:r>
          </a:p>
          <a:p>
            <a:pPr>
              <a:defRPr/>
            </a:pPr>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cout&lt;&lt;“That number is </a:t>
            </a:r>
            <a:r>
              <a:rPr lang="en-US" sz="2000" dirty="0" smtClean="0">
                <a:latin typeface="Times New Roman" pitchFamily="18" charset="0"/>
                <a:cs typeface="Times New Roman" pitchFamily="18" charset="0"/>
              </a:rPr>
              <a:t>positive</a:t>
            </a:r>
            <a:r>
              <a:rPr lang="en-US" sz="2000" dirty="0" smtClean="0">
                <a:solidFill>
                  <a:schemeClr val="tx1"/>
                </a:solidFill>
                <a:latin typeface="Times New Roman" pitchFamily="18" charset="0"/>
                <a:cs typeface="Times New Roman" pitchFamily="18" charset="0"/>
              </a:rPr>
              <a:t> number\n”;</a:t>
            </a:r>
          </a:p>
          <a:p>
            <a:pPr>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defRPr/>
            </a:pPr>
            <a:r>
              <a:rPr lang="en-US" sz="2000" dirty="0">
                <a:solidFill>
                  <a:schemeClr val="tx1"/>
                </a:solidFill>
                <a:latin typeface="Times New Roman" pitchFamily="18" charset="0"/>
                <a:cs typeface="Times New Roman" pitchFamily="18" charset="0"/>
              </a:rPr>
              <a:t>   else</a:t>
            </a:r>
          </a:p>
          <a:p>
            <a:pPr>
              <a:defRPr/>
            </a:pPr>
            <a:r>
              <a:rPr lang="en-US" sz="2000" dirty="0">
                <a:solidFill>
                  <a:schemeClr val="tx1"/>
                </a:solidFill>
                <a:latin typeface="Times New Roman" pitchFamily="18" charset="0"/>
                <a:cs typeface="Times New Roman" pitchFamily="18" charset="0"/>
              </a:rPr>
              <a:t>      cout</a:t>
            </a:r>
            <a:r>
              <a:rPr lang="en-US" sz="2000" dirty="0" smtClean="0">
                <a:solidFill>
                  <a:schemeClr val="tx1"/>
                </a:solidFill>
                <a:latin typeface="Times New Roman" pitchFamily="18" charset="0"/>
                <a:cs typeface="Times New Roman" pitchFamily="18" charset="0"/>
              </a:rPr>
              <a:t>&lt;&lt;“That number is negative number\n</a:t>
            </a:r>
            <a:r>
              <a:rPr lang="en-US" sz="2000" dirty="0">
                <a:solidFill>
                  <a:schemeClr val="tx1"/>
                </a:solidFill>
                <a:latin typeface="Times New Roman" pitchFamily="18" charset="0"/>
                <a:cs typeface="Times New Roman" pitchFamily="18" charset="0"/>
              </a:rPr>
              <a:t>";</a:t>
            </a:r>
          </a:p>
          <a:p>
            <a:pPr>
              <a:defRPr/>
            </a:pPr>
            <a:r>
              <a:rPr lang="en-US" sz="2000" dirty="0">
                <a:solidFill>
                  <a:schemeClr val="tx1"/>
                </a:solidFill>
                <a:latin typeface="Times New Roman" pitchFamily="18" charset="0"/>
                <a:cs typeface="Times New Roman" pitchFamily="18" charset="0"/>
              </a:rPr>
              <a:t>   getch();</a:t>
            </a:r>
          </a:p>
          <a:p>
            <a:pPr>
              <a:defRPr/>
            </a:pPr>
            <a:r>
              <a:rPr lang="en-US" sz="2000" dirty="0">
                <a:solidFill>
                  <a:schemeClr val="tx1"/>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3104849844"/>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ChangeArrowheads="1"/>
          </p:cNvSpPr>
          <p:nvPr/>
        </p:nvSpPr>
        <p:spPr bwMode="auto">
          <a:xfrm>
            <a:off x="422031" y="610136"/>
            <a:ext cx="8299938" cy="6247864"/>
          </a:xfrm>
          <a:prstGeom prst="rect">
            <a:avLst/>
          </a:prstGeom>
          <a:noFill/>
          <a:ln w="9525">
            <a:noFill/>
            <a:miter lim="800000"/>
            <a:headEnd/>
            <a:tailEnd/>
          </a:ln>
        </p:spPr>
        <p:txBody>
          <a:bodyPr>
            <a:spAutoFit/>
          </a:bodyPr>
          <a:lstStyle/>
          <a:p>
            <a:r>
              <a:rPr lang="en-US" sz="2000" dirty="0" smtClean="0">
                <a:solidFill>
                  <a:srgbClr val="0070C0"/>
                </a:solidFill>
                <a:latin typeface="Times New Roman" pitchFamily="18" charset="0"/>
                <a:cs typeface="Times New Roman" pitchFamily="18" charset="0"/>
              </a:rPr>
              <a:t>result.cpp</a:t>
            </a:r>
          </a:p>
          <a:p>
            <a:r>
              <a:rPr lang="en-US" sz="2000" dirty="0" smtClean="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iostream.h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#include&lt;</a:t>
            </a:r>
            <a:r>
              <a:rPr lang="en-US" sz="2000" dirty="0" err="1">
                <a:solidFill>
                  <a:schemeClr val="tx1"/>
                </a:solidFill>
                <a:latin typeface="Times New Roman" pitchFamily="18" charset="0"/>
                <a:cs typeface="Times New Roman" pitchFamily="18" charset="0"/>
              </a:rPr>
              <a:t>conio.h</a:t>
            </a:r>
            <a:r>
              <a:rPr lang="en-US" sz="2000" dirty="0">
                <a:solidFill>
                  <a:schemeClr val="tx1"/>
                </a:solidFill>
                <a:latin typeface="Times New Roman" pitchFamily="18" charset="0"/>
                <a:cs typeface="Times New Roman" pitchFamily="18" charset="0"/>
              </a:rPr>
              <a:t>&gt;</a:t>
            </a:r>
          </a:p>
          <a:p>
            <a:r>
              <a:rPr lang="en-US" sz="2000" dirty="0">
                <a:solidFill>
                  <a:schemeClr val="tx1"/>
                </a:solidFill>
                <a:latin typeface="Times New Roman" pitchFamily="18" charset="0"/>
                <a:cs typeface="Times New Roman" pitchFamily="18" charset="0"/>
              </a:rPr>
              <a:t>void main()</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clrscr</a:t>
            </a:r>
            <a:r>
              <a:rPr lang="en-US" sz="2000" dirty="0">
                <a:solidFill>
                  <a:schemeClr val="tx1"/>
                </a:solidFill>
                <a:latin typeface="Times New Roman" pitchFamily="18" charset="0"/>
                <a:cs typeface="Times New Roman" pitchFamily="18" charset="0"/>
              </a:rPr>
              <a:t>();</a:t>
            </a:r>
          </a:p>
          <a:p>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int</a:t>
            </a:r>
            <a:r>
              <a:rPr lang="en-US" sz="2000" dirty="0">
                <a:solidFill>
                  <a:schemeClr val="tx1"/>
                </a:solidFill>
                <a:latin typeface="Times New Roman" pitchFamily="18" charset="0"/>
                <a:cs typeface="Times New Roman" pitchFamily="18" charset="0"/>
              </a:rPr>
              <a:t> mark1,mark2,mark3;</a:t>
            </a:r>
          </a:p>
          <a:p>
            <a:r>
              <a:rPr lang="en-US" sz="2000" dirty="0">
                <a:solidFill>
                  <a:schemeClr val="tx1"/>
                </a:solidFill>
                <a:latin typeface="Times New Roman" pitchFamily="18" charset="0"/>
                <a:cs typeface="Times New Roman" pitchFamily="18" charset="0"/>
              </a:rPr>
              <a:t>   cout&lt;&lt;"Enter three marks: "; </a:t>
            </a:r>
            <a:endParaRPr lang="en-US" sz="2000" dirty="0" smtClean="0">
              <a:solidFill>
                <a:schemeClr val="tx1"/>
              </a:solidFill>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cin</a:t>
            </a:r>
            <a:r>
              <a:rPr lang="en-US" sz="2000" dirty="0">
                <a:solidFill>
                  <a:schemeClr val="tx1"/>
                </a:solidFill>
                <a:latin typeface="Times New Roman" pitchFamily="18" charset="0"/>
                <a:cs typeface="Times New Roman" pitchFamily="18" charset="0"/>
              </a:rPr>
              <a:t>&gt;&gt;mark1&gt;&gt;mark2&gt;&gt;mark3;</a:t>
            </a:r>
          </a:p>
          <a:p>
            <a:r>
              <a:rPr lang="en-US" sz="2000" dirty="0">
                <a:solidFill>
                  <a:schemeClr val="tx1"/>
                </a:solidFill>
                <a:latin typeface="Times New Roman" pitchFamily="18" charset="0"/>
                <a:cs typeface="Times New Roman" pitchFamily="18" charset="0"/>
              </a:rPr>
              <a:t>   if (mark1 &gt;= 50)</a:t>
            </a:r>
          </a:p>
          <a:p>
            <a:r>
              <a:rPr lang="en-US" sz="2000" dirty="0">
                <a:solidFill>
                  <a:schemeClr val="tx1"/>
                </a:solidFill>
                <a:latin typeface="Times New Roman" pitchFamily="18" charset="0"/>
                <a:cs typeface="Times New Roman" pitchFamily="18" charset="0"/>
              </a:rPr>
              <a:t>   {  </a:t>
            </a:r>
          </a:p>
          <a:p>
            <a:r>
              <a:rPr lang="en-US" sz="2000" dirty="0">
                <a:solidFill>
                  <a:schemeClr val="tx1"/>
                </a:solidFill>
                <a:latin typeface="Times New Roman" pitchFamily="18" charset="0"/>
                <a:cs typeface="Times New Roman" pitchFamily="18" charset="0"/>
              </a:rPr>
              <a:t>       if (mark2 &gt;= 50)</a:t>
            </a:r>
          </a:p>
          <a:p>
            <a:r>
              <a:rPr lang="en-US" sz="2000" dirty="0">
                <a:solidFill>
                  <a:schemeClr val="tx1"/>
                </a:solidFill>
                <a:latin typeface="Times New Roman" pitchFamily="18" charset="0"/>
                <a:cs typeface="Times New Roman" pitchFamily="18" charset="0"/>
              </a:rPr>
              <a:t>       {</a:t>
            </a:r>
          </a:p>
          <a:p>
            <a:r>
              <a:rPr lang="en-US" sz="2000" dirty="0">
                <a:solidFill>
                  <a:schemeClr val="tx1"/>
                </a:solidFill>
                <a:latin typeface="Times New Roman" pitchFamily="18" charset="0"/>
                <a:cs typeface="Times New Roman" pitchFamily="18" charset="0"/>
              </a:rPr>
              <a:t>             if (mark3 &gt;= 50) cout&lt;&lt;“Pass”;</a:t>
            </a:r>
          </a:p>
          <a:p>
            <a:r>
              <a:rPr lang="en-US" sz="2000" dirty="0">
                <a:solidFill>
                  <a:schemeClr val="tx1"/>
                </a:solidFill>
                <a:latin typeface="Times New Roman" pitchFamily="18" charset="0"/>
                <a:cs typeface="Times New Roman" pitchFamily="18" charset="0"/>
              </a:rPr>
              <a:t>             else cout&lt;&lt;“Fail”;</a:t>
            </a:r>
          </a:p>
          <a:p>
            <a:r>
              <a:rPr lang="en-US" sz="2000" dirty="0">
                <a:solidFill>
                  <a:schemeClr val="tx1"/>
                </a:solidFill>
                <a:latin typeface="Times New Roman" pitchFamily="18" charset="0"/>
                <a:cs typeface="Times New Roman" pitchFamily="18" charset="0"/>
              </a:rPr>
              <a:t>       }</a:t>
            </a:r>
          </a:p>
          <a:p>
            <a:r>
              <a:rPr lang="en-US" sz="2000" dirty="0">
                <a:solidFill>
                  <a:schemeClr val="tx1"/>
                </a:solidFill>
                <a:latin typeface="Times New Roman" pitchFamily="18" charset="0"/>
                <a:cs typeface="Times New Roman" pitchFamily="18" charset="0"/>
              </a:rPr>
              <a:t>       else cout&lt;&lt;“Fail”;</a:t>
            </a:r>
          </a:p>
          <a:p>
            <a:r>
              <a:rPr lang="en-US" sz="2000" dirty="0">
                <a:solidFill>
                  <a:schemeClr val="tx1"/>
                </a:solidFill>
                <a:latin typeface="Times New Roman" pitchFamily="18" charset="0"/>
                <a:cs typeface="Times New Roman" pitchFamily="18" charset="0"/>
              </a:rPr>
              <a:t>   }</a:t>
            </a:r>
          </a:p>
          <a:p>
            <a:r>
              <a:rPr lang="en-US" sz="2000" dirty="0">
                <a:solidFill>
                  <a:schemeClr val="tx1"/>
                </a:solidFill>
                <a:latin typeface="Times New Roman" pitchFamily="18" charset="0"/>
                <a:cs typeface="Times New Roman" pitchFamily="18" charset="0"/>
              </a:rPr>
              <a:t>   else     cout&lt;&lt;“Fail";</a:t>
            </a:r>
          </a:p>
          <a:p>
            <a:r>
              <a:rPr lang="en-US" sz="2000" dirty="0">
                <a:solidFill>
                  <a:schemeClr val="tx1"/>
                </a:solidFill>
                <a:latin typeface="Times New Roman" pitchFamily="18" charset="0"/>
                <a:cs typeface="Times New Roman" pitchFamily="18" charset="0"/>
              </a:rPr>
              <a:t>   getch();</a:t>
            </a:r>
          </a:p>
          <a:p>
            <a:r>
              <a:rPr lang="en-US" sz="2000" dirty="0">
                <a:solidFill>
                  <a:schemeClr val="tx1"/>
                </a:solidFill>
                <a:latin typeface="Times New Roman" pitchFamily="18" charset="0"/>
                <a:cs typeface="Times New Roman" pitchFamily="18" charset="0"/>
              </a:rPr>
              <a:t>}</a:t>
            </a:r>
          </a:p>
        </p:txBody>
      </p:sp>
      <p:sp>
        <p:nvSpPr>
          <p:cNvPr id="6" name="Footer Placeholder 5"/>
          <p:cNvSpPr>
            <a:spLocks noGrp="1"/>
          </p:cNvSpPr>
          <p:nvPr>
            <p:ph type="ftr" sz="quarter" idx="11"/>
          </p:nvPr>
        </p:nvSpPr>
        <p:spPr>
          <a:xfrm>
            <a:off x="0" y="6356350"/>
            <a:ext cx="9144000" cy="365125"/>
          </a:xfrm>
        </p:spPr>
        <p:txBody>
          <a:bodyPr/>
          <a:lstStyle/>
          <a:p>
            <a:r>
              <a:rPr lang="en-US" dirty="0" smtClean="0"/>
              <a:t>*******Faculty of  Computer Science*******</a:t>
            </a:r>
            <a:endParaRPr lang="en-US" dirty="0"/>
          </a:p>
        </p:txBody>
      </p:sp>
      <p:sp>
        <p:nvSpPr>
          <p:cNvPr id="5" name="Rectangle 2"/>
          <p:cNvSpPr txBox="1">
            <a:spLocks noChangeArrowheads="1"/>
          </p:cNvSpPr>
          <p:nvPr/>
        </p:nvSpPr>
        <p:spPr>
          <a:xfrm>
            <a:off x="0"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Times New Roman" pitchFamily="18" charset="0"/>
                <a:ea typeface="+mj-ea"/>
                <a:cs typeface="Times New Roman" pitchFamily="18" charset="0"/>
              </a:defRPr>
            </a:lvl1pPr>
          </a:lstStyle>
          <a:p>
            <a:pPr algn="l"/>
            <a:r>
              <a:rPr lang="en-US" dirty="0" smtClean="0"/>
              <a:t>Nested if Statements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8492</TotalTime>
  <Words>8773</Words>
  <Application>Microsoft Office PowerPoint</Application>
  <PresentationFormat>On-screen Show (4:3)</PresentationFormat>
  <Paragraphs>2195</Paragraphs>
  <Slides>166</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166</vt:i4>
      </vt:variant>
    </vt:vector>
  </HeadingPairs>
  <TitlesOfParts>
    <vt:vector size="168" baseType="lpstr">
      <vt:lpstr>Office Theme</vt:lpstr>
      <vt:lpstr>602Photo</vt:lpstr>
      <vt:lpstr>Slide 1</vt:lpstr>
      <vt:lpstr>History</vt:lpstr>
      <vt:lpstr>Lecture Outlines(First Semester)</vt:lpstr>
      <vt:lpstr>CHAPTER-1  THE BIG PICTURE</vt:lpstr>
      <vt:lpstr>Programming Language</vt:lpstr>
      <vt:lpstr>Programming Languages…</vt:lpstr>
      <vt:lpstr>Programming Languages Types</vt:lpstr>
      <vt:lpstr>Slide 8</vt:lpstr>
      <vt:lpstr>Details of a Typical C++ Environment</vt:lpstr>
      <vt:lpstr>Compilers and Interpreters</vt:lpstr>
      <vt:lpstr>Structured Design</vt:lpstr>
      <vt:lpstr>What Can a Procedural Program Do?</vt:lpstr>
      <vt:lpstr>Problems with Structural Programming</vt:lpstr>
      <vt:lpstr>Compiling / Building</vt:lpstr>
      <vt:lpstr>Some Important Terms</vt:lpstr>
      <vt:lpstr>CHAPTER-2   C++ PROGRAMMING BASICS</vt:lpstr>
      <vt:lpstr>General Structure of  a C++ Program</vt:lpstr>
      <vt:lpstr>General Structure of  a C++ Program</vt:lpstr>
      <vt:lpstr>What does the code mean?</vt:lpstr>
      <vt:lpstr>What does the code mean?</vt:lpstr>
      <vt:lpstr>Output Statement in C++(cout)</vt:lpstr>
      <vt:lpstr>Output with cout</vt:lpstr>
      <vt:lpstr>Slide 23</vt:lpstr>
      <vt:lpstr>What does the code mean?</vt:lpstr>
      <vt:lpstr>Error, error… does not compute!</vt:lpstr>
      <vt:lpstr>Comments in C++</vt:lpstr>
      <vt:lpstr>Variable</vt:lpstr>
      <vt:lpstr>Data Types</vt:lpstr>
      <vt:lpstr>Slide 29</vt:lpstr>
      <vt:lpstr>Slide 30</vt:lpstr>
      <vt:lpstr>Identifier Names (Variable Names)</vt:lpstr>
      <vt:lpstr>Reserved Words or Keyword</vt:lpstr>
      <vt:lpstr>Slide 33</vt:lpstr>
      <vt:lpstr>  Integer Data Type</vt:lpstr>
      <vt:lpstr>Slide 35</vt:lpstr>
      <vt:lpstr>Declaration / Assignment Statement</vt:lpstr>
      <vt:lpstr>Example Program</vt:lpstr>
      <vt:lpstr>Other Integer Types</vt:lpstr>
      <vt:lpstr> Char Data Type</vt:lpstr>
      <vt:lpstr>Character and String constant</vt:lpstr>
      <vt:lpstr>Slide 41</vt:lpstr>
      <vt:lpstr>Example Program</vt:lpstr>
      <vt:lpstr>Escape Sequence Characters</vt:lpstr>
      <vt:lpstr>// Program for using Escape Sequence</vt:lpstr>
      <vt:lpstr>Input Statement in C++(cin)</vt:lpstr>
      <vt:lpstr>Input with cin</vt:lpstr>
      <vt:lpstr>Program for adding two numbers</vt:lpstr>
      <vt:lpstr>Program for converting Fahrenheit to Celsius</vt:lpstr>
      <vt:lpstr>Slide 49</vt:lpstr>
      <vt:lpstr>Float Data Type</vt:lpstr>
      <vt:lpstr>Slide 51</vt:lpstr>
      <vt:lpstr>Slide 52</vt:lpstr>
      <vt:lpstr> Double and Long Double</vt:lpstr>
      <vt:lpstr>Floating Point Constant</vt:lpstr>
      <vt:lpstr># define Directive</vt:lpstr>
      <vt:lpstr>Slide 56</vt:lpstr>
      <vt:lpstr>Type bool</vt:lpstr>
      <vt:lpstr>setw Manipulator</vt:lpstr>
      <vt:lpstr>Example for setw manipulator</vt:lpstr>
      <vt:lpstr>Field width and setw</vt:lpstr>
      <vt:lpstr>Slide 61</vt:lpstr>
      <vt:lpstr>signed and unsigned</vt:lpstr>
      <vt:lpstr>Type Conversion</vt:lpstr>
      <vt:lpstr>Automatic Conversions</vt:lpstr>
      <vt:lpstr>Slide 65</vt:lpstr>
      <vt:lpstr>Casts (Type Casts)</vt:lpstr>
      <vt:lpstr>Operators in C++ Language</vt:lpstr>
      <vt:lpstr>Arithmetic Operators</vt:lpstr>
      <vt:lpstr>Operators Precedence </vt:lpstr>
      <vt:lpstr>Remainder Operator(%) or modulus operator</vt:lpstr>
      <vt:lpstr>Compound Assignment Operators</vt:lpstr>
      <vt:lpstr>Arithmetic Assignment Operator</vt:lpstr>
      <vt:lpstr> Unary Operator</vt:lpstr>
      <vt:lpstr>Prefix and Postfix</vt:lpstr>
      <vt:lpstr>Example for Increment Operator</vt:lpstr>
      <vt:lpstr> Decrement Operator</vt:lpstr>
      <vt:lpstr> Example for Decrement Operator(--)</vt:lpstr>
      <vt:lpstr> Library Functions</vt:lpstr>
      <vt:lpstr> Example program</vt:lpstr>
      <vt:lpstr>Slide 80</vt:lpstr>
      <vt:lpstr>Chapter 3 – Loops and Decisions</vt:lpstr>
      <vt:lpstr>Control Statements</vt:lpstr>
      <vt:lpstr>Relational Operators</vt:lpstr>
      <vt:lpstr>Slide 84</vt:lpstr>
      <vt:lpstr>Logical Operators</vt:lpstr>
      <vt:lpstr>Slide 86</vt:lpstr>
      <vt:lpstr>Simple if Statement</vt:lpstr>
      <vt:lpstr>Slide 88</vt:lpstr>
      <vt:lpstr>Slide 89</vt:lpstr>
      <vt:lpstr>The if-else Statement</vt:lpstr>
      <vt:lpstr>Slide 91</vt:lpstr>
      <vt:lpstr>Slide 92</vt:lpstr>
      <vt:lpstr>Slide 93</vt:lpstr>
      <vt:lpstr>Problems Associated  with if-else Statement</vt:lpstr>
      <vt:lpstr>Slide 95</vt:lpstr>
      <vt:lpstr>Slide 96</vt:lpstr>
      <vt:lpstr>Nested if Statements</vt:lpstr>
      <vt:lpstr>Slide 98</vt:lpstr>
      <vt:lpstr>Slide 99</vt:lpstr>
      <vt:lpstr>The if-else Chain</vt:lpstr>
      <vt:lpstr>The if-else Chain (continued)</vt:lpstr>
      <vt:lpstr>Slide 102</vt:lpstr>
      <vt:lpstr>Slide 103</vt:lpstr>
      <vt:lpstr>Slide 104</vt:lpstr>
      <vt:lpstr>switch Statement</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CHAPTER-7 ARRAYS  AND  STRINGS  </vt:lpstr>
      <vt:lpstr> Defining Arrays </vt:lpstr>
      <vt:lpstr>Array Syntax</vt:lpstr>
      <vt:lpstr>Array Elements and accessing array elements</vt:lpstr>
      <vt:lpstr>Array Fundamentals</vt:lpstr>
      <vt:lpstr>Array Example </vt:lpstr>
      <vt:lpstr>Averaging Array Elements Example </vt:lpstr>
      <vt:lpstr>Initializing Arrays </vt:lpstr>
      <vt:lpstr>Initializing Arrays Example</vt:lpstr>
      <vt:lpstr>Two-dimensional Array</vt:lpstr>
      <vt:lpstr>Slide 148</vt:lpstr>
      <vt:lpstr>Slide 149</vt:lpstr>
      <vt:lpstr>Two dimensional Array</vt:lpstr>
      <vt:lpstr>Multidimensional Array Example</vt:lpstr>
      <vt:lpstr>Initializing Multidimensional Array </vt:lpstr>
      <vt:lpstr>Initializing Multidimensional Array (Continued)</vt:lpstr>
      <vt:lpstr>Sorting an Array</vt:lpstr>
      <vt:lpstr> Exchange Sorting</vt:lpstr>
      <vt:lpstr>Searching</vt:lpstr>
      <vt:lpstr>String (or) C-String</vt:lpstr>
      <vt:lpstr>Slide 158</vt:lpstr>
      <vt:lpstr>Slide 159</vt:lpstr>
      <vt:lpstr>String stored in string variable</vt:lpstr>
      <vt:lpstr>Built-in Function for string operations</vt:lpstr>
      <vt:lpstr>Copying a string the Hard Way</vt:lpstr>
      <vt:lpstr>Copying a string the Easy Way</vt:lpstr>
      <vt:lpstr>Array of String</vt:lpstr>
      <vt:lpstr>Slide 165</vt:lpstr>
      <vt:lpstr>Slide 166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M-743K</dc:creator>
  <cp:lastModifiedBy>M-743K</cp:lastModifiedBy>
  <cp:revision>226</cp:revision>
  <dcterms:created xsi:type="dcterms:W3CDTF">2015-09-24T07:39:38Z</dcterms:created>
  <dcterms:modified xsi:type="dcterms:W3CDTF">2018-01-16T05:27:10Z</dcterms:modified>
</cp:coreProperties>
</file>