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70" r:id="rId2"/>
    <p:sldId id="471" r:id="rId3"/>
    <p:sldId id="472" r:id="rId4"/>
    <p:sldId id="473" r:id="rId5"/>
    <p:sldId id="474" r:id="rId6"/>
    <p:sldId id="497" r:id="rId7"/>
    <p:sldId id="502" r:id="rId8"/>
    <p:sldId id="498" r:id="rId9"/>
    <p:sldId id="499" r:id="rId10"/>
    <p:sldId id="503" r:id="rId11"/>
    <p:sldId id="504" r:id="rId12"/>
    <p:sldId id="505" r:id="rId13"/>
    <p:sldId id="506" r:id="rId14"/>
    <p:sldId id="508" r:id="rId15"/>
    <p:sldId id="507" r:id="rId16"/>
    <p:sldId id="477" r:id="rId17"/>
    <p:sldId id="478" r:id="rId18"/>
    <p:sldId id="509" r:id="rId19"/>
    <p:sldId id="510" r:id="rId20"/>
    <p:sldId id="479" r:id="rId21"/>
    <p:sldId id="480" r:id="rId22"/>
    <p:sldId id="481" r:id="rId23"/>
    <p:sldId id="484" r:id="rId24"/>
    <p:sldId id="485" r:id="rId25"/>
    <p:sldId id="486" r:id="rId26"/>
    <p:sldId id="487" r:id="rId27"/>
    <p:sldId id="488" r:id="rId28"/>
    <p:sldId id="489" r:id="rId29"/>
    <p:sldId id="490" r:id="rId30"/>
    <p:sldId id="491" r:id="rId31"/>
    <p:sldId id="492" r:id="rId32"/>
    <p:sldId id="493" r:id="rId33"/>
    <p:sldId id="516" r:id="rId34"/>
    <p:sldId id="511" r:id="rId35"/>
    <p:sldId id="512" r:id="rId36"/>
    <p:sldId id="518" r:id="rId37"/>
    <p:sldId id="513" r:id="rId38"/>
    <p:sldId id="514" r:id="rId39"/>
    <p:sldId id="496" r:id="rId40"/>
    <p:sldId id="515" r:id="rId41"/>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7FA"/>
    <a:srgbClr val="E5F3F7"/>
    <a:srgbClr val="06BA0A"/>
    <a:srgbClr val="006666"/>
    <a:srgbClr val="800080"/>
    <a:srgbClr val="660033"/>
    <a:srgbClr val="38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8" autoAdjust="0"/>
    <p:restoredTop sz="55773" autoAdjust="0"/>
  </p:normalViewPr>
  <p:slideViewPr>
    <p:cSldViewPr>
      <p:cViewPr varScale="1">
        <p:scale>
          <a:sx n="74" d="100"/>
          <a:sy n="74" d="100"/>
        </p:scale>
        <p:origin x="157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D2BB8D-A2B0-400D-9C3B-FED12C6BE04B}" type="datetimeFigureOut">
              <a:rPr lang="en-US" smtClean="0"/>
              <a:t>6/22/2018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4574AD-6886-4FA9-A58E-777BDCE04F9F}" type="slidenum">
              <a:rPr lang="en-US" smtClean="0"/>
              <a:t>‹#›</a:t>
            </a:fld>
            <a:endParaRPr lang="en-US"/>
          </a:p>
        </p:txBody>
      </p:sp>
    </p:spTree>
    <p:extLst>
      <p:ext uri="{BB962C8B-B14F-4D97-AF65-F5344CB8AC3E}">
        <p14:creationId xmlns:p14="http://schemas.microsoft.com/office/powerpoint/2010/main" val="15111723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3E878C-2973-4BE4-A8B8-52214768F62C}" type="datetimeFigureOut">
              <a:rPr lang="en-US" smtClean="0"/>
              <a:pPr/>
              <a:t>6/22/2018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6D8D6-BE6E-478D-904B-E3E9A0263C3F}" type="slidenum">
              <a:rPr lang="en-US" smtClean="0"/>
              <a:pPr/>
              <a:t>‹#›</a:t>
            </a:fld>
            <a:endParaRPr lang="en-US"/>
          </a:p>
        </p:txBody>
      </p:sp>
    </p:spTree>
    <p:extLst>
      <p:ext uri="{BB962C8B-B14F-4D97-AF65-F5344CB8AC3E}">
        <p14:creationId xmlns:p14="http://schemas.microsoft.com/office/powerpoint/2010/main" val="8575515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Types of Files</a:t>
            </a:r>
          </a:p>
          <a:p>
            <a:r>
              <a:rPr lang="en-US" dirty="0" smtClean="0"/>
              <a:t>When dealing with files, there are two types of files you should know about:</a:t>
            </a:r>
          </a:p>
          <a:p>
            <a:r>
              <a:rPr lang="en-US" dirty="0" smtClean="0"/>
              <a:t>-Text files</a:t>
            </a:r>
          </a:p>
          <a:p>
            <a:r>
              <a:rPr lang="en-US" dirty="0" smtClean="0"/>
              <a:t>-Binary files</a:t>
            </a:r>
          </a:p>
          <a:p>
            <a:r>
              <a:rPr lang="en-US" b="1" dirty="0" smtClean="0"/>
              <a:t>1. Text files</a:t>
            </a:r>
          </a:p>
          <a:p>
            <a:r>
              <a:rPr lang="en-US" dirty="0" smtClean="0"/>
              <a:t>Text files are the normal .txt files that you can easily create using Notepad or any simple text editors.</a:t>
            </a:r>
          </a:p>
          <a:p>
            <a:r>
              <a:rPr lang="en-US" dirty="0" smtClean="0"/>
              <a:t>When you open those files, you'll see all the contents within the file as plain text. You can easily edit or delete the contents.</a:t>
            </a:r>
          </a:p>
          <a:p>
            <a:r>
              <a:rPr lang="en-US" dirty="0" smtClean="0"/>
              <a:t>They take minimum effort to maintain, are easily readable, and provide least security and takes bigger storage space.</a:t>
            </a:r>
          </a:p>
          <a:p>
            <a:r>
              <a:rPr lang="en-US" b="1" dirty="0" smtClean="0"/>
              <a:t>2. Binary files</a:t>
            </a:r>
          </a:p>
          <a:p>
            <a:r>
              <a:rPr lang="en-US" dirty="0" smtClean="0"/>
              <a:t>Binary files are mostly the .bin files in your computer.</a:t>
            </a:r>
          </a:p>
          <a:p>
            <a:r>
              <a:rPr lang="en-US" dirty="0" smtClean="0"/>
              <a:t>Instead of storing data in plain text, they store it in the binary form (0's and 1's).</a:t>
            </a:r>
          </a:p>
          <a:p>
            <a:r>
              <a:rPr lang="en-US" dirty="0" smtClean="0"/>
              <a:t>They can hold higher amount of data, are not readable easily and provides a better security than text files.</a:t>
            </a:r>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F86D8D6-BE6E-478D-904B-E3E9A0263C3F}" type="slidenum">
              <a:rPr lang="en-US" smtClean="0"/>
              <a:pPr/>
              <a:t>4</a:t>
            </a:fld>
            <a:endParaRPr lang="en-US"/>
          </a:p>
        </p:txBody>
      </p:sp>
    </p:spTree>
    <p:extLst>
      <p:ext uri="{BB962C8B-B14F-4D97-AF65-F5344CB8AC3E}">
        <p14:creationId xmlns:p14="http://schemas.microsoft.com/office/powerpoint/2010/main" val="3397786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 you can perform four major operations on the file, either text or binary:</a:t>
            </a:r>
          </a:p>
          <a:p>
            <a:pPr>
              <a:buFont typeface="+mj-lt"/>
              <a:buAutoNum type="arabicPeriod"/>
            </a:pPr>
            <a:r>
              <a:rPr lang="en-US" dirty="0" smtClean="0"/>
              <a:t>Creating a new file</a:t>
            </a:r>
          </a:p>
          <a:p>
            <a:pPr>
              <a:buFont typeface="+mj-lt"/>
              <a:buAutoNum type="arabicPeriod"/>
            </a:pPr>
            <a:r>
              <a:rPr lang="en-US" dirty="0" smtClean="0"/>
              <a:t>Opening an existing file</a:t>
            </a:r>
          </a:p>
          <a:p>
            <a:pPr>
              <a:buFont typeface="+mj-lt"/>
              <a:buAutoNum type="arabicPeriod"/>
            </a:pPr>
            <a:r>
              <a:rPr lang="en-US" dirty="0" smtClean="0"/>
              <a:t>Closing a file</a:t>
            </a:r>
          </a:p>
          <a:p>
            <a:pPr>
              <a:buFont typeface="+mj-lt"/>
              <a:buAutoNum type="arabicPeriod"/>
            </a:pPr>
            <a:r>
              <a:rPr lang="en-US" dirty="0" smtClean="0"/>
              <a:t>Reading from and writing information to a file</a:t>
            </a:r>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F86D8D6-BE6E-478D-904B-E3E9A0263C3F}" type="slidenum">
              <a:rPr lang="en-US" smtClean="0"/>
              <a:pPr/>
              <a:t>5</a:t>
            </a:fld>
            <a:endParaRPr lang="en-US"/>
          </a:p>
        </p:txBody>
      </p:sp>
    </p:spTree>
    <p:extLst>
      <p:ext uri="{BB962C8B-B14F-4D97-AF65-F5344CB8AC3E}">
        <p14:creationId xmlns:p14="http://schemas.microsoft.com/office/powerpoint/2010/main" val="326259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fseek</a:t>
            </a:r>
            <a:r>
              <a:rPr lang="en-US" dirty="0" smtClean="0"/>
              <a:t>(</a:t>
            </a:r>
            <a:r>
              <a:rPr lang="en-US" dirty="0" err="1" smtClean="0"/>
              <a:t>fp</a:t>
            </a:r>
            <a:r>
              <a:rPr lang="en-US" dirty="0" smtClean="0"/>
              <a:t>, 0L, SEEK_SET);   // go to the beginning of the file</a:t>
            </a:r>
          </a:p>
          <a:p>
            <a:endParaRPr lang="en-US" dirty="0" smtClean="0"/>
          </a:p>
          <a:p>
            <a:r>
              <a:rPr lang="en-US" dirty="0" err="1" smtClean="0"/>
              <a:t>fseek</a:t>
            </a:r>
            <a:r>
              <a:rPr lang="en-US" dirty="0" smtClean="0"/>
              <a:t>(</a:t>
            </a:r>
            <a:r>
              <a:rPr lang="en-US" dirty="0" err="1" smtClean="0"/>
              <a:t>fp</a:t>
            </a:r>
            <a:r>
              <a:rPr lang="en-US" dirty="0" smtClean="0"/>
              <a:t>, 10L, SEEK_SET);  // go 10 bytes into the file</a:t>
            </a:r>
          </a:p>
          <a:p>
            <a:endParaRPr lang="en-US" dirty="0" smtClean="0"/>
          </a:p>
          <a:p>
            <a:r>
              <a:rPr lang="en-US" dirty="0" err="1" smtClean="0"/>
              <a:t>fseek</a:t>
            </a:r>
            <a:r>
              <a:rPr lang="en-US" dirty="0" smtClean="0"/>
              <a:t>(</a:t>
            </a:r>
            <a:r>
              <a:rPr lang="en-US" dirty="0" err="1" smtClean="0"/>
              <a:t>fp</a:t>
            </a:r>
            <a:r>
              <a:rPr lang="en-US" dirty="0" smtClean="0"/>
              <a:t>, 2L, SEEK_CUR);   // advance 2 bytes from the current position</a:t>
            </a:r>
          </a:p>
          <a:p>
            <a:endParaRPr lang="en-US" dirty="0" smtClean="0"/>
          </a:p>
          <a:p>
            <a:r>
              <a:rPr lang="en-US" dirty="0" err="1" smtClean="0"/>
              <a:t>fseek</a:t>
            </a:r>
            <a:r>
              <a:rPr lang="en-US" dirty="0" smtClean="0"/>
              <a:t>(</a:t>
            </a:r>
            <a:r>
              <a:rPr lang="en-US" dirty="0" err="1" smtClean="0"/>
              <a:t>fp</a:t>
            </a:r>
            <a:r>
              <a:rPr lang="en-US" dirty="0" smtClean="0"/>
              <a:t>, 0L, SEEK_END);   // go to the end of the file</a:t>
            </a:r>
          </a:p>
          <a:p>
            <a:endParaRPr lang="en-US" dirty="0" smtClean="0"/>
          </a:p>
          <a:p>
            <a:r>
              <a:rPr lang="en-US" dirty="0" err="1" smtClean="0"/>
              <a:t>fseek</a:t>
            </a:r>
            <a:r>
              <a:rPr lang="en-US" dirty="0" smtClean="0"/>
              <a:t>(</a:t>
            </a:r>
            <a:r>
              <a:rPr lang="en-US" dirty="0" err="1" smtClean="0"/>
              <a:t>fp</a:t>
            </a:r>
            <a:r>
              <a:rPr lang="en-US" dirty="0" smtClean="0"/>
              <a:t>, -10L, SEEK_END); // back up 10 bytes from the end of the file</a:t>
            </a:r>
          </a:p>
          <a:p>
            <a:endParaRPr lang="en-US" dirty="0"/>
          </a:p>
        </p:txBody>
      </p:sp>
      <p:sp>
        <p:nvSpPr>
          <p:cNvPr id="4" name="Footer Placeholder 3"/>
          <p:cNvSpPr>
            <a:spLocks noGrp="1"/>
          </p:cNvSpPr>
          <p:nvPr>
            <p:ph type="ftr" sz="quarter" idx="10"/>
          </p:nvPr>
        </p:nvSpPr>
        <p:spPr/>
        <p:txBody>
          <a:bodyPr/>
          <a:lstStyle/>
          <a:p>
            <a:endParaRPr lang="en-US">
              <a:solidFill>
                <a:prstClr val="black"/>
              </a:solidFill>
            </a:endParaRPr>
          </a:p>
        </p:txBody>
      </p:sp>
      <p:sp>
        <p:nvSpPr>
          <p:cNvPr id="5" name="Slide Number Placeholder 4"/>
          <p:cNvSpPr>
            <a:spLocks noGrp="1"/>
          </p:cNvSpPr>
          <p:nvPr>
            <p:ph type="sldNum" sz="quarter" idx="11"/>
          </p:nvPr>
        </p:nvSpPr>
        <p:spPr/>
        <p:txBody>
          <a:bodyPr/>
          <a:lstStyle/>
          <a:p>
            <a:fld id="{DF86D8D6-BE6E-478D-904B-E3E9A0263C3F}"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41725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have been using the </a:t>
            </a:r>
            <a:r>
              <a:rPr lang="en-US" b="1" dirty="0" err="1" smtClean="0"/>
              <a:t>iostream</a:t>
            </a:r>
            <a:r>
              <a:rPr lang="en-US" dirty="0" smtClean="0"/>
              <a:t> standard library, which provides </a:t>
            </a:r>
            <a:r>
              <a:rPr lang="en-US" b="1" dirty="0" err="1" smtClean="0"/>
              <a:t>cin</a:t>
            </a:r>
            <a:r>
              <a:rPr lang="en-US" dirty="0" smtClean="0"/>
              <a:t> and </a:t>
            </a:r>
            <a:r>
              <a:rPr lang="en-US" b="1" dirty="0" err="1" smtClean="0"/>
              <a:t>cout</a:t>
            </a:r>
            <a:r>
              <a:rPr lang="en-US" dirty="0" smtClean="0"/>
              <a:t> methods for reading from standard input and writing to standard output respectively.</a:t>
            </a:r>
          </a:p>
          <a:p>
            <a:r>
              <a:rPr lang="en-US" dirty="0" smtClean="0"/>
              <a:t>This tutorial will teach you how to read and write from a file. This requires another standard C++ library called </a:t>
            </a:r>
            <a:r>
              <a:rPr lang="en-US" b="1" dirty="0" err="1" smtClean="0"/>
              <a:t>fstream</a:t>
            </a:r>
            <a:r>
              <a:rPr lang="en-US" dirty="0" smtClean="0"/>
              <a:t>, which defines three new data types:</a:t>
            </a:r>
          </a:p>
          <a:p>
            <a:endParaRPr lang="en-US" dirty="0" smtClean="0"/>
          </a:p>
          <a:p>
            <a:r>
              <a:rPr lang="en-US" b="1" dirty="0" smtClean="0"/>
              <a:t>Data Type </a:t>
            </a:r>
            <a:r>
              <a:rPr lang="en-US" dirty="0" smtClean="0"/>
              <a:t>	</a:t>
            </a:r>
            <a:r>
              <a:rPr lang="en-US" b="1" dirty="0" smtClean="0"/>
              <a:t>Description</a:t>
            </a:r>
          </a:p>
          <a:p>
            <a:r>
              <a:rPr lang="en-US" i="1" dirty="0" err="1" smtClean="0"/>
              <a:t>ofstream</a:t>
            </a:r>
            <a:r>
              <a:rPr lang="en-US" i="1" dirty="0" smtClean="0"/>
              <a:t> </a:t>
            </a:r>
            <a:r>
              <a:rPr lang="en-US" dirty="0" smtClean="0"/>
              <a:t>	This data type represents the output file stream and is used to create files and to write information to files.</a:t>
            </a:r>
          </a:p>
          <a:p>
            <a:r>
              <a:rPr lang="en-US" i="1" dirty="0" err="1" smtClean="0"/>
              <a:t>ifstream</a:t>
            </a:r>
            <a:r>
              <a:rPr lang="en-US" dirty="0" smtClean="0"/>
              <a:t> 	This data type represents the input file stream and is used to read information from files.</a:t>
            </a:r>
          </a:p>
          <a:p>
            <a:r>
              <a:rPr lang="en-US" i="1" dirty="0" err="1" smtClean="0"/>
              <a:t>fstream</a:t>
            </a:r>
            <a:r>
              <a:rPr lang="en-US" dirty="0" smtClean="0"/>
              <a:t> 	This data type represents the file stream generally, and has the capabilities of both </a:t>
            </a:r>
            <a:r>
              <a:rPr lang="en-US" dirty="0" err="1" smtClean="0"/>
              <a:t>ofstream</a:t>
            </a:r>
            <a:r>
              <a:rPr lang="en-US" dirty="0" smtClean="0"/>
              <a:t> and </a:t>
            </a:r>
            <a:r>
              <a:rPr lang="en-US" dirty="0" err="1" smtClean="0"/>
              <a:t>ifstream</a:t>
            </a:r>
            <a:r>
              <a:rPr lang="en-US" dirty="0" smtClean="0"/>
              <a:t> which means it can create files, </a:t>
            </a:r>
          </a:p>
          <a:p>
            <a:r>
              <a:rPr lang="en-US" dirty="0" smtClean="0"/>
              <a:t>                    write information to files, and read information from files.</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F86D8D6-BE6E-478D-904B-E3E9A0263C3F}" type="slidenum">
              <a:rPr lang="en-US" smtClean="0"/>
              <a:pPr/>
              <a:t>23</a:t>
            </a:fld>
            <a:endParaRPr lang="en-US"/>
          </a:p>
        </p:txBody>
      </p:sp>
    </p:spTree>
    <p:extLst>
      <p:ext uri="{BB962C8B-B14F-4D97-AF65-F5344CB8AC3E}">
        <p14:creationId xmlns:p14="http://schemas.microsoft.com/office/powerpoint/2010/main" val="134008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file processing in C++, header files &lt;</a:t>
            </a:r>
            <a:r>
              <a:rPr lang="en-US" dirty="0" err="1" smtClean="0"/>
              <a:t>iostream</a:t>
            </a:r>
            <a:r>
              <a:rPr lang="en-US" dirty="0" smtClean="0"/>
              <a:t>&gt; and &lt;</a:t>
            </a:r>
            <a:r>
              <a:rPr lang="en-US" dirty="0" err="1" smtClean="0"/>
              <a:t>fstream</a:t>
            </a:r>
            <a:r>
              <a:rPr lang="en-US" dirty="0" smtClean="0"/>
              <a:t>&gt; must be included in your C++ source file.</a:t>
            </a:r>
          </a:p>
          <a:p>
            <a:r>
              <a:rPr lang="en-US" dirty="0" smtClean="0"/>
              <a:t>Opening a File</a:t>
            </a:r>
          </a:p>
          <a:p>
            <a:endParaRPr lang="en-US" dirty="0" smtClean="0"/>
          </a:p>
          <a:p>
            <a:r>
              <a:rPr lang="en-US" dirty="0" smtClean="0"/>
              <a:t>A file must be opened before you can read from it or write to it. Either the </a:t>
            </a:r>
            <a:r>
              <a:rPr lang="en-US" dirty="0" err="1" smtClean="0"/>
              <a:t>ofstream</a:t>
            </a:r>
            <a:r>
              <a:rPr lang="en-US" dirty="0" smtClean="0"/>
              <a:t> or </a:t>
            </a:r>
            <a:r>
              <a:rPr lang="en-US" dirty="0" err="1" smtClean="0"/>
              <a:t>fstream</a:t>
            </a:r>
            <a:r>
              <a:rPr lang="en-US" dirty="0" smtClean="0"/>
              <a:t> object may be used to open a file for writing and </a:t>
            </a:r>
            <a:r>
              <a:rPr lang="en-US" dirty="0" err="1" smtClean="0"/>
              <a:t>ifstream</a:t>
            </a:r>
            <a:r>
              <a:rPr lang="en-US" dirty="0" smtClean="0"/>
              <a:t> object is used to open a file for reading purpose only.</a:t>
            </a:r>
          </a:p>
          <a:p>
            <a:endParaRPr lang="en-US" dirty="0" smtClean="0"/>
          </a:p>
          <a:p>
            <a:r>
              <a:rPr lang="en-US" dirty="0" smtClean="0"/>
              <a:t>Following is the standard syntax for open() function, which is a member of </a:t>
            </a:r>
            <a:r>
              <a:rPr lang="en-US" dirty="0" err="1" smtClean="0"/>
              <a:t>fstream</a:t>
            </a:r>
            <a:r>
              <a:rPr lang="en-US" dirty="0" smtClean="0"/>
              <a:t>, </a:t>
            </a:r>
            <a:r>
              <a:rPr lang="en-US" dirty="0" err="1" smtClean="0"/>
              <a:t>ifstream</a:t>
            </a:r>
            <a:r>
              <a:rPr lang="en-US" dirty="0" smtClean="0"/>
              <a:t>, and </a:t>
            </a:r>
            <a:r>
              <a:rPr lang="en-US" dirty="0" err="1" smtClean="0"/>
              <a:t>ofstream</a:t>
            </a:r>
            <a:r>
              <a:rPr lang="en-US" dirty="0" smtClean="0"/>
              <a:t> objects.</a:t>
            </a:r>
          </a:p>
          <a:p>
            <a:endParaRPr lang="en-US" dirty="0" smtClean="0"/>
          </a:p>
          <a:p>
            <a:r>
              <a:rPr lang="en-US" b="1" dirty="0" smtClean="0"/>
              <a:t>void open(</a:t>
            </a:r>
            <a:r>
              <a:rPr lang="en-US" b="1" dirty="0" err="1" smtClean="0"/>
              <a:t>const</a:t>
            </a:r>
            <a:r>
              <a:rPr lang="en-US" b="1" dirty="0" smtClean="0"/>
              <a:t> char *filename, </a:t>
            </a:r>
            <a:r>
              <a:rPr lang="en-US" b="1" dirty="0" err="1" smtClean="0"/>
              <a:t>ios</a:t>
            </a:r>
            <a:r>
              <a:rPr lang="en-US" b="1" dirty="0" smtClean="0"/>
              <a:t>::</a:t>
            </a:r>
            <a:r>
              <a:rPr lang="en-US" b="1" dirty="0" err="1" smtClean="0"/>
              <a:t>openmode</a:t>
            </a:r>
            <a:r>
              <a:rPr lang="en-US" b="1" dirty="0" smtClean="0"/>
              <a:t> mode);</a:t>
            </a:r>
          </a:p>
          <a:p>
            <a:endParaRPr lang="en-US" dirty="0" smtClean="0"/>
          </a:p>
          <a:p>
            <a:r>
              <a:rPr lang="en-US" dirty="0" smtClean="0"/>
              <a:t>Here, the first argument specifies the name and location of the file to be opened and the second argument of the open() member function defines the mode in which the file should be opened.</a:t>
            </a:r>
          </a:p>
          <a:p>
            <a:r>
              <a:rPr lang="en-US" b="1" dirty="0" smtClean="0"/>
              <a:t>Mode Flag </a:t>
            </a:r>
            <a:r>
              <a:rPr lang="en-US" dirty="0" smtClean="0"/>
              <a:t>	</a:t>
            </a:r>
            <a:r>
              <a:rPr lang="en-US" b="1" dirty="0" smtClean="0"/>
              <a:t>Description</a:t>
            </a:r>
          </a:p>
          <a:p>
            <a:r>
              <a:rPr lang="en-US" dirty="0" err="1" smtClean="0"/>
              <a:t>ios</a:t>
            </a:r>
            <a:r>
              <a:rPr lang="en-US" dirty="0" smtClean="0"/>
              <a:t>::app 	Append mode. All output to that file to be appended to the end.</a:t>
            </a:r>
          </a:p>
          <a:p>
            <a:r>
              <a:rPr lang="en-US" dirty="0" err="1" smtClean="0"/>
              <a:t>ios</a:t>
            </a:r>
            <a:r>
              <a:rPr lang="en-US" dirty="0" smtClean="0"/>
              <a:t>::ate 	Open a file for output and move the read/write control to the end of the file.</a:t>
            </a:r>
          </a:p>
          <a:p>
            <a:r>
              <a:rPr lang="en-US" dirty="0" err="1" smtClean="0"/>
              <a:t>ios</a:t>
            </a:r>
            <a:r>
              <a:rPr lang="en-US" dirty="0" smtClean="0"/>
              <a:t>::in 	Open a file for reading.</a:t>
            </a:r>
          </a:p>
          <a:p>
            <a:r>
              <a:rPr lang="en-US" dirty="0" err="1" smtClean="0"/>
              <a:t>ios</a:t>
            </a:r>
            <a:r>
              <a:rPr lang="en-US" dirty="0" smtClean="0"/>
              <a:t>::out 	Open a file for writing.</a:t>
            </a:r>
          </a:p>
          <a:p>
            <a:r>
              <a:rPr lang="en-US" dirty="0" err="1" smtClean="0"/>
              <a:t>ios</a:t>
            </a:r>
            <a:r>
              <a:rPr lang="en-US" dirty="0" smtClean="0"/>
              <a:t>::</a:t>
            </a:r>
            <a:r>
              <a:rPr lang="en-US" dirty="0" err="1" smtClean="0"/>
              <a:t>trunc</a:t>
            </a:r>
            <a:r>
              <a:rPr lang="en-US" dirty="0" smtClean="0"/>
              <a:t> 	If the file already exists, its contents will be truncated before opening the file.</a:t>
            </a:r>
          </a:p>
          <a:p>
            <a:endParaRPr lang="en-US" dirty="0" smtClean="0"/>
          </a:p>
          <a:p>
            <a:r>
              <a:rPr lang="en-US" dirty="0" smtClean="0"/>
              <a:t>You can combine two or more of these values by </a:t>
            </a:r>
            <a:r>
              <a:rPr lang="en-US" dirty="0" err="1" smtClean="0"/>
              <a:t>ORing</a:t>
            </a:r>
            <a:r>
              <a:rPr lang="en-US" dirty="0" smtClean="0"/>
              <a:t> them together. For example if you want to open a file in write mode and want to truncate it in case it already exists, following will be the syntax:</a:t>
            </a:r>
          </a:p>
          <a:p>
            <a:endParaRPr lang="en-US" dirty="0" smtClean="0"/>
          </a:p>
          <a:p>
            <a:r>
              <a:rPr lang="en-US" b="1" dirty="0" err="1" smtClean="0"/>
              <a:t>ofstream</a:t>
            </a:r>
            <a:r>
              <a:rPr lang="en-US" b="1" dirty="0" smtClean="0"/>
              <a:t> </a:t>
            </a:r>
            <a:r>
              <a:rPr lang="en-US" b="1" dirty="0" err="1" smtClean="0"/>
              <a:t>outfile</a:t>
            </a:r>
            <a:r>
              <a:rPr lang="en-US" b="1" dirty="0" smtClean="0"/>
              <a:t>;</a:t>
            </a:r>
          </a:p>
          <a:p>
            <a:r>
              <a:rPr lang="en-US" b="1" dirty="0" err="1" smtClean="0"/>
              <a:t>outfile.open</a:t>
            </a:r>
            <a:r>
              <a:rPr lang="en-US" b="1" dirty="0" smtClean="0"/>
              <a:t>("file.dat", </a:t>
            </a:r>
            <a:r>
              <a:rPr lang="en-US" b="1" dirty="0" err="1" smtClean="0"/>
              <a:t>ios</a:t>
            </a:r>
            <a:r>
              <a:rPr lang="en-US" b="1" dirty="0" smtClean="0"/>
              <a:t>::out | </a:t>
            </a:r>
            <a:r>
              <a:rPr lang="en-US" b="1" dirty="0" err="1" smtClean="0"/>
              <a:t>ios</a:t>
            </a:r>
            <a:r>
              <a:rPr lang="en-US" b="1" dirty="0" smtClean="0"/>
              <a:t>::</a:t>
            </a:r>
            <a:r>
              <a:rPr lang="en-US" b="1" dirty="0" err="1" smtClean="0"/>
              <a:t>trunc</a:t>
            </a:r>
            <a:r>
              <a:rPr lang="en-US" b="1" dirty="0" smtClean="0"/>
              <a:t> );</a:t>
            </a:r>
          </a:p>
          <a:p>
            <a:endParaRPr lang="en-US" dirty="0" smtClean="0"/>
          </a:p>
          <a:p>
            <a:r>
              <a:rPr lang="en-US" dirty="0" smtClean="0"/>
              <a:t>Similar way, you can open a file for reading and writing purpose as follows:</a:t>
            </a:r>
          </a:p>
          <a:p>
            <a:endParaRPr lang="en-US" dirty="0" smtClean="0"/>
          </a:p>
          <a:p>
            <a:r>
              <a:rPr lang="en-US" b="1" dirty="0" err="1" smtClean="0"/>
              <a:t>fstream</a:t>
            </a:r>
            <a:r>
              <a:rPr lang="en-US" b="1" dirty="0" smtClean="0"/>
              <a:t>  </a:t>
            </a:r>
            <a:r>
              <a:rPr lang="en-US" b="1" dirty="0" err="1" smtClean="0"/>
              <a:t>afile</a:t>
            </a:r>
            <a:r>
              <a:rPr lang="en-US" b="1" dirty="0" smtClean="0"/>
              <a:t>;</a:t>
            </a:r>
          </a:p>
          <a:p>
            <a:r>
              <a:rPr lang="en-US" b="1" dirty="0" err="1" smtClean="0"/>
              <a:t>afile.open</a:t>
            </a:r>
            <a:r>
              <a:rPr lang="en-US" b="1" dirty="0" smtClean="0"/>
              <a:t>("file.dat", </a:t>
            </a:r>
            <a:r>
              <a:rPr lang="en-US" b="1" dirty="0" err="1" smtClean="0"/>
              <a:t>ios</a:t>
            </a:r>
            <a:r>
              <a:rPr lang="en-US" b="1" dirty="0" smtClean="0"/>
              <a:t>::out | </a:t>
            </a:r>
            <a:r>
              <a:rPr lang="en-US" b="1" dirty="0" err="1" smtClean="0"/>
              <a:t>ios</a:t>
            </a:r>
            <a:r>
              <a:rPr lang="en-US" b="1" dirty="0" smtClean="0"/>
              <a:t>::in );</a:t>
            </a:r>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F86D8D6-BE6E-478D-904B-E3E9A0263C3F}" type="slidenum">
              <a:rPr lang="en-US" smtClean="0"/>
              <a:pPr/>
              <a:t>24</a:t>
            </a:fld>
            <a:endParaRPr lang="en-US"/>
          </a:p>
        </p:txBody>
      </p:sp>
    </p:spTree>
    <p:extLst>
      <p:ext uri="{BB962C8B-B14F-4D97-AF65-F5344CB8AC3E}">
        <p14:creationId xmlns:p14="http://schemas.microsoft.com/office/powerpoint/2010/main" val="1237553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144588" y="684213"/>
            <a:ext cx="4570412" cy="3429000"/>
          </a:xfrm>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Closing a File</a:t>
            </a:r>
          </a:p>
          <a:p>
            <a:endParaRPr lang="en-US" dirty="0" smtClean="0"/>
          </a:p>
          <a:p>
            <a:r>
              <a:rPr lang="en-US" dirty="0" smtClean="0"/>
              <a:t>When a C++ program terminates it automatically closes flushes all the streams, release all the allocated memory and close all the opened files. But it is always a good practice that a programmer should close all the opened files before program termination.</a:t>
            </a:r>
          </a:p>
          <a:p>
            <a:endParaRPr lang="en-US" dirty="0" smtClean="0"/>
          </a:p>
          <a:p>
            <a:r>
              <a:rPr lang="en-US" dirty="0" smtClean="0"/>
              <a:t>Following is the standard syntax for close() function, which is a member of </a:t>
            </a:r>
            <a:r>
              <a:rPr lang="en-US" dirty="0" err="1" smtClean="0"/>
              <a:t>fstream</a:t>
            </a:r>
            <a:r>
              <a:rPr lang="en-US" dirty="0" smtClean="0"/>
              <a:t>, </a:t>
            </a:r>
            <a:r>
              <a:rPr lang="en-US" dirty="0" err="1" smtClean="0"/>
              <a:t>ifstream</a:t>
            </a:r>
            <a:r>
              <a:rPr lang="en-US" dirty="0" smtClean="0"/>
              <a:t>, and </a:t>
            </a:r>
            <a:r>
              <a:rPr lang="en-US" dirty="0" err="1" smtClean="0"/>
              <a:t>ofstream</a:t>
            </a:r>
            <a:r>
              <a:rPr lang="en-US" dirty="0" smtClean="0"/>
              <a:t> objects.</a:t>
            </a:r>
          </a:p>
          <a:p>
            <a:endParaRPr lang="en-US" dirty="0" smtClean="0"/>
          </a:p>
          <a:p>
            <a:r>
              <a:rPr lang="en-US" b="1" i="1" dirty="0" smtClean="0"/>
              <a:t>void close();</a:t>
            </a:r>
          </a:p>
          <a:p>
            <a:r>
              <a:rPr lang="en-US" dirty="0" smtClean="0"/>
              <a:t/>
            </a:r>
            <a:br>
              <a:rPr lang="en-US" dirty="0" smtClean="0"/>
            </a:br>
            <a:r>
              <a:rPr lang="en-US" b="1" dirty="0" smtClean="0"/>
              <a:t>Writing to a File</a:t>
            </a:r>
          </a:p>
          <a:p>
            <a:endParaRPr lang="en-US" dirty="0" smtClean="0"/>
          </a:p>
          <a:p>
            <a:r>
              <a:rPr lang="en-US" dirty="0" smtClean="0"/>
              <a:t>While doing C++ programming, you write information to a file from your program using the stream insertion operator (&lt;&lt;) just as you use that operator to output information to the screen. The only difference is that you use an </a:t>
            </a:r>
            <a:r>
              <a:rPr lang="en-US" dirty="0" err="1" smtClean="0"/>
              <a:t>ofstream</a:t>
            </a:r>
            <a:r>
              <a:rPr lang="en-US" dirty="0" smtClean="0"/>
              <a:t> or </a:t>
            </a:r>
            <a:r>
              <a:rPr lang="en-US" dirty="0" err="1" smtClean="0"/>
              <a:t>fstream</a:t>
            </a:r>
            <a:r>
              <a:rPr lang="en-US" dirty="0" smtClean="0"/>
              <a:t> object instead of the </a:t>
            </a:r>
            <a:r>
              <a:rPr lang="en-US" dirty="0" err="1" smtClean="0"/>
              <a:t>cout</a:t>
            </a:r>
            <a:r>
              <a:rPr lang="en-US" dirty="0" smtClean="0"/>
              <a:t> object.</a:t>
            </a:r>
            <a:br>
              <a:rPr lang="en-US" dirty="0" smtClean="0"/>
            </a:br>
            <a:endParaRPr lang="en-US" b="1" dirty="0" smtClean="0"/>
          </a:p>
          <a:p>
            <a:r>
              <a:rPr lang="en-US" b="1" dirty="0" smtClean="0"/>
              <a:t>Reading from a File</a:t>
            </a:r>
          </a:p>
          <a:p>
            <a:endParaRPr lang="en-US" dirty="0" smtClean="0"/>
          </a:p>
          <a:p>
            <a:r>
              <a:rPr lang="en-US" dirty="0" smtClean="0"/>
              <a:t>You read information from a file into your program using the stream extraction operator (&gt;&gt;) just as you use that operator to input information from the keyboard. The only difference is that you use an </a:t>
            </a:r>
            <a:r>
              <a:rPr lang="en-US" dirty="0" err="1" smtClean="0"/>
              <a:t>ifstream</a:t>
            </a:r>
            <a:r>
              <a:rPr lang="en-US" dirty="0" smtClean="0"/>
              <a:t> or </a:t>
            </a:r>
            <a:r>
              <a:rPr lang="en-US" dirty="0" err="1" smtClean="0"/>
              <a:t>fstream</a:t>
            </a:r>
            <a:r>
              <a:rPr lang="en-US" dirty="0" smtClean="0"/>
              <a:t> object instead of the </a:t>
            </a:r>
            <a:r>
              <a:rPr lang="en-US" dirty="0" err="1" smtClean="0"/>
              <a:t>cin</a:t>
            </a:r>
            <a:r>
              <a:rPr lang="en-US" dirty="0" smtClean="0"/>
              <a:t> object.</a:t>
            </a: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2825" eaLnBrk="0" hangingPunct="0">
              <a:defRPr sz="4400">
                <a:solidFill>
                  <a:schemeClr val="folHlink"/>
                </a:solidFill>
                <a:latin typeface="Tahoma" pitchFamily="34" charset="0"/>
              </a:defRPr>
            </a:lvl1pPr>
            <a:lvl2pPr marL="742950" indent="-285750" defTabSz="1012825" eaLnBrk="0" hangingPunct="0">
              <a:defRPr sz="4400">
                <a:solidFill>
                  <a:schemeClr val="folHlink"/>
                </a:solidFill>
                <a:latin typeface="Tahoma" pitchFamily="34" charset="0"/>
              </a:defRPr>
            </a:lvl2pPr>
            <a:lvl3pPr marL="1143000" indent="-228600" defTabSz="1012825" eaLnBrk="0" hangingPunct="0">
              <a:defRPr sz="4400">
                <a:solidFill>
                  <a:schemeClr val="folHlink"/>
                </a:solidFill>
                <a:latin typeface="Tahoma" pitchFamily="34" charset="0"/>
              </a:defRPr>
            </a:lvl3pPr>
            <a:lvl4pPr marL="1600200" indent="-228600" defTabSz="1012825" eaLnBrk="0" hangingPunct="0">
              <a:defRPr sz="4400">
                <a:solidFill>
                  <a:schemeClr val="folHlink"/>
                </a:solidFill>
                <a:latin typeface="Tahoma" pitchFamily="34" charset="0"/>
              </a:defRPr>
            </a:lvl4pPr>
            <a:lvl5pPr marL="2057400" indent="-228600" defTabSz="1012825" eaLnBrk="0" hangingPunct="0">
              <a:defRPr sz="4400">
                <a:solidFill>
                  <a:schemeClr val="folHlink"/>
                </a:solidFill>
                <a:latin typeface="Tahoma" pitchFamily="34" charset="0"/>
              </a:defRPr>
            </a:lvl5pPr>
            <a:lvl6pPr marL="2514600" indent="-228600" defTabSz="1012825" eaLnBrk="0" fontAlgn="base" hangingPunct="0">
              <a:spcBef>
                <a:spcPct val="0"/>
              </a:spcBef>
              <a:spcAft>
                <a:spcPct val="0"/>
              </a:spcAft>
              <a:defRPr sz="4400">
                <a:solidFill>
                  <a:schemeClr val="folHlink"/>
                </a:solidFill>
                <a:latin typeface="Tahoma" pitchFamily="34" charset="0"/>
              </a:defRPr>
            </a:lvl6pPr>
            <a:lvl7pPr marL="2971800" indent="-228600" defTabSz="1012825" eaLnBrk="0" fontAlgn="base" hangingPunct="0">
              <a:spcBef>
                <a:spcPct val="0"/>
              </a:spcBef>
              <a:spcAft>
                <a:spcPct val="0"/>
              </a:spcAft>
              <a:defRPr sz="4400">
                <a:solidFill>
                  <a:schemeClr val="folHlink"/>
                </a:solidFill>
                <a:latin typeface="Tahoma" pitchFamily="34" charset="0"/>
              </a:defRPr>
            </a:lvl7pPr>
            <a:lvl8pPr marL="3429000" indent="-228600" defTabSz="1012825" eaLnBrk="0" fontAlgn="base" hangingPunct="0">
              <a:spcBef>
                <a:spcPct val="0"/>
              </a:spcBef>
              <a:spcAft>
                <a:spcPct val="0"/>
              </a:spcAft>
              <a:defRPr sz="4400">
                <a:solidFill>
                  <a:schemeClr val="folHlink"/>
                </a:solidFill>
                <a:latin typeface="Tahoma" pitchFamily="34" charset="0"/>
              </a:defRPr>
            </a:lvl8pPr>
            <a:lvl9pPr marL="3886200" indent="-228600" defTabSz="1012825" eaLnBrk="0" fontAlgn="base" hangingPunct="0">
              <a:spcBef>
                <a:spcPct val="0"/>
              </a:spcBef>
              <a:spcAft>
                <a:spcPct val="0"/>
              </a:spcAft>
              <a:defRPr sz="4400">
                <a:solidFill>
                  <a:schemeClr val="folHlink"/>
                </a:solidFill>
                <a:latin typeface="Tahoma" pitchFamily="34" charset="0"/>
              </a:defRPr>
            </a:lvl9pPr>
          </a:lstStyle>
          <a:p>
            <a:fld id="{60AC8752-7A62-4F86-BF57-8F3ABCA8FDB6}" type="slidenum">
              <a:rPr lang="en-US" sz="1100">
                <a:solidFill>
                  <a:prstClr val="black"/>
                </a:solidFill>
                <a:latin typeface="Times New Roman" pitchFamily="18" charset="0"/>
              </a:rPr>
              <a:pPr/>
              <a:t>26</a:t>
            </a:fld>
            <a:endParaRPr lang="en-US" sz="1100">
              <a:solidFill>
                <a:prstClr val="black"/>
              </a:solidFill>
              <a:latin typeface="Times New Roman" pitchFamily="18" charset="0"/>
            </a:endParaRPr>
          </a:p>
        </p:txBody>
      </p:sp>
    </p:spTree>
    <p:extLst>
      <p:ext uri="{BB962C8B-B14F-4D97-AF65-F5344CB8AC3E}">
        <p14:creationId xmlns:p14="http://schemas.microsoft.com/office/powerpoint/2010/main" val="149593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&lt;</a:t>
            </a:r>
            <a:r>
              <a:rPr lang="en-US" dirty="0" err="1" smtClean="0"/>
              <a:t>fstream</a:t>
            </a:r>
            <a:r>
              <a:rPr lang="en-US" dirty="0" smtClean="0"/>
              <a:t>&gt;</a:t>
            </a:r>
          </a:p>
          <a:p>
            <a:r>
              <a:rPr lang="en-US" dirty="0" smtClean="0"/>
              <a:t>#include &lt;</a:t>
            </a:r>
            <a:r>
              <a:rPr lang="en-US" dirty="0" err="1" smtClean="0"/>
              <a:t>iostream</a:t>
            </a:r>
            <a:r>
              <a:rPr lang="en-US" dirty="0" smtClean="0"/>
              <a:t>&gt;</a:t>
            </a:r>
          </a:p>
          <a:p>
            <a:r>
              <a:rPr lang="en-US" dirty="0" smtClean="0"/>
              <a:t>using namespace </a:t>
            </a:r>
            <a:r>
              <a:rPr lang="en-US" dirty="0" err="1" smtClean="0"/>
              <a:t>std</a:t>
            </a:r>
            <a:r>
              <a:rPr lang="en-US" dirty="0" smtClean="0"/>
              <a:t>;</a:t>
            </a:r>
          </a:p>
          <a:p>
            <a:r>
              <a:rPr lang="en-US" dirty="0" smtClean="0"/>
              <a:t> </a:t>
            </a:r>
          </a:p>
          <a:p>
            <a:r>
              <a:rPr lang="en-US" dirty="0" err="1" smtClean="0"/>
              <a:t>int</a:t>
            </a:r>
            <a:r>
              <a:rPr lang="en-US" dirty="0" smtClean="0"/>
              <a:t> main () {</a:t>
            </a:r>
          </a:p>
          <a:p>
            <a:r>
              <a:rPr lang="en-US" dirty="0" smtClean="0"/>
              <a:t>    </a:t>
            </a:r>
          </a:p>
          <a:p>
            <a:r>
              <a:rPr lang="en-US" dirty="0" smtClean="0"/>
              <a:t>   char data[100];</a:t>
            </a:r>
          </a:p>
          <a:p>
            <a:endParaRPr lang="en-US" dirty="0" smtClean="0"/>
          </a:p>
          <a:p>
            <a:r>
              <a:rPr lang="en-US" dirty="0" smtClean="0"/>
              <a:t>   // open a file in write mode.</a:t>
            </a:r>
          </a:p>
          <a:p>
            <a:r>
              <a:rPr lang="en-US" dirty="0" smtClean="0"/>
              <a:t>   </a:t>
            </a:r>
            <a:r>
              <a:rPr lang="en-US" dirty="0" err="1" smtClean="0"/>
              <a:t>ofstream</a:t>
            </a:r>
            <a:r>
              <a:rPr lang="en-US" dirty="0" smtClean="0"/>
              <a:t> </a:t>
            </a:r>
            <a:r>
              <a:rPr lang="en-US" dirty="0" err="1" smtClean="0"/>
              <a:t>outfile</a:t>
            </a:r>
            <a:r>
              <a:rPr lang="en-US" dirty="0" smtClean="0"/>
              <a:t>;</a:t>
            </a:r>
          </a:p>
          <a:p>
            <a:r>
              <a:rPr lang="en-US" dirty="0" smtClean="0"/>
              <a:t>   </a:t>
            </a:r>
            <a:r>
              <a:rPr lang="en-US" dirty="0" err="1" smtClean="0"/>
              <a:t>outfile.open</a:t>
            </a:r>
            <a:r>
              <a:rPr lang="en-US" dirty="0" smtClean="0"/>
              <a:t>("afile.dat");</a:t>
            </a:r>
          </a:p>
          <a:p>
            <a:endParaRPr lang="en-US" dirty="0" smtClean="0"/>
          </a:p>
          <a:p>
            <a:r>
              <a:rPr lang="en-US" dirty="0" smtClean="0"/>
              <a:t>   </a:t>
            </a:r>
            <a:r>
              <a:rPr lang="en-US" dirty="0" err="1" smtClean="0"/>
              <a:t>cout</a:t>
            </a:r>
            <a:r>
              <a:rPr lang="en-US" dirty="0" smtClean="0"/>
              <a:t> &lt;&lt; "Writing to the file" &lt;&lt; </a:t>
            </a:r>
            <a:r>
              <a:rPr lang="en-US" dirty="0" err="1" smtClean="0"/>
              <a:t>endl</a:t>
            </a:r>
            <a:r>
              <a:rPr lang="en-US" dirty="0" smtClean="0"/>
              <a:t>;</a:t>
            </a:r>
          </a:p>
          <a:p>
            <a:r>
              <a:rPr lang="en-US" dirty="0" smtClean="0"/>
              <a:t>   </a:t>
            </a:r>
            <a:r>
              <a:rPr lang="en-US" dirty="0" err="1" smtClean="0"/>
              <a:t>cout</a:t>
            </a:r>
            <a:r>
              <a:rPr lang="en-US" dirty="0" smtClean="0"/>
              <a:t> &lt;&lt; "Enter your name: "; </a:t>
            </a:r>
          </a:p>
          <a:p>
            <a:r>
              <a:rPr lang="en-US" dirty="0" smtClean="0"/>
              <a:t>   </a:t>
            </a:r>
            <a:r>
              <a:rPr lang="en-US" dirty="0" err="1" smtClean="0"/>
              <a:t>cin.getline</a:t>
            </a:r>
            <a:r>
              <a:rPr lang="en-US" dirty="0" smtClean="0"/>
              <a:t>(data, 100);</a:t>
            </a:r>
          </a:p>
          <a:p>
            <a:endParaRPr lang="en-US" dirty="0" smtClean="0"/>
          </a:p>
          <a:p>
            <a:r>
              <a:rPr lang="en-US" dirty="0" smtClean="0"/>
              <a:t>   // write inputted data into the file.</a:t>
            </a:r>
          </a:p>
          <a:p>
            <a:r>
              <a:rPr lang="en-US" dirty="0" smtClean="0"/>
              <a:t>   </a:t>
            </a:r>
            <a:r>
              <a:rPr lang="en-US" dirty="0" err="1" smtClean="0"/>
              <a:t>outfile</a:t>
            </a:r>
            <a:r>
              <a:rPr lang="en-US" dirty="0" smtClean="0"/>
              <a:t> &lt;&lt; data &lt;&lt; </a:t>
            </a:r>
            <a:r>
              <a:rPr lang="en-US" dirty="0" err="1" smtClean="0"/>
              <a:t>endl</a:t>
            </a:r>
            <a:r>
              <a:rPr lang="en-US" dirty="0" smtClean="0"/>
              <a:t>;</a:t>
            </a:r>
          </a:p>
          <a:p>
            <a:endParaRPr lang="en-US" dirty="0" smtClean="0"/>
          </a:p>
          <a:p>
            <a:r>
              <a:rPr lang="en-US" dirty="0" smtClean="0"/>
              <a:t>   </a:t>
            </a:r>
            <a:r>
              <a:rPr lang="en-US" dirty="0" err="1" smtClean="0"/>
              <a:t>cout</a:t>
            </a:r>
            <a:r>
              <a:rPr lang="en-US" dirty="0" smtClean="0"/>
              <a:t> &lt;&lt; "Enter your age: "; </a:t>
            </a:r>
          </a:p>
          <a:p>
            <a:r>
              <a:rPr lang="en-US" dirty="0" smtClean="0"/>
              <a:t>   </a:t>
            </a:r>
            <a:r>
              <a:rPr lang="en-US" dirty="0" err="1" smtClean="0"/>
              <a:t>cin</a:t>
            </a:r>
            <a:r>
              <a:rPr lang="en-US" dirty="0" smtClean="0"/>
              <a:t> &gt;&gt; data;</a:t>
            </a:r>
          </a:p>
          <a:p>
            <a:r>
              <a:rPr lang="en-US" dirty="0" smtClean="0"/>
              <a:t>   </a:t>
            </a:r>
            <a:r>
              <a:rPr lang="en-US" dirty="0" err="1" smtClean="0"/>
              <a:t>cin.ignore</a:t>
            </a:r>
            <a:r>
              <a:rPr lang="en-US" dirty="0" smtClean="0"/>
              <a:t>();</a:t>
            </a:r>
          </a:p>
          <a:p>
            <a:r>
              <a:rPr lang="en-US" dirty="0" smtClean="0"/>
              <a:t>   </a:t>
            </a:r>
          </a:p>
          <a:p>
            <a:r>
              <a:rPr lang="en-US" dirty="0" smtClean="0"/>
              <a:t>   // again write inputted data into the file.</a:t>
            </a:r>
          </a:p>
          <a:p>
            <a:r>
              <a:rPr lang="en-US" dirty="0" smtClean="0"/>
              <a:t>   </a:t>
            </a:r>
            <a:r>
              <a:rPr lang="en-US" dirty="0" err="1" smtClean="0"/>
              <a:t>outfile</a:t>
            </a:r>
            <a:r>
              <a:rPr lang="en-US" dirty="0" smtClean="0"/>
              <a:t> &lt;&lt; data &lt;&lt; </a:t>
            </a:r>
            <a:r>
              <a:rPr lang="en-US" dirty="0" err="1" smtClean="0"/>
              <a:t>endl</a:t>
            </a:r>
            <a:r>
              <a:rPr lang="en-US" dirty="0" smtClean="0"/>
              <a:t>;</a:t>
            </a:r>
          </a:p>
          <a:p>
            <a:endParaRPr lang="en-US" dirty="0" smtClean="0"/>
          </a:p>
          <a:p>
            <a:r>
              <a:rPr lang="en-US" dirty="0" smtClean="0"/>
              <a:t>   // close the opened file.</a:t>
            </a:r>
          </a:p>
          <a:p>
            <a:r>
              <a:rPr lang="en-US" dirty="0" smtClean="0"/>
              <a:t>   </a:t>
            </a:r>
            <a:r>
              <a:rPr lang="en-US" dirty="0" err="1" smtClean="0"/>
              <a:t>outfile.close</a:t>
            </a:r>
            <a:r>
              <a:rPr lang="en-US" dirty="0" smtClean="0"/>
              <a:t>();</a:t>
            </a:r>
          </a:p>
          <a:p>
            <a:endParaRPr lang="en-US" dirty="0" smtClean="0"/>
          </a:p>
          <a:p>
            <a:r>
              <a:rPr lang="en-US" dirty="0" smtClean="0"/>
              <a:t>   // open a file in read mode.</a:t>
            </a:r>
          </a:p>
          <a:p>
            <a:r>
              <a:rPr lang="en-US" dirty="0" smtClean="0"/>
              <a:t>   </a:t>
            </a:r>
            <a:r>
              <a:rPr lang="en-US" dirty="0" err="1" smtClean="0"/>
              <a:t>ifstream</a:t>
            </a:r>
            <a:r>
              <a:rPr lang="en-US" dirty="0" smtClean="0"/>
              <a:t> </a:t>
            </a:r>
            <a:r>
              <a:rPr lang="en-US" dirty="0" err="1" smtClean="0"/>
              <a:t>infile</a:t>
            </a:r>
            <a:r>
              <a:rPr lang="en-US" dirty="0" smtClean="0"/>
              <a:t>; </a:t>
            </a:r>
          </a:p>
          <a:p>
            <a:r>
              <a:rPr lang="en-US" dirty="0" smtClean="0"/>
              <a:t>   </a:t>
            </a:r>
            <a:r>
              <a:rPr lang="en-US" dirty="0" err="1" smtClean="0"/>
              <a:t>infile.open</a:t>
            </a:r>
            <a:r>
              <a:rPr lang="en-US" dirty="0" smtClean="0"/>
              <a:t>("afile.dat"); </a:t>
            </a:r>
          </a:p>
          <a:p>
            <a:r>
              <a:rPr lang="en-US" dirty="0" smtClean="0"/>
              <a:t> </a:t>
            </a:r>
          </a:p>
          <a:p>
            <a:r>
              <a:rPr lang="en-US" dirty="0" smtClean="0"/>
              <a:t>   </a:t>
            </a:r>
            <a:r>
              <a:rPr lang="en-US" dirty="0" err="1" smtClean="0"/>
              <a:t>cout</a:t>
            </a:r>
            <a:r>
              <a:rPr lang="en-US" dirty="0" smtClean="0"/>
              <a:t> &lt;&lt; "Reading from the file" &lt;&lt; </a:t>
            </a:r>
            <a:r>
              <a:rPr lang="en-US" dirty="0" err="1" smtClean="0"/>
              <a:t>endl</a:t>
            </a:r>
            <a:r>
              <a:rPr lang="en-US" dirty="0" smtClean="0"/>
              <a:t>; </a:t>
            </a:r>
          </a:p>
          <a:p>
            <a:r>
              <a:rPr lang="en-US" dirty="0" smtClean="0"/>
              <a:t>   </a:t>
            </a:r>
            <a:r>
              <a:rPr lang="en-US" dirty="0" err="1" smtClean="0"/>
              <a:t>infile</a:t>
            </a:r>
            <a:r>
              <a:rPr lang="en-US" dirty="0" smtClean="0"/>
              <a:t> &gt;&gt; data; </a:t>
            </a:r>
          </a:p>
          <a:p>
            <a:endParaRPr lang="en-US" dirty="0" smtClean="0"/>
          </a:p>
          <a:p>
            <a:r>
              <a:rPr lang="en-US" dirty="0" smtClean="0"/>
              <a:t>   // write the data at the screen.</a:t>
            </a:r>
          </a:p>
          <a:p>
            <a:r>
              <a:rPr lang="en-US" dirty="0" smtClean="0"/>
              <a:t>   </a:t>
            </a:r>
            <a:r>
              <a:rPr lang="en-US" dirty="0" err="1" smtClean="0"/>
              <a:t>cout</a:t>
            </a:r>
            <a:r>
              <a:rPr lang="en-US" dirty="0" smtClean="0"/>
              <a:t> &lt;&lt; data &lt;&lt; </a:t>
            </a:r>
            <a:r>
              <a:rPr lang="en-US" dirty="0" err="1" smtClean="0"/>
              <a:t>endl</a:t>
            </a:r>
            <a:r>
              <a:rPr lang="en-US" dirty="0" smtClean="0"/>
              <a:t>;</a:t>
            </a:r>
          </a:p>
          <a:p>
            <a:r>
              <a:rPr lang="en-US" dirty="0" smtClean="0"/>
              <a:t>   </a:t>
            </a:r>
          </a:p>
          <a:p>
            <a:r>
              <a:rPr lang="en-US" dirty="0" smtClean="0"/>
              <a:t>   // again read the data from the file and display it.</a:t>
            </a:r>
          </a:p>
          <a:p>
            <a:r>
              <a:rPr lang="en-US" dirty="0" smtClean="0"/>
              <a:t>   </a:t>
            </a:r>
            <a:r>
              <a:rPr lang="en-US" dirty="0" err="1" smtClean="0"/>
              <a:t>infile</a:t>
            </a:r>
            <a:r>
              <a:rPr lang="en-US" dirty="0" smtClean="0"/>
              <a:t> &gt;&gt; data; </a:t>
            </a:r>
          </a:p>
          <a:p>
            <a:r>
              <a:rPr lang="en-US" dirty="0" smtClean="0"/>
              <a:t>   </a:t>
            </a:r>
            <a:r>
              <a:rPr lang="en-US" dirty="0" err="1" smtClean="0"/>
              <a:t>cout</a:t>
            </a:r>
            <a:r>
              <a:rPr lang="en-US" dirty="0" smtClean="0"/>
              <a:t> &lt;&lt; data &lt;&lt; </a:t>
            </a:r>
            <a:r>
              <a:rPr lang="en-US" dirty="0" err="1" smtClean="0"/>
              <a:t>endl</a:t>
            </a:r>
            <a:r>
              <a:rPr lang="en-US" dirty="0" smtClean="0"/>
              <a:t>; </a:t>
            </a:r>
          </a:p>
          <a:p>
            <a:endParaRPr lang="en-US" dirty="0" smtClean="0"/>
          </a:p>
          <a:p>
            <a:r>
              <a:rPr lang="en-US" dirty="0" smtClean="0"/>
              <a:t>   // close the opened file.</a:t>
            </a:r>
          </a:p>
          <a:p>
            <a:r>
              <a:rPr lang="en-US" dirty="0" smtClean="0"/>
              <a:t>   </a:t>
            </a:r>
            <a:r>
              <a:rPr lang="en-US" dirty="0" err="1" smtClean="0"/>
              <a:t>infile.close</a:t>
            </a:r>
            <a:r>
              <a:rPr lang="en-US" dirty="0" smtClean="0"/>
              <a:t>();</a:t>
            </a:r>
          </a:p>
          <a:p>
            <a:endParaRPr lang="en-US" dirty="0" smtClean="0"/>
          </a:p>
          <a:p>
            <a:r>
              <a:rPr lang="en-US" dirty="0" smtClean="0"/>
              <a:t>   return 0;</a:t>
            </a:r>
          </a:p>
          <a:p>
            <a:r>
              <a:rPr lang="en-US" dirty="0" smtClean="0"/>
              <a:t>}</a:t>
            </a:r>
          </a:p>
          <a:p>
            <a:r>
              <a:rPr lang="en-US" dirty="0" smtClean="0"/>
              <a:t>Above examples make use of additional functions from </a:t>
            </a:r>
            <a:r>
              <a:rPr lang="en-US" dirty="0" err="1" smtClean="0"/>
              <a:t>cin</a:t>
            </a:r>
            <a:r>
              <a:rPr lang="en-US" dirty="0" smtClean="0"/>
              <a:t> object, like </a:t>
            </a:r>
            <a:r>
              <a:rPr lang="en-US" dirty="0" err="1" smtClean="0"/>
              <a:t>getline</a:t>
            </a:r>
            <a:r>
              <a:rPr lang="en-US" dirty="0" smtClean="0"/>
              <a:t>() function to read the line from outside and ignore() function to ignore the extra characters left by previous read statement.</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F86D8D6-BE6E-478D-904B-E3E9A0263C3F}" type="slidenum">
              <a:rPr lang="en-US" smtClean="0"/>
              <a:pPr/>
              <a:t>27</a:t>
            </a:fld>
            <a:endParaRPr lang="en-US"/>
          </a:p>
        </p:txBody>
      </p:sp>
    </p:spTree>
    <p:extLst>
      <p:ext uri="{BB962C8B-B14F-4D97-AF65-F5344CB8AC3E}">
        <p14:creationId xmlns:p14="http://schemas.microsoft.com/office/powerpoint/2010/main" val="1597968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os.seekg</a:t>
            </a:r>
            <a:r>
              <a:rPr lang="en-US" dirty="0" smtClean="0"/>
              <a:t>(0);</a:t>
            </a:r>
          </a:p>
          <a:p>
            <a:r>
              <a:rPr lang="en-US" dirty="0" smtClean="0"/>
              <a:t>n=0;</a:t>
            </a:r>
          </a:p>
          <a:p>
            <a:r>
              <a:rPr lang="en-US" dirty="0" err="1" smtClean="0"/>
              <a:t>os.read</a:t>
            </a:r>
            <a:r>
              <a:rPr lang="en-US" dirty="0" smtClean="0"/>
              <a:t>((char*)&amp;p[n], </a:t>
            </a:r>
            <a:r>
              <a:rPr lang="en-US" dirty="0" err="1" smtClean="0"/>
              <a:t>sizeof</a:t>
            </a:r>
            <a:r>
              <a:rPr lang="en-US" dirty="0" smtClean="0"/>
              <a:t>(p[n]));</a:t>
            </a:r>
          </a:p>
          <a:p>
            <a:r>
              <a:rPr lang="en-US" dirty="0" smtClean="0"/>
              <a:t>while(!</a:t>
            </a:r>
            <a:r>
              <a:rPr lang="en-US" dirty="0" err="1" smtClean="0"/>
              <a:t>os.eof</a:t>
            </a:r>
            <a:r>
              <a:rPr lang="en-US" dirty="0" smtClean="0"/>
              <a:t>())</a:t>
            </a:r>
          </a:p>
          <a:p>
            <a:r>
              <a:rPr lang="en-US" dirty="0" smtClean="0"/>
              <a:t>{ </a:t>
            </a:r>
          </a:p>
          <a:p>
            <a:r>
              <a:rPr lang="en-US" dirty="0" err="1" smtClean="0"/>
              <a:t>cout</a:t>
            </a:r>
            <a:r>
              <a:rPr lang="en-US" dirty="0" smtClean="0"/>
              <a:t>&lt;&lt;"\</a:t>
            </a:r>
            <a:r>
              <a:rPr lang="en-US" dirty="0" err="1" smtClean="0"/>
              <a:t>nPerson</a:t>
            </a:r>
            <a:r>
              <a:rPr lang="en-US" dirty="0" smtClean="0"/>
              <a:t> No. "&lt;&lt; n + 1&lt;&lt;"\n";</a:t>
            </a:r>
          </a:p>
          <a:p>
            <a:r>
              <a:rPr lang="en-US" dirty="0" err="1" smtClean="0"/>
              <a:t>cout</a:t>
            </a:r>
            <a:r>
              <a:rPr lang="en-US" dirty="0" smtClean="0"/>
              <a:t>&lt;&lt;"Name    :"&lt;&lt;p[n].name&lt;&lt;"\n";</a:t>
            </a:r>
          </a:p>
          <a:p>
            <a:r>
              <a:rPr lang="en-US" dirty="0" err="1" smtClean="0"/>
              <a:t>cout</a:t>
            </a:r>
            <a:r>
              <a:rPr lang="en-US" dirty="0" smtClean="0"/>
              <a:t>&lt;&lt;"Age     :"&lt;&lt;p[n].age&lt;&lt;"\n";</a:t>
            </a:r>
          </a:p>
          <a:p>
            <a:r>
              <a:rPr lang="en-US" dirty="0" smtClean="0"/>
              <a:t>n++;</a:t>
            </a:r>
          </a:p>
          <a:p>
            <a:r>
              <a:rPr lang="en-US" dirty="0" err="1" smtClean="0"/>
              <a:t>os.read</a:t>
            </a:r>
            <a:r>
              <a:rPr lang="en-US" dirty="0" smtClean="0"/>
              <a:t>((char*)&amp;p[n],</a:t>
            </a:r>
            <a:r>
              <a:rPr lang="en-US" dirty="0" err="1" smtClean="0"/>
              <a:t>sizeof</a:t>
            </a:r>
            <a:r>
              <a:rPr lang="en-US" dirty="0" smtClean="0"/>
              <a:t>(p[n]));</a:t>
            </a:r>
          </a:p>
          <a:p>
            <a:r>
              <a:rPr lang="en-US" dirty="0" smtClean="0"/>
              <a:t>}</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F86D8D6-BE6E-478D-904B-E3E9A0263C3F}" type="slidenum">
              <a:rPr lang="en-US" smtClean="0"/>
              <a:pPr/>
              <a:t>37</a:t>
            </a:fld>
            <a:endParaRPr lang="en-US"/>
          </a:p>
        </p:txBody>
      </p:sp>
    </p:spTree>
    <p:extLst>
      <p:ext uri="{BB962C8B-B14F-4D97-AF65-F5344CB8AC3E}">
        <p14:creationId xmlns:p14="http://schemas.microsoft.com/office/powerpoint/2010/main" val="131794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rgbClr val="FF0000"/>
                </a:solidFill>
              </a:rPr>
              <a:t>ios</a:t>
            </a:r>
            <a:r>
              <a:rPr lang="en-US" sz="1200" dirty="0" smtClean="0">
                <a:solidFill>
                  <a:srgbClr val="FF0000"/>
                </a:solidFill>
              </a:rPr>
              <a:t>::end</a:t>
            </a:r>
          </a:p>
          <a:p>
            <a:r>
              <a:rPr lang="en-US" dirty="0" err="1" smtClean="0"/>
              <a:t>ios</a:t>
            </a:r>
            <a:r>
              <a:rPr lang="en-US" dirty="0" smtClean="0"/>
              <a:t>::beg</a:t>
            </a:r>
          </a:p>
          <a:p>
            <a:r>
              <a:rPr lang="en-US" dirty="0" err="1" smtClean="0"/>
              <a:t>ios</a:t>
            </a:r>
            <a:r>
              <a:rPr lang="en-US" dirty="0" smtClean="0"/>
              <a:t>::cur</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DF86D8D6-BE6E-478D-904B-E3E9A0263C3F}" type="slidenum">
              <a:rPr lang="en-US" smtClean="0"/>
              <a:pPr/>
              <a:t>38</a:t>
            </a:fld>
            <a:endParaRPr lang="en-US"/>
          </a:p>
        </p:txBody>
      </p:sp>
    </p:spTree>
    <p:extLst>
      <p:ext uri="{BB962C8B-B14F-4D97-AF65-F5344CB8AC3E}">
        <p14:creationId xmlns:p14="http://schemas.microsoft.com/office/powerpoint/2010/main" val="3759444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C86EDCE-885A-4648-BCA5-914FC0865328}" type="datetime1">
              <a:rPr lang="en-US" smtClean="0"/>
              <a:t>6/22/2018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169099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F0ECD-8045-423F-96AB-4B3DDE5B25F6}" type="datetime1">
              <a:rPr lang="en-US" smtClean="0"/>
              <a:t>6/22/2018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38926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889A1-EAA2-4C67-A3AF-D11B58CC5B2B}" type="datetime1">
              <a:rPr lang="en-US" smtClean="0"/>
              <a:t>6/22/2018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343432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BDA58-4D5B-45F9-88D0-58D9691DE7F5}" type="datetime1">
              <a:rPr lang="en-US" smtClean="0"/>
              <a:t>6/22/2018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108346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4E359-EC2B-4307-960F-841CFE5D31DA}" type="datetime1">
              <a:rPr lang="en-US" smtClean="0"/>
              <a:t>6/22/2018</a:t>
            </a:fld>
            <a:endParaRPr lang="en-US"/>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71399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EFA926-65BA-4DF4-8693-C20A2CB16918}" type="datetime1">
              <a:rPr lang="en-US" smtClean="0"/>
              <a:t>6/22/2018</a:t>
            </a:fld>
            <a:endParaRPr lang="en-US"/>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8716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87598E-B260-40AD-A521-6DB55E5ED891}" type="datetime1">
              <a:rPr lang="en-US" smtClean="0"/>
              <a:t>6/22/2018</a:t>
            </a:fld>
            <a:endParaRPr lang="en-US"/>
          </a:p>
        </p:txBody>
      </p:sp>
      <p:sp>
        <p:nvSpPr>
          <p:cNvPr id="8" name="Footer Placeholder 7"/>
          <p:cNvSpPr>
            <a:spLocks noGrp="1"/>
          </p:cNvSpPr>
          <p:nvPr>
            <p:ph type="ftr" sz="quarter" idx="11"/>
          </p:nvPr>
        </p:nvSpPr>
        <p:spPr/>
        <p:txBody>
          <a:bodyPr/>
          <a:lstStyle/>
          <a:p>
            <a:r>
              <a:rPr lang="en-US" smtClean="0"/>
              <a:t>*******Faculty of Computer Science*******</a:t>
            </a:r>
            <a:endParaRPr lang="en-US"/>
          </a:p>
        </p:txBody>
      </p:sp>
      <p:sp>
        <p:nvSpPr>
          <p:cNvPr id="9" name="Slide Number Placeholder 8"/>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58993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AD4C4C-82C4-4AC4-BB16-0EAAE5A1C7E9}" type="datetime1">
              <a:rPr lang="en-US" smtClean="0"/>
              <a:t>6/22/2018</a:t>
            </a:fld>
            <a:endParaRPr lang="en-US"/>
          </a:p>
        </p:txBody>
      </p:sp>
      <p:sp>
        <p:nvSpPr>
          <p:cNvPr id="4" name="Footer Placeholder 3"/>
          <p:cNvSpPr>
            <a:spLocks noGrp="1"/>
          </p:cNvSpPr>
          <p:nvPr>
            <p:ph type="ftr" sz="quarter" idx="11"/>
          </p:nvPr>
        </p:nvSpPr>
        <p:spPr/>
        <p:txBody>
          <a:bodyPr/>
          <a:lstStyle/>
          <a:p>
            <a:r>
              <a:rPr lang="en-US" smtClean="0"/>
              <a:t>*******Faculty of Computer Science*******</a:t>
            </a:r>
            <a:endParaRPr lang="en-US"/>
          </a:p>
        </p:txBody>
      </p:sp>
      <p:sp>
        <p:nvSpPr>
          <p:cNvPr id="5" name="Slide Number Placeholder 4"/>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268844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8AB17-E16A-4421-BA9C-BBDDEF43BF9C}" type="datetime1">
              <a:rPr lang="en-US" smtClean="0"/>
              <a:t>6/22/2018</a:t>
            </a:fld>
            <a:endParaRPr lang="en-US"/>
          </a:p>
        </p:txBody>
      </p:sp>
      <p:sp>
        <p:nvSpPr>
          <p:cNvPr id="3" name="Footer Placeholder 2"/>
          <p:cNvSpPr>
            <a:spLocks noGrp="1"/>
          </p:cNvSpPr>
          <p:nvPr>
            <p:ph type="ftr" sz="quarter" idx="11"/>
          </p:nvPr>
        </p:nvSpPr>
        <p:spPr/>
        <p:txBody>
          <a:bodyPr/>
          <a:lstStyle/>
          <a:p>
            <a:r>
              <a:rPr lang="en-US" smtClean="0"/>
              <a:t>*******Faculty of Computer Science*******</a:t>
            </a:r>
            <a:endParaRPr lang="en-US"/>
          </a:p>
        </p:txBody>
      </p:sp>
      <p:sp>
        <p:nvSpPr>
          <p:cNvPr id="4" name="Slide Number Placeholder 3"/>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243784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451A6-F5A2-46D1-B2A1-7668CD53184D}" type="datetime1">
              <a:rPr lang="en-US" smtClean="0"/>
              <a:t>6/22/2018</a:t>
            </a:fld>
            <a:endParaRPr lang="en-US"/>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3853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E3E47-737F-44AE-8466-9DEF71A6B555}" type="datetime1">
              <a:rPr lang="en-US" smtClean="0"/>
              <a:t>6/22/2018</a:t>
            </a:fld>
            <a:endParaRPr lang="en-US"/>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pPr/>
              <a:t>‹#›</a:t>
            </a:fld>
            <a:endParaRPr lang="en-US"/>
          </a:p>
        </p:txBody>
      </p:sp>
    </p:spTree>
    <p:extLst>
      <p:ext uri="{BB962C8B-B14F-4D97-AF65-F5344CB8AC3E}">
        <p14:creationId xmlns:p14="http://schemas.microsoft.com/office/powerpoint/2010/main" val="319745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62611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600200"/>
            <a:ext cx="83820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C01BA-D734-41F0-820D-CE7D3A0717C6}" type="datetime1">
              <a:rPr lang="en-US" smtClean="0"/>
              <a:t>6/22/2018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rgbClr val="38BBDA"/>
                </a:solidFill>
                <a:latin typeface="Times New Roman" pitchFamily="18" charset="0"/>
                <a:cs typeface="Times New Roman" pitchFamily="18" charset="0"/>
              </a:defRPr>
            </a:lvl1pPr>
          </a:lstStyle>
          <a:p>
            <a:r>
              <a:rPr lang="en-US" smtClean="0"/>
              <a:t>*******Faculty of Computer Science*******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D77BF-8D54-494A-95CF-F5563713F62C}" type="slidenum">
              <a:rPr lang="en-US" smtClean="0"/>
              <a:pPr/>
              <a:t>‹#›</a:t>
            </a:fld>
            <a:endParaRPr lang="en-US"/>
          </a:p>
        </p:txBody>
      </p:sp>
      <p:pic>
        <p:nvPicPr>
          <p:cNvPr id="7" name="Picture 6"/>
          <p:cNvPicPr>
            <a:picLocks noChangeAspect="1"/>
          </p:cNvPicPr>
          <p:nvPr userDrawn="1"/>
        </p:nvPicPr>
        <p:blipFill rotWithShape="1">
          <a:blip r:embed="rId13" cstate="print">
            <a:extLst>
              <a:ext uri="{28A0092B-C50C-407E-A947-70E740481C1C}">
                <a14:useLocalDpi xmlns:a14="http://schemas.microsoft.com/office/drawing/2010/main" val="0"/>
              </a:ext>
            </a:extLst>
          </a:blip>
          <a:srcRect l="7407" r="15185" b="26471"/>
          <a:stretch/>
        </p:blipFill>
        <p:spPr>
          <a:xfrm>
            <a:off x="6324600" y="44449"/>
            <a:ext cx="2806700" cy="952498"/>
          </a:xfrm>
          <a:prstGeom prst="rect">
            <a:avLst/>
          </a:prstGeom>
        </p:spPr>
      </p:pic>
    </p:spTree>
    <p:extLst>
      <p:ext uri="{BB962C8B-B14F-4D97-AF65-F5344CB8AC3E}">
        <p14:creationId xmlns:p14="http://schemas.microsoft.com/office/powerpoint/2010/main" val="244204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3600" b="0" i="0" u="none"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1355" y="2133600"/>
            <a:ext cx="8651631" cy="1752600"/>
          </a:xfrm>
        </p:spPr>
        <p:txBody>
          <a:bodyPr/>
          <a:lstStyle/>
          <a:p>
            <a:pPr algn="ctr"/>
            <a:r>
              <a:rPr lang="en-US" b="1" dirty="0" smtClean="0"/>
              <a:t>Chapter 12 – Streams and Files</a:t>
            </a:r>
            <a:endParaRPr lang="en-US" dirty="0" smtClean="0"/>
          </a:p>
        </p:txBody>
      </p:sp>
    </p:spTree>
    <p:extLst>
      <p:ext uri="{BB962C8B-B14F-4D97-AF65-F5344CB8AC3E}">
        <p14:creationId xmlns:p14="http://schemas.microsoft.com/office/powerpoint/2010/main" val="1926108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0"/>
            <a:ext cx="6261100" cy="1143000"/>
          </a:xfrm>
        </p:spPr>
        <p:txBody>
          <a:bodyPr>
            <a:normAutofit/>
          </a:bodyPr>
          <a:lstStyle/>
          <a:p>
            <a:r>
              <a:rPr lang="en-US" sz="3200" b="1" dirty="0" err="1"/>
              <a:t>f</a:t>
            </a:r>
            <a:r>
              <a:rPr lang="en-US" sz="3200" b="1" dirty="0" err="1" smtClean="0"/>
              <a:t>putc</a:t>
            </a:r>
            <a:r>
              <a:rPr lang="en-US" sz="3200" b="1" dirty="0" smtClean="0"/>
              <a:t>( ) and </a:t>
            </a:r>
            <a:r>
              <a:rPr lang="en-US" sz="3200" b="1" dirty="0" err="1" smtClean="0"/>
              <a:t>fgetc</a:t>
            </a:r>
            <a:r>
              <a:rPr lang="en-US" sz="3200" b="1" dirty="0" smtClean="0"/>
              <a:t>( )</a:t>
            </a:r>
            <a:endParaRPr lang="en-US" sz="3200" b="1" dirty="0"/>
          </a:p>
        </p:txBody>
      </p:sp>
      <p:sp>
        <p:nvSpPr>
          <p:cNvPr id="6" name="Content Placeholder 5"/>
          <p:cNvSpPr>
            <a:spLocks noGrp="1"/>
          </p:cNvSpPr>
          <p:nvPr>
            <p:ph sz="half" idx="1"/>
          </p:nvPr>
        </p:nvSpPr>
        <p:spPr>
          <a:xfrm>
            <a:off x="381000" y="1143000"/>
            <a:ext cx="4038600" cy="4525963"/>
          </a:xfrm>
          <a:solidFill>
            <a:schemeClr val="bg1">
              <a:lumMod val="95000"/>
            </a:schemeClr>
          </a:solidFill>
        </p:spPr>
        <p:txBody>
          <a:bodyPr/>
          <a:lstStyle/>
          <a:p>
            <a:pPr marL="0" indent="0">
              <a:buNone/>
            </a:pPr>
            <a:r>
              <a:rPr lang="en-US" b="1" u="sng" dirty="0" err="1" smtClean="0">
                <a:solidFill>
                  <a:srgbClr val="800080"/>
                </a:solidFill>
              </a:rPr>
              <a:t>fputc</a:t>
            </a:r>
            <a:r>
              <a:rPr lang="en-US" b="1" u="sng" dirty="0" smtClean="0"/>
              <a:t> </a:t>
            </a:r>
          </a:p>
          <a:p>
            <a:pPr marL="0" indent="0">
              <a:buNone/>
            </a:pPr>
            <a:r>
              <a:rPr lang="en-US" dirty="0" smtClean="0"/>
              <a:t>– </a:t>
            </a:r>
            <a:r>
              <a:rPr lang="en-US" dirty="0">
                <a:solidFill>
                  <a:srgbClr val="FF0000"/>
                </a:solidFill>
              </a:rPr>
              <a:t>writes a character</a:t>
            </a:r>
            <a:r>
              <a:rPr lang="en-US" dirty="0" smtClean="0"/>
              <a:t> </a:t>
            </a:r>
            <a:r>
              <a:rPr lang="en-US" dirty="0"/>
              <a:t>to a </a:t>
            </a:r>
            <a:r>
              <a:rPr lang="en-US" b="1" i="1" dirty="0">
                <a:solidFill>
                  <a:schemeClr val="accent6">
                    <a:lumMod val="50000"/>
                  </a:schemeClr>
                </a:solidFill>
              </a:rPr>
              <a:t>file</a:t>
            </a:r>
            <a:r>
              <a:rPr lang="en-US" dirty="0" smtClean="0"/>
              <a:t>.</a:t>
            </a:r>
          </a:p>
          <a:p>
            <a:pPr marL="0" indent="0">
              <a:buNone/>
            </a:pPr>
            <a:endParaRPr lang="en-US" dirty="0"/>
          </a:p>
          <a:p>
            <a:pPr marL="0" indent="0">
              <a:buNone/>
            </a:pPr>
            <a:r>
              <a:rPr lang="en-US" sz="2400" b="1" dirty="0"/>
              <a:t>Syntax:</a:t>
            </a:r>
          </a:p>
          <a:p>
            <a:pPr marL="0" indent="0">
              <a:buNone/>
            </a:pPr>
            <a:r>
              <a:rPr lang="en-US" sz="2400" dirty="0" smtClean="0">
                <a:solidFill>
                  <a:srgbClr val="FF0000"/>
                </a:solidFill>
              </a:rPr>
              <a:t>    </a:t>
            </a:r>
            <a:r>
              <a:rPr lang="en-US" sz="2400" dirty="0" err="1" smtClean="0">
                <a:solidFill>
                  <a:srgbClr val="FF0000"/>
                </a:solidFill>
              </a:rPr>
              <a:t>fputc</a:t>
            </a:r>
            <a:r>
              <a:rPr lang="en-US" sz="2400" dirty="0" smtClean="0">
                <a:solidFill>
                  <a:srgbClr val="FF0000"/>
                </a:solidFill>
              </a:rPr>
              <a:t>(char </a:t>
            </a:r>
            <a:r>
              <a:rPr lang="en-US" sz="2400" dirty="0" err="1" smtClean="0">
                <a:solidFill>
                  <a:srgbClr val="FF0000"/>
                </a:solidFill>
              </a:rPr>
              <a:t>ch</a:t>
            </a:r>
            <a:r>
              <a:rPr lang="en-US" sz="2400" dirty="0" smtClean="0">
                <a:solidFill>
                  <a:srgbClr val="FF0000"/>
                </a:solidFill>
              </a:rPr>
              <a:t>, </a:t>
            </a:r>
            <a:r>
              <a:rPr lang="en-US" sz="2400" dirty="0" err="1" smtClean="0">
                <a:solidFill>
                  <a:srgbClr val="FF0000"/>
                </a:solidFill>
              </a:rPr>
              <a:t>filepointer</a:t>
            </a:r>
            <a:r>
              <a:rPr lang="en-US" sz="2400" dirty="0" smtClean="0">
                <a:solidFill>
                  <a:srgbClr val="FF0000"/>
                </a:solidFill>
              </a:rPr>
              <a:t>);</a:t>
            </a:r>
          </a:p>
          <a:p>
            <a:pPr marL="0" indent="0">
              <a:buNone/>
            </a:pPr>
            <a:endParaRPr lang="en-US" sz="2400" dirty="0" smtClean="0">
              <a:solidFill>
                <a:srgbClr val="FF0000"/>
              </a:solidFill>
            </a:endParaRPr>
          </a:p>
          <a:p>
            <a:pPr marL="0" indent="0">
              <a:buNone/>
            </a:pPr>
            <a:r>
              <a:rPr lang="en-US" sz="2400" dirty="0" err="1" smtClean="0"/>
              <a:t>Eg</a:t>
            </a:r>
            <a:r>
              <a:rPr lang="en-US" sz="2400" dirty="0" smtClean="0"/>
              <a:t>; char </a:t>
            </a:r>
            <a:r>
              <a:rPr lang="en-US" sz="2400" dirty="0" err="1" smtClean="0"/>
              <a:t>ch</a:t>
            </a:r>
            <a:r>
              <a:rPr lang="en-US" sz="2400" dirty="0" smtClean="0"/>
              <a:t>=‘A’;</a:t>
            </a:r>
          </a:p>
          <a:p>
            <a:pPr marL="0" indent="0">
              <a:buNone/>
            </a:pPr>
            <a:r>
              <a:rPr lang="en-US" sz="2400" dirty="0"/>
              <a:t> </a:t>
            </a:r>
            <a:r>
              <a:rPr lang="en-US" sz="2400" dirty="0" smtClean="0"/>
              <a:t>      </a:t>
            </a:r>
            <a:r>
              <a:rPr lang="en-US" sz="2400" dirty="0" err="1" smtClean="0"/>
              <a:t>fputc</a:t>
            </a:r>
            <a:r>
              <a:rPr lang="en-US" sz="2400" dirty="0" smtClean="0"/>
              <a:t>(</a:t>
            </a:r>
            <a:r>
              <a:rPr lang="en-US" sz="2400" dirty="0" err="1" smtClean="0"/>
              <a:t>ch,fp</a:t>
            </a:r>
            <a:r>
              <a:rPr lang="en-US" sz="2400" dirty="0" smtClean="0"/>
              <a:t>);</a:t>
            </a:r>
            <a:endParaRPr lang="en-US" sz="2400" dirty="0"/>
          </a:p>
        </p:txBody>
      </p:sp>
      <p:sp>
        <p:nvSpPr>
          <p:cNvPr id="7" name="Content Placeholder 6"/>
          <p:cNvSpPr>
            <a:spLocks noGrp="1"/>
          </p:cNvSpPr>
          <p:nvPr>
            <p:ph sz="half" idx="2"/>
          </p:nvPr>
        </p:nvSpPr>
        <p:spPr>
          <a:xfrm>
            <a:off x="4567177" y="1148788"/>
            <a:ext cx="4038600" cy="4525963"/>
          </a:xfrm>
          <a:solidFill>
            <a:schemeClr val="bg1">
              <a:lumMod val="95000"/>
            </a:schemeClr>
          </a:solidFill>
        </p:spPr>
        <p:txBody>
          <a:bodyPr/>
          <a:lstStyle/>
          <a:p>
            <a:pPr marL="0" indent="0">
              <a:buNone/>
            </a:pPr>
            <a:r>
              <a:rPr lang="en-US" b="1" u="sng" dirty="0" err="1">
                <a:solidFill>
                  <a:srgbClr val="002060"/>
                </a:solidFill>
              </a:rPr>
              <a:t>fgetc</a:t>
            </a:r>
            <a:r>
              <a:rPr lang="en-US" b="1" u="sng" dirty="0"/>
              <a:t> </a:t>
            </a:r>
            <a:endParaRPr lang="en-US" b="1" u="sng" dirty="0" smtClean="0"/>
          </a:p>
          <a:p>
            <a:pPr marL="0" indent="0">
              <a:buNone/>
            </a:pPr>
            <a:r>
              <a:rPr lang="en-US" dirty="0" smtClean="0"/>
              <a:t>– </a:t>
            </a:r>
            <a:r>
              <a:rPr lang="en-US" dirty="0">
                <a:solidFill>
                  <a:srgbClr val="FF0000"/>
                </a:solidFill>
              </a:rPr>
              <a:t>reads a character </a:t>
            </a:r>
            <a:r>
              <a:rPr lang="en-US" dirty="0"/>
              <a:t>from a </a:t>
            </a:r>
            <a:r>
              <a:rPr lang="en-US" b="1" i="1" dirty="0">
                <a:solidFill>
                  <a:schemeClr val="accent6">
                    <a:lumMod val="50000"/>
                  </a:schemeClr>
                </a:solidFill>
              </a:rPr>
              <a:t>file</a:t>
            </a:r>
            <a:r>
              <a:rPr lang="en-US" dirty="0" smtClean="0"/>
              <a:t>.</a:t>
            </a:r>
          </a:p>
          <a:p>
            <a:pPr marL="0" indent="0">
              <a:buNone/>
            </a:pPr>
            <a:endParaRPr lang="en-US" dirty="0"/>
          </a:p>
          <a:p>
            <a:pPr marL="0" indent="0">
              <a:buNone/>
            </a:pPr>
            <a:r>
              <a:rPr lang="en-US" sz="2400" b="1" dirty="0"/>
              <a:t>Syntax:</a:t>
            </a:r>
          </a:p>
          <a:p>
            <a:pPr marL="0" indent="0">
              <a:buNone/>
            </a:pPr>
            <a:r>
              <a:rPr lang="en-US" sz="2400" dirty="0" smtClean="0">
                <a:solidFill>
                  <a:srgbClr val="FF0000"/>
                </a:solidFill>
              </a:rPr>
              <a:t>     char </a:t>
            </a:r>
            <a:r>
              <a:rPr lang="en-US" sz="2400" dirty="0" err="1" smtClean="0">
                <a:solidFill>
                  <a:srgbClr val="FF0000"/>
                </a:solidFill>
              </a:rPr>
              <a:t>fgetc</a:t>
            </a:r>
            <a:r>
              <a:rPr lang="en-US" sz="2400" dirty="0" smtClean="0">
                <a:solidFill>
                  <a:srgbClr val="FF0000"/>
                </a:solidFill>
              </a:rPr>
              <a:t>(</a:t>
            </a:r>
            <a:r>
              <a:rPr lang="en-US" sz="2400" dirty="0" err="1" smtClean="0">
                <a:solidFill>
                  <a:srgbClr val="FF0000"/>
                </a:solidFill>
              </a:rPr>
              <a:t>filepointer</a:t>
            </a:r>
            <a:r>
              <a:rPr lang="en-US" sz="2400" dirty="0" smtClean="0">
                <a:solidFill>
                  <a:srgbClr val="FF0000"/>
                </a:solidFill>
              </a:rPr>
              <a:t>);</a:t>
            </a:r>
          </a:p>
          <a:p>
            <a:pPr marL="0" indent="0">
              <a:buNone/>
            </a:pPr>
            <a:endParaRPr lang="en-US" dirty="0" smtClean="0"/>
          </a:p>
          <a:p>
            <a:pPr marL="0" indent="0">
              <a:buNone/>
            </a:pPr>
            <a:r>
              <a:rPr lang="en-US" sz="2400" dirty="0" err="1" smtClean="0"/>
              <a:t>Eg</a:t>
            </a:r>
            <a:r>
              <a:rPr lang="en-US" sz="2400" dirty="0" smtClean="0"/>
              <a:t>; char </a:t>
            </a:r>
            <a:r>
              <a:rPr lang="en-US" sz="2400" dirty="0" err="1" smtClean="0"/>
              <a:t>ch</a:t>
            </a:r>
            <a:r>
              <a:rPr lang="en-US" sz="2400" dirty="0" smtClean="0"/>
              <a:t>;</a:t>
            </a:r>
          </a:p>
          <a:p>
            <a:pPr marL="0" indent="0">
              <a:buNone/>
            </a:pPr>
            <a:r>
              <a:rPr lang="en-US" sz="2400" dirty="0"/>
              <a:t> </a:t>
            </a:r>
            <a:r>
              <a:rPr lang="en-US" sz="2400" dirty="0" smtClean="0"/>
              <a:t>      </a:t>
            </a:r>
            <a:r>
              <a:rPr lang="en-US" sz="2400" dirty="0" err="1" smtClean="0"/>
              <a:t>ch</a:t>
            </a:r>
            <a:r>
              <a:rPr lang="en-US" sz="2400" dirty="0" smtClean="0"/>
              <a:t>=</a:t>
            </a:r>
            <a:r>
              <a:rPr lang="en-US" sz="2400" dirty="0" err="1" smtClean="0"/>
              <a:t>fgetc</a:t>
            </a:r>
            <a:r>
              <a:rPr lang="en-US" sz="2400" dirty="0" smtClean="0"/>
              <a:t>(</a:t>
            </a:r>
            <a:r>
              <a:rPr lang="en-US" sz="2400" dirty="0" err="1" smtClean="0"/>
              <a:t>fp</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p14="http://schemas.microsoft.com/office/powerpoint/2010/main" val="2424230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38200"/>
            <a:ext cx="4038600" cy="5638800"/>
          </a:xfrm>
          <a:ln>
            <a:solidFill>
              <a:schemeClr val="tx1"/>
            </a:solidFill>
            <a:prstDash val="sysDot"/>
          </a:ln>
        </p:spPr>
        <p:txBody>
          <a:bodyPr>
            <a:noAutofit/>
          </a:bodyPr>
          <a:lstStyle/>
          <a:p>
            <a:pPr marL="0" indent="0">
              <a:buNone/>
            </a:pPr>
            <a:r>
              <a:rPr lang="en-US" sz="2000" dirty="0" smtClean="0"/>
              <a:t>//egWrite1.cpp</a:t>
            </a:r>
          </a:p>
          <a:p>
            <a:pPr marL="0" indent="0">
              <a:buNone/>
            </a:pPr>
            <a:r>
              <a:rPr lang="en-US" sz="2000" dirty="0" smtClean="0"/>
              <a:t>#</a:t>
            </a:r>
            <a:r>
              <a:rPr lang="en-US" sz="2000" dirty="0"/>
              <a:t>include&lt;</a:t>
            </a:r>
            <a:r>
              <a:rPr lang="en-US" sz="2000" dirty="0" err="1"/>
              <a:t>stdio.h</a:t>
            </a:r>
            <a:r>
              <a:rPr lang="en-US" sz="2000" dirty="0"/>
              <a:t>&gt;</a:t>
            </a:r>
          </a:p>
          <a:p>
            <a:pPr marL="0" indent="0">
              <a:buNone/>
            </a:pPr>
            <a:r>
              <a:rPr lang="en-US" sz="2000" dirty="0"/>
              <a:t>#include&lt;</a:t>
            </a:r>
            <a:r>
              <a:rPr lang="en-US" sz="2000" dirty="0" err="1"/>
              <a:t>iostream.h</a:t>
            </a:r>
            <a:r>
              <a:rPr lang="en-US" sz="2000" dirty="0"/>
              <a:t>&gt;</a:t>
            </a:r>
          </a:p>
          <a:p>
            <a:pPr marL="0" indent="0">
              <a:buNone/>
            </a:pPr>
            <a:r>
              <a:rPr lang="en-US" sz="2000" dirty="0" err="1"/>
              <a:t>int</a:t>
            </a:r>
            <a:r>
              <a:rPr lang="en-US" sz="2000" dirty="0"/>
              <a:t> main()</a:t>
            </a:r>
          </a:p>
          <a:p>
            <a:pPr marL="0" indent="0">
              <a:buNone/>
            </a:pPr>
            <a:r>
              <a:rPr lang="en-US" sz="2000" dirty="0"/>
              <a:t>{</a:t>
            </a:r>
          </a:p>
          <a:p>
            <a:pPr marL="0" indent="0">
              <a:buNone/>
            </a:pPr>
            <a:r>
              <a:rPr lang="en-US" sz="2000" dirty="0" smtClean="0"/>
              <a:t>     FILE </a:t>
            </a:r>
            <a:r>
              <a:rPr lang="en-US" sz="2000" dirty="0"/>
              <a:t>*</a:t>
            </a:r>
            <a:r>
              <a:rPr lang="en-US" sz="2000" dirty="0" err="1"/>
              <a:t>fp</a:t>
            </a:r>
            <a:r>
              <a:rPr lang="en-US" sz="2000" dirty="0"/>
              <a:t>;</a:t>
            </a:r>
          </a:p>
          <a:p>
            <a:pPr marL="0" indent="0">
              <a:buNone/>
            </a:pPr>
            <a:r>
              <a:rPr lang="en-US" sz="2000" dirty="0" smtClean="0"/>
              <a:t>     char </a:t>
            </a:r>
            <a:r>
              <a:rPr lang="en-US" sz="2000" dirty="0" err="1"/>
              <a:t>ch</a:t>
            </a:r>
            <a:r>
              <a:rPr lang="en-US" sz="2000" dirty="0"/>
              <a:t>='B';</a:t>
            </a:r>
          </a:p>
          <a:p>
            <a:pPr marL="0" indent="0">
              <a:buNone/>
            </a:pPr>
            <a:r>
              <a:rPr lang="en-US" sz="2000" dirty="0" smtClean="0"/>
              <a:t>     </a:t>
            </a:r>
            <a:r>
              <a:rPr lang="en-US" sz="2000" dirty="0" err="1" smtClean="0"/>
              <a:t>fp</a:t>
            </a:r>
            <a:r>
              <a:rPr lang="en-US" sz="2000" dirty="0" smtClean="0"/>
              <a:t>=</a:t>
            </a:r>
            <a:r>
              <a:rPr lang="en-US" sz="2000" dirty="0" err="1" smtClean="0"/>
              <a:t>fopen</a:t>
            </a:r>
            <a:r>
              <a:rPr lang="en-US" sz="2000" dirty="0"/>
              <a:t>("egWrite1.txt","wt");</a:t>
            </a:r>
          </a:p>
          <a:p>
            <a:pPr marL="0" indent="0">
              <a:buNone/>
            </a:pPr>
            <a:r>
              <a:rPr lang="en-US" sz="2000" dirty="0" smtClean="0">
                <a:solidFill>
                  <a:srgbClr val="C00000"/>
                </a:solidFill>
              </a:rPr>
              <a:t>     </a:t>
            </a:r>
            <a:r>
              <a:rPr lang="en-US" sz="2000" dirty="0" err="1" smtClean="0">
                <a:solidFill>
                  <a:srgbClr val="C00000"/>
                </a:solidFill>
              </a:rPr>
              <a:t>fputc</a:t>
            </a:r>
            <a:r>
              <a:rPr lang="en-US" sz="2000" dirty="0">
                <a:solidFill>
                  <a:srgbClr val="C00000"/>
                </a:solidFill>
              </a:rPr>
              <a:t>('A',</a:t>
            </a:r>
            <a:r>
              <a:rPr lang="en-US" sz="2000" dirty="0" err="1">
                <a:solidFill>
                  <a:srgbClr val="C00000"/>
                </a:solidFill>
              </a:rPr>
              <a:t>fp</a:t>
            </a:r>
            <a:r>
              <a:rPr lang="en-US" sz="2000" dirty="0">
                <a:solidFill>
                  <a:srgbClr val="C00000"/>
                </a:solidFill>
              </a:rPr>
              <a:t>);</a:t>
            </a:r>
          </a:p>
          <a:p>
            <a:pPr marL="0" indent="0">
              <a:buNone/>
            </a:pPr>
            <a:r>
              <a:rPr lang="en-US" sz="2000" dirty="0" smtClean="0">
                <a:solidFill>
                  <a:srgbClr val="C00000"/>
                </a:solidFill>
              </a:rPr>
              <a:t>     </a:t>
            </a:r>
            <a:r>
              <a:rPr lang="en-US" sz="2000" dirty="0" err="1" smtClean="0">
                <a:solidFill>
                  <a:srgbClr val="C00000"/>
                </a:solidFill>
              </a:rPr>
              <a:t>fputc</a:t>
            </a:r>
            <a:r>
              <a:rPr lang="en-US" sz="2000" dirty="0">
                <a:solidFill>
                  <a:srgbClr val="C00000"/>
                </a:solidFill>
              </a:rPr>
              <a:t>('\n',</a:t>
            </a:r>
            <a:r>
              <a:rPr lang="en-US" sz="2000" dirty="0" err="1">
                <a:solidFill>
                  <a:srgbClr val="C00000"/>
                </a:solidFill>
              </a:rPr>
              <a:t>fp</a:t>
            </a:r>
            <a:r>
              <a:rPr lang="en-US" sz="2000" dirty="0">
                <a:solidFill>
                  <a:srgbClr val="C00000"/>
                </a:solidFill>
              </a:rPr>
              <a:t>);</a:t>
            </a:r>
          </a:p>
          <a:p>
            <a:pPr marL="0" indent="0">
              <a:buNone/>
            </a:pPr>
            <a:r>
              <a:rPr lang="en-US" sz="2000" dirty="0" smtClean="0">
                <a:solidFill>
                  <a:srgbClr val="C00000"/>
                </a:solidFill>
              </a:rPr>
              <a:t>     </a:t>
            </a:r>
            <a:r>
              <a:rPr lang="en-US" sz="2000" dirty="0" err="1" smtClean="0">
                <a:solidFill>
                  <a:srgbClr val="C00000"/>
                </a:solidFill>
              </a:rPr>
              <a:t>fputc</a:t>
            </a:r>
            <a:r>
              <a:rPr lang="en-US" sz="2000" dirty="0" smtClean="0">
                <a:solidFill>
                  <a:srgbClr val="C00000"/>
                </a:solidFill>
              </a:rPr>
              <a:t>(</a:t>
            </a:r>
            <a:r>
              <a:rPr lang="en-US" sz="2000" dirty="0" err="1" smtClean="0">
                <a:solidFill>
                  <a:srgbClr val="C00000"/>
                </a:solidFill>
              </a:rPr>
              <a:t>ch,fp</a:t>
            </a:r>
            <a:r>
              <a:rPr lang="en-US" sz="2000" dirty="0">
                <a:solidFill>
                  <a:srgbClr val="C00000"/>
                </a:solidFill>
              </a:rPr>
              <a:t>);</a:t>
            </a:r>
          </a:p>
          <a:p>
            <a:pPr marL="0" indent="0">
              <a:buNone/>
            </a:pPr>
            <a:r>
              <a:rPr lang="en-US" sz="2000" dirty="0" smtClean="0"/>
              <a:t>     </a:t>
            </a:r>
            <a:r>
              <a:rPr lang="en-US" sz="2000" dirty="0" err="1" smtClean="0"/>
              <a:t>cout</a:t>
            </a:r>
            <a:r>
              <a:rPr lang="en-US" sz="2000" dirty="0"/>
              <a:t>&lt;&lt;"Completely write to </a:t>
            </a:r>
            <a:r>
              <a:rPr lang="en-US" sz="2000" dirty="0" smtClean="0"/>
              <a:t>         	file</a:t>
            </a:r>
            <a:r>
              <a:rPr lang="en-US" sz="2000" dirty="0"/>
              <a:t>..........\n\n\n</a:t>
            </a:r>
            <a:r>
              <a:rPr lang="en-US" sz="2000" dirty="0" smtClean="0"/>
              <a:t>";</a:t>
            </a:r>
          </a:p>
          <a:p>
            <a:pPr marL="0" indent="0">
              <a:buNone/>
            </a:pPr>
            <a:r>
              <a:rPr lang="en-US" sz="2000" dirty="0"/>
              <a:t> </a:t>
            </a:r>
            <a:r>
              <a:rPr lang="en-US" sz="2000" dirty="0" smtClean="0"/>
              <a:t>    </a:t>
            </a:r>
            <a:r>
              <a:rPr lang="en-US" sz="2000" dirty="0" err="1" smtClean="0"/>
              <a:t>fclose</a:t>
            </a:r>
            <a:r>
              <a:rPr lang="en-US" sz="2000" dirty="0" smtClean="0"/>
              <a:t>(</a:t>
            </a:r>
            <a:r>
              <a:rPr lang="en-US" sz="2000" dirty="0" err="1" smtClean="0"/>
              <a:t>fp</a:t>
            </a:r>
            <a:r>
              <a:rPr lang="en-US" sz="2000" dirty="0" smtClean="0"/>
              <a:t>);</a:t>
            </a:r>
            <a:endParaRPr lang="en-US" sz="2000" dirty="0"/>
          </a:p>
          <a:p>
            <a:pPr marL="0" indent="0">
              <a:buNone/>
            </a:pPr>
            <a:r>
              <a:rPr lang="en-US" sz="2000" dirty="0" smtClean="0"/>
              <a:t>     return </a:t>
            </a:r>
            <a:r>
              <a:rPr lang="en-US" sz="2000" dirty="0"/>
              <a:t>0;</a:t>
            </a:r>
          </a:p>
          <a:p>
            <a:pPr marL="0" indent="0">
              <a:buNone/>
            </a:pPr>
            <a:r>
              <a:rPr lang="en-US" sz="2000" dirty="0"/>
              <a:t>}</a:t>
            </a:r>
          </a:p>
        </p:txBody>
      </p:sp>
      <p:sp>
        <p:nvSpPr>
          <p:cNvPr id="4" name="Content Placeholder 3"/>
          <p:cNvSpPr>
            <a:spLocks noGrp="1"/>
          </p:cNvSpPr>
          <p:nvPr>
            <p:ph sz="half" idx="2"/>
          </p:nvPr>
        </p:nvSpPr>
        <p:spPr>
          <a:xfrm>
            <a:off x="4800600" y="838200"/>
            <a:ext cx="4038600" cy="5715000"/>
          </a:xfrm>
          <a:ln>
            <a:solidFill>
              <a:schemeClr val="tx1"/>
            </a:solidFill>
            <a:prstDash val="sysDot"/>
          </a:ln>
        </p:spPr>
        <p:txBody>
          <a:bodyPr>
            <a:noAutofit/>
          </a:bodyPr>
          <a:lstStyle/>
          <a:p>
            <a:pPr marL="0" indent="0">
              <a:buNone/>
            </a:pPr>
            <a:r>
              <a:rPr lang="en-US" sz="2000" dirty="0" smtClean="0"/>
              <a:t>//egRead1.cpp</a:t>
            </a:r>
          </a:p>
          <a:p>
            <a:pPr marL="0" indent="0">
              <a:buNone/>
            </a:pPr>
            <a:r>
              <a:rPr lang="en-US" sz="2000" dirty="0"/>
              <a:t>#include&lt;</a:t>
            </a:r>
            <a:r>
              <a:rPr lang="en-US" sz="2000" dirty="0" err="1"/>
              <a:t>stdio.h</a:t>
            </a:r>
            <a:r>
              <a:rPr lang="en-US" sz="2000" dirty="0"/>
              <a:t>&gt;</a:t>
            </a:r>
          </a:p>
          <a:p>
            <a:pPr marL="0" indent="0">
              <a:buNone/>
            </a:pPr>
            <a:r>
              <a:rPr lang="en-US" sz="2000" dirty="0"/>
              <a:t>#include&lt;</a:t>
            </a:r>
            <a:r>
              <a:rPr lang="en-US" sz="2000" dirty="0" err="1"/>
              <a:t>iostream.h</a:t>
            </a:r>
            <a:r>
              <a:rPr lang="en-US" sz="2000" dirty="0"/>
              <a:t>&gt;</a:t>
            </a:r>
          </a:p>
          <a:p>
            <a:pPr marL="0" indent="0">
              <a:buNone/>
            </a:pPr>
            <a:r>
              <a:rPr lang="en-US" sz="2000" dirty="0" err="1"/>
              <a:t>int</a:t>
            </a:r>
            <a:r>
              <a:rPr lang="en-US" sz="2000" dirty="0"/>
              <a:t> main()</a:t>
            </a:r>
          </a:p>
          <a:p>
            <a:pPr marL="0" indent="0">
              <a:buNone/>
            </a:pPr>
            <a:r>
              <a:rPr lang="en-US" sz="2000" dirty="0" smtClean="0"/>
              <a:t>{</a:t>
            </a:r>
          </a:p>
          <a:p>
            <a:pPr marL="0" indent="0">
              <a:buNone/>
            </a:pPr>
            <a:r>
              <a:rPr lang="en-US" sz="2000" dirty="0"/>
              <a:t> </a:t>
            </a:r>
            <a:r>
              <a:rPr lang="en-US" sz="2000" dirty="0" smtClean="0"/>
              <a:t>   FILE </a:t>
            </a:r>
            <a:r>
              <a:rPr lang="en-US" sz="2000" dirty="0"/>
              <a:t>*</a:t>
            </a:r>
            <a:r>
              <a:rPr lang="en-US" sz="2000" dirty="0" err="1"/>
              <a:t>fp</a:t>
            </a:r>
            <a:r>
              <a:rPr lang="en-US" sz="2000" dirty="0"/>
              <a:t>;</a:t>
            </a:r>
          </a:p>
          <a:p>
            <a:pPr marL="0" indent="0">
              <a:buNone/>
            </a:pPr>
            <a:r>
              <a:rPr lang="en-US" sz="2000" dirty="0" smtClean="0"/>
              <a:t>    </a:t>
            </a:r>
            <a:r>
              <a:rPr lang="en-US" sz="2000" dirty="0" err="1" smtClean="0"/>
              <a:t>fp</a:t>
            </a:r>
            <a:r>
              <a:rPr lang="en-US" sz="2000" dirty="0" smtClean="0"/>
              <a:t>=</a:t>
            </a:r>
            <a:r>
              <a:rPr lang="en-US" sz="2000" dirty="0" err="1" smtClean="0"/>
              <a:t>fopen</a:t>
            </a:r>
            <a:r>
              <a:rPr lang="en-US" sz="2000" dirty="0"/>
              <a:t>("egWrite1.txt","rt");</a:t>
            </a:r>
          </a:p>
          <a:p>
            <a:pPr marL="0" indent="0">
              <a:buNone/>
            </a:pPr>
            <a:r>
              <a:rPr lang="en-US" sz="2000" dirty="0" smtClean="0"/>
              <a:t>    char </a:t>
            </a:r>
            <a:r>
              <a:rPr lang="en-US" sz="2000" dirty="0"/>
              <a:t>char1</a:t>
            </a:r>
            <a:r>
              <a:rPr lang="en-US" sz="2000" dirty="0" smtClean="0"/>
              <a:t>= </a:t>
            </a:r>
            <a:r>
              <a:rPr lang="en-US" sz="2000" dirty="0" err="1" smtClean="0">
                <a:solidFill>
                  <a:srgbClr val="C00000"/>
                </a:solidFill>
              </a:rPr>
              <a:t>fgetc</a:t>
            </a:r>
            <a:r>
              <a:rPr lang="en-US" sz="2000" dirty="0" smtClean="0">
                <a:solidFill>
                  <a:srgbClr val="C00000"/>
                </a:solidFill>
              </a:rPr>
              <a:t>(</a:t>
            </a:r>
            <a:r>
              <a:rPr lang="en-US" sz="2000" dirty="0" err="1" smtClean="0">
                <a:solidFill>
                  <a:srgbClr val="C00000"/>
                </a:solidFill>
              </a:rPr>
              <a:t>fp</a:t>
            </a:r>
            <a:r>
              <a:rPr lang="en-US" sz="2000" dirty="0">
                <a:solidFill>
                  <a:srgbClr val="C00000"/>
                </a:solidFill>
              </a:rPr>
              <a:t>);</a:t>
            </a:r>
          </a:p>
          <a:p>
            <a:pPr marL="0" indent="0">
              <a:buNone/>
            </a:pPr>
            <a:r>
              <a:rPr lang="en-US" sz="2000" dirty="0" smtClean="0"/>
              <a:t>    </a:t>
            </a:r>
            <a:r>
              <a:rPr lang="en-US" sz="2000" dirty="0" err="1" smtClean="0"/>
              <a:t>cout</a:t>
            </a:r>
            <a:r>
              <a:rPr lang="en-US" sz="2000" dirty="0"/>
              <a:t>&lt;&lt;char1;</a:t>
            </a:r>
          </a:p>
          <a:p>
            <a:pPr marL="0" indent="0">
              <a:buNone/>
            </a:pPr>
            <a:r>
              <a:rPr lang="en-US" sz="2000" dirty="0" smtClean="0"/>
              <a:t>    char </a:t>
            </a:r>
            <a:r>
              <a:rPr lang="en-US" sz="2000" dirty="0"/>
              <a:t>char2</a:t>
            </a:r>
            <a:r>
              <a:rPr lang="en-US" sz="2000" dirty="0" smtClean="0"/>
              <a:t>= </a:t>
            </a:r>
            <a:r>
              <a:rPr lang="en-US" sz="2000" dirty="0" err="1" smtClean="0">
                <a:solidFill>
                  <a:srgbClr val="C00000"/>
                </a:solidFill>
              </a:rPr>
              <a:t>fgetc</a:t>
            </a:r>
            <a:r>
              <a:rPr lang="en-US" sz="2000" dirty="0" smtClean="0">
                <a:solidFill>
                  <a:srgbClr val="C00000"/>
                </a:solidFill>
              </a:rPr>
              <a:t>(</a:t>
            </a:r>
            <a:r>
              <a:rPr lang="en-US" sz="2000" dirty="0" err="1" smtClean="0">
                <a:solidFill>
                  <a:srgbClr val="C00000"/>
                </a:solidFill>
              </a:rPr>
              <a:t>fp</a:t>
            </a:r>
            <a:r>
              <a:rPr lang="en-US" sz="2000" dirty="0">
                <a:solidFill>
                  <a:srgbClr val="C00000"/>
                </a:solidFill>
              </a:rPr>
              <a:t>);</a:t>
            </a:r>
          </a:p>
          <a:p>
            <a:pPr marL="0" indent="0">
              <a:buNone/>
            </a:pPr>
            <a:r>
              <a:rPr lang="en-US" sz="2000" dirty="0" smtClean="0"/>
              <a:t>    </a:t>
            </a:r>
            <a:r>
              <a:rPr lang="en-US" sz="2000" dirty="0" err="1" smtClean="0"/>
              <a:t>cout</a:t>
            </a:r>
            <a:r>
              <a:rPr lang="en-US" sz="2000" dirty="0"/>
              <a:t>&lt;&lt;char2;</a:t>
            </a:r>
          </a:p>
          <a:p>
            <a:pPr marL="0" indent="0">
              <a:buNone/>
            </a:pPr>
            <a:r>
              <a:rPr lang="en-US" sz="2000" dirty="0"/>
              <a:t>  </a:t>
            </a:r>
            <a:r>
              <a:rPr lang="en-US" sz="2000" dirty="0" smtClean="0"/>
              <a:t>  char </a:t>
            </a:r>
            <a:r>
              <a:rPr lang="en-US" sz="2000" dirty="0"/>
              <a:t>char3</a:t>
            </a:r>
            <a:r>
              <a:rPr lang="en-US" sz="2000" dirty="0" smtClean="0"/>
              <a:t>= </a:t>
            </a:r>
            <a:r>
              <a:rPr lang="en-US" sz="2000" dirty="0" err="1" smtClean="0">
                <a:solidFill>
                  <a:srgbClr val="C00000"/>
                </a:solidFill>
              </a:rPr>
              <a:t>fgetc</a:t>
            </a:r>
            <a:r>
              <a:rPr lang="en-US" sz="2000" dirty="0" smtClean="0">
                <a:solidFill>
                  <a:srgbClr val="C00000"/>
                </a:solidFill>
              </a:rPr>
              <a:t>(</a:t>
            </a:r>
            <a:r>
              <a:rPr lang="en-US" sz="2000" dirty="0" err="1" smtClean="0">
                <a:solidFill>
                  <a:srgbClr val="C00000"/>
                </a:solidFill>
              </a:rPr>
              <a:t>fp</a:t>
            </a:r>
            <a:r>
              <a:rPr lang="en-US" sz="2000" dirty="0">
                <a:solidFill>
                  <a:srgbClr val="C00000"/>
                </a:solidFill>
              </a:rPr>
              <a:t>);</a:t>
            </a:r>
          </a:p>
          <a:p>
            <a:pPr marL="0" indent="0">
              <a:buNone/>
            </a:pPr>
            <a:r>
              <a:rPr lang="en-US" sz="2000" dirty="0"/>
              <a:t> </a:t>
            </a:r>
            <a:r>
              <a:rPr lang="en-US" sz="2000" dirty="0" smtClean="0"/>
              <a:t>    </a:t>
            </a:r>
            <a:r>
              <a:rPr lang="en-US" sz="2000" dirty="0" err="1"/>
              <a:t>cout</a:t>
            </a:r>
            <a:r>
              <a:rPr lang="en-US" sz="2000" dirty="0"/>
              <a:t>&lt;&lt;char3&lt;&lt;</a:t>
            </a:r>
            <a:r>
              <a:rPr lang="en-US" sz="2000" dirty="0" err="1"/>
              <a:t>endl</a:t>
            </a:r>
            <a:r>
              <a:rPr lang="en-US" sz="2000" dirty="0"/>
              <a:t>&lt;&lt;</a:t>
            </a:r>
            <a:r>
              <a:rPr lang="en-US" sz="2000" dirty="0" err="1"/>
              <a:t>endl</a:t>
            </a:r>
            <a:r>
              <a:rPr lang="en-US" sz="2000" dirty="0" smtClean="0"/>
              <a:t>;</a:t>
            </a:r>
          </a:p>
          <a:p>
            <a:pPr marL="0" indent="0">
              <a:buNone/>
            </a:pPr>
            <a:r>
              <a:rPr lang="en-US" sz="2000" dirty="0" smtClean="0"/>
              <a:t>     </a:t>
            </a:r>
            <a:r>
              <a:rPr lang="en-US" sz="2000" dirty="0" err="1" smtClean="0"/>
              <a:t>fclose</a:t>
            </a:r>
            <a:r>
              <a:rPr lang="en-US" sz="2000" dirty="0" smtClean="0"/>
              <a:t>(</a:t>
            </a:r>
            <a:r>
              <a:rPr lang="en-US" sz="2000" dirty="0" err="1" smtClean="0"/>
              <a:t>fp</a:t>
            </a:r>
            <a:r>
              <a:rPr lang="en-US" sz="2000" dirty="0"/>
              <a:t>);</a:t>
            </a:r>
          </a:p>
          <a:p>
            <a:pPr marL="0" indent="0">
              <a:buNone/>
            </a:pPr>
            <a:r>
              <a:rPr lang="en-US" sz="2000" dirty="0"/>
              <a:t> </a:t>
            </a:r>
            <a:r>
              <a:rPr lang="en-US" sz="2000" dirty="0" smtClean="0"/>
              <a:t>    return </a:t>
            </a:r>
            <a:r>
              <a:rPr lang="en-US" sz="2000" dirty="0"/>
              <a:t>0;</a:t>
            </a:r>
          </a:p>
          <a:p>
            <a:pPr marL="0" indent="0">
              <a:buNone/>
            </a:pPr>
            <a:r>
              <a:rPr lang="en-US" sz="2000" dirty="0"/>
              <a:t>}</a:t>
            </a:r>
          </a:p>
        </p:txBody>
      </p:sp>
    </p:spTree>
    <p:extLst>
      <p:ext uri="{BB962C8B-B14F-4D97-AF65-F5344CB8AC3E}">
        <p14:creationId xmlns:p14="http://schemas.microsoft.com/office/powerpoint/2010/main" val="1004731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140677" y="76200"/>
            <a:ext cx="8792308" cy="685800"/>
          </a:xfrm>
        </p:spPr>
        <p:txBody>
          <a:bodyPr/>
          <a:lstStyle/>
          <a:p>
            <a:pPr eaLnBrk="1" hangingPunct="1"/>
            <a:r>
              <a:rPr lang="en-US" sz="3600" smtClean="0"/>
              <a:t>Reading a File (Text Mode)</a:t>
            </a:r>
          </a:p>
        </p:txBody>
      </p:sp>
      <p:sp>
        <p:nvSpPr>
          <p:cNvPr id="25603" name="Content Placeholder 2" descr="Rectangle: Click to edit Master text styles&#10;Second level&#10;Third level&#10;Fourth level&#10;Fifth level"/>
          <p:cNvSpPr>
            <a:spLocks noGrp="1"/>
          </p:cNvSpPr>
          <p:nvPr>
            <p:ph idx="4294967295"/>
          </p:nvPr>
        </p:nvSpPr>
        <p:spPr>
          <a:xfrm>
            <a:off x="252046" y="838200"/>
            <a:ext cx="8610600" cy="5943600"/>
          </a:xfrm>
        </p:spPr>
        <p:txBody>
          <a:bodyPr>
            <a:normAutofit fontScale="62500" lnSpcReduction="20000"/>
          </a:bodyPr>
          <a:lstStyle/>
          <a:p>
            <a:pPr>
              <a:buFont typeface="Wingdings" pitchFamily="2" charset="2"/>
              <a:buNone/>
            </a:pPr>
            <a:r>
              <a:rPr lang="en-US" dirty="0" smtClean="0"/>
              <a:t>//egRead_all.cpp</a:t>
            </a:r>
          </a:p>
          <a:p>
            <a:pPr>
              <a:buFont typeface="Wingdings" pitchFamily="2" charset="2"/>
              <a:buNone/>
            </a:pPr>
            <a:r>
              <a:rPr lang="en-US" dirty="0" smtClean="0"/>
              <a:t>#include&lt;</a:t>
            </a:r>
            <a:r>
              <a:rPr lang="en-US" dirty="0" err="1" smtClean="0"/>
              <a:t>stdio.h</a:t>
            </a:r>
            <a:r>
              <a:rPr lang="en-US" dirty="0" smtClean="0"/>
              <a:t>&gt;</a:t>
            </a:r>
          </a:p>
          <a:p>
            <a:pPr>
              <a:buFont typeface="Wingdings" pitchFamily="2" charset="2"/>
              <a:buNone/>
            </a:pPr>
            <a:r>
              <a:rPr lang="en-US" dirty="0" smtClean="0"/>
              <a:t>#include&lt;</a:t>
            </a:r>
            <a:r>
              <a:rPr lang="en-US" dirty="0" err="1" smtClean="0"/>
              <a:t>iostream.h</a:t>
            </a:r>
            <a:r>
              <a:rPr lang="en-US" dirty="0" smtClean="0"/>
              <a:t>&gt;</a:t>
            </a:r>
          </a:p>
          <a:p>
            <a:pPr>
              <a:buFont typeface="Wingdings" pitchFamily="2" charset="2"/>
              <a:buNone/>
            </a:pPr>
            <a:r>
              <a:rPr lang="en-US" dirty="0" err="1" smtClean="0"/>
              <a:t>int</a:t>
            </a:r>
            <a:r>
              <a:rPr lang="en-US" dirty="0" smtClean="0"/>
              <a:t> main()</a:t>
            </a:r>
          </a:p>
          <a:p>
            <a:pPr>
              <a:buFont typeface="Wingdings" pitchFamily="2" charset="2"/>
              <a:buNone/>
            </a:pPr>
            <a:r>
              <a:rPr lang="en-US" dirty="0" smtClean="0"/>
              <a:t>{   </a:t>
            </a:r>
          </a:p>
          <a:p>
            <a:pPr>
              <a:buFont typeface="Wingdings" pitchFamily="2" charset="2"/>
              <a:buNone/>
            </a:pPr>
            <a:r>
              <a:rPr lang="en-US" dirty="0"/>
              <a:t> </a:t>
            </a:r>
            <a:r>
              <a:rPr lang="en-US" dirty="0" smtClean="0"/>
              <a:t>   FILE *</a:t>
            </a:r>
            <a:r>
              <a:rPr lang="en-US" dirty="0" err="1" smtClean="0"/>
              <a:t>fp</a:t>
            </a:r>
            <a:r>
              <a:rPr lang="en-US" dirty="0" smtClean="0"/>
              <a:t>;</a:t>
            </a:r>
          </a:p>
          <a:p>
            <a:pPr>
              <a:buFont typeface="Wingdings" pitchFamily="2" charset="2"/>
              <a:buNone/>
            </a:pPr>
            <a:r>
              <a:rPr lang="en-US" dirty="0" smtClean="0"/>
              <a:t>    char </a:t>
            </a:r>
            <a:r>
              <a:rPr lang="en-US" dirty="0" err="1" smtClean="0"/>
              <a:t>ch</a:t>
            </a:r>
            <a:r>
              <a:rPr lang="en-US" dirty="0" smtClean="0"/>
              <a:t>;</a:t>
            </a:r>
          </a:p>
          <a:p>
            <a:pPr>
              <a:buFont typeface="Wingdings" pitchFamily="2" charset="2"/>
              <a:buNone/>
            </a:pPr>
            <a:r>
              <a:rPr lang="en-US" dirty="0" smtClean="0"/>
              <a:t>    </a:t>
            </a:r>
            <a:r>
              <a:rPr lang="en-US" dirty="0"/>
              <a:t>// open a file for reading</a:t>
            </a:r>
            <a:endParaRPr lang="en-US" dirty="0" smtClean="0"/>
          </a:p>
          <a:p>
            <a:pPr>
              <a:buFont typeface="Wingdings" pitchFamily="2" charset="2"/>
              <a:buNone/>
            </a:pPr>
            <a:r>
              <a:rPr lang="en-US" dirty="0" smtClean="0"/>
              <a:t>    </a:t>
            </a:r>
            <a:r>
              <a:rPr lang="en-US" dirty="0" err="1" smtClean="0"/>
              <a:t>fp</a:t>
            </a:r>
            <a:r>
              <a:rPr lang="en-US" dirty="0" smtClean="0"/>
              <a:t> = </a:t>
            </a:r>
            <a:r>
              <a:rPr lang="en-US" dirty="0" err="1" smtClean="0"/>
              <a:t>fopen</a:t>
            </a:r>
            <a:r>
              <a:rPr lang="en-US" dirty="0"/>
              <a:t>(" egWrite1.txt ","</a:t>
            </a:r>
            <a:r>
              <a:rPr lang="en-US" dirty="0" err="1" smtClean="0"/>
              <a:t>rt</a:t>
            </a:r>
            <a:r>
              <a:rPr lang="en-US" dirty="0" smtClean="0"/>
              <a:t>"); </a:t>
            </a:r>
          </a:p>
          <a:p>
            <a:pPr>
              <a:buFont typeface="Wingdings" pitchFamily="2" charset="2"/>
              <a:buNone/>
            </a:pPr>
            <a:r>
              <a:rPr lang="en-US" dirty="0" smtClean="0"/>
              <a:t>    do {</a:t>
            </a:r>
          </a:p>
          <a:p>
            <a:pPr>
              <a:buFont typeface="Wingdings" pitchFamily="2" charset="2"/>
              <a:buNone/>
            </a:pPr>
            <a:r>
              <a:rPr lang="en-US" dirty="0" smtClean="0"/>
              <a:t>             // read a character from a stream</a:t>
            </a:r>
          </a:p>
          <a:p>
            <a:pPr>
              <a:buFont typeface="Wingdings" pitchFamily="2" charset="2"/>
              <a:buNone/>
            </a:pPr>
            <a:r>
              <a:rPr lang="en-US" dirty="0" smtClean="0"/>
              <a:t>            </a:t>
            </a:r>
            <a:r>
              <a:rPr lang="en-US" b="1" dirty="0" err="1" smtClean="0">
                <a:solidFill>
                  <a:srgbClr val="FF0000"/>
                </a:solidFill>
              </a:rPr>
              <a:t>ch</a:t>
            </a:r>
            <a:r>
              <a:rPr lang="en-US" b="1" dirty="0" smtClean="0">
                <a:solidFill>
                  <a:srgbClr val="FF0000"/>
                </a:solidFill>
              </a:rPr>
              <a:t>=</a:t>
            </a:r>
            <a:r>
              <a:rPr lang="en-US" b="1" dirty="0" err="1" smtClean="0">
                <a:solidFill>
                  <a:srgbClr val="FF0000"/>
                </a:solidFill>
              </a:rPr>
              <a:t>fgetc</a:t>
            </a:r>
            <a:r>
              <a:rPr lang="en-US" b="1" dirty="0" smtClean="0">
                <a:solidFill>
                  <a:srgbClr val="FF0000"/>
                </a:solidFill>
              </a:rPr>
              <a:t>(</a:t>
            </a:r>
            <a:r>
              <a:rPr lang="en-US" b="1" dirty="0" err="1" smtClean="0">
                <a:solidFill>
                  <a:srgbClr val="FF0000"/>
                </a:solidFill>
              </a:rPr>
              <a:t>fp</a:t>
            </a:r>
            <a:r>
              <a:rPr lang="en-US" b="1" dirty="0" smtClean="0">
                <a:solidFill>
                  <a:srgbClr val="FF0000"/>
                </a:solidFill>
              </a:rPr>
              <a:t>);</a:t>
            </a:r>
          </a:p>
          <a:p>
            <a:pPr>
              <a:buFont typeface="Wingdings" pitchFamily="2" charset="2"/>
              <a:buNone/>
            </a:pPr>
            <a:r>
              <a:rPr lang="en-US" dirty="0" smtClean="0"/>
              <a:t>            </a:t>
            </a:r>
            <a:r>
              <a:rPr lang="en-US" dirty="0" err="1" smtClean="0"/>
              <a:t>cout</a:t>
            </a:r>
            <a:r>
              <a:rPr lang="en-US" dirty="0" smtClean="0"/>
              <a:t>&lt;&lt;</a:t>
            </a:r>
            <a:r>
              <a:rPr lang="en-US" dirty="0" err="1" smtClean="0"/>
              <a:t>ch</a:t>
            </a:r>
            <a:r>
              <a:rPr lang="en-US" dirty="0" smtClean="0"/>
              <a:t>;</a:t>
            </a:r>
          </a:p>
          <a:p>
            <a:pPr>
              <a:buFont typeface="Wingdings" pitchFamily="2" charset="2"/>
              <a:buNone/>
            </a:pPr>
            <a:r>
              <a:rPr lang="en-US" dirty="0" smtClean="0"/>
              <a:t>     // } while (</a:t>
            </a:r>
            <a:r>
              <a:rPr lang="en-US" dirty="0" err="1" smtClean="0"/>
              <a:t>ch</a:t>
            </a:r>
            <a:r>
              <a:rPr lang="en-US" dirty="0" smtClean="0"/>
              <a:t> != EOF); </a:t>
            </a:r>
            <a:r>
              <a:rPr lang="en-US" sz="2300" dirty="0" smtClean="0"/>
              <a:t>// A constant indicating that end-of-file has been </a:t>
            </a:r>
            <a:r>
              <a:rPr lang="en-US" sz="2300" dirty="0" err="1" smtClean="0"/>
              <a:t>reache</a:t>
            </a:r>
            <a:r>
              <a:rPr lang="en-US" sz="2300" dirty="0" smtClean="0"/>
              <a:t> on a file</a:t>
            </a:r>
          </a:p>
          <a:p>
            <a:pPr>
              <a:buFont typeface="Wingdings" pitchFamily="2" charset="2"/>
              <a:buNone/>
            </a:pPr>
            <a:r>
              <a:rPr lang="en-US" dirty="0" smtClean="0"/>
              <a:t>        } while (!</a:t>
            </a:r>
            <a:r>
              <a:rPr lang="en-US" dirty="0" err="1" smtClean="0"/>
              <a:t>feof</a:t>
            </a:r>
            <a:r>
              <a:rPr lang="en-US" dirty="0" smtClean="0"/>
              <a:t>(</a:t>
            </a:r>
            <a:r>
              <a:rPr lang="en-US" dirty="0" err="1" smtClean="0"/>
              <a:t>fp</a:t>
            </a:r>
            <a:r>
              <a:rPr lang="en-US" dirty="0" smtClean="0"/>
              <a:t>));     </a:t>
            </a:r>
            <a:r>
              <a:rPr lang="en-US" sz="1600" dirty="0" smtClean="0"/>
              <a:t> </a:t>
            </a:r>
            <a:r>
              <a:rPr lang="en-US" sz="2300" dirty="0" smtClean="0"/>
              <a:t>// returns non-zero if an end-of-file indicator was detected      </a:t>
            </a:r>
          </a:p>
          <a:p>
            <a:pPr>
              <a:buFont typeface="Wingdings" pitchFamily="2" charset="2"/>
              <a:buNone/>
            </a:pPr>
            <a:r>
              <a:rPr lang="en-US" dirty="0" smtClean="0"/>
              <a:t>    </a:t>
            </a:r>
            <a:r>
              <a:rPr lang="en-US" dirty="0" err="1" smtClean="0"/>
              <a:t>fclose</a:t>
            </a:r>
            <a:r>
              <a:rPr lang="en-US" dirty="0" smtClean="0"/>
              <a:t>(</a:t>
            </a:r>
            <a:r>
              <a:rPr lang="en-US" dirty="0" err="1" smtClean="0"/>
              <a:t>fp</a:t>
            </a:r>
            <a:r>
              <a:rPr lang="en-US" dirty="0" smtClean="0"/>
              <a:t>);</a:t>
            </a:r>
          </a:p>
          <a:p>
            <a:pPr>
              <a:buFont typeface="Wingdings" pitchFamily="2" charset="2"/>
              <a:buNone/>
            </a:pPr>
            <a:r>
              <a:rPr lang="en-US" dirty="0" smtClean="0"/>
              <a:t>    return 0;</a:t>
            </a:r>
          </a:p>
          <a:p>
            <a:pPr>
              <a:buFont typeface="Wingdings" pitchFamily="2" charset="2"/>
              <a:buNone/>
            </a:pPr>
            <a:r>
              <a:rPr lang="en-US" dirty="0" smtClean="0"/>
              <a:t>}</a:t>
            </a:r>
            <a:endParaRPr lang="en-US" sz="2400" dirty="0" smtClean="0"/>
          </a:p>
        </p:txBody>
      </p:sp>
    </p:spTree>
    <p:extLst>
      <p:ext uri="{BB962C8B-B14F-4D97-AF65-F5344CB8AC3E}">
        <p14:creationId xmlns:p14="http://schemas.microsoft.com/office/powerpoint/2010/main" val="4023930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149" y="0"/>
            <a:ext cx="6261100" cy="1143000"/>
          </a:xfrm>
        </p:spPr>
        <p:txBody>
          <a:bodyPr>
            <a:normAutofit/>
          </a:bodyPr>
          <a:lstStyle/>
          <a:p>
            <a:r>
              <a:rPr lang="en-US" sz="3200" b="1" dirty="0" err="1" smtClean="0"/>
              <a:t>fputs</a:t>
            </a:r>
            <a:r>
              <a:rPr lang="en-US" sz="3200" b="1" dirty="0" smtClean="0"/>
              <a:t>( ) and </a:t>
            </a:r>
            <a:r>
              <a:rPr lang="en-US" sz="3200" b="1" dirty="0" err="1" smtClean="0"/>
              <a:t>fgets</a:t>
            </a:r>
            <a:r>
              <a:rPr lang="en-US" sz="3200" b="1" dirty="0" smtClean="0"/>
              <a:t>( )</a:t>
            </a:r>
            <a:endParaRPr lang="en-US" sz="3200" b="1" dirty="0"/>
          </a:p>
        </p:txBody>
      </p:sp>
      <p:sp>
        <p:nvSpPr>
          <p:cNvPr id="4" name="Content Placeholder 3"/>
          <p:cNvSpPr>
            <a:spLocks noGrp="1"/>
          </p:cNvSpPr>
          <p:nvPr>
            <p:ph sz="half" idx="1"/>
          </p:nvPr>
        </p:nvSpPr>
        <p:spPr>
          <a:xfrm>
            <a:off x="533400" y="1219200"/>
            <a:ext cx="4038600" cy="4525963"/>
          </a:xfrm>
          <a:solidFill>
            <a:schemeClr val="bg1">
              <a:lumMod val="95000"/>
            </a:schemeClr>
          </a:solidFill>
          <a:ln>
            <a:noFill/>
            <a:prstDash val="sysDot"/>
          </a:ln>
        </p:spPr>
        <p:txBody>
          <a:bodyPr>
            <a:normAutofit lnSpcReduction="10000"/>
          </a:bodyPr>
          <a:lstStyle/>
          <a:p>
            <a:pPr marL="0" indent="0">
              <a:buNone/>
            </a:pPr>
            <a:r>
              <a:rPr lang="en-US" b="1" dirty="0" err="1">
                <a:solidFill>
                  <a:srgbClr val="800080"/>
                </a:solidFill>
              </a:rPr>
              <a:t>fputs</a:t>
            </a:r>
            <a:r>
              <a:rPr lang="en-US" b="1" dirty="0"/>
              <a:t> </a:t>
            </a:r>
            <a:endParaRPr lang="en-US" b="1" dirty="0" smtClean="0"/>
          </a:p>
          <a:p>
            <a:pPr marL="0" indent="0">
              <a:buNone/>
            </a:pPr>
            <a:r>
              <a:rPr lang="en-US" dirty="0" smtClean="0"/>
              <a:t>– </a:t>
            </a:r>
            <a:r>
              <a:rPr lang="en-US" dirty="0">
                <a:solidFill>
                  <a:srgbClr val="FF0000"/>
                </a:solidFill>
              </a:rPr>
              <a:t>writes a string</a:t>
            </a:r>
            <a:r>
              <a:rPr lang="en-US" dirty="0"/>
              <a:t> to a </a:t>
            </a:r>
            <a:r>
              <a:rPr lang="en-US" b="1" i="1" dirty="0">
                <a:solidFill>
                  <a:schemeClr val="accent6">
                    <a:lumMod val="50000"/>
                  </a:schemeClr>
                </a:solidFill>
              </a:rPr>
              <a:t>file</a:t>
            </a:r>
            <a:r>
              <a:rPr lang="en-US" dirty="0" smtClean="0"/>
              <a:t>.</a:t>
            </a:r>
          </a:p>
          <a:p>
            <a:pPr marL="0" indent="0">
              <a:buNone/>
            </a:pPr>
            <a:r>
              <a:rPr lang="en-US" sz="2400" b="1" dirty="0"/>
              <a:t>Syntax:</a:t>
            </a:r>
          </a:p>
          <a:p>
            <a:pPr marL="0" indent="0">
              <a:buNone/>
            </a:pPr>
            <a:r>
              <a:rPr lang="en-US" dirty="0" err="1" smtClean="0">
                <a:solidFill>
                  <a:srgbClr val="FF0000"/>
                </a:solidFill>
              </a:rPr>
              <a:t>fputs</a:t>
            </a:r>
            <a:r>
              <a:rPr lang="en-US" dirty="0" smtClean="0">
                <a:solidFill>
                  <a:srgbClr val="FF0000"/>
                </a:solidFill>
              </a:rPr>
              <a:t>(char </a:t>
            </a:r>
            <a:r>
              <a:rPr lang="en-US" dirty="0" err="1" smtClean="0">
                <a:solidFill>
                  <a:srgbClr val="FF0000"/>
                </a:solidFill>
              </a:rPr>
              <a:t>ch</a:t>
            </a:r>
            <a:r>
              <a:rPr lang="en-US" dirty="0" smtClean="0">
                <a:solidFill>
                  <a:srgbClr val="FF0000"/>
                </a:solidFill>
              </a:rPr>
              <a:t>[], </a:t>
            </a:r>
            <a:r>
              <a:rPr lang="en-US" dirty="0" err="1">
                <a:solidFill>
                  <a:srgbClr val="FF0000"/>
                </a:solidFill>
              </a:rPr>
              <a:t>filepointer</a:t>
            </a:r>
            <a:r>
              <a:rPr lang="en-US" dirty="0" smtClean="0">
                <a:solidFill>
                  <a:srgbClr val="FF0000"/>
                </a:solidFill>
              </a:rPr>
              <a:t>);</a:t>
            </a:r>
          </a:p>
          <a:p>
            <a:pPr marL="0" indent="0">
              <a:buNone/>
            </a:pPr>
            <a:endParaRPr lang="en-US" dirty="0">
              <a:solidFill>
                <a:srgbClr val="FF0000"/>
              </a:solidFill>
            </a:endParaRPr>
          </a:p>
          <a:p>
            <a:pPr marL="0" indent="0">
              <a:buNone/>
            </a:pPr>
            <a:r>
              <a:rPr lang="en-US" sz="2000" dirty="0" err="1" smtClean="0"/>
              <a:t>Eg</a:t>
            </a:r>
            <a:r>
              <a:rPr lang="en-US" sz="2000" dirty="0"/>
              <a:t>; </a:t>
            </a:r>
            <a:r>
              <a:rPr lang="en-US" sz="2000" dirty="0" err="1"/>
              <a:t>fputs</a:t>
            </a:r>
            <a:r>
              <a:rPr lang="en-US" sz="2000" dirty="0"/>
              <a:t>("This is an output text to a </a:t>
            </a:r>
            <a:r>
              <a:rPr lang="en-US" sz="2000" dirty="0" smtClean="0"/>
              <a:t>   	stream</a:t>
            </a:r>
            <a:r>
              <a:rPr lang="en-US" sz="2000" dirty="0"/>
              <a:t>",</a:t>
            </a:r>
            <a:r>
              <a:rPr lang="en-US" sz="2000" dirty="0" err="1"/>
              <a:t>fp</a:t>
            </a:r>
            <a:r>
              <a:rPr lang="en-US" sz="2000" dirty="0" smtClean="0"/>
              <a:t>);</a:t>
            </a:r>
          </a:p>
          <a:p>
            <a:pPr marL="0" indent="0">
              <a:buNone/>
            </a:pPr>
            <a:r>
              <a:rPr lang="en-US" sz="2000" b="1" dirty="0" smtClean="0"/>
              <a:t>(OR)</a:t>
            </a:r>
          </a:p>
          <a:p>
            <a:pPr marL="0" indent="0">
              <a:buNone/>
            </a:pPr>
            <a:r>
              <a:rPr lang="sv-SE" sz="2000" dirty="0" smtClean="0"/>
              <a:t>      char </a:t>
            </a:r>
            <a:r>
              <a:rPr lang="sv-SE" sz="2000" dirty="0"/>
              <a:t>str[10</a:t>
            </a:r>
            <a:r>
              <a:rPr lang="sv-SE" sz="2000" dirty="0" smtClean="0"/>
              <a:t>]=”example string";</a:t>
            </a:r>
            <a:endParaRPr lang="sv-SE" sz="2000" dirty="0"/>
          </a:p>
          <a:p>
            <a:pPr marL="0" indent="0">
              <a:buNone/>
            </a:pPr>
            <a:r>
              <a:rPr lang="sv-SE" sz="2000" dirty="0"/>
              <a:t>      </a:t>
            </a:r>
            <a:r>
              <a:rPr lang="sv-SE" sz="2000" dirty="0" smtClean="0"/>
              <a:t>fputs(str,fp</a:t>
            </a:r>
            <a:r>
              <a:rPr lang="sv-SE" sz="2000" dirty="0"/>
              <a:t>);</a:t>
            </a:r>
            <a:endParaRPr lang="en-US" sz="2000" dirty="0"/>
          </a:p>
          <a:p>
            <a:pPr marL="0" indent="0">
              <a:buNone/>
            </a:pPr>
            <a:endParaRPr lang="en-US" dirty="0"/>
          </a:p>
        </p:txBody>
      </p:sp>
      <p:sp>
        <p:nvSpPr>
          <p:cNvPr id="5" name="Content Placeholder 4"/>
          <p:cNvSpPr>
            <a:spLocks noGrp="1"/>
          </p:cNvSpPr>
          <p:nvPr>
            <p:ph sz="half" idx="2"/>
          </p:nvPr>
        </p:nvSpPr>
        <p:spPr>
          <a:xfrm>
            <a:off x="4648200" y="1219200"/>
            <a:ext cx="4038600" cy="4525963"/>
          </a:xfrm>
          <a:solidFill>
            <a:schemeClr val="bg1">
              <a:lumMod val="95000"/>
            </a:schemeClr>
          </a:solidFill>
          <a:ln>
            <a:noFill/>
            <a:prstDash val="sysDot"/>
          </a:ln>
        </p:spPr>
        <p:txBody>
          <a:bodyPr>
            <a:normAutofit lnSpcReduction="10000"/>
          </a:bodyPr>
          <a:lstStyle/>
          <a:p>
            <a:pPr marL="0" indent="0">
              <a:buNone/>
            </a:pPr>
            <a:r>
              <a:rPr lang="en-US" b="1" dirty="0" err="1">
                <a:solidFill>
                  <a:srgbClr val="002060"/>
                </a:solidFill>
              </a:rPr>
              <a:t>fgets</a:t>
            </a:r>
            <a:r>
              <a:rPr lang="en-US" b="1" dirty="0"/>
              <a:t> </a:t>
            </a:r>
            <a:endParaRPr lang="en-US" b="1" dirty="0" smtClean="0"/>
          </a:p>
          <a:p>
            <a:pPr marL="0" indent="0">
              <a:buNone/>
            </a:pPr>
            <a:r>
              <a:rPr lang="en-US" dirty="0" smtClean="0"/>
              <a:t>– </a:t>
            </a:r>
            <a:r>
              <a:rPr lang="en-US" dirty="0">
                <a:solidFill>
                  <a:srgbClr val="FF0000"/>
                </a:solidFill>
              </a:rPr>
              <a:t>reads a string</a:t>
            </a:r>
            <a:r>
              <a:rPr lang="en-US" dirty="0"/>
              <a:t> from a </a:t>
            </a:r>
            <a:r>
              <a:rPr lang="en-US" b="1" i="1" dirty="0">
                <a:solidFill>
                  <a:schemeClr val="accent6">
                    <a:lumMod val="50000"/>
                  </a:schemeClr>
                </a:solidFill>
              </a:rPr>
              <a:t>file</a:t>
            </a:r>
            <a:r>
              <a:rPr lang="en-US" dirty="0" smtClean="0"/>
              <a:t>.</a:t>
            </a:r>
          </a:p>
          <a:p>
            <a:pPr marL="0" indent="0">
              <a:buNone/>
            </a:pPr>
            <a:r>
              <a:rPr lang="en-US" sz="2400" b="1" dirty="0"/>
              <a:t>Syntax:</a:t>
            </a:r>
          </a:p>
          <a:p>
            <a:pPr marL="0" indent="0">
              <a:buNone/>
            </a:pPr>
            <a:r>
              <a:rPr lang="en-US" dirty="0" err="1" smtClean="0">
                <a:solidFill>
                  <a:srgbClr val="FF0000"/>
                </a:solidFill>
              </a:rPr>
              <a:t>fgets</a:t>
            </a:r>
            <a:r>
              <a:rPr lang="en-US" dirty="0" smtClean="0">
                <a:solidFill>
                  <a:srgbClr val="FF0000"/>
                </a:solidFill>
              </a:rPr>
              <a:t>(char </a:t>
            </a:r>
            <a:r>
              <a:rPr lang="en-US" dirty="0" err="1" smtClean="0">
                <a:solidFill>
                  <a:srgbClr val="FF0000"/>
                </a:solidFill>
              </a:rPr>
              <a:t>ch</a:t>
            </a: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filepointer</a:t>
            </a:r>
            <a:r>
              <a:rPr lang="en-US" dirty="0" smtClean="0">
                <a:solidFill>
                  <a:srgbClr val="FF0000"/>
                </a:solidFill>
              </a:rPr>
              <a:t>);</a:t>
            </a:r>
            <a:endParaRPr lang="en-US" dirty="0">
              <a:solidFill>
                <a:srgbClr val="FF0000"/>
              </a:solidFill>
            </a:endParaRPr>
          </a:p>
          <a:p>
            <a:pPr marL="0" indent="0">
              <a:buNone/>
            </a:pPr>
            <a:endParaRPr lang="en-US" dirty="0"/>
          </a:p>
          <a:p>
            <a:pPr>
              <a:buFont typeface="Wingdings" pitchFamily="2" charset="2"/>
              <a:buNone/>
            </a:pPr>
            <a:r>
              <a:rPr lang="en-US" sz="2000" dirty="0" err="1"/>
              <a:t>Eg</a:t>
            </a:r>
            <a:r>
              <a:rPr lang="en-US" sz="2000" dirty="0"/>
              <a:t>; char </a:t>
            </a:r>
            <a:r>
              <a:rPr lang="en-US" sz="2000" dirty="0" err="1"/>
              <a:t>st</a:t>
            </a:r>
            <a:r>
              <a:rPr lang="en-US" sz="2000" dirty="0"/>
              <a:t>[35];</a:t>
            </a:r>
          </a:p>
          <a:p>
            <a:pPr>
              <a:buFont typeface="Wingdings" pitchFamily="2" charset="2"/>
              <a:buNone/>
            </a:pPr>
            <a:r>
              <a:rPr lang="en-US" sz="2000" dirty="0"/>
              <a:t>    </a:t>
            </a:r>
            <a:r>
              <a:rPr lang="en-US" sz="2000" dirty="0" err="1"/>
              <a:t>fgets</a:t>
            </a:r>
            <a:r>
              <a:rPr lang="en-US" sz="2000" dirty="0"/>
              <a:t>(st,35,fp);     </a:t>
            </a:r>
            <a:endParaRPr lang="en-US" sz="2000" dirty="0" smtClean="0"/>
          </a:p>
          <a:p>
            <a:pPr>
              <a:buFont typeface="Wingdings" pitchFamily="2" charset="2"/>
              <a:buNone/>
            </a:pPr>
            <a:r>
              <a:rPr lang="en-US" sz="2000" dirty="0"/>
              <a:t> </a:t>
            </a:r>
            <a:r>
              <a:rPr lang="en-US" sz="2000" dirty="0" smtClean="0"/>
              <a:t>   </a:t>
            </a:r>
            <a:r>
              <a:rPr lang="en-US" sz="2000" dirty="0" err="1" smtClean="0"/>
              <a:t>cout</a:t>
            </a:r>
            <a:r>
              <a:rPr lang="en-US" sz="2000" dirty="0"/>
              <a:t>&lt;&lt;</a:t>
            </a:r>
            <a:r>
              <a:rPr lang="en-US" sz="2000" dirty="0" err="1"/>
              <a:t>st</a:t>
            </a:r>
            <a:r>
              <a:rPr lang="en-US" sz="2000" dirty="0"/>
              <a:t>;</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p14="http://schemas.microsoft.com/office/powerpoint/2010/main" val="3406531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20256"/>
            <a:ext cx="4038600" cy="6304344"/>
          </a:xfrm>
          <a:ln>
            <a:solidFill>
              <a:schemeClr val="tx1"/>
            </a:solidFill>
            <a:prstDash val="sysDot"/>
          </a:ln>
        </p:spPr>
        <p:txBody>
          <a:bodyPr>
            <a:noAutofit/>
          </a:bodyPr>
          <a:lstStyle/>
          <a:p>
            <a:pPr marL="0" indent="0">
              <a:buNone/>
            </a:pPr>
            <a:r>
              <a:rPr lang="en-US" sz="2000" dirty="0" smtClean="0"/>
              <a:t>//egWrite3.cpp</a:t>
            </a:r>
          </a:p>
          <a:p>
            <a:pPr marL="0" indent="0">
              <a:buNone/>
            </a:pPr>
            <a:r>
              <a:rPr lang="en-US" sz="2000" dirty="0"/>
              <a:t>#include&lt;</a:t>
            </a:r>
            <a:r>
              <a:rPr lang="en-US" sz="2000" dirty="0" err="1"/>
              <a:t>stdio.h</a:t>
            </a:r>
            <a:r>
              <a:rPr lang="en-US" sz="2000" dirty="0"/>
              <a:t>&gt;</a:t>
            </a:r>
          </a:p>
          <a:p>
            <a:pPr marL="0" indent="0">
              <a:buNone/>
            </a:pPr>
            <a:r>
              <a:rPr lang="en-US" sz="2000" dirty="0" err="1"/>
              <a:t>int</a:t>
            </a:r>
            <a:r>
              <a:rPr lang="en-US" sz="2000" dirty="0"/>
              <a:t> main()</a:t>
            </a:r>
          </a:p>
          <a:p>
            <a:pPr marL="0" indent="0">
              <a:buNone/>
            </a:pPr>
            <a:r>
              <a:rPr lang="en-US" sz="2000" dirty="0"/>
              <a:t>{</a:t>
            </a:r>
          </a:p>
          <a:p>
            <a:pPr marL="0" indent="0">
              <a:buNone/>
            </a:pPr>
            <a:r>
              <a:rPr lang="en-US" sz="2000" dirty="0" smtClean="0"/>
              <a:t>    FILE </a:t>
            </a:r>
            <a:r>
              <a:rPr lang="en-US" sz="2000" dirty="0"/>
              <a:t>*</a:t>
            </a:r>
            <a:r>
              <a:rPr lang="en-US" sz="2000" dirty="0" err="1"/>
              <a:t>fp</a:t>
            </a:r>
            <a:r>
              <a:rPr lang="en-US" sz="2000" dirty="0"/>
              <a:t>;</a:t>
            </a:r>
          </a:p>
          <a:p>
            <a:pPr marL="0" indent="0">
              <a:buNone/>
            </a:pPr>
            <a:r>
              <a:rPr lang="en-US" sz="2000" dirty="0" smtClean="0"/>
              <a:t>    </a:t>
            </a:r>
            <a:r>
              <a:rPr lang="en-US" sz="2000" dirty="0" err="1" smtClean="0"/>
              <a:t>fp</a:t>
            </a:r>
            <a:r>
              <a:rPr lang="en-US" sz="2000" dirty="0" smtClean="0"/>
              <a:t>=</a:t>
            </a:r>
            <a:r>
              <a:rPr lang="en-US" sz="2000" dirty="0" err="1" smtClean="0"/>
              <a:t>fopen</a:t>
            </a:r>
            <a:r>
              <a:rPr lang="en-US" sz="2000" dirty="0"/>
              <a:t>("egWrite3.txt","wt");</a:t>
            </a:r>
          </a:p>
          <a:p>
            <a:pPr marL="0" indent="0">
              <a:buNone/>
            </a:pPr>
            <a:r>
              <a:rPr lang="en-US" sz="2000" dirty="0" smtClean="0">
                <a:solidFill>
                  <a:srgbClr val="FF0000"/>
                </a:solidFill>
              </a:rPr>
              <a:t>    </a:t>
            </a:r>
            <a:r>
              <a:rPr lang="en-US" sz="2000" dirty="0" err="1" smtClean="0">
                <a:solidFill>
                  <a:srgbClr val="FF0000"/>
                </a:solidFill>
              </a:rPr>
              <a:t>fputs</a:t>
            </a:r>
            <a:r>
              <a:rPr lang="en-US" sz="2000" dirty="0"/>
              <a:t>("This is an first example </a:t>
            </a:r>
            <a:r>
              <a:rPr lang="en-US" sz="2000" dirty="0" smtClean="0"/>
              <a:t>     	string</a:t>
            </a:r>
            <a:r>
              <a:rPr lang="en-US" sz="2000" dirty="0"/>
              <a:t>.\n",</a:t>
            </a:r>
            <a:r>
              <a:rPr lang="en-US" sz="2000" dirty="0" err="1"/>
              <a:t>fp</a:t>
            </a:r>
            <a:r>
              <a:rPr lang="en-US" sz="2000" dirty="0"/>
              <a:t>);</a:t>
            </a:r>
          </a:p>
          <a:p>
            <a:pPr marL="0" indent="0">
              <a:buNone/>
            </a:pPr>
            <a:r>
              <a:rPr lang="en-US" sz="2000" dirty="0" smtClean="0"/>
              <a:t>    char </a:t>
            </a:r>
            <a:r>
              <a:rPr lang="en-US" sz="2000" dirty="0" err="1"/>
              <a:t>str</a:t>
            </a:r>
            <a:r>
              <a:rPr lang="en-US" sz="2000" dirty="0"/>
              <a:t>[10]="mg mg\n";</a:t>
            </a:r>
          </a:p>
          <a:p>
            <a:pPr marL="0" indent="0">
              <a:buNone/>
            </a:pPr>
            <a:r>
              <a:rPr lang="en-US" sz="2000" dirty="0"/>
              <a:t>     </a:t>
            </a:r>
            <a:r>
              <a:rPr lang="en-US" sz="2000" dirty="0" err="1" smtClean="0">
                <a:solidFill>
                  <a:srgbClr val="FF0000"/>
                </a:solidFill>
              </a:rPr>
              <a:t>fputs</a:t>
            </a:r>
            <a:r>
              <a:rPr lang="en-US" sz="2000" dirty="0" smtClean="0"/>
              <a:t>(</a:t>
            </a:r>
            <a:r>
              <a:rPr lang="en-US" sz="2000" dirty="0" err="1" smtClean="0"/>
              <a:t>str,fp</a:t>
            </a:r>
            <a:r>
              <a:rPr lang="en-US" sz="2000" dirty="0"/>
              <a:t>);</a:t>
            </a:r>
          </a:p>
          <a:p>
            <a:pPr marL="0" indent="0">
              <a:buNone/>
            </a:pPr>
            <a:r>
              <a:rPr lang="en-US" sz="2000" dirty="0"/>
              <a:t>    </a:t>
            </a:r>
            <a:endParaRPr lang="en-US" sz="2000" dirty="0" smtClean="0"/>
          </a:p>
          <a:p>
            <a:pPr marL="0" indent="0">
              <a:buNone/>
            </a:pPr>
            <a:r>
              <a:rPr lang="en-US" sz="2000" dirty="0"/>
              <a:t> </a:t>
            </a:r>
            <a:r>
              <a:rPr lang="en-US" sz="2000" dirty="0" smtClean="0"/>
              <a:t>    </a:t>
            </a:r>
            <a:r>
              <a:rPr lang="en-US" sz="2000" dirty="0" err="1">
                <a:solidFill>
                  <a:srgbClr val="FF0000"/>
                </a:solidFill>
              </a:rPr>
              <a:t>fputs</a:t>
            </a:r>
            <a:r>
              <a:rPr lang="en-US" sz="2000" dirty="0">
                <a:solidFill>
                  <a:srgbClr val="FF0000"/>
                </a:solidFill>
              </a:rPr>
              <a:t>(</a:t>
            </a:r>
            <a:r>
              <a:rPr lang="en-US" sz="2000" dirty="0"/>
              <a:t>"This is an second example </a:t>
            </a:r>
            <a:r>
              <a:rPr lang="en-US" sz="2000" dirty="0" smtClean="0"/>
              <a:t>   	string</a:t>
            </a:r>
            <a:r>
              <a:rPr lang="en-US" sz="2000" dirty="0"/>
              <a:t>.\n",</a:t>
            </a:r>
            <a:r>
              <a:rPr lang="en-US" sz="2000" dirty="0" err="1"/>
              <a:t>fp</a:t>
            </a:r>
            <a:r>
              <a:rPr lang="en-US" sz="2000" dirty="0"/>
              <a:t>);</a:t>
            </a:r>
          </a:p>
          <a:p>
            <a:pPr marL="0" indent="0">
              <a:buNone/>
            </a:pPr>
            <a:r>
              <a:rPr lang="en-US" sz="2000" dirty="0"/>
              <a:t>     </a:t>
            </a:r>
            <a:r>
              <a:rPr lang="en-US" sz="2000" dirty="0" smtClean="0"/>
              <a:t> </a:t>
            </a:r>
            <a:r>
              <a:rPr lang="en-US" sz="2000" dirty="0" err="1"/>
              <a:t>fclose</a:t>
            </a:r>
            <a:r>
              <a:rPr lang="en-US" sz="2000" dirty="0"/>
              <a:t>(</a:t>
            </a:r>
            <a:r>
              <a:rPr lang="en-US" sz="2000" dirty="0" err="1"/>
              <a:t>fp</a:t>
            </a:r>
            <a:r>
              <a:rPr lang="en-US" sz="2000" dirty="0"/>
              <a:t>);</a:t>
            </a:r>
          </a:p>
          <a:p>
            <a:pPr marL="0" indent="0">
              <a:buNone/>
            </a:pPr>
            <a:r>
              <a:rPr lang="en-US" sz="2000" dirty="0" smtClean="0"/>
              <a:t>     return </a:t>
            </a:r>
            <a:r>
              <a:rPr lang="en-US" sz="2000" dirty="0"/>
              <a:t>0;</a:t>
            </a:r>
          </a:p>
          <a:p>
            <a:pPr marL="0" indent="0">
              <a:buNone/>
            </a:pPr>
            <a:r>
              <a:rPr lang="en-US" sz="2000" dirty="0"/>
              <a:t>}</a:t>
            </a:r>
          </a:p>
        </p:txBody>
      </p:sp>
      <p:sp>
        <p:nvSpPr>
          <p:cNvPr id="4" name="Content Placeholder 3"/>
          <p:cNvSpPr>
            <a:spLocks noGrp="1"/>
          </p:cNvSpPr>
          <p:nvPr>
            <p:ph sz="half" idx="2"/>
          </p:nvPr>
        </p:nvSpPr>
        <p:spPr>
          <a:xfrm>
            <a:off x="4724400" y="0"/>
            <a:ext cx="4038600" cy="6934200"/>
          </a:xfrm>
          <a:ln>
            <a:solidFill>
              <a:schemeClr val="tx1"/>
            </a:solidFill>
            <a:prstDash val="sysDot"/>
          </a:ln>
        </p:spPr>
        <p:txBody>
          <a:bodyPr>
            <a:noAutofit/>
          </a:bodyPr>
          <a:lstStyle/>
          <a:p>
            <a:pPr marL="0" indent="0">
              <a:buNone/>
            </a:pPr>
            <a:r>
              <a:rPr lang="en-US" sz="2000" dirty="0" smtClean="0"/>
              <a:t>//egRead3.cpp</a:t>
            </a:r>
          </a:p>
          <a:p>
            <a:pPr marL="0" indent="0">
              <a:buNone/>
            </a:pPr>
            <a:r>
              <a:rPr lang="en-US" sz="2000" dirty="0"/>
              <a:t>#include&lt;</a:t>
            </a:r>
            <a:r>
              <a:rPr lang="en-US" sz="2000" dirty="0" err="1"/>
              <a:t>stdio.h</a:t>
            </a:r>
            <a:r>
              <a:rPr lang="en-US" sz="2000" dirty="0"/>
              <a:t>&gt;</a:t>
            </a:r>
          </a:p>
          <a:p>
            <a:pPr marL="0" indent="0">
              <a:buNone/>
            </a:pPr>
            <a:r>
              <a:rPr lang="en-US" sz="2000" dirty="0"/>
              <a:t>#include&lt;</a:t>
            </a:r>
            <a:r>
              <a:rPr lang="en-US" sz="2000" dirty="0" err="1"/>
              <a:t>iostream.h</a:t>
            </a:r>
            <a:r>
              <a:rPr lang="en-US" sz="2000" dirty="0"/>
              <a:t>&gt;</a:t>
            </a:r>
          </a:p>
          <a:p>
            <a:pPr marL="0" indent="0">
              <a:buNone/>
            </a:pPr>
            <a:r>
              <a:rPr lang="en-US" sz="2000" dirty="0" err="1"/>
              <a:t>int</a:t>
            </a:r>
            <a:r>
              <a:rPr lang="en-US" sz="2000" dirty="0"/>
              <a:t> main()</a:t>
            </a:r>
          </a:p>
          <a:p>
            <a:pPr marL="0" indent="0">
              <a:buNone/>
            </a:pPr>
            <a:r>
              <a:rPr lang="en-US" sz="2000" dirty="0"/>
              <a:t>{</a:t>
            </a:r>
          </a:p>
          <a:p>
            <a:pPr marL="0" indent="0">
              <a:buNone/>
            </a:pPr>
            <a:r>
              <a:rPr lang="en-US" sz="2000" dirty="0" smtClean="0"/>
              <a:t>   FILE </a:t>
            </a:r>
            <a:r>
              <a:rPr lang="en-US" sz="2000" dirty="0"/>
              <a:t>*</a:t>
            </a:r>
            <a:r>
              <a:rPr lang="en-US" sz="2000" dirty="0" err="1"/>
              <a:t>fp</a:t>
            </a:r>
            <a:r>
              <a:rPr lang="en-US" sz="2000" dirty="0"/>
              <a:t>;</a:t>
            </a:r>
          </a:p>
          <a:p>
            <a:pPr marL="0" indent="0">
              <a:buNone/>
            </a:pPr>
            <a:r>
              <a:rPr lang="en-US" sz="2000" dirty="0" smtClean="0"/>
              <a:t>   </a:t>
            </a:r>
            <a:r>
              <a:rPr lang="en-US" sz="2000" dirty="0" err="1" smtClean="0"/>
              <a:t>fp</a:t>
            </a:r>
            <a:r>
              <a:rPr lang="en-US" sz="2000" dirty="0" smtClean="0"/>
              <a:t>=</a:t>
            </a:r>
            <a:r>
              <a:rPr lang="en-US" sz="2000" dirty="0" err="1" smtClean="0"/>
              <a:t>fopen</a:t>
            </a:r>
            <a:r>
              <a:rPr lang="en-US" sz="2000" dirty="0"/>
              <a:t>("egWrite3.txt","rt");</a:t>
            </a:r>
          </a:p>
          <a:p>
            <a:pPr marL="0" indent="0">
              <a:buNone/>
            </a:pPr>
            <a:r>
              <a:rPr lang="en-US" sz="2000" dirty="0" smtClean="0"/>
              <a:t>   char str1[50];</a:t>
            </a:r>
            <a:endParaRPr lang="en-US" sz="2000" dirty="0"/>
          </a:p>
          <a:p>
            <a:pPr marL="0" indent="0">
              <a:buNone/>
            </a:pPr>
            <a:r>
              <a:rPr lang="en-US" sz="2000" dirty="0"/>
              <a:t>  </a:t>
            </a:r>
            <a:r>
              <a:rPr lang="en-US" sz="2000" dirty="0" smtClean="0"/>
              <a:t> </a:t>
            </a:r>
            <a:r>
              <a:rPr lang="en-US" sz="2000" dirty="0" err="1" smtClean="0">
                <a:solidFill>
                  <a:srgbClr val="FF0000"/>
                </a:solidFill>
              </a:rPr>
              <a:t>fgets</a:t>
            </a:r>
            <a:r>
              <a:rPr lang="en-US" sz="2000" dirty="0" smtClean="0"/>
              <a:t>(str1,50,fp</a:t>
            </a:r>
            <a:r>
              <a:rPr lang="en-US" sz="2000" dirty="0"/>
              <a:t>);</a:t>
            </a:r>
          </a:p>
          <a:p>
            <a:pPr marL="0" indent="0">
              <a:buNone/>
            </a:pPr>
            <a:r>
              <a:rPr lang="en-US" sz="2000" dirty="0"/>
              <a:t>  </a:t>
            </a:r>
            <a:r>
              <a:rPr lang="en-US" sz="2000" dirty="0" smtClean="0"/>
              <a:t> </a:t>
            </a:r>
            <a:r>
              <a:rPr lang="en-US" sz="2000" dirty="0" err="1" smtClean="0"/>
              <a:t>cout</a:t>
            </a:r>
            <a:r>
              <a:rPr lang="en-US" sz="2000" dirty="0"/>
              <a:t>&lt;&lt;</a:t>
            </a:r>
            <a:r>
              <a:rPr lang="en-US" sz="2000" dirty="0" smtClean="0"/>
              <a:t>str1</a:t>
            </a:r>
            <a:r>
              <a:rPr lang="en-US" sz="2000" dirty="0"/>
              <a:t>;</a:t>
            </a:r>
          </a:p>
          <a:p>
            <a:pPr marL="0" indent="0">
              <a:buNone/>
            </a:pPr>
            <a:r>
              <a:rPr lang="en-US" sz="2000" dirty="0" smtClean="0"/>
              <a:t>   char </a:t>
            </a:r>
            <a:r>
              <a:rPr lang="en-US" sz="2000" dirty="0"/>
              <a:t>str2[10];</a:t>
            </a:r>
          </a:p>
          <a:p>
            <a:pPr marL="0" indent="0">
              <a:buNone/>
            </a:pPr>
            <a:r>
              <a:rPr lang="en-US" sz="2000" dirty="0"/>
              <a:t>  </a:t>
            </a:r>
            <a:r>
              <a:rPr lang="en-US" sz="2000" dirty="0" smtClean="0"/>
              <a:t>  </a:t>
            </a:r>
            <a:r>
              <a:rPr lang="en-US" sz="2000" dirty="0" err="1" smtClean="0">
                <a:solidFill>
                  <a:srgbClr val="FF0000"/>
                </a:solidFill>
              </a:rPr>
              <a:t>fgets</a:t>
            </a:r>
            <a:r>
              <a:rPr lang="en-US" sz="2000" dirty="0" smtClean="0"/>
              <a:t>(str2,10,fp</a:t>
            </a:r>
            <a:r>
              <a:rPr lang="en-US" sz="2000" dirty="0"/>
              <a:t>);</a:t>
            </a:r>
          </a:p>
          <a:p>
            <a:pPr marL="0" indent="0">
              <a:buNone/>
            </a:pPr>
            <a:r>
              <a:rPr lang="en-US" sz="2000" dirty="0"/>
              <a:t>  </a:t>
            </a:r>
            <a:r>
              <a:rPr lang="en-US" sz="2000" dirty="0" smtClean="0"/>
              <a:t> </a:t>
            </a:r>
            <a:r>
              <a:rPr lang="en-US" sz="2000" dirty="0"/>
              <a:t> </a:t>
            </a:r>
            <a:r>
              <a:rPr lang="en-US" sz="2000" dirty="0" err="1" smtClean="0"/>
              <a:t>cout</a:t>
            </a:r>
            <a:r>
              <a:rPr lang="en-US" sz="2000" dirty="0"/>
              <a:t>&lt;&lt;str2;</a:t>
            </a:r>
          </a:p>
          <a:p>
            <a:pPr marL="0" indent="0">
              <a:buNone/>
            </a:pPr>
            <a:r>
              <a:rPr lang="en-US" sz="2000" dirty="0"/>
              <a:t>  </a:t>
            </a:r>
            <a:r>
              <a:rPr lang="en-US" sz="2000" dirty="0" smtClean="0"/>
              <a:t>  char str3[50];</a:t>
            </a:r>
            <a:endParaRPr lang="en-US" sz="2000" dirty="0"/>
          </a:p>
          <a:p>
            <a:pPr marL="0" indent="0">
              <a:buNone/>
            </a:pPr>
            <a:r>
              <a:rPr lang="en-US" sz="2000" dirty="0"/>
              <a:t>  </a:t>
            </a:r>
            <a:r>
              <a:rPr lang="en-US" sz="2000" dirty="0" smtClean="0"/>
              <a:t>  </a:t>
            </a:r>
            <a:r>
              <a:rPr lang="en-US" sz="2000" dirty="0" err="1" smtClean="0">
                <a:solidFill>
                  <a:srgbClr val="FF0000"/>
                </a:solidFill>
              </a:rPr>
              <a:t>fgets</a:t>
            </a:r>
            <a:r>
              <a:rPr lang="en-US" sz="2000" dirty="0" smtClean="0"/>
              <a:t>(str3,50,fp</a:t>
            </a:r>
            <a:r>
              <a:rPr lang="en-US" sz="2000" dirty="0"/>
              <a:t>);</a:t>
            </a:r>
          </a:p>
          <a:p>
            <a:pPr marL="0" indent="0">
              <a:buNone/>
            </a:pPr>
            <a:r>
              <a:rPr lang="en-US" sz="2000" dirty="0"/>
              <a:t>  </a:t>
            </a:r>
            <a:r>
              <a:rPr lang="en-US" sz="2000" dirty="0" smtClean="0"/>
              <a:t>  </a:t>
            </a:r>
            <a:r>
              <a:rPr lang="en-US" sz="2000" dirty="0" err="1" smtClean="0"/>
              <a:t>cout</a:t>
            </a:r>
            <a:r>
              <a:rPr lang="en-US" sz="2000" dirty="0"/>
              <a:t>&lt;&lt;str3;</a:t>
            </a:r>
          </a:p>
          <a:p>
            <a:pPr marL="0" indent="0">
              <a:buNone/>
            </a:pPr>
            <a:r>
              <a:rPr lang="en-US" sz="2000" dirty="0"/>
              <a:t>  </a:t>
            </a:r>
            <a:r>
              <a:rPr lang="en-US" sz="2000" dirty="0" smtClean="0"/>
              <a:t>  </a:t>
            </a:r>
            <a:r>
              <a:rPr lang="en-US" sz="2000" dirty="0" err="1" smtClean="0"/>
              <a:t>fclose</a:t>
            </a:r>
            <a:r>
              <a:rPr lang="en-US" sz="2000" dirty="0" smtClean="0"/>
              <a:t>(</a:t>
            </a:r>
            <a:r>
              <a:rPr lang="en-US" sz="2000" dirty="0" err="1" smtClean="0"/>
              <a:t>fp</a:t>
            </a:r>
            <a:r>
              <a:rPr lang="en-US" sz="2000" dirty="0"/>
              <a:t>);</a:t>
            </a:r>
          </a:p>
          <a:p>
            <a:pPr marL="0" indent="0">
              <a:buNone/>
            </a:pPr>
            <a:r>
              <a:rPr lang="en-US" sz="2000" dirty="0" smtClean="0"/>
              <a:t>    return </a:t>
            </a:r>
            <a:r>
              <a:rPr lang="en-US" sz="2000" dirty="0"/>
              <a:t>0;</a:t>
            </a:r>
          </a:p>
          <a:p>
            <a:pPr marL="0" indent="0">
              <a:buNone/>
            </a:pPr>
            <a:r>
              <a:rPr lang="en-US" sz="2000" dirty="0"/>
              <a:t>}</a:t>
            </a:r>
          </a:p>
        </p:txBody>
      </p:sp>
    </p:spTree>
    <p:extLst>
      <p:ext uri="{BB962C8B-B14F-4D97-AF65-F5344CB8AC3E}">
        <p14:creationId xmlns:p14="http://schemas.microsoft.com/office/powerpoint/2010/main" val="1299902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40677" y="76200"/>
            <a:ext cx="8792308" cy="685800"/>
          </a:xfrm>
        </p:spPr>
        <p:txBody>
          <a:bodyPr/>
          <a:lstStyle/>
          <a:p>
            <a:pPr eaLnBrk="1" hangingPunct="1"/>
            <a:r>
              <a:rPr lang="en-US" sz="3600" dirty="0" smtClean="0"/>
              <a:t>File Creation (Text Mode)</a:t>
            </a:r>
          </a:p>
        </p:txBody>
      </p:sp>
      <p:sp>
        <p:nvSpPr>
          <p:cNvPr id="24579" name="Content Placeholder 2" descr="Rectangle: Click to edit Master text styles&#10;Second level&#10;Third level&#10;Fourth level&#10;Fifth level"/>
          <p:cNvSpPr>
            <a:spLocks noGrp="1"/>
          </p:cNvSpPr>
          <p:nvPr>
            <p:ph idx="4294967295"/>
          </p:nvPr>
        </p:nvSpPr>
        <p:spPr>
          <a:xfrm>
            <a:off x="252046" y="914400"/>
            <a:ext cx="8610600" cy="5486400"/>
          </a:xfrm>
        </p:spPr>
        <p:txBody>
          <a:bodyPr>
            <a:normAutofit fontScale="55000" lnSpcReduction="20000"/>
          </a:bodyPr>
          <a:lstStyle/>
          <a:p>
            <a:pPr>
              <a:buFont typeface="Wingdings" pitchFamily="2" charset="2"/>
              <a:buNone/>
            </a:pPr>
            <a:r>
              <a:rPr lang="en-US" dirty="0" smtClean="0"/>
              <a:t>//all_fun_write.cpp</a:t>
            </a:r>
          </a:p>
          <a:p>
            <a:pPr>
              <a:buFont typeface="Wingdings" pitchFamily="2" charset="2"/>
              <a:buNone/>
            </a:pPr>
            <a:r>
              <a:rPr lang="en-US" dirty="0" smtClean="0"/>
              <a:t>#include&lt;</a:t>
            </a:r>
            <a:r>
              <a:rPr lang="en-US" dirty="0" err="1" smtClean="0"/>
              <a:t>stdio.h</a:t>
            </a:r>
            <a:r>
              <a:rPr lang="en-US" dirty="0" smtClean="0"/>
              <a:t>&gt;</a:t>
            </a:r>
          </a:p>
          <a:p>
            <a:pPr>
              <a:buFont typeface="Wingdings" pitchFamily="2" charset="2"/>
              <a:buNone/>
            </a:pPr>
            <a:r>
              <a:rPr lang="en-US" dirty="0" err="1" smtClean="0"/>
              <a:t>int</a:t>
            </a:r>
            <a:r>
              <a:rPr lang="en-US" dirty="0" smtClean="0"/>
              <a:t> main()</a:t>
            </a:r>
          </a:p>
          <a:p>
            <a:pPr>
              <a:buFont typeface="Wingdings" pitchFamily="2" charset="2"/>
              <a:buNone/>
            </a:pPr>
            <a:r>
              <a:rPr lang="en-US" dirty="0" smtClean="0"/>
              <a:t>{   </a:t>
            </a:r>
          </a:p>
          <a:p>
            <a:pPr>
              <a:buFont typeface="Wingdings" pitchFamily="2" charset="2"/>
              <a:buNone/>
            </a:pPr>
            <a:r>
              <a:rPr lang="en-US" dirty="0"/>
              <a:t> </a:t>
            </a:r>
            <a:r>
              <a:rPr lang="en-US" dirty="0" smtClean="0"/>
              <a:t>     FILE *</a:t>
            </a:r>
            <a:r>
              <a:rPr lang="en-US" dirty="0" err="1" smtClean="0"/>
              <a:t>fp</a:t>
            </a:r>
            <a:r>
              <a:rPr lang="en-US" dirty="0" smtClean="0"/>
              <a:t>;</a:t>
            </a:r>
          </a:p>
          <a:p>
            <a:pPr>
              <a:buFont typeface="Wingdings" pitchFamily="2" charset="2"/>
              <a:buNone/>
            </a:pPr>
            <a:r>
              <a:rPr lang="en-US" dirty="0"/>
              <a:t> </a:t>
            </a:r>
            <a:r>
              <a:rPr lang="en-US" dirty="0" smtClean="0"/>
              <a:t>      </a:t>
            </a:r>
            <a:r>
              <a:rPr lang="en-US" dirty="0" smtClean="0">
                <a:solidFill>
                  <a:schemeClr val="tx2">
                    <a:lumMod val="60000"/>
                    <a:lumOff val="40000"/>
                  </a:schemeClr>
                </a:solidFill>
              </a:rPr>
              <a:t>// </a:t>
            </a:r>
            <a:r>
              <a:rPr lang="en-US" dirty="0">
                <a:solidFill>
                  <a:schemeClr val="tx2">
                    <a:lumMod val="60000"/>
                    <a:lumOff val="40000"/>
                  </a:schemeClr>
                </a:solidFill>
              </a:rPr>
              <a:t>create a text file for writing</a:t>
            </a:r>
            <a:endParaRPr lang="en-US" dirty="0" smtClean="0">
              <a:solidFill>
                <a:schemeClr val="tx2">
                  <a:lumMod val="60000"/>
                  <a:lumOff val="40000"/>
                </a:schemeClr>
              </a:solidFill>
            </a:endParaRPr>
          </a:p>
          <a:p>
            <a:pPr>
              <a:buFont typeface="Wingdings" pitchFamily="2" charset="2"/>
              <a:buNone/>
            </a:pPr>
            <a:r>
              <a:rPr lang="en-US" dirty="0" smtClean="0"/>
              <a:t>      </a:t>
            </a:r>
            <a:r>
              <a:rPr lang="en-US" dirty="0" err="1" smtClean="0"/>
              <a:t>fp</a:t>
            </a:r>
            <a:r>
              <a:rPr lang="en-US" dirty="0" smtClean="0"/>
              <a:t> = </a:t>
            </a:r>
            <a:r>
              <a:rPr lang="en-US" dirty="0" err="1" smtClean="0"/>
              <a:t>fopen</a:t>
            </a:r>
            <a:r>
              <a:rPr lang="en-US" dirty="0" smtClean="0"/>
              <a:t>(“all_fun.txt","</a:t>
            </a:r>
            <a:r>
              <a:rPr lang="en-US" dirty="0" err="1" smtClean="0"/>
              <a:t>wt</a:t>
            </a:r>
            <a:r>
              <a:rPr lang="en-US" dirty="0" smtClean="0"/>
              <a:t>");    </a:t>
            </a:r>
          </a:p>
          <a:p>
            <a:pPr>
              <a:buNone/>
            </a:pPr>
            <a:r>
              <a:rPr lang="en-US" dirty="0"/>
              <a:t> </a:t>
            </a:r>
            <a:r>
              <a:rPr lang="en-US" dirty="0" smtClean="0"/>
              <a:t>      </a:t>
            </a:r>
            <a:r>
              <a:rPr lang="en-US" dirty="0">
                <a:solidFill>
                  <a:schemeClr val="tx2">
                    <a:lumMod val="60000"/>
                    <a:lumOff val="40000"/>
                  </a:schemeClr>
                </a:solidFill>
              </a:rPr>
              <a:t>// outputs a character to </a:t>
            </a:r>
            <a:r>
              <a:rPr lang="en-US" dirty="0" smtClean="0">
                <a:solidFill>
                  <a:schemeClr val="tx2">
                    <a:lumMod val="60000"/>
                    <a:lumOff val="40000"/>
                  </a:schemeClr>
                </a:solidFill>
              </a:rPr>
              <a:t>stream</a:t>
            </a:r>
          </a:p>
          <a:p>
            <a:pPr>
              <a:buNone/>
            </a:pPr>
            <a:r>
              <a:rPr lang="en-US" dirty="0" smtClean="0"/>
              <a:t>	</a:t>
            </a:r>
            <a:r>
              <a:rPr lang="en-US" dirty="0" smtClean="0">
                <a:solidFill>
                  <a:srgbClr val="FF0000"/>
                </a:solidFill>
              </a:rPr>
              <a:t>  </a:t>
            </a:r>
            <a:r>
              <a:rPr lang="en-US" b="1" dirty="0" err="1" smtClean="0">
                <a:solidFill>
                  <a:srgbClr val="FF0000"/>
                </a:solidFill>
              </a:rPr>
              <a:t>fputc</a:t>
            </a:r>
            <a:r>
              <a:rPr lang="en-US" b="1" dirty="0" smtClean="0">
                <a:solidFill>
                  <a:srgbClr val="FF0000"/>
                </a:solidFill>
              </a:rPr>
              <a:t>('A',</a:t>
            </a:r>
            <a:r>
              <a:rPr lang="en-US" b="1" dirty="0" err="1" smtClean="0">
                <a:solidFill>
                  <a:srgbClr val="FF0000"/>
                </a:solidFill>
              </a:rPr>
              <a:t>fp</a:t>
            </a:r>
            <a:r>
              <a:rPr lang="en-US" b="1" dirty="0">
                <a:solidFill>
                  <a:srgbClr val="FF0000"/>
                </a:solidFill>
              </a:rPr>
              <a:t>);</a:t>
            </a:r>
            <a:r>
              <a:rPr lang="en-US" dirty="0"/>
              <a:t>		</a:t>
            </a:r>
            <a:endParaRPr lang="en-US" dirty="0" smtClean="0"/>
          </a:p>
          <a:p>
            <a:pPr>
              <a:buNone/>
            </a:pPr>
            <a:r>
              <a:rPr lang="en-US" dirty="0" smtClean="0"/>
              <a:t>       </a:t>
            </a:r>
            <a:r>
              <a:rPr lang="en-US" dirty="0" err="1" smtClean="0"/>
              <a:t>int</a:t>
            </a:r>
            <a:r>
              <a:rPr lang="en-US" dirty="0" smtClean="0"/>
              <a:t> </a:t>
            </a:r>
            <a:r>
              <a:rPr lang="en-US" dirty="0" err="1" smtClean="0"/>
              <a:t>i</a:t>
            </a:r>
            <a:r>
              <a:rPr lang="en-US" dirty="0" smtClean="0"/>
              <a:t> = 100;</a:t>
            </a:r>
          </a:p>
          <a:p>
            <a:pPr>
              <a:buFont typeface="Wingdings" pitchFamily="2" charset="2"/>
              <a:buNone/>
            </a:pPr>
            <a:r>
              <a:rPr lang="en-US" dirty="0" smtClean="0"/>
              <a:t>      char c = 'C';</a:t>
            </a:r>
          </a:p>
          <a:p>
            <a:pPr>
              <a:buFont typeface="Wingdings" pitchFamily="2" charset="2"/>
              <a:buNone/>
            </a:pPr>
            <a:r>
              <a:rPr lang="en-US" dirty="0" smtClean="0"/>
              <a:t>      float f = 1.234;</a:t>
            </a:r>
          </a:p>
          <a:p>
            <a:pPr>
              <a:buNone/>
            </a:pPr>
            <a:r>
              <a:rPr lang="en-US" dirty="0">
                <a:solidFill>
                  <a:schemeClr val="tx2">
                    <a:lumMod val="60000"/>
                    <a:lumOff val="40000"/>
                  </a:schemeClr>
                </a:solidFill>
              </a:rPr>
              <a:t> </a:t>
            </a:r>
            <a:r>
              <a:rPr lang="en-US" dirty="0" smtClean="0">
                <a:solidFill>
                  <a:schemeClr val="tx2">
                    <a:lumMod val="60000"/>
                    <a:lumOff val="40000"/>
                  </a:schemeClr>
                </a:solidFill>
              </a:rPr>
              <a:t>      </a:t>
            </a:r>
            <a:r>
              <a:rPr lang="en-US" dirty="0">
                <a:solidFill>
                  <a:schemeClr val="tx2">
                    <a:lumMod val="60000"/>
                    <a:lumOff val="40000"/>
                  </a:schemeClr>
                </a:solidFill>
              </a:rPr>
              <a:t>// formatted output to a </a:t>
            </a:r>
            <a:r>
              <a:rPr lang="en-US" dirty="0" smtClean="0">
                <a:solidFill>
                  <a:schemeClr val="tx2">
                    <a:lumMod val="60000"/>
                    <a:lumOff val="40000"/>
                  </a:schemeClr>
                </a:solidFill>
              </a:rPr>
              <a:t>stream</a:t>
            </a:r>
          </a:p>
          <a:p>
            <a:pPr>
              <a:buNone/>
            </a:pPr>
            <a:r>
              <a:rPr lang="en-US" dirty="0" smtClean="0"/>
              <a:t>      </a:t>
            </a:r>
            <a:r>
              <a:rPr lang="en-US" b="1" dirty="0" err="1" smtClean="0">
                <a:solidFill>
                  <a:srgbClr val="FF0000"/>
                </a:solidFill>
              </a:rPr>
              <a:t>fprintf</a:t>
            </a:r>
            <a:r>
              <a:rPr lang="en-US" b="1" dirty="0" smtClean="0">
                <a:solidFill>
                  <a:srgbClr val="FF0000"/>
                </a:solidFill>
              </a:rPr>
              <a:t>(</a:t>
            </a:r>
            <a:r>
              <a:rPr lang="en-US" b="1" dirty="0" err="1" smtClean="0">
                <a:solidFill>
                  <a:srgbClr val="FF0000"/>
                </a:solidFill>
              </a:rPr>
              <a:t>fp</a:t>
            </a:r>
            <a:r>
              <a:rPr lang="en-US" b="1" dirty="0" smtClean="0">
                <a:solidFill>
                  <a:srgbClr val="FF0000"/>
                </a:solidFill>
              </a:rPr>
              <a:t>,"%d %c %f ",</a:t>
            </a:r>
            <a:r>
              <a:rPr lang="en-US" b="1" dirty="0" err="1" smtClean="0">
                <a:solidFill>
                  <a:srgbClr val="FF0000"/>
                </a:solidFill>
              </a:rPr>
              <a:t>i,c,f</a:t>
            </a:r>
            <a:r>
              <a:rPr lang="en-US" b="1" dirty="0">
                <a:solidFill>
                  <a:srgbClr val="FF0000"/>
                </a:solidFill>
              </a:rPr>
              <a:t>); </a:t>
            </a:r>
            <a:endParaRPr lang="en-US" b="1" dirty="0" smtClean="0">
              <a:solidFill>
                <a:srgbClr val="FF0000"/>
              </a:solidFill>
            </a:endParaRPr>
          </a:p>
          <a:p>
            <a:pPr>
              <a:buNone/>
            </a:pPr>
            <a:r>
              <a:rPr lang="en-US" dirty="0"/>
              <a:t> </a:t>
            </a:r>
            <a:r>
              <a:rPr lang="en-US" dirty="0" smtClean="0"/>
              <a:t>     </a:t>
            </a:r>
            <a:r>
              <a:rPr lang="en-US" dirty="0" smtClean="0">
                <a:solidFill>
                  <a:schemeClr val="tx2">
                    <a:lumMod val="60000"/>
                    <a:lumOff val="40000"/>
                  </a:schemeClr>
                </a:solidFill>
              </a:rPr>
              <a:t>//</a:t>
            </a:r>
            <a:r>
              <a:rPr lang="en-US" dirty="0">
                <a:solidFill>
                  <a:schemeClr val="tx2">
                    <a:lumMod val="60000"/>
                    <a:lumOff val="40000"/>
                  </a:schemeClr>
                </a:solidFill>
              </a:rPr>
              <a:t>output a string to a stream</a:t>
            </a:r>
            <a:endParaRPr lang="en-US" dirty="0" smtClean="0">
              <a:solidFill>
                <a:schemeClr val="tx2">
                  <a:lumMod val="60000"/>
                  <a:lumOff val="40000"/>
                </a:schemeClr>
              </a:solidFill>
            </a:endParaRPr>
          </a:p>
          <a:p>
            <a:pPr>
              <a:buFont typeface="Wingdings" pitchFamily="2" charset="2"/>
              <a:buNone/>
            </a:pPr>
            <a:r>
              <a:rPr lang="en-US" b="1" dirty="0" smtClean="0">
                <a:solidFill>
                  <a:srgbClr val="FF0000"/>
                </a:solidFill>
              </a:rPr>
              <a:t>      </a:t>
            </a:r>
            <a:r>
              <a:rPr lang="en-US" b="1" dirty="0" err="1" smtClean="0">
                <a:solidFill>
                  <a:srgbClr val="FF0000"/>
                </a:solidFill>
              </a:rPr>
              <a:t>fputs</a:t>
            </a:r>
            <a:r>
              <a:rPr lang="en-US" b="1" dirty="0" smtClean="0">
                <a:solidFill>
                  <a:srgbClr val="FF0000"/>
                </a:solidFill>
              </a:rPr>
              <a:t>("This is an output text to a stream",</a:t>
            </a:r>
            <a:r>
              <a:rPr lang="en-US" b="1" dirty="0" err="1" smtClean="0">
                <a:solidFill>
                  <a:srgbClr val="FF0000"/>
                </a:solidFill>
              </a:rPr>
              <a:t>fp</a:t>
            </a:r>
            <a:r>
              <a:rPr lang="en-US" b="1" dirty="0" smtClean="0">
                <a:solidFill>
                  <a:srgbClr val="FF0000"/>
                </a:solidFill>
              </a:rPr>
              <a:t>);</a:t>
            </a:r>
          </a:p>
          <a:p>
            <a:pPr>
              <a:buFont typeface="Wingdings" pitchFamily="2" charset="2"/>
              <a:buNone/>
            </a:pPr>
            <a:r>
              <a:rPr lang="en-US" dirty="0" smtClean="0"/>
              <a:t>    </a:t>
            </a:r>
            <a:r>
              <a:rPr lang="en-US" dirty="0" err="1" smtClean="0"/>
              <a:t>fclose</a:t>
            </a:r>
            <a:r>
              <a:rPr lang="en-US" dirty="0" smtClean="0"/>
              <a:t>(</a:t>
            </a:r>
            <a:r>
              <a:rPr lang="en-US" dirty="0" err="1" smtClean="0"/>
              <a:t>fp</a:t>
            </a:r>
            <a:r>
              <a:rPr lang="en-US" dirty="0" smtClean="0"/>
              <a:t>);</a:t>
            </a:r>
          </a:p>
          <a:p>
            <a:pPr>
              <a:buFont typeface="Wingdings" pitchFamily="2" charset="2"/>
              <a:buNone/>
            </a:pPr>
            <a:r>
              <a:rPr lang="en-US" dirty="0"/>
              <a:t> </a:t>
            </a:r>
            <a:r>
              <a:rPr lang="en-US" dirty="0" smtClean="0"/>
              <a:t>   return 0;</a:t>
            </a:r>
          </a:p>
          <a:p>
            <a:pPr>
              <a:buFont typeface="Wingdings" pitchFamily="2" charset="2"/>
              <a:buNone/>
            </a:pPr>
            <a:r>
              <a:rPr lang="en-US" dirty="0" smtClean="0"/>
              <a:t>}</a:t>
            </a:r>
            <a:endParaRPr lang="en-US" sz="2400" dirty="0" smtClean="0"/>
          </a:p>
        </p:txBody>
      </p:sp>
    </p:spTree>
    <p:extLst>
      <p:ext uri="{BB962C8B-B14F-4D97-AF65-F5344CB8AC3E}">
        <p14:creationId xmlns:p14="http://schemas.microsoft.com/office/powerpoint/2010/main" val="1542990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140677" y="76200"/>
            <a:ext cx="8792308" cy="685800"/>
          </a:xfrm>
        </p:spPr>
        <p:txBody>
          <a:bodyPr/>
          <a:lstStyle/>
          <a:p>
            <a:pPr eaLnBrk="1" hangingPunct="1"/>
            <a:r>
              <a:rPr lang="en-US" sz="3600" smtClean="0"/>
              <a:t>Reading a File (Text Mode)</a:t>
            </a:r>
          </a:p>
        </p:txBody>
      </p:sp>
      <p:sp>
        <p:nvSpPr>
          <p:cNvPr id="26627" name="Content Placeholder 2" descr="Rectangle: Click to edit Master text styles&#10;Second level&#10;Third level&#10;Fourth level&#10;Fifth level"/>
          <p:cNvSpPr>
            <a:spLocks noGrp="1"/>
          </p:cNvSpPr>
          <p:nvPr>
            <p:ph idx="4294967295"/>
          </p:nvPr>
        </p:nvSpPr>
        <p:spPr>
          <a:xfrm>
            <a:off x="252046" y="838200"/>
            <a:ext cx="8610600" cy="5943600"/>
          </a:xfrm>
        </p:spPr>
        <p:txBody>
          <a:bodyPr>
            <a:normAutofit fontScale="55000" lnSpcReduction="20000"/>
          </a:bodyPr>
          <a:lstStyle/>
          <a:p>
            <a:pPr>
              <a:buNone/>
            </a:pPr>
            <a:r>
              <a:rPr lang="en-US" dirty="0"/>
              <a:t>//</a:t>
            </a:r>
            <a:r>
              <a:rPr lang="en-US" dirty="0" smtClean="0"/>
              <a:t>all_fun_read.cpp</a:t>
            </a:r>
            <a:endParaRPr lang="en-US" b="1" dirty="0" smtClean="0"/>
          </a:p>
          <a:p>
            <a:pPr>
              <a:buFont typeface="Wingdings" pitchFamily="2" charset="2"/>
              <a:buNone/>
            </a:pPr>
            <a:r>
              <a:rPr lang="en-US" dirty="0" smtClean="0"/>
              <a:t>#include&lt;</a:t>
            </a:r>
            <a:r>
              <a:rPr lang="en-US" dirty="0" err="1" smtClean="0"/>
              <a:t>stdio.h</a:t>
            </a:r>
            <a:r>
              <a:rPr lang="en-US" dirty="0" smtClean="0"/>
              <a:t>&gt;</a:t>
            </a:r>
          </a:p>
          <a:p>
            <a:pPr>
              <a:buFont typeface="Wingdings" pitchFamily="2" charset="2"/>
              <a:buNone/>
            </a:pPr>
            <a:r>
              <a:rPr lang="en-US" dirty="0" smtClean="0"/>
              <a:t>#include&lt;</a:t>
            </a:r>
            <a:r>
              <a:rPr lang="en-US" dirty="0" err="1" smtClean="0"/>
              <a:t>iostream.h</a:t>
            </a:r>
            <a:r>
              <a:rPr lang="en-US" dirty="0" smtClean="0"/>
              <a:t>&gt;</a:t>
            </a:r>
          </a:p>
          <a:p>
            <a:pPr>
              <a:buFont typeface="Wingdings" pitchFamily="2" charset="2"/>
              <a:buNone/>
            </a:pPr>
            <a:r>
              <a:rPr lang="en-US" dirty="0" err="1" smtClean="0"/>
              <a:t>int</a:t>
            </a:r>
            <a:r>
              <a:rPr lang="en-US" dirty="0" smtClean="0"/>
              <a:t> main()</a:t>
            </a:r>
          </a:p>
          <a:p>
            <a:pPr>
              <a:buFont typeface="Wingdings" pitchFamily="2" charset="2"/>
              <a:buNone/>
            </a:pPr>
            <a:r>
              <a:rPr lang="en-US" dirty="0" smtClean="0"/>
              <a:t>{  </a:t>
            </a:r>
          </a:p>
          <a:p>
            <a:pPr>
              <a:buFont typeface="Wingdings" pitchFamily="2" charset="2"/>
              <a:buNone/>
            </a:pPr>
            <a:r>
              <a:rPr lang="en-US" dirty="0"/>
              <a:t> </a:t>
            </a:r>
            <a:r>
              <a:rPr lang="en-US" dirty="0" smtClean="0"/>
              <a:t>   FILE *</a:t>
            </a:r>
            <a:r>
              <a:rPr lang="en-US" dirty="0" err="1" smtClean="0"/>
              <a:t>fp</a:t>
            </a:r>
            <a:r>
              <a:rPr lang="en-US" dirty="0" smtClean="0"/>
              <a:t>;</a:t>
            </a:r>
          </a:p>
          <a:p>
            <a:pPr>
              <a:buFont typeface="Wingdings" pitchFamily="2" charset="2"/>
              <a:buNone/>
            </a:pPr>
            <a:r>
              <a:rPr lang="en-US" dirty="0" smtClean="0"/>
              <a:t>    </a:t>
            </a:r>
            <a:r>
              <a:rPr lang="en-US" dirty="0" err="1" smtClean="0"/>
              <a:t>fp</a:t>
            </a:r>
            <a:r>
              <a:rPr lang="en-US" dirty="0" smtClean="0"/>
              <a:t> = </a:t>
            </a:r>
            <a:r>
              <a:rPr lang="en-US" dirty="0" err="1" smtClean="0"/>
              <a:t>fopen</a:t>
            </a:r>
            <a:r>
              <a:rPr lang="en-US" smtClean="0"/>
              <a:t>(“all_fun.txt</a:t>
            </a:r>
            <a:r>
              <a:rPr lang="en-US" dirty="0" smtClean="0"/>
              <a:t>","</a:t>
            </a:r>
            <a:r>
              <a:rPr lang="en-US" dirty="0" err="1" smtClean="0"/>
              <a:t>rt</a:t>
            </a:r>
            <a:r>
              <a:rPr lang="en-US" dirty="0" smtClean="0"/>
              <a:t>");</a:t>
            </a:r>
          </a:p>
          <a:p>
            <a:pPr>
              <a:buFont typeface="Wingdings" pitchFamily="2" charset="2"/>
              <a:buNone/>
            </a:pPr>
            <a:r>
              <a:rPr lang="en-US" dirty="0" smtClean="0">
                <a:solidFill>
                  <a:schemeClr val="tx2">
                    <a:lumMod val="40000"/>
                    <a:lumOff val="60000"/>
                  </a:schemeClr>
                </a:solidFill>
              </a:rPr>
              <a:t>    // read a character from a stream</a:t>
            </a:r>
          </a:p>
          <a:p>
            <a:pPr>
              <a:buFont typeface="Wingdings" pitchFamily="2" charset="2"/>
              <a:buNone/>
            </a:pPr>
            <a:r>
              <a:rPr lang="en-US" dirty="0" smtClean="0"/>
              <a:t>    char </a:t>
            </a:r>
            <a:r>
              <a:rPr lang="en-US" dirty="0" err="1" smtClean="0"/>
              <a:t>ch</a:t>
            </a:r>
            <a:r>
              <a:rPr lang="en-US" dirty="0" smtClean="0"/>
              <a:t>=</a:t>
            </a:r>
            <a:r>
              <a:rPr lang="en-US" b="1" dirty="0" err="1" smtClean="0">
                <a:solidFill>
                  <a:srgbClr val="FF0000"/>
                </a:solidFill>
              </a:rPr>
              <a:t>fgetc</a:t>
            </a:r>
            <a:r>
              <a:rPr lang="en-US" dirty="0" smtClean="0"/>
              <a:t>(</a:t>
            </a:r>
            <a:r>
              <a:rPr lang="en-US" dirty="0" err="1" smtClean="0"/>
              <a:t>fp</a:t>
            </a:r>
            <a:r>
              <a:rPr lang="en-US" dirty="0" smtClean="0"/>
              <a:t>);</a:t>
            </a:r>
          </a:p>
          <a:p>
            <a:pPr>
              <a:buFont typeface="Wingdings" pitchFamily="2" charset="2"/>
              <a:buNone/>
            </a:pPr>
            <a:r>
              <a:rPr lang="en-US" dirty="0" smtClean="0"/>
              <a:t>    </a:t>
            </a:r>
            <a:r>
              <a:rPr lang="en-US" dirty="0" err="1" smtClean="0"/>
              <a:t>cout</a:t>
            </a:r>
            <a:r>
              <a:rPr lang="en-US" dirty="0" smtClean="0"/>
              <a:t>&lt;&lt;</a:t>
            </a:r>
            <a:r>
              <a:rPr lang="en-US" dirty="0" err="1" smtClean="0"/>
              <a:t>ch</a:t>
            </a:r>
            <a:r>
              <a:rPr lang="en-US" dirty="0" smtClean="0"/>
              <a:t>&lt;&lt;" ";</a:t>
            </a:r>
          </a:p>
          <a:p>
            <a:pPr>
              <a:buFont typeface="Wingdings" pitchFamily="2" charset="2"/>
              <a:buNone/>
            </a:pPr>
            <a:r>
              <a:rPr lang="en-US" dirty="0" smtClean="0"/>
              <a:t>    </a:t>
            </a:r>
            <a:r>
              <a:rPr lang="en-US" dirty="0" smtClean="0">
                <a:solidFill>
                  <a:schemeClr val="tx2">
                    <a:lumMod val="40000"/>
                    <a:lumOff val="60000"/>
                  </a:schemeClr>
                </a:solidFill>
              </a:rPr>
              <a:t>// read the formatted data from a stream</a:t>
            </a:r>
          </a:p>
          <a:p>
            <a:pPr>
              <a:buFont typeface="Wingdings" pitchFamily="2" charset="2"/>
              <a:buNone/>
            </a:pPr>
            <a:r>
              <a:rPr lang="en-US" dirty="0" smtClean="0"/>
              <a:t>    </a:t>
            </a:r>
            <a:r>
              <a:rPr lang="en-US" dirty="0" err="1" smtClean="0"/>
              <a:t>int</a:t>
            </a:r>
            <a:r>
              <a:rPr lang="en-US" dirty="0" smtClean="0"/>
              <a:t> </a:t>
            </a:r>
            <a:r>
              <a:rPr lang="en-US" dirty="0" err="1" smtClean="0"/>
              <a:t>i</a:t>
            </a:r>
            <a:r>
              <a:rPr lang="en-US" dirty="0" smtClean="0"/>
              <a:t>;    char c;    float f;</a:t>
            </a:r>
          </a:p>
          <a:p>
            <a:pPr>
              <a:buFont typeface="Wingdings" pitchFamily="2" charset="2"/>
              <a:buNone/>
            </a:pPr>
            <a:r>
              <a:rPr lang="en-US" dirty="0" smtClean="0"/>
              <a:t>    </a:t>
            </a:r>
            <a:r>
              <a:rPr lang="en-US" b="1" dirty="0" err="1" smtClean="0">
                <a:solidFill>
                  <a:srgbClr val="FF0000"/>
                </a:solidFill>
              </a:rPr>
              <a:t>fscanf</a:t>
            </a:r>
            <a:r>
              <a:rPr lang="en-US" dirty="0" smtClean="0"/>
              <a:t>(</a:t>
            </a:r>
            <a:r>
              <a:rPr lang="en-US" dirty="0" err="1" smtClean="0"/>
              <a:t>fp</a:t>
            </a:r>
            <a:r>
              <a:rPr lang="en-US" dirty="0" smtClean="0"/>
              <a:t>,"%d %c %f ",&amp;</a:t>
            </a:r>
            <a:r>
              <a:rPr lang="en-US" dirty="0" err="1" smtClean="0"/>
              <a:t>i</a:t>
            </a:r>
            <a:r>
              <a:rPr lang="en-US" dirty="0" smtClean="0"/>
              <a:t>,&amp;</a:t>
            </a:r>
            <a:r>
              <a:rPr lang="en-US" dirty="0" err="1" smtClean="0"/>
              <a:t>c,&amp;f</a:t>
            </a:r>
            <a:r>
              <a:rPr lang="en-US" dirty="0" smtClean="0"/>
              <a:t>);</a:t>
            </a:r>
          </a:p>
          <a:p>
            <a:pPr>
              <a:buFont typeface="Wingdings" pitchFamily="2" charset="2"/>
              <a:buNone/>
            </a:pPr>
            <a:r>
              <a:rPr lang="en-US" dirty="0" smtClean="0"/>
              <a:t>    </a:t>
            </a:r>
            <a:r>
              <a:rPr lang="en-US" dirty="0" err="1" smtClean="0"/>
              <a:t>cout</a:t>
            </a:r>
            <a:r>
              <a:rPr lang="en-US" dirty="0" smtClean="0"/>
              <a:t>&lt;&lt;</a:t>
            </a:r>
            <a:r>
              <a:rPr lang="en-US" dirty="0" err="1" smtClean="0"/>
              <a:t>i</a:t>
            </a:r>
            <a:r>
              <a:rPr lang="en-US" dirty="0" smtClean="0"/>
              <a:t>&lt;&lt;"  "&lt;&lt;c&lt;&lt;"  "&lt;&lt;f&lt;&lt;"  “&lt;&lt;</a:t>
            </a:r>
            <a:r>
              <a:rPr lang="en-US" dirty="0" err="1" smtClean="0"/>
              <a:t>endl</a:t>
            </a:r>
            <a:r>
              <a:rPr lang="en-US" dirty="0" smtClean="0"/>
              <a:t>;</a:t>
            </a:r>
          </a:p>
          <a:p>
            <a:pPr>
              <a:buFont typeface="Wingdings" pitchFamily="2" charset="2"/>
              <a:buNone/>
            </a:pPr>
            <a:r>
              <a:rPr lang="en-US" dirty="0" smtClean="0"/>
              <a:t>    </a:t>
            </a:r>
            <a:r>
              <a:rPr lang="en-US" dirty="0" smtClean="0">
                <a:solidFill>
                  <a:schemeClr val="tx2">
                    <a:lumMod val="40000"/>
                    <a:lumOff val="60000"/>
                  </a:schemeClr>
                </a:solidFill>
              </a:rPr>
              <a:t>//read a string from a stream</a:t>
            </a:r>
          </a:p>
          <a:p>
            <a:pPr>
              <a:buFont typeface="Wingdings" pitchFamily="2" charset="2"/>
              <a:buNone/>
            </a:pPr>
            <a:r>
              <a:rPr lang="en-US" dirty="0" smtClean="0"/>
              <a:t>    char </a:t>
            </a:r>
            <a:r>
              <a:rPr lang="en-US" dirty="0" err="1" smtClean="0"/>
              <a:t>st</a:t>
            </a:r>
            <a:r>
              <a:rPr lang="en-US" dirty="0" smtClean="0"/>
              <a:t>[35];</a:t>
            </a:r>
          </a:p>
          <a:p>
            <a:pPr>
              <a:buFont typeface="Wingdings" pitchFamily="2" charset="2"/>
              <a:buNone/>
            </a:pPr>
            <a:r>
              <a:rPr lang="en-US" dirty="0" smtClean="0"/>
              <a:t>    </a:t>
            </a:r>
            <a:r>
              <a:rPr lang="en-US" b="1" dirty="0" err="1" smtClean="0">
                <a:solidFill>
                  <a:srgbClr val="FF0000"/>
                </a:solidFill>
              </a:rPr>
              <a:t>fgets</a:t>
            </a:r>
            <a:r>
              <a:rPr lang="en-US" dirty="0" smtClean="0"/>
              <a:t>(st,35,fp);    </a:t>
            </a:r>
          </a:p>
          <a:p>
            <a:pPr>
              <a:buFont typeface="Wingdings" pitchFamily="2" charset="2"/>
              <a:buNone/>
            </a:pPr>
            <a:r>
              <a:rPr lang="en-US" dirty="0"/>
              <a:t> </a:t>
            </a:r>
            <a:r>
              <a:rPr lang="en-US" dirty="0" smtClean="0"/>
              <a:t>   </a:t>
            </a:r>
            <a:r>
              <a:rPr lang="en-US" dirty="0" err="1" smtClean="0"/>
              <a:t>cout</a:t>
            </a:r>
            <a:r>
              <a:rPr lang="en-US" dirty="0" smtClean="0"/>
              <a:t>&lt;&lt;</a:t>
            </a:r>
            <a:r>
              <a:rPr lang="en-US" dirty="0" err="1" smtClean="0"/>
              <a:t>endl</a:t>
            </a:r>
            <a:r>
              <a:rPr lang="en-US" dirty="0" smtClean="0"/>
              <a:t>&lt;&lt;</a:t>
            </a:r>
            <a:r>
              <a:rPr lang="en-US" dirty="0" err="1" smtClean="0"/>
              <a:t>st</a:t>
            </a:r>
            <a:r>
              <a:rPr lang="en-US" dirty="0" smtClean="0"/>
              <a:t>;</a:t>
            </a:r>
          </a:p>
          <a:p>
            <a:pPr>
              <a:buFont typeface="Wingdings" pitchFamily="2" charset="2"/>
              <a:buNone/>
            </a:pPr>
            <a:r>
              <a:rPr lang="en-US" dirty="0" smtClean="0"/>
              <a:t>    </a:t>
            </a:r>
            <a:r>
              <a:rPr lang="en-US" dirty="0" err="1" smtClean="0"/>
              <a:t>fclose</a:t>
            </a:r>
            <a:r>
              <a:rPr lang="en-US" dirty="0" smtClean="0"/>
              <a:t>(</a:t>
            </a:r>
            <a:r>
              <a:rPr lang="en-US" dirty="0" err="1" smtClean="0"/>
              <a:t>fp</a:t>
            </a:r>
            <a:r>
              <a:rPr lang="en-US" dirty="0" smtClean="0"/>
              <a:t>);</a:t>
            </a:r>
          </a:p>
          <a:p>
            <a:pPr>
              <a:buFont typeface="Wingdings" pitchFamily="2" charset="2"/>
              <a:buNone/>
            </a:pPr>
            <a:r>
              <a:rPr lang="en-US" dirty="0"/>
              <a:t> </a:t>
            </a:r>
            <a:r>
              <a:rPr lang="en-US" dirty="0" smtClean="0"/>
              <a:t>   return 0;</a:t>
            </a:r>
          </a:p>
          <a:p>
            <a:pPr>
              <a:buFont typeface="Wingdings" pitchFamily="2" charset="2"/>
              <a:buNone/>
            </a:pPr>
            <a:r>
              <a:rPr lang="en-US" dirty="0" smtClean="0"/>
              <a:t>}</a:t>
            </a:r>
            <a:endParaRPr lang="en-US" sz="2400" dirty="0" smtClean="0"/>
          </a:p>
        </p:txBody>
      </p:sp>
    </p:spTree>
    <p:extLst>
      <p:ext uri="{BB962C8B-B14F-4D97-AF65-F5344CB8AC3E}">
        <p14:creationId xmlns:p14="http://schemas.microsoft.com/office/powerpoint/2010/main" val="78941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140677" y="76200"/>
            <a:ext cx="8792308" cy="685800"/>
          </a:xfrm>
        </p:spPr>
        <p:txBody>
          <a:bodyPr/>
          <a:lstStyle/>
          <a:p>
            <a:pPr eaLnBrk="1" hangingPunct="1"/>
            <a:r>
              <a:rPr lang="en-US" sz="3600" smtClean="0"/>
              <a:t>Example 1 – Text Mode</a:t>
            </a:r>
          </a:p>
        </p:txBody>
      </p:sp>
      <p:sp>
        <p:nvSpPr>
          <p:cNvPr id="27651" name="Content Placeholder 2" descr="Rectangle: Click to edit Master text styles&#10;Second level&#10;Third level&#10;Fourth level&#10;Fifth level"/>
          <p:cNvSpPr>
            <a:spLocks noGrp="1"/>
          </p:cNvSpPr>
          <p:nvPr>
            <p:ph idx="4294967295"/>
          </p:nvPr>
        </p:nvSpPr>
        <p:spPr>
          <a:xfrm>
            <a:off x="41031" y="685800"/>
            <a:ext cx="8610600" cy="6019800"/>
          </a:xfrm>
        </p:spPr>
        <p:txBody>
          <a:bodyPr>
            <a:normAutofit fontScale="70000" lnSpcReduction="20000"/>
          </a:bodyPr>
          <a:lstStyle/>
          <a:p>
            <a:pPr eaLnBrk="1" hangingPunct="1">
              <a:buFont typeface="Wingdings" pitchFamily="2" charset="2"/>
              <a:buNone/>
            </a:pPr>
            <a:r>
              <a:rPr lang="en-US" sz="2400" dirty="0" smtClean="0"/>
              <a:t>/* Program to create backup of the TEST.TXT file */</a:t>
            </a:r>
          </a:p>
          <a:p>
            <a:pPr eaLnBrk="1" hangingPunct="1">
              <a:buFont typeface="Wingdings" pitchFamily="2" charset="2"/>
              <a:buNone/>
            </a:pPr>
            <a:r>
              <a:rPr lang="en-US" sz="2400" dirty="0" smtClean="0"/>
              <a:t>#include &lt;</a:t>
            </a:r>
            <a:r>
              <a:rPr lang="en-US" sz="2400" dirty="0" err="1" smtClean="0"/>
              <a:t>stdio.h</a:t>
            </a:r>
            <a:r>
              <a:rPr lang="en-US" sz="2400" dirty="0" smtClean="0"/>
              <a:t>&gt;</a:t>
            </a:r>
          </a:p>
          <a:p>
            <a:pPr eaLnBrk="1" hangingPunct="1">
              <a:buFont typeface="Wingdings" pitchFamily="2" charset="2"/>
              <a:buNone/>
            </a:pPr>
            <a:r>
              <a:rPr lang="en-US" sz="2400" dirty="0" smtClean="0"/>
              <a:t>#include&lt;</a:t>
            </a:r>
            <a:r>
              <a:rPr lang="en-US" sz="2400" dirty="0" err="1" smtClean="0"/>
              <a:t>conio.h</a:t>
            </a:r>
            <a:r>
              <a:rPr lang="en-US" sz="2400" dirty="0" smtClean="0"/>
              <a:t>&gt;</a:t>
            </a:r>
          </a:p>
          <a:p>
            <a:pPr eaLnBrk="1" hangingPunct="1">
              <a:buFont typeface="Wingdings" pitchFamily="2" charset="2"/>
              <a:buNone/>
            </a:pPr>
            <a:r>
              <a:rPr lang="en-US" sz="2400" dirty="0" err="1" smtClean="0"/>
              <a:t>int</a:t>
            </a:r>
            <a:r>
              <a:rPr lang="en-US" sz="2400" dirty="0" smtClean="0"/>
              <a:t> main()</a:t>
            </a:r>
          </a:p>
          <a:p>
            <a:pPr eaLnBrk="1" hangingPunct="1">
              <a:buFont typeface="Wingdings" pitchFamily="2" charset="2"/>
              <a:buNone/>
            </a:pPr>
            <a:r>
              <a:rPr lang="en-US" sz="2400" dirty="0" smtClean="0"/>
              <a:t>{   FILE *in, *out;</a:t>
            </a:r>
          </a:p>
          <a:p>
            <a:pPr eaLnBrk="1" hangingPunct="1">
              <a:buFont typeface="Wingdings" pitchFamily="2" charset="2"/>
              <a:buNone/>
            </a:pPr>
            <a:r>
              <a:rPr lang="en-US" sz="2400" dirty="0" smtClean="0"/>
              <a:t>   if ((in = </a:t>
            </a:r>
            <a:r>
              <a:rPr lang="en-US" sz="2400" dirty="0" err="1" smtClean="0"/>
              <a:t>fopen</a:t>
            </a:r>
            <a:r>
              <a:rPr lang="en-US" sz="2400" dirty="0" smtClean="0"/>
              <a:t>(“</a:t>
            </a:r>
            <a:r>
              <a:rPr lang="en-US" sz="2400" dirty="0" smtClean="0">
                <a:solidFill>
                  <a:srgbClr val="002060"/>
                </a:solidFill>
              </a:rPr>
              <a:t>TEST.TXT</a:t>
            </a:r>
            <a:r>
              <a:rPr lang="en-US" sz="2400" dirty="0" smtClean="0"/>
              <a:t>", "</a:t>
            </a:r>
            <a:r>
              <a:rPr lang="en-US" sz="2400" dirty="0" err="1" smtClean="0"/>
              <a:t>rt</a:t>
            </a:r>
            <a:r>
              <a:rPr lang="en-US" sz="2400" dirty="0" smtClean="0"/>
              <a:t>")) == NULL)</a:t>
            </a:r>
          </a:p>
          <a:p>
            <a:pPr eaLnBrk="1" hangingPunct="1">
              <a:buFont typeface="Wingdings" pitchFamily="2" charset="2"/>
              <a:buNone/>
            </a:pPr>
            <a:r>
              <a:rPr lang="en-US" sz="2400" dirty="0" smtClean="0"/>
              <a:t>   {  </a:t>
            </a:r>
          </a:p>
          <a:p>
            <a:pPr eaLnBrk="1" hangingPunct="1">
              <a:buFont typeface="Wingdings" pitchFamily="2" charset="2"/>
              <a:buNone/>
            </a:pPr>
            <a:r>
              <a:rPr lang="en-US" sz="2400" dirty="0">
                <a:solidFill>
                  <a:srgbClr val="FF0000"/>
                </a:solidFill>
              </a:rPr>
              <a:t> </a:t>
            </a:r>
            <a:r>
              <a:rPr lang="en-US" sz="2400" dirty="0" smtClean="0">
                <a:solidFill>
                  <a:srgbClr val="FF0000"/>
                </a:solidFill>
              </a:rPr>
              <a:t>        </a:t>
            </a:r>
            <a:r>
              <a:rPr lang="en-US" sz="2400" dirty="0" err="1" smtClean="0">
                <a:solidFill>
                  <a:srgbClr val="FF0000"/>
                </a:solidFill>
              </a:rPr>
              <a:t>fprintf</a:t>
            </a:r>
            <a:r>
              <a:rPr lang="en-US" sz="2400" dirty="0" smtClean="0"/>
              <a:t>(</a:t>
            </a:r>
            <a:r>
              <a:rPr lang="en-US" sz="2400" dirty="0" err="1" smtClean="0"/>
              <a:t>stderr</a:t>
            </a:r>
            <a:r>
              <a:rPr lang="en-US" sz="2400" dirty="0" smtClean="0"/>
              <a:t>, "Cannot open input file.\n"); </a:t>
            </a:r>
          </a:p>
          <a:p>
            <a:pPr eaLnBrk="1" hangingPunct="1">
              <a:buFont typeface="Wingdings" pitchFamily="2" charset="2"/>
              <a:buNone/>
            </a:pPr>
            <a:r>
              <a:rPr lang="en-US" sz="2400" dirty="0"/>
              <a:t> </a:t>
            </a:r>
            <a:r>
              <a:rPr lang="en-US" sz="2400" dirty="0" smtClean="0"/>
              <a:t>   }</a:t>
            </a:r>
          </a:p>
          <a:p>
            <a:pPr eaLnBrk="1" hangingPunct="1">
              <a:buFont typeface="Wingdings" pitchFamily="2" charset="2"/>
              <a:buNone/>
            </a:pPr>
            <a:r>
              <a:rPr lang="en-US" sz="2400" dirty="0" smtClean="0"/>
              <a:t>   else if ((out = </a:t>
            </a:r>
            <a:r>
              <a:rPr lang="en-US" sz="2400" dirty="0" err="1" smtClean="0"/>
              <a:t>fopen</a:t>
            </a:r>
            <a:r>
              <a:rPr lang="en-US" sz="2400" dirty="0" smtClean="0"/>
              <a:t>(“</a:t>
            </a:r>
            <a:r>
              <a:rPr lang="en-US" sz="2400" dirty="0" smtClean="0">
                <a:solidFill>
                  <a:srgbClr val="002060"/>
                </a:solidFill>
              </a:rPr>
              <a:t>MYTEST.BAK</a:t>
            </a:r>
            <a:r>
              <a:rPr lang="en-US" sz="2400" dirty="0" smtClean="0"/>
              <a:t>", "</a:t>
            </a:r>
            <a:r>
              <a:rPr lang="en-US" sz="2400" dirty="0" err="1" smtClean="0"/>
              <a:t>wt</a:t>
            </a:r>
            <a:r>
              <a:rPr lang="en-US" sz="2400" dirty="0" smtClean="0"/>
              <a:t>")) == NULL)</a:t>
            </a:r>
          </a:p>
          <a:p>
            <a:pPr eaLnBrk="1" hangingPunct="1">
              <a:buFont typeface="Wingdings" pitchFamily="2" charset="2"/>
              <a:buNone/>
            </a:pPr>
            <a:r>
              <a:rPr lang="en-US" sz="2400" dirty="0" smtClean="0"/>
              <a:t>   { </a:t>
            </a:r>
          </a:p>
          <a:p>
            <a:pPr eaLnBrk="1" hangingPunct="1">
              <a:buFont typeface="Wingdings" pitchFamily="2" charset="2"/>
              <a:buNone/>
            </a:pPr>
            <a:r>
              <a:rPr lang="en-US" sz="2400" dirty="0"/>
              <a:t> </a:t>
            </a:r>
            <a:r>
              <a:rPr lang="en-US" sz="2400" dirty="0" smtClean="0"/>
              <a:t>        </a:t>
            </a:r>
            <a:r>
              <a:rPr lang="en-US" sz="2400" dirty="0" err="1" smtClean="0">
                <a:solidFill>
                  <a:srgbClr val="FF0000"/>
                </a:solidFill>
              </a:rPr>
              <a:t>fprintf</a:t>
            </a:r>
            <a:r>
              <a:rPr lang="en-US" sz="2400" dirty="0" smtClean="0"/>
              <a:t>(</a:t>
            </a:r>
            <a:r>
              <a:rPr lang="en-US" sz="2400" dirty="0" err="1" smtClean="0"/>
              <a:t>stderr</a:t>
            </a:r>
            <a:r>
              <a:rPr lang="en-US" sz="2400" dirty="0" smtClean="0"/>
              <a:t>, "Cannot open output file.\n"); </a:t>
            </a:r>
          </a:p>
          <a:p>
            <a:pPr eaLnBrk="1" hangingPunct="1">
              <a:buFont typeface="Wingdings" pitchFamily="2" charset="2"/>
              <a:buNone/>
            </a:pPr>
            <a:r>
              <a:rPr lang="en-US" sz="2400" dirty="0"/>
              <a:t> </a:t>
            </a:r>
            <a:r>
              <a:rPr lang="en-US" sz="2400" dirty="0" smtClean="0"/>
              <a:t>   }</a:t>
            </a:r>
          </a:p>
          <a:p>
            <a:pPr eaLnBrk="1" hangingPunct="1">
              <a:buFont typeface="Wingdings" pitchFamily="2" charset="2"/>
              <a:buNone/>
            </a:pPr>
            <a:r>
              <a:rPr lang="en-US" sz="2400" dirty="0" smtClean="0"/>
              <a:t>   else </a:t>
            </a:r>
          </a:p>
          <a:p>
            <a:pPr eaLnBrk="1" hangingPunct="1">
              <a:buFont typeface="Wingdings" pitchFamily="2" charset="2"/>
              <a:buNone/>
            </a:pPr>
            <a:r>
              <a:rPr lang="en-US" sz="2400" dirty="0"/>
              <a:t> </a:t>
            </a:r>
            <a:r>
              <a:rPr lang="en-US" sz="2400" dirty="0" smtClean="0"/>
              <a:t>  {      </a:t>
            </a:r>
          </a:p>
          <a:p>
            <a:pPr eaLnBrk="1" hangingPunct="1">
              <a:buFont typeface="Wingdings" pitchFamily="2" charset="2"/>
              <a:buNone/>
            </a:pPr>
            <a:r>
              <a:rPr lang="en-US" sz="2400" dirty="0"/>
              <a:t> </a:t>
            </a:r>
            <a:r>
              <a:rPr lang="en-US" sz="2400" dirty="0" smtClean="0"/>
              <a:t>         while (!</a:t>
            </a:r>
            <a:r>
              <a:rPr lang="en-US" sz="2400" dirty="0" err="1" smtClean="0"/>
              <a:t>feof</a:t>
            </a:r>
            <a:r>
              <a:rPr lang="en-US" sz="2400" dirty="0" smtClean="0"/>
              <a:t>(in))</a:t>
            </a:r>
          </a:p>
          <a:p>
            <a:pPr eaLnBrk="1" hangingPunct="1">
              <a:buFont typeface="Wingdings" pitchFamily="2" charset="2"/>
              <a:buNone/>
            </a:pPr>
            <a:r>
              <a:rPr lang="en-US" sz="2400" dirty="0" smtClean="0"/>
              <a:t>           </a:t>
            </a:r>
            <a:r>
              <a:rPr lang="en-US" sz="2400" dirty="0" err="1" smtClean="0">
                <a:solidFill>
                  <a:srgbClr val="FF0000"/>
                </a:solidFill>
              </a:rPr>
              <a:t>fputc</a:t>
            </a:r>
            <a:r>
              <a:rPr lang="en-US" sz="2400" dirty="0" smtClean="0">
                <a:solidFill>
                  <a:srgbClr val="FF0000"/>
                </a:solidFill>
              </a:rPr>
              <a:t>(</a:t>
            </a:r>
            <a:r>
              <a:rPr lang="en-US" sz="2400" dirty="0" err="1" smtClean="0">
                <a:solidFill>
                  <a:srgbClr val="FF0000"/>
                </a:solidFill>
              </a:rPr>
              <a:t>fgetc</a:t>
            </a:r>
            <a:r>
              <a:rPr lang="en-US" sz="2400" dirty="0" smtClean="0">
                <a:solidFill>
                  <a:srgbClr val="FF0000"/>
                </a:solidFill>
              </a:rPr>
              <a:t>(in),out);</a:t>
            </a:r>
          </a:p>
          <a:p>
            <a:pPr eaLnBrk="1" hangingPunct="1">
              <a:buFont typeface="Wingdings" pitchFamily="2" charset="2"/>
              <a:buNone/>
            </a:pPr>
            <a:r>
              <a:rPr lang="en-US" sz="2400" dirty="0" smtClean="0"/>
              <a:t>     }</a:t>
            </a:r>
          </a:p>
          <a:p>
            <a:pPr eaLnBrk="1" hangingPunct="1">
              <a:buFont typeface="Wingdings" pitchFamily="2" charset="2"/>
              <a:buNone/>
            </a:pPr>
            <a:r>
              <a:rPr lang="en-US" sz="2400" dirty="0" smtClean="0"/>
              <a:t>   </a:t>
            </a:r>
            <a:r>
              <a:rPr lang="en-US" sz="2400" dirty="0" err="1" smtClean="0"/>
              <a:t>fclose</a:t>
            </a:r>
            <a:r>
              <a:rPr lang="en-US" sz="2400" dirty="0" smtClean="0"/>
              <a:t>(in);   </a:t>
            </a:r>
          </a:p>
          <a:p>
            <a:pPr eaLnBrk="1" hangingPunct="1">
              <a:buFont typeface="Wingdings" pitchFamily="2" charset="2"/>
              <a:buNone/>
            </a:pPr>
            <a:r>
              <a:rPr lang="en-US" sz="2400" dirty="0"/>
              <a:t> </a:t>
            </a:r>
            <a:r>
              <a:rPr lang="en-US" sz="2400" dirty="0" smtClean="0"/>
              <a:t>  </a:t>
            </a:r>
            <a:r>
              <a:rPr lang="en-US" sz="2400" dirty="0" err="1" smtClean="0"/>
              <a:t>fclose</a:t>
            </a:r>
            <a:r>
              <a:rPr lang="en-US" sz="2400" dirty="0" smtClean="0"/>
              <a:t>(out);</a:t>
            </a:r>
          </a:p>
          <a:p>
            <a:pPr eaLnBrk="1" hangingPunct="1">
              <a:buFont typeface="Wingdings" pitchFamily="2" charset="2"/>
              <a:buNone/>
            </a:pPr>
            <a:r>
              <a:rPr lang="en-US" sz="2400" dirty="0"/>
              <a:t> </a:t>
            </a:r>
            <a:r>
              <a:rPr lang="en-US" sz="2400" dirty="0" smtClean="0"/>
              <a:t>  return 0;</a:t>
            </a:r>
          </a:p>
          <a:p>
            <a:pPr eaLnBrk="1" hangingPunct="1">
              <a:buFont typeface="Wingdings" pitchFamily="2" charset="2"/>
              <a:buNone/>
            </a:pPr>
            <a:r>
              <a:rPr lang="en-US" sz="2400" dirty="0" smtClean="0"/>
              <a:t>}</a:t>
            </a:r>
          </a:p>
          <a:p>
            <a:pPr eaLnBrk="1" hangingPunct="1">
              <a:buFont typeface="Wingdings" pitchFamily="2" charset="2"/>
              <a:buNone/>
            </a:pPr>
            <a:endParaRPr lang="en-US" sz="2400" dirty="0" smtClean="0"/>
          </a:p>
        </p:txBody>
      </p:sp>
    </p:spTree>
    <p:extLst>
      <p:ext uri="{BB962C8B-B14F-4D97-AF65-F5344CB8AC3E}">
        <p14:creationId xmlns:p14="http://schemas.microsoft.com/office/powerpoint/2010/main" val="3952003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descr="Rectangle: Click to edit Master text styles&#10;Second level&#10;Third level&#10;Fourth level&#10;Fifth level"/>
          <p:cNvSpPr>
            <a:spLocks noGrp="1"/>
          </p:cNvSpPr>
          <p:nvPr>
            <p:ph idx="4294967295"/>
          </p:nvPr>
        </p:nvSpPr>
        <p:spPr>
          <a:xfrm>
            <a:off x="41031" y="914400"/>
            <a:ext cx="8610600" cy="5791200"/>
          </a:xfrm>
        </p:spPr>
        <p:txBody>
          <a:bodyPr>
            <a:normAutofit fontScale="92500" lnSpcReduction="20000"/>
          </a:bodyPr>
          <a:lstStyle/>
          <a:p>
            <a:pPr>
              <a:buNone/>
            </a:pPr>
            <a:r>
              <a:rPr lang="en-US" b="1" dirty="0">
                <a:solidFill>
                  <a:prstClr val="black"/>
                </a:solidFill>
                <a:ea typeface="+mj-ea"/>
              </a:rPr>
              <a:t>/* create a file containing 10 bytes */</a:t>
            </a:r>
            <a:endParaRPr lang="en-US" sz="2400" b="1" dirty="0" smtClean="0"/>
          </a:p>
          <a:p>
            <a:pPr>
              <a:buNone/>
            </a:pPr>
            <a:r>
              <a:rPr lang="en-US" sz="2400" dirty="0" smtClean="0"/>
              <a:t>//fWriterStr.cpp</a:t>
            </a:r>
            <a:endParaRPr lang="en-US" sz="2400" dirty="0"/>
          </a:p>
          <a:p>
            <a:pPr eaLnBrk="1" hangingPunct="1">
              <a:buFont typeface="Wingdings" pitchFamily="2" charset="2"/>
              <a:buNone/>
            </a:pPr>
            <a:r>
              <a:rPr lang="en-US" sz="2400" dirty="0" smtClean="0"/>
              <a:t>#include &lt;</a:t>
            </a:r>
            <a:r>
              <a:rPr lang="en-US" sz="2400" dirty="0" err="1" smtClean="0"/>
              <a:t>string.h</a:t>
            </a:r>
            <a:r>
              <a:rPr lang="en-US" sz="2400" dirty="0" smtClean="0"/>
              <a:t>&gt;</a:t>
            </a:r>
          </a:p>
          <a:p>
            <a:pPr eaLnBrk="1" hangingPunct="1">
              <a:buFont typeface="Wingdings" pitchFamily="2" charset="2"/>
              <a:buNone/>
            </a:pPr>
            <a:r>
              <a:rPr lang="en-US" sz="2400" dirty="0" smtClean="0"/>
              <a:t>#include &lt;</a:t>
            </a:r>
            <a:r>
              <a:rPr lang="en-US" sz="2400" dirty="0" err="1" smtClean="0"/>
              <a:t>stdio.h</a:t>
            </a:r>
            <a:r>
              <a:rPr lang="en-US" sz="2400" dirty="0" smtClean="0"/>
              <a:t>&gt;</a:t>
            </a:r>
          </a:p>
          <a:p>
            <a:pPr eaLnBrk="1" hangingPunct="1">
              <a:buFont typeface="Wingdings" pitchFamily="2" charset="2"/>
              <a:buNone/>
            </a:pPr>
            <a:r>
              <a:rPr lang="en-US" sz="2400" dirty="0" smtClean="0"/>
              <a:t>#include&lt;</a:t>
            </a:r>
            <a:r>
              <a:rPr lang="en-US" sz="2400" dirty="0" err="1" smtClean="0"/>
              <a:t>iostream.h</a:t>
            </a:r>
            <a:r>
              <a:rPr lang="en-US" sz="2400" dirty="0" smtClean="0"/>
              <a:t>&gt;</a:t>
            </a:r>
          </a:p>
          <a:p>
            <a:pPr eaLnBrk="1" hangingPunct="1">
              <a:buFont typeface="Wingdings" pitchFamily="2" charset="2"/>
              <a:buNone/>
            </a:pPr>
            <a:r>
              <a:rPr lang="en-US" sz="2400" dirty="0" err="1" smtClean="0"/>
              <a:t>int</a:t>
            </a:r>
            <a:r>
              <a:rPr lang="en-US" sz="2400" dirty="0" smtClean="0"/>
              <a:t> main()</a:t>
            </a:r>
          </a:p>
          <a:p>
            <a:pPr eaLnBrk="1" hangingPunct="1">
              <a:buFont typeface="Wingdings" pitchFamily="2" charset="2"/>
              <a:buNone/>
            </a:pPr>
            <a:r>
              <a:rPr lang="en-US" sz="2400" dirty="0" smtClean="0"/>
              <a:t>{   FILE *</a:t>
            </a:r>
            <a:r>
              <a:rPr lang="en-US" sz="2400" dirty="0" err="1" smtClean="0"/>
              <a:t>fp</a:t>
            </a:r>
            <a:r>
              <a:rPr lang="en-US" sz="2400" dirty="0" smtClean="0"/>
              <a:t>;   </a:t>
            </a:r>
          </a:p>
          <a:p>
            <a:pPr eaLnBrk="1" hangingPunct="1">
              <a:buFont typeface="Wingdings" pitchFamily="2" charset="2"/>
              <a:buNone/>
            </a:pPr>
            <a:r>
              <a:rPr lang="en-US" sz="2400" dirty="0"/>
              <a:t> </a:t>
            </a:r>
            <a:r>
              <a:rPr lang="en-US" sz="2400" dirty="0" smtClean="0"/>
              <a:t>   char </a:t>
            </a:r>
            <a:r>
              <a:rPr lang="en-US" sz="2400" dirty="0" err="1" smtClean="0"/>
              <a:t>buf</a:t>
            </a:r>
            <a:r>
              <a:rPr lang="en-US" sz="2400" dirty="0" smtClean="0"/>
              <a:t>[11] = "0123456789";</a:t>
            </a:r>
          </a:p>
          <a:p>
            <a:pPr eaLnBrk="1" hangingPunct="1">
              <a:buFont typeface="Wingdings" pitchFamily="2" charset="2"/>
              <a:buNone/>
            </a:pPr>
            <a:r>
              <a:rPr lang="en-US" sz="2400" dirty="0" smtClean="0"/>
              <a:t>    </a:t>
            </a:r>
            <a:r>
              <a:rPr lang="en-US" sz="2400" dirty="0" err="1" smtClean="0"/>
              <a:t>fp</a:t>
            </a:r>
            <a:r>
              <a:rPr lang="en-US" sz="2400" dirty="0" smtClean="0"/>
              <a:t> = </a:t>
            </a:r>
            <a:r>
              <a:rPr lang="en-US" sz="2400" dirty="0" err="1" smtClean="0"/>
              <a:t>fopen</a:t>
            </a:r>
            <a:r>
              <a:rPr lang="en-US" sz="2400" dirty="0" smtClean="0"/>
              <a:t>("DUMMY.FIL", "</a:t>
            </a:r>
            <a:r>
              <a:rPr lang="en-US" sz="2400" dirty="0" err="1" smtClean="0"/>
              <a:t>wb</a:t>
            </a:r>
            <a:r>
              <a:rPr lang="en-US" sz="2400" dirty="0" smtClean="0"/>
              <a:t>");</a:t>
            </a:r>
          </a:p>
          <a:p>
            <a:pPr eaLnBrk="1" hangingPunct="1">
              <a:buFont typeface="Wingdings" pitchFamily="2" charset="2"/>
              <a:buNone/>
            </a:pPr>
            <a:r>
              <a:rPr lang="en-US" sz="2400" dirty="0" smtClean="0"/>
              <a:t>   if (</a:t>
            </a:r>
            <a:r>
              <a:rPr lang="en-US" sz="2400" dirty="0" err="1" smtClean="0"/>
              <a:t>fp</a:t>
            </a:r>
            <a:r>
              <a:rPr lang="en-US" sz="2400" dirty="0" smtClean="0"/>
              <a:t>)      </a:t>
            </a:r>
          </a:p>
          <a:p>
            <a:pPr eaLnBrk="1" hangingPunct="1">
              <a:buFont typeface="Wingdings" pitchFamily="2" charset="2"/>
              <a:buNone/>
            </a:pPr>
            <a:r>
              <a:rPr lang="en-US" sz="2400" dirty="0"/>
              <a:t> </a:t>
            </a:r>
            <a:r>
              <a:rPr lang="en-US" sz="2400" dirty="0" smtClean="0"/>
              <a:t>     </a:t>
            </a:r>
            <a:r>
              <a:rPr lang="en-US" sz="2400" b="1" dirty="0" err="1" smtClean="0">
                <a:solidFill>
                  <a:srgbClr val="FF0000"/>
                </a:solidFill>
              </a:rPr>
              <a:t>fwrite</a:t>
            </a:r>
            <a:r>
              <a:rPr lang="en-US" sz="2400" b="1" dirty="0" smtClean="0">
                <a:solidFill>
                  <a:srgbClr val="FF0000"/>
                </a:solidFill>
              </a:rPr>
              <a:t>(&amp;</a:t>
            </a:r>
            <a:r>
              <a:rPr lang="en-US" sz="2400" b="1" dirty="0" err="1" smtClean="0">
                <a:solidFill>
                  <a:srgbClr val="FF0000"/>
                </a:solidFill>
              </a:rPr>
              <a:t>buf</a:t>
            </a:r>
            <a:r>
              <a:rPr lang="en-US" sz="2400" b="1" dirty="0" smtClean="0">
                <a:solidFill>
                  <a:srgbClr val="FF0000"/>
                </a:solidFill>
              </a:rPr>
              <a:t>, </a:t>
            </a:r>
            <a:r>
              <a:rPr lang="en-US" sz="2400" b="1" dirty="0" err="1" smtClean="0">
                <a:solidFill>
                  <a:srgbClr val="FF0000"/>
                </a:solidFill>
              </a:rPr>
              <a:t>strlen</a:t>
            </a:r>
            <a:r>
              <a:rPr lang="en-US" sz="2400" b="1" dirty="0" smtClean="0">
                <a:solidFill>
                  <a:srgbClr val="FF0000"/>
                </a:solidFill>
              </a:rPr>
              <a:t>(</a:t>
            </a:r>
            <a:r>
              <a:rPr lang="en-US" sz="2400" b="1" dirty="0" err="1" smtClean="0">
                <a:solidFill>
                  <a:srgbClr val="FF0000"/>
                </a:solidFill>
              </a:rPr>
              <a:t>buf</a:t>
            </a:r>
            <a:r>
              <a:rPr lang="en-US" sz="2400" b="1" dirty="0" smtClean="0">
                <a:solidFill>
                  <a:srgbClr val="FF0000"/>
                </a:solidFill>
              </a:rPr>
              <a:t>), 1, </a:t>
            </a:r>
            <a:r>
              <a:rPr lang="en-US" sz="2400" b="1" dirty="0" err="1" smtClean="0">
                <a:solidFill>
                  <a:srgbClr val="FF0000"/>
                </a:solidFill>
              </a:rPr>
              <a:t>fp</a:t>
            </a:r>
            <a:r>
              <a:rPr lang="en-US" sz="2400" b="1" dirty="0" smtClean="0">
                <a:solidFill>
                  <a:srgbClr val="FF0000"/>
                </a:solidFill>
              </a:rPr>
              <a:t>);</a:t>
            </a:r>
          </a:p>
          <a:p>
            <a:pPr eaLnBrk="1" hangingPunct="1">
              <a:buFont typeface="Wingdings" pitchFamily="2" charset="2"/>
              <a:buNone/>
            </a:pPr>
            <a:r>
              <a:rPr lang="en-US" sz="2400" dirty="0" smtClean="0"/>
              <a:t>   else </a:t>
            </a:r>
          </a:p>
          <a:p>
            <a:pPr eaLnBrk="1" hangingPunct="1">
              <a:buFont typeface="Wingdings" pitchFamily="2" charset="2"/>
              <a:buNone/>
            </a:pPr>
            <a:r>
              <a:rPr lang="en-US" sz="2400" dirty="0"/>
              <a:t> </a:t>
            </a:r>
            <a:r>
              <a:rPr lang="en-US" sz="2400" dirty="0" smtClean="0"/>
              <a:t>     </a:t>
            </a:r>
            <a:r>
              <a:rPr lang="en-US" sz="2400" dirty="0" err="1" smtClean="0"/>
              <a:t>cout</a:t>
            </a:r>
            <a:r>
              <a:rPr lang="en-US" sz="2400" dirty="0" smtClean="0"/>
              <a:t>&lt;&lt;"Cannot create file!"; </a:t>
            </a:r>
          </a:p>
          <a:p>
            <a:pPr eaLnBrk="1" hangingPunct="1">
              <a:buFont typeface="Wingdings" pitchFamily="2" charset="2"/>
              <a:buNone/>
            </a:pPr>
            <a:r>
              <a:rPr lang="en-US" sz="2400" dirty="0" smtClean="0"/>
              <a:t>   </a:t>
            </a:r>
            <a:r>
              <a:rPr lang="en-US" sz="2400" dirty="0" err="1" smtClean="0"/>
              <a:t>fclose</a:t>
            </a:r>
            <a:r>
              <a:rPr lang="en-US" sz="2400" dirty="0" smtClean="0"/>
              <a:t>(</a:t>
            </a:r>
            <a:r>
              <a:rPr lang="en-US" sz="2400" dirty="0" err="1" smtClean="0"/>
              <a:t>fp</a:t>
            </a:r>
            <a:r>
              <a:rPr lang="en-US" sz="2400" dirty="0" smtClean="0"/>
              <a:t>);</a:t>
            </a:r>
          </a:p>
          <a:p>
            <a:pPr eaLnBrk="1" hangingPunct="1">
              <a:buFont typeface="Wingdings" pitchFamily="2" charset="2"/>
              <a:buNone/>
            </a:pPr>
            <a:r>
              <a:rPr lang="en-US" sz="2400" dirty="0" smtClean="0"/>
              <a:t> return 0;</a:t>
            </a:r>
          </a:p>
          <a:p>
            <a:pPr eaLnBrk="1" hangingPunct="1">
              <a:buFont typeface="Wingdings" pitchFamily="2" charset="2"/>
              <a:buNone/>
            </a:pPr>
            <a:r>
              <a:rPr lang="en-US" sz="2400" dirty="0" smtClean="0"/>
              <a:t>}</a:t>
            </a:r>
          </a:p>
          <a:p>
            <a:pPr eaLnBrk="1" hangingPunct="1">
              <a:buFont typeface="Wingdings" pitchFamily="2" charset="2"/>
              <a:buNone/>
            </a:pPr>
            <a:endParaRPr lang="en-US" sz="2400" dirty="0" smtClean="0"/>
          </a:p>
        </p:txBody>
      </p:sp>
      <p:sp>
        <p:nvSpPr>
          <p:cNvPr id="3" name="Title 1"/>
          <p:cNvSpPr txBox="1">
            <a:spLocks/>
          </p:cNvSpPr>
          <p:nvPr/>
        </p:nvSpPr>
        <p:spPr>
          <a:xfrm>
            <a:off x="140677" y="76200"/>
            <a:ext cx="8792308"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0" i="0" u="none" kern="1200">
                <a:solidFill>
                  <a:schemeClr val="tx1"/>
                </a:solidFill>
                <a:latin typeface="Times New Roman" pitchFamily="18" charset="0"/>
                <a:ea typeface="+mj-ea"/>
                <a:cs typeface="Times New Roman" pitchFamily="18" charset="0"/>
              </a:defRPr>
            </a:lvl1pPr>
          </a:lstStyle>
          <a:p>
            <a:r>
              <a:rPr lang="en-US" dirty="0" smtClean="0"/>
              <a:t>File writing (</a:t>
            </a:r>
            <a:r>
              <a:rPr lang="en-US" dirty="0" smtClean="0">
                <a:solidFill>
                  <a:srgbClr val="FF0000"/>
                </a:solidFill>
              </a:rPr>
              <a:t>Binary Mode</a:t>
            </a:r>
            <a:r>
              <a:rPr lang="en-US" dirty="0" smtClean="0"/>
              <a:t>)</a:t>
            </a:r>
          </a:p>
        </p:txBody>
      </p:sp>
    </p:spTree>
    <p:extLst>
      <p:ext uri="{BB962C8B-B14F-4D97-AF65-F5344CB8AC3E}">
        <p14:creationId xmlns:p14="http://schemas.microsoft.com/office/powerpoint/2010/main" val="1436999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140677" y="76200"/>
            <a:ext cx="8792308" cy="685800"/>
          </a:xfrm>
        </p:spPr>
        <p:txBody>
          <a:bodyPr/>
          <a:lstStyle/>
          <a:p>
            <a:pPr eaLnBrk="1" hangingPunct="1"/>
            <a:r>
              <a:rPr lang="en-US" sz="3600" dirty="0" smtClean="0"/>
              <a:t>Example </a:t>
            </a:r>
          </a:p>
        </p:txBody>
      </p:sp>
      <p:sp>
        <p:nvSpPr>
          <p:cNvPr id="32771" name="Content Placeholder 2" descr="Rectangle: Click to edit Master text styles&#10;Second level&#10;Third level&#10;Fourth level&#10;Fifth level"/>
          <p:cNvSpPr>
            <a:spLocks noGrp="1"/>
          </p:cNvSpPr>
          <p:nvPr>
            <p:ph idx="4294967295"/>
          </p:nvPr>
        </p:nvSpPr>
        <p:spPr>
          <a:xfrm>
            <a:off x="41031" y="762000"/>
            <a:ext cx="8610600" cy="6019800"/>
          </a:xfrm>
        </p:spPr>
        <p:txBody>
          <a:bodyPr>
            <a:normAutofit fontScale="92500" lnSpcReduction="20000"/>
          </a:bodyPr>
          <a:lstStyle/>
          <a:p>
            <a:pPr>
              <a:buNone/>
            </a:pPr>
            <a:r>
              <a:rPr lang="en-US" sz="2200" dirty="0"/>
              <a:t>//fseek_WR.cpp</a:t>
            </a:r>
          </a:p>
          <a:p>
            <a:pPr eaLnBrk="1" hangingPunct="1">
              <a:buFont typeface="Wingdings" pitchFamily="2" charset="2"/>
              <a:buNone/>
            </a:pPr>
            <a:r>
              <a:rPr lang="en-US" sz="2200" dirty="0" smtClean="0"/>
              <a:t>#include &lt;</a:t>
            </a:r>
            <a:r>
              <a:rPr lang="en-US" sz="2200" dirty="0" err="1" smtClean="0"/>
              <a:t>string.h</a:t>
            </a:r>
            <a:r>
              <a:rPr lang="en-US" sz="2200" dirty="0" smtClean="0"/>
              <a:t>&gt;</a:t>
            </a:r>
          </a:p>
          <a:p>
            <a:pPr eaLnBrk="1" hangingPunct="1">
              <a:buFont typeface="Wingdings" pitchFamily="2" charset="2"/>
              <a:buNone/>
            </a:pPr>
            <a:r>
              <a:rPr lang="en-US" sz="2200" dirty="0" smtClean="0"/>
              <a:t>#include &lt;</a:t>
            </a:r>
            <a:r>
              <a:rPr lang="en-US" sz="2200" dirty="0" err="1" smtClean="0"/>
              <a:t>stdio.h</a:t>
            </a:r>
            <a:r>
              <a:rPr lang="en-US" sz="2200" dirty="0" smtClean="0"/>
              <a:t>&gt;</a:t>
            </a:r>
          </a:p>
          <a:p>
            <a:pPr eaLnBrk="1" hangingPunct="1">
              <a:buFont typeface="Wingdings" pitchFamily="2" charset="2"/>
              <a:buNone/>
            </a:pPr>
            <a:r>
              <a:rPr lang="en-US" sz="2200" dirty="0" smtClean="0"/>
              <a:t>#include&lt;</a:t>
            </a:r>
            <a:r>
              <a:rPr lang="en-US" sz="2200" dirty="0" err="1" smtClean="0"/>
              <a:t>iostream.h</a:t>
            </a:r>
            <a:r>
              <a:rPr lang="en-US" sz="2200" dirty="0" smtClean="0"/>
              <a:t>&gt;</a:t>
            </a:r>
          </a:p>
          <a:p>
            <a:pPr eaLnBrk="1" hangingPunct="1">
              <a:buFont typeface="Wingdings" pitchFamily="2" charset="2"/>
              <a:buNone/>
            </a:pPr>
            <a:r>
              <a:rPr lang="en-US" sz="2200" dirty="0" err="1" smtClean="0"/>
              <a:t>int</a:t>
            </a:r>
            <a:r>
              <a:rPr lang="en-US" sz="2200" dirty="0" smtClean="0"/>
              <a:t> main()</a:t>
            </a:r>
          </a:p>
          <a:p>
            <a:pPr eaLnBrk="1" hangingPunct="1">
              <a:buFont typeface="Wingdings" pitchFamily="2" charset="2"/>
              <a:buNone/>
            </a:pPr>
            <a:r>
              <a:rPr lang="en-US" sz="2200" dirty="0" smtClean="0"/>
              <a:t>{   FILE *</a:t>
            </a:r>
            <a:r>
              <a:rPr lang="en-US" sz="2200" dirty="0" err="1" smtClean="0"/>
              <a:t>fp</a:t>
            </a:r>
            <a:r>
              <a:rPr lang="en-US" sz="2200" dirty="0" smtClean="0"/>
              <a:t>; </a:t>
            </a:r>
          </a:p>
          <a:p>
            <a:pPr eaLnBrk="1" hangingPunct="1">
              <a:buFont typeface="Wingdings" pitchFamily="2" charset="2"/>
              <a:buNone/>
            </a:pPr>
            <a:r>
              <a:rPr lang="en-US" sz="2200" dirty="0"/>
              <a:t> </a:t>
            </a:r>
            <a:r>
              <a:rPr lang="en-US" sz="2200" dirty="0" smtClean="0"/>
              <a:t>   char </a:t>
            </a:r>
            <a:r>
              <a:rPr lang="en-US" sz="2200" dirty="0" err="1" smtClean="0"/>
              <a:t>msg</a:t>
            </a:r>
            <a:r>
              <a:rPr lang="en-US" sz="2200" dirty="0" smtClean="0"/>
              <a:t>[] = "this is a test”;  </a:t>
            </a:r>
          </a:p>
          <a:p>
            <a:pPr eaLnBrk="1" hangingPunct="1">
              <a:buFont typeface="Wingdings" pitchFamily="2" charset="2"/>
              <a:buNone/>
            </a:pPr>
            <a:r>
              <a:rPr lang="en-US" sz="2200" dirty="0"/>
              <a:t> </a:t>
            </a:r>
            <a:r>
              <a:rPr lang="en-US" sz="2200" dirty="0" smtClean="0"/>
              <a:t>   char </a:t>
            </a:r>
            <a:r>
              <a:rPr lang="en-US" sz="2200" dirty="0" err="1" smtClean="0"/>
              <a:t>buf</a:t>
            </a:r>
            <a:r>
              <a:rPr lang="en-US" sz="2200" dirty="0" smtClean="0"/>
              <a:t>[20];</a:t>
            </a:r>
          </a:p>
          <a:p>
            <a:pPr eaLnBrk="1" hangingPunct="1">
              <a:buFont typeface="Wingdings" pitchFamily="2" charset="2"/>
              <a:buNone/>
            </a:pPr>
            <a:r>
              <a:rPr lang="en-US" sz="2200" dirty="0"/>
              <a:t> </a:t>
            </a:r>
            <a:r>
              <a:rPr lang="en-US" sz="2200" dirty="0" smtClean="0"/>
              <a:t>   if ((</a:t>
            </a:r>
            <a:r>
              <a:rPr lang="en-US" sz="2200" dirty="0" err="1" smtClean="0"/>
              <a:t>fp</a:t>
            </a:r>
            <a:r>
              <a:rPr lang="en-US" sz="2200" dirty="0" smtClean="0"/>
              <a:t>= </a:t>
            </a:r>
            <a:r>
              <a:rPr lang="en-US" sz="2200" dirty="0" err="1" smtClean="0"/>
              <a:t>fopen</a:t>
            </a:r>
            <a:r>
              <a:rPr lang="en-US" sz="2200" dirty="0" smtClean="0"/>
              <a:t>("DUMMY.FIL", "</a:t>
            </a:r>
            <a:r>
              <a:rPr lang="en-US" sz="2200" dirty="0" err="1" smtClean="0"/>
              <a:t>w+b</a:t>
            </a:r>
            <a:r>
              <a:rPr lang="en-US" sz="2200" dirty="0" smtClean="0"/>
              <a:t>")) == NULL)</a:t>
            </a:r>
          </a:p>
          <a:p>
            <a:pPr eaLnBrk="1" hangingPunct="1">
              <a:buFont typeface="Wingdings" pitchFamily="2" charset="2"/>
              <a:buNone/>
            </a:pPr>
            <a:r>
              <a:rPr lang="en-US" sz="2200" dirty="0" smtClean="0"/>
              <a:t>    </a:t>
            </a:r>
            <a:r>
              <a:rPr lang="en-US" sz="2200" dirty="0" err="1" smtClean="0"/>
              <a:t>fprintf</a:t>
            </a:r>
            <a:r>
              <a:rPr lang="en-US" sz="2200" dirty="0" smtClean="0"/>
              <a:t>(</a:t>
            </a:r>
            <a:r>
              <a:rPr lang="en-US" sz="2200" dirty="0" err="1" smtClean="0"/>
              <a:t>stderr</a:t>
            </a:r>
            <a:r>
              <a:rPr lang="en-US" sz="2200" dirty="0" smtClean="0"/>
              <a:t>, "Cannot open output file.\n");</a:t>
            </a:r>
          </a:p>
          <a:p>
            <a:pPr eaLnBrk="1" hangingPunct="1">
              <a:buFont typeface="Wingdings" pitchFamily="2" charset="2"/>
              <a:buNone/>
            </a:pPr>
            <a:r>
              <a:rPr lang="en-US" sz="2200" dirty="0"/>
              <a:t> </a:t>
            </a:r>
            <a:r>
              <a:rPr lang="en-US" sz="2200" dirty="0" smtClean="0"/>
              <a:t>   </a:t>
            </a:r>
            <a:r>
              <a:rPr lang="en-US" sz="2200" b="1" dirty="0" err="1" smtClean="0">
                <a:solidFill>
                  <a:srgbClr val="FF0000"/>
                </a:solidFill>
              </a:rPr>
              <a:t>fwrite</a:t>
            </a:r>
            <a:r>
              <a:rPr lang="en-US" sz="2200" b="1" dirty="0" smtClean="0">
                <a:solidFill>
                  <a:srgbClr val="FF0000"/>
                </a:solidFill>
              </a:rPr>
              <a:t>(</a:t>
            </a:r>
            <a:r>
              <a:rPr lang="en-US" sz="2200" b="1" dirty="0" err="1" smtClean="0">
                <a:solidFill>
                  <a:srgbClr val="FF0000"/>
                </a:solidFill>
              </a:rPr>
              <a:t>msg</a:t>
            </a:r>
            <a:r>
              <a:rPr lang="en-US" sz="2200" b="1" dirty="0" smtClean="0">
                <a:solidFill>
                  <a:srgbClr val="FF0000"/>
                </a:solidFill>
              </a:rPr>
              <a:t>, </a:t>
            </a:r>
            <a:r>
              <a:rPr lang="en-US" sz="2200" b="1" dirty="0" err="1" smtClean="0">
                <a:solidFill>
                  <a:srgbClr val="FF0000"/>
                </a:solidFill>
              </a:rPr>
              <a:t>strlen</a:t>
            </a:r>
            <a:r>
              <a:rPr lang="en-US" sz="2200" b="1" dirty="0" smtClean="0">
                <a:solidFill>
                  <a:srgbClr val="FF0000"/>
                </a:solidFill>
              </a:rPr>
              <a:t>(</a:t>
            </a:r>
            <a:r>
              <a:rPr lang="en-US" sz="2200" b="1" dirty="0" err="1" smtClean="0">
                <a:solidFill>
                  <a:srgbClr val="FF0000"/>
                </a:solidFill>
              </a:rPr>
              <a:t>msg</a:t>
            </a:r>
            <a:r>
              <a:rPr lang="en-US" sz="2200" b="1" dirty="0" smtClean="0">
                <a:solidFill>
                  <a:srgbClr val="FF0000"/>
                </a:solidFill>
              </a:rPr>
              <a:t>)+1, 1, </a:t>
            </a:r>
            <a:r>
              <a:rPr lang="en-US" sz="2200" b="1" dirty="0" err="1" smtClean="0">
                <a:solidFill>
                  <a:srgbClr val="FF0000"/>
                </a:solidFill>
              </a:rPr>
              <a:t>fp</a:t>
            </a:r>
            <a:r>
              <a:rPr lang="en-US" sz="2200" b="1" dirty="0" smtClean="0">
                <a:solidFill>
                  <a:srgbClr val="FF0000"/>
                </a:solidFill>
              </a:rPr>
              <a:t>);</a:t>
            </a:r>
          </a:p>
          <a:p>
            <a:pPr eaLnBrk="1" hangingPunct="1">
              <a:buFont typeface="Wingdings" pitchFamily="2" charset="2"/>
              <a:buNone/>
            </a:pPr>
            <a:r>
              <a:rPr lang="en-US" sz="2200" dirty="0" smtClean="0"/>
              <a:t>    </a:t>
            </a:r>
            <a:r>
              <a:rPr lang="en-US" sz="2200" b="1" dirty="0" err="1" smtClean="0">
                <a:solidFill>
                  <a:srgbClr val="FF0000"/>
                </a:solidFill>
              </a:rPr>
              <a:t>fseek</a:t>
            </a:r>
            <a:r>
              <a:rPr lang="en-US" sz="2200" b="1" dirty="0" smtClean="0">
                <a:solidFill>
                  <a:srgbClr val="FF0000"/>
                </a:solidFill>
              </a:rPr>
              <a:t>(</a:t>
            </a:r>
            <a:r>
              <a:rPr lang="en-US" sz="2200" b="1" dirty="0" err="1" smtClean="0">
                <a:solidFill>
                  <a:srgbClr val="FF0000"/>
                </a:solidFill>
              </a:rPr>
              <a:t>fp</a:t>
            </a:r>
            <a:r>
              <a:rPr lang="en-US" sz="2200" b="1" dirty="0" smtClean="0">
                <a:solidFill>
                  <a:srgbClr val="FF0000"/>
                </a:solidFill>
              </a:rPr>
              <a:t> , 0L, SEEK_SET);</a:t>
            </a:r>
          </a:p>
          <a:p>
            <a:pPr eaLnBrk="1" hangingPunct="1">
              <a:buFont typeface="Wingdings" pitchFamily="2" charset="2"/>
              <a:buNone/>
            </a:pPr>
            <a:r>
              <a:rPr lang="en-US" sz="2200" b="1" dirty="0" smtClean="0">
                <a:solidFill>
                  <a:srgbClr val="FF0000"/>
                </a:solidFill>
              </a:rPr>
              <a:t>    //</a:t>
            </a:r>
            <a:r>
              <a:rPr lang="en-US" sz="2200" b="1" dirty="0" err="1" smtClean="0">
                <a:solidFill>
                  <a:srgbClr val="FF0000"/>
                </a:solidFill>
              </a:rPr>
              <a:t>fseek</a:t>
            </a:r>
            <a:r>
              <a:rPr lang="en-US" sz="2200" b="1" dirty="0" smtClean="0">
                <a:solidFill>
                  <a:srgbClr val="FF0000"/>
                </a:solidFill>
              </a:rPr>
              <a:t>(fp,1L,SEEK_CUR);</a:t>
            </a:r>
          </a:p>
          <a:p>
            <a:pPr eaLnBrk="1" hangingPunct="1">
              <a:buFont typeface="Wingdings" pitchFamily="2" charset="2"/>
              <a:buNone/>
            </a:pPr>
            <a:r>
              <a:rPr lang="en-US" sz="2200" b="1" dirty="0">
                <a:solidFill>
                  <a:srgbClr val="FF0000"/>
                </a:solidFill>
              </a:rPr>
              <a:t> </a:t>
            </a:r>
            <a:r>
              <a:rPr lang="en-US" sz="2200" b="1" dirty="0" smtClean="0">
                <a:solidFill>
                  <a:srgbClr val="FF0000"/>
                </a:solidFill>
              </a:rPr>
              <a:t>   //</a:t>
            </a:r>
            <a:r>
              <a:rPr lang="en-US" sz="2200" b="1" dirty="0" err="1" smtClean="0">
                <a:solidFill>
                  <a:srgbClr val="FF0000"/>
                </a:solidFill>
              </a:rPr>
              <a:t>fseek</a:t>
            </a:r>
            <a:r>
              <a:rPr lang="en-US" sz="2200" b="1" dirty="0" smtClean="0">
                <a:solidFill>
                  <a:srgbClr val="FF0000"/>
                </a:solidFill>
              </a:rPr>
              <a:t>(fp,-4L,SEEK_END);</a:t>
            </a:r>
          </a:p>
          <a:p>
            <a:pPr eaLnBrk="1" hangingPunct="1">
              <a:buFont typeface="Wingdings" pitchFamily="2" charset="2"/>
              <a:buNone/>
            </a:pPr>
            <a:r>
              <a:rPr lang="en-US" sz="2200" dirty="0" smtClean="0"/>
              <a:t>    </a:t>
            </a:r>
            <a:r>
              <a:rPr lang="en-US" sz="2200" b="1" dirty="0" err="1" smtClean="0">
                <a:solidFill>
                  <a:srgbClr val="FF0000"/>
                </a:solidFill>
              </a:rPr>
              <a:t>fread</a:t>
            </a:r>
            <a:r>
              <a:rPr lang="en-US" sz="2200" b="1" dirty="0" smtClean="0">
                <a:solidFill>
                  <a:srgbClr val="FF0000"/>
                </a:solidFill>
              </a:rPr>
              <a:t>(</a:t>
            </a:r>
            <a:r>
              <a:rPr lang="en-US" sz="2200" b="1" dirty="0" err="1" smtClean="0">
                <a:solidFill>
                  <a:srgbClr val="FF0000"/>
                </a:solidFill>
              </a:rPr>
              <a:t>buf</a:t>
            </a:r>
            <a:r>
              <a:rPr lang="en-US" sz="2200" b="1" dirty="0" smtClean="0">
                <a:solidFill>
                  <a:srgbClr val="FF0000"/>
                </a:solidFill>
              </a:rPr>
              <a:t>, </a:t>
            </a:r>
            <a:r>
              <a:rPr lang="en-US" sz="2200" b="1" dirty="0" err="1" smtClean="0">
                <a:solidFill>
                  <a:srgbClr val="FF0000"/>
                </a:solidFill>
              </a:rPr>
              <a:t>strlen</a:t>
            </a:r>
            <a:r>
              <a:rPr lang="en-US" sz="2200" b="1" dirty="0" smtClean="0">
                <a:solidFill>
                  <a:srgbClr val="FF0000"/>
                </a:solidFill>
              </a:rPr>
              <a:t>(</a:t>
            </a:r>
            <a:r>
              <a:rPr lang="en-US" sz="2200" b="1" dirty="0" err="1" smtClean="0">
                <a:solidFill>
                  <a:srgbClr val="FF0000"/>
                </a:solidFill>
              </a:rPr>
              <a:t>msg</a:t>
            </a:r>
            <a:r>
              <a:rPr lang="en-US" sz="2200" b="1" dirty="0" smtClean="0">
                <a:solidFill>
                  <a:srgbClr val="FF0000"/>
                </a:solidFill>
              </a:rPr>
              <a:t>)+1, 1, </a:t>
            </a:r>
            <a:r>
              <a:rPr lang="en-US" sz="2200" b="1" dirty="0" err="1" smtClean="0">
                <a:solidFill>
                  <a:srgbClr val="FF0000"/>
                </a:solidFill>
              </a:rPr>
              <a:t>fp</a:t>
            </a:r>
            <a:r>
              <a:rPr lang="en-US" sz="2200" b="1" dirty="0" smtClean="0">
                <a:solidFill>
                  <a:srgbClr val="FF0000"/>
                </a:solidFill>
              </a:rPr>
              <a:t>);</a:t>
            </a:r>
          </a:p>
          <a:p>
            <a:pPr eaLnBrk="1" hangingPunct="1">
              <a:buFont typeface="Wingdings" pitchFamily="2" charset="2"/>
              <a:buNone/>
            </a:pPr>
            <a:r>
              <a:rPr lang="en-US" sz="2200" dirty="0" smtClean="0"/>
              <a:t>    </a:t>
            </a:r>
            <a:r>
              <a:rPr lang="en-US" sz="2200" dirty="0" err="1" smtClean="0"/>
              <a:t>cout</a:t>
            </a:r>
            <a:r>
              <a:rPr lang="en-US" sz="2200" dirty="0" smtClean="0"/>
              <a:t>&lt;&lt;</a:t>
            </a:r>
            <a:r>
              <a:rPr lang="en-US" sz="2200" dirty="0" err="1" smtClean="0"/>
              <a:t>buf</a:t>
            </a:r>
            <a:r>
              <a:rPr lang="en-US" sz="2200" dirty="0" smtClean="0"/>
              <a:t>&lt;&lt;</a:t>
            </a:r>
            <a:r>
              <a:rPr lang="en-US" sz="2200" dirty="0" err="1" smtClean="0"/>
              <a:t>endl</a:t>
            </a:r>
            <a:r>
              <a:rPr lang="en-US" sz="2200" dirty="0" smtClean="0"/>
              <a:t>;</a:t>
            </a:r>
          </a:p>
          <a:p>
            <a:pPr eaLnBrk="1" hangingPunct="1">
              <a:buFont typeface="Wingdings" pitchFamily="2" charset="2"/>
              <a:buNone/>
            </a:pPr>
            <a:r>
              <a:rPr lang="en-US" sz="2200" dirty="0"/>
              <a:t> </a:t>
            </a:r>
            <a:r>
              <a:rPr lang="en-US" sz="2200" dirty="0" smtClean="0"/>
              <a:t>   </a:t>
            </a:r>
            <a:r>
              <a:rPr lang="en-US" sz="2200" dirty="0" err="1" smtClean="0"/>
              <a:t>fclose</a:t>
            </a:r>
            <a:r>
              <a:rPr lang="en-US" sz="2200" dirty="0" smtClean="0"/>
              <a:t>(</a:t>
            </a:r>
            <a:r>
              <a:rPr lang="en-US" sz="2200" dirty="0" err="1" smtClean="0"/>
              <a:t>fp</a:t>
            </a:r>
            <a:r>
              <a:rPr lang="en-US" sz="2200" dirty="0" smtClean="0"/>
              <a:t>); </a:t>
            </a:r>
          </a:p>
          <a:p>
            <a:pPr eaLnBrk="1" hangingPunct="1">
              <a:buFont typeface="Wingdings" pitchFamily="2" charset="2"/>
              <a:buNone/>
            </a:pPr>
            <a:r>
              <a:rPr lang="en-US" sz="2200" dirty="0"/>
              <a:t> </a:t>
            </a:r>
            <a:r>
              <a:rPr lang="en-US" sz="2200" dirty="0" smtClean="0"/>
              <a:t>   return 0; </a:t>
            </a:r>
          </a:p>
          <a:p>
            <a:pPr eaLnBrk="1" hangingPunct="1">
              <a:buFont typeface="Wingdings" pitchFamily="2" charset="2"/>
              <a:buNone/>
            </a:pPr>
            <a:r>
              <a:rPr lang="en-US" sz="2200" dirty="0" smtClean="0"/>
              <a:t>}</a:t>
            </a:r>
          </a:p>
          <a:p>
            <a:pPr eaLnBrk="1" hangingPunct="1">
              <a:buFont typeface="Wingdings" pitchFamily="2" charset="2"/>
              <a:buNone/>
            </a:pPr>
            <a:endParaRPr lang="en-US" sz="2200" dirty="0" smtClean="0"/>
          </a:p>
        </p:txBody>
      </p:sp>
    </p:spTree>
    <p:extLst>
      <p:ext uri="{BB962C8B-B14F-4D97-AF65-F5344CB8AC3E}">
        <p14:creationId xmlns:p14="http://schemas.microsoft.com/office/powerpoint/2010/main" val="551551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140677" y="152400"/>
            <a:ext cx="8792308" cy="990600"/>
          </a:xfrm>
        </p:spPr>
        <p:txBody>
          <a:bodyPr/>
          <a:lstStyle/>
          <a:p>
            <a:pPr eaLnBrk="1" hangingPunct="1"/>
            <a:r>
              <a:rPr lang="en-US" dirty="0" smtClean="0"/>
              <a:t>stream</a:t>
            </a:r>
            <a:endParaRPr lang="en-US" sz="3600" dirty="0" smtClean="0"/>
          </a:p>
        </p:txBody>
      </p:sp>
      <p:sp>
        <p:nvSpPr>
          <p:cNvPr id="20483" name="Content Placeholder 2" descr="Rectangle: Click to edit Master text styles&#10;Second level&#10;Third level&#10;Fourth level&#10;Fifth level"/>
          <p:cNvSpPr>
            <a:spLocks noGrp="1"/>
          </p:cNvSpPr>
          <p:nvPr>
            <p:ph idx="4294967295"/>
          </p:nvPr>
        </p:nvSpPr>
        <p:spPr>
          <a:xfrm>
            <a:off x="111369" y="1447800"/>
            <a:ext cx="8610600" cy="4191000"/>
          </a:xfrm>
        </p:spPr>
        <p:txBody>
          <a:bodyPr/>
          <a:lstStyle/>
          <a:p>
            <a:r>
              <a:rPr lang="en-US" sz="2400" dirty="0" smtClean="0"/>
              <a:t>A stream is a general name given to </a:t>
            </a:r>
            <a:r>
              <a:rPr lang="en-US" sz="2400" b="1" dirty="0" smtClean="0">
                <a:solidFill>
                  <a:srgbClr val="FF0000"/>
                </a:solidFill>
              </a:rPr>
              <a:t>a flow of data</a:t>
            </a:r>
            <a:r>
              <a:rPr lang="en-US" sz="2400" dirty="0" smtClean="0"/>
              <a:t>. </a:t>
            </a:r>
          </a:p>
          <a:p>
            <a:r>
              <a:rPr lang="en-US" sz="2400" dirty="0" smtClean="0"/>
              <a:t>Example- </a:t>
            </a:r>
            <a:r>
              <a:rPr lang="en-US" sz="2400" dirty="0" err="1" smtClean="0"/>
              <a:t>cin</a:t>
            </a:r>
            <a:r>
              <a:rPr lang="en-US" sz="2400" dirty="0" smtClean="0"/>
              <a:t> and </a:t>
            </a:r>
            <a:r>
              <a:rPr lang="en-US" sz="2400" dirty="0" err="1" smtClean="0"/>
              <a:t>cout</a:t>
            </a:r>
            <a:endParaRPr lang="en-US" sz="2400" dirty="0" smtClean="0"/>
          </a:p>
          <a:p>
            <a:pPr eaLnBrk="1" hangingPunct="1">
              <a:buFont typeface="Wingdings" pitchFamily="2" charset="2"/>
              <a:buNone/>
            </a:pPr>
            <a:endParaRPr lang="en-US" sz="2400" dirty="0" smtClean="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0" y="2362200"/>
            <a:ext cx="2822260" cy="353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585" y="2362200"/>
            <a:ext cx="4853354"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130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140677" y="76200"/>
            <a:ext cx="8792308" cy="685800"/>
          </a:xfrm>
        </p:spPr>
        <p:txBody>
          <a:bodyPr/>
          <a:lstStyle/>
          <a:p>
            <a:pPr eaLnBrk="1" hangingPunct="1"/>
            <a:r>
              <a:rPr lang="en-US" sz="3600" dirty="0" smtClean="0"/>
              <a:t>File Creation (</a:t>
            </a:r>
            <a:r>
              <a:rPr lang="en-US" sz="3600" b="1" dirty="0" smtClean="0">
                <a:solidFill>
                  <a:srgbClr val="FF0000"/>
                </a:solidFill>
              </a:rPr>
              <a:t>Binary Mode</a:t>
            </a:r>
            <a:r>
              <a:rPr lang="en-US" sz="3600" dirty="0" smtClean="0"/>
              <a:t>)</a:t>
            </a:r>
          </a:p>
        </p:txBody>
      </p:sp>
      <p:sp>
        <p:nvSpPr>
          <p:cNvPr id="28675" name="Content Placeholder 2" descr="Rectangle: Click to edit Master text styles&#10;Second level&#10;Third level&#10;Fourth level&#10;Fifth level"/>
          <p:cNvSpPr>
            <a:spLocks noGrp="1"/>
          </p:cNvSpPr>
          <p:nvPr>
            <p:ph idx="4294967295"/>
          </p:nvPr>
        </p:nvSpPr>
        <p:spPr>
          <a:xfrm>
            <a:off x="41031" y="762000"/>
            <a:ext cx="8610600" cy="6019800"/>
          </a:xfrm>
        </p:spPr>
        <p:txBody>
          <a:bodyPr>
            <a:normAutofit fontScale="77500" lnSpcReduction="20000"/>
          </a:bodyPr>
          <a:lstStyle/>
          <a:p>
            <a:pPr>
              <a:buFont typeface="Wingdings" pitchFamily="2" charset="2"/>
              <a:buNone/>
            </a:pPr>
            <a:r>
              <a:rPr lang="en-US" sz="2200" dirty="0" smtClean="0"/>
              <a:t>//fWriteBin.cpp</a:t>
            </a:r>
          </a:p>
          <a:p>
            <a:pPr>
              <a:buFont typeface="Wingdings" pitchFamily="2" charset="2"/>
              <a:buNone/>
            </a:pPr>
            <a:r>
              <a:rPr lang="en-US" sz="2200" dirty="0" smtClean="0"/>
              <a:t>#include&lt;</a:t>
            </a:r>
            <a:r>
              <a:rPr lang="en-US" sz="2200" dirty="0" err="1" smtClean="0"/>
              <a:t>iostream.h</a:t>
            </a:r>
            <a:r>
              <a:rPr lang="en-US" sz="2200" dirty="0" smtClean="0"/>
              <a:t>&gt;</a:t>
            </a:r>
          </a:p>
          <a:p>
            <a:pPr>
              <a:buFont typeface="Wingdings" pitchFamily="2" charset="2"/>
              <a:buNone/>
            </a:pPr>
            <a:r>
              <a:rPr lang="en-US" sz="2200" dirty="0" smtClean="0"/>
              <a:t>#include&lt;</a:t>
            </a:r>
            <a:r>
              <a:rPr lang="en-US" sz="2200" dirty="0" err="1" smtClean="0"/>
              <a:t>conio.h</a:t>
            </a:r>
            <a:r>
              <a:rPr lang="en-US" sz="2200" dirty="0" smtClean="0"/>
              <a:t>&gt;</a:t>
            </a:r>
          </a:p>
          <a:p>
            <a:pPr>
              <a:buFont typeface="Wingdings" pitchFamily="2" charset="2"/>
              <a:buNone/>
            </a:pPr>
            <a:r>
              <a:rPr lang="en-US" sz="2200" dirty="0" smtClean="0"/>
              <a:t>#include&lt;</a:t>
            </a:r>
            <a:r>
              <a:rPr lang="en-US" sz="2200" dirty="0" err="1" smtClean="0"/>
              <a:t>stdio.h</a:t>
            </a:r>
            <a:r>
              <a:rPr lang="en-US" sz="2200" dirty="0" smtClean="0"/>
              <a:t>&gt;</a:t>
            </a:r>
          </a:p>
          <a:p>
            <a:pPr>
              <a:buFont typeface="Wingdings" pitchFamily="2" charset="2"/>
              <a:buNone/>
            </a:pPr>
            <a:r>
              <a:rPr lang="en-US" sz="2200" dirty="0" err="1" smtClean="0"/>
              <a:t>struct</a:t>
            </a:r>
            <a:r>
              <a:rPr lang="en-US" sz="2200" dirty="0" smtClean="0"/>
              <a:t> </a:t>
            </a:r>
            <a:r>
              <a:rPr lang="en-US" sz="2200" dirty="0" err="1" smtClean="0"/>
              <a:t>studentinfo</a:t>
            </a:r>
            <a:r>
              <a:rPr lang="en-US" sz="2200" dirty="0" smtClean="0"/>
              <a:t>  {   </a:t>
            </a:r>
            <a:r>
              <a:rPr lang="en-US" sz="2200" dirty="0" err="1" smtClean="0"/>
              <a:t>int</a:t>
            </a:r>
            <a:r>
              <a:rPr lang="en-US" sz="2200" dirty="0" smtClean="0"/>
              <a:t> </a:t>
            </a:r>
            <a:r>
              <a:rPr lang="en-US" sz="2200" dirty="0" err="1" smtClean="0"/>
              <a:t>rno</a:t>
            </a:r>
            <a:r>
              <a:rPr lang="en-US" sz="2200" dirty="0" smtClean="0"/>
              <a:t>;   char name[30];   </a:t>
            </a:r>
            <a:r>
              <a:rPr lang="en-US" sz="2200" dirty="0" err="1" smtClean="0"/>
              <a:t>int</a:t>
            </a:r>
            <a:r>
              <a:rPr lang="en-US" sz="2200" dirty="0" smtClean="0"/>
              <a:t> mark;   };</a:t>
            </a:r>
          </a:p>
          <a:p>
            <a:pPr>
              <a:buFont typeface="Wingdings" pitchFamily="2" charset="2"/>
              <a:buNone/>
            </a:pPr>
            <a:r>
              <a:rPr lang="en-US" sz="2200" dirty="0" err="1" smtClean="0"/>
              <a:t>int</a:t>
            </a:r>
            <a:r>
              <a:rPr lang="en-US" sz="2200" dirty="0" smtClean="0"/>
              <a:t> main()</a:t>
            </a:r>
          </a:p>
          <a:p>
            <a:pPr>
              <a:buFont typeface="Wingdings" pitchFamily="2" charset="2"/>
              <a:buNone/>
            </a:pPr>
            <a:r>
              <a:rPr lang="en-US" sz="2200" dirty="0" smtClean="0"/>
              <a:t>{    FILE *</a:t>
            </a:r>
            <a:r>
              <a:rPr lang="en-US" sz="2200" dirty="0" err="1" smtClean="0"/>
              <a:t>fp</a:t>
            </a:r>
            <a:r>
              <a:rPr lang="en-US" sz="2200" dirty="0" smtClean="0"/>
              <a:t>; </a:t>
            </a:r>
            <a:r>
              <a:rPr lang="en-US" sz="2200" dirty="0" err="1" smtClean="0"/>
              <a:t>studentinfo</a:t>
            </a:r>
            <a:r>
              <a:rPr lang="en-US" sz="2200" dirty="0" smtClean="0"/>
              <a:t> </a:t>
            </a:r>
            <a:r>
              <a:rPr lang="en-US" sz="2200" dirty="0" err="1" smtClean="0"/>
              <a:t>s;char</a:t>
            </a:r>
            <a:r>
              <a:rPr lang="en-US" sz="2200" dirty="0" smtClean="0"/>
              <a:t> </a:t>
            </a:r>
            <a:r>
              <a:rPr lang="en-US" sz="2200" dirty="0" err="1" smtClean="0"/>
              <a:t>ans</a:t>
            </a:r>
            <a:r>
              <a:rPr lang="en-US" sz="2200" dirty="0" smtClean="0"/>
              <a:t>;</a:t>
            </a:r>
          </a:p>
          <a:p>
            <a:pPr>
              <a:buFont typeface="Wingdings" pitchFamily="2" charset="2"/>
              <a:buNone/>
            </a:pPr>
            <a:r>
              <a:rPr lang="en-US" sz="2200" dirty="0" smtClean="0"/>
              <a:t>      </a:t>
            </a:r>
            <a:r>
              <a:rPr lang="en-US" sz="2200" dirty="0" err="1" smtClean="0"/>
              <a:t>fp</a:t>
            </a:r>
            <a:r>
              <a:rPr lang="en-US" sz="2200" dirty="0" smtClean="0"/>
              <a:t> = </a:t>
            </a:r>
            <a:r>
              <a:rPr lang="en-US" sz="2200" dirty="0" err="1" smtClean="0"/>
              <a:t>fopen</a:t>
            </a:r>
            <a:r>
              <a:rPr lang="en-US" sz="2200" dirty="0" smtClean="0"/>
              <a:t>("student.</a:t>
            </a:r>
            <a:r>
              <a:rPr lang="en-US" sz="2200" dirty="0" err="1" smtClean="0"/>
              <a:t>dat</a:t>
            </a:r>
            <a:r>
              <a:rPr lang="en-US" sz="2200" dirty="0" smtClean="0"/>
              <a:t>","</a:t>
            </a:r>
            <a:r>
              <a:rPr lang="en-US" sz="2200" dirty="0" err="1" smtClean="0"/>
              <a:t>wb</a:t>
            </a:r>
            <a:r>
              <a:rPr lang="en-US" sz="2200" dirty="0" smtClean="0"/>
              <a:t>");</a:t>
            </a:r>
          </a:p>
          <a:p>
            <a:pPr>
              <a:buFont typeface="Wingdings" pitchFamily="2" charset="2"/>
              <a:buNone/>
            </a:pPr>
            <a:r>
              <a:rPr lang="en-US" sz="2200" dirty="0" smtClean="0"/>
              <a:t>      do {      </a:t>
            </a:r>
            <a:r>
              <a:rPr lang="en-US" sz="2200" dirty="0" err="1" smtClean="0"/>
              <a:t>cout</a:t>
            </a:r>
            <a:r>
              <a:rPr lang="en-US" sz="2200" dirty="0" smtClean="0"/>
              <a:t>&lt;&lt;"Enter Roll Number : ";</a:t>
            </a:r>
          </a:p>
          <a:p>
            <a:pPr>
              <a:buFont typeface="Wingdings" pitchFamily="2" charset="2"/>
              <a:buNone/>
            </a:pPr>
            <a:r>
              <a:rPr lang="en-US" sz="2200" dirty="0"/>
              <a:t> </a:t>
            </a:r>
            <a:r>
              <a:rPr lang="en-US" sz="2200" dirty="0" smtClean="0"/>
              <a:t>                  </a:t>
            </a:r>
            <a:r>
              <a:rPr lang="en-US" sz="2200" dirty="0" err="1" smtClean="0"/>
              <a:t>cin</a:t>
            </a:r>
            <a:r>
              <a:rPr lang="en-US" sz="2200" dirty="0" smtClean="0"/>
              <a:t>&gt;&gt;</a:t>
            </a:r>
            <a:r>
              <a:rPr lang="en-US" sz="2200" dirty="0" err="1" smtClean="0"/>
              <a:t>s.rno</a:t>
            </a:r>
            <a:r>
              <a:rPr lang="en-US" sz="2200" dirty="0" smtClean="0"/>
              <a:t>;</a:t>
            </a:r>
          </a:p>
          <a:p>
            <a:pPr>
              <a:buFont typeface="Wingdings" pitchFamily="2" charset="2"/>
              <a:buNone/>
            </a:pPr>
            <a:r>
              <a:rPr lang="en-US" sz="2200" dirty="0"/>
              <a:t> </a:t>
            </a:r>
            <a:r>
              <a:rPr lang="en-US" sz="2200" dirty="0" smtClean="0"/>
              <a:t>                  </a:t>
            </a:r>
            <a:r>
              <a:rPr lang="en-US" sz="2200" dirty="0" err="1" smtClean="0"/>
              <a:t>cin.get</a:t>
            </a:r>
            <a:r>
              <a:rPr lang="en-US" sz="2200" dirty="0" smtClean="0"/>
              <a:t>( );</a:t>
            </a:r>
          </a:p>
          <a:p>
            <a:pPr>
              <a:buFont typeface="Wingdings" pitchFamily="2" charset="2"/>
              <a:buNone/>
            </a:pPr>
            <a:r>
              <a:rPr lang="en-US" sz="2200" dirty="0" smtClean="0"/>
              <a:t>                  </a:t>
            </a:r>
            <a:r>
              <a:rPr lang="en-US" sz="2200" dirty="0" err="1" smtClean="0"/>
              <a:t>cout</a:t>
            </a:r>
            <a:r>
              <a:rPr lang="en-US" sz="2200" dirty="0" smtClean="0"/>
              <a:t>&lt;&lt;"Enter Student Name : ";</a:t>
            </a:r>
          </a:p>
          <a:p>
            <a:pPr>
              <a:buFont typeface="Wingdings" pitchFamily="2" charset="2"/>
              <a:buNone/>
            </a:pPr>
            <a:r>
              <a:rPr lang="en-US" sz="2200" dirty="0"/>
              <a:t> </a:t>
            </a:r>
            <a:r>
              <a:rPr lang="en-US" sz="2200" dirty="0" smtClean="0"/>
              <a:t>                 gets(s.name);</a:t>
            </a:r>
          </a:p>
          <a:p>
            <a:pPr>
              <a:buFont typeface="Wingdings" pitchFamily="2" charset="2"/>
              <a:buNone/>
            </a:pPr>
            <a:r>
              <a:rPr lang="en-US" sz="2200" dirty="0" smtClean="0"/>
              <a:t>                  </a:t>
            </a:r>
            <a:r>
              <a:rPr lang="en-US" sz="2200" dirty="0" err="1" smtClean="0"/>
              <a:t>cout</a:t>
            </a:r>
            <a:r>
              <a:rPr lang="en-US" sz="2200" dirty="0" smtClean="0"/>
              <a:t>&lt;&lt;"Enter Mark : ";</a:t>
            </a:r>
          </a:p>
          <a:p>
            <a:pPr>
              <a:buFont typeface="Wingdings" pitchFamily="2" charset="2"/>
              <a:buNone/>
            </a:pPr>
            <a:r>
              <a:rPr lang="en-US" sz="2200" dirty="0"/>
              <a:t> </a:t>
            </a:r>
            <a:r>
              <a:rPr lang="en-US" sz="2200" dirty="0" smtClean="0"/>
              <a:t>                 </a:t>
            </a:r>
            <a:r>
              <a:rPr lang="en-US" sz="2200" dirty="0" err="1" smtClean="0"/>
              <a:t>cin</a:t>
            </a:r>
            <a:r>
              <a:rPr lang="en-US" sz="2200" dirty="0" smtClean="0"/>
              <a:t>&gt;&gt;</a:t>
            </a:r>
            <a:r>
              <a:rPr lang="en-US" sz="2200" dirty="0" err="1" smtClean="0"/>
              <a:t>s.mark</a:t>
            </a:r>
            <a:r>
              <a:rPr lang="en-US" sz="2200" dirty="0" smtClean="0"/>
              <a:t>;</a:t>
            </a:r>
          </a:p>
          <a:p>
            <a:pPr>
              <a:buFont typeface="Wingdings" pitchFamily="2" charset="2"/>
              <a:buNone/>
            </a:pPr>
            <a:r>
              <a:rPr lang="en-US" sz="2200" dirty="0" smtClean="0"/>
              <a:t>                  </a:t>
            </a:r>
            <a:r>
              <a:rPr lang="en-US" sz="2200" b="1" dirty="0" err="1" smtClean="0">
                <a:solidFill>
                  <a:srgbClr val="FF0000"/>
                </a:solidFill>
              </a:rPr>
              <a:t>fwrite</a:t>
            </a:r>
            <a:r>
              <a:rPr lang="en-US" sz="2200" b="1" dirty="0" smtClean="0">
                <a:solidFill>
                  <a:srgbClr val="FF0000"/>
                </a:solidFill>
              </a:rPr>
              <a:t>(&amp;</a:t>
            </a:r>
            <a:r>
              <a:rPr lang="en-US" sz="2200" b="1" dirty="0" err="1" smtClean="0">
                <a:solidFill>
                  <a:srgbClr val="FF0000"/>
                </a:solidFill>
              </a:rPr>
              <a:t>s,sizeof</a:t>
            </a:r>
            <a:r>
              <a:rPr lang="en-US" sz="2200" b="1" dirty="0" smtClean="0">
                <a:solidFill>
                  <a:srgbClr val="FF0000"/>
                </a:solidFill>
              </a:rPr>
              <a:t>(s),1,fp);</a:t>
            </a:r>
          </a:p>
          <a:p>
            <a:pPr>
              <a:buFont typeface="Wingdings" pitchFamily="2" charset="2"/>
              <a:buNone/>
            </a:pPr>
            <a:r>
              <a:rPr lang="en-US" sz="2200" dirty="0" smtClean="0"/>
              <a:t>                  </a:t>
            </a:r>
            <a:r>
              <a:rPr lang="en-US" sz="2200" dirty="0" err="1" smtClean="0"/>
              <a:t>cout</a:t>
            </a:r>
            <a:r>
              <a:rPr lang="en-US" sz="2200" dirty="0" smtClean="0"/>
              <a:t>&lt;&lt;"Any more (y/n) ? ";</a:t>
            </a:r>
          </a:p>
          <a:p>
            <a:pPr>
              <a:buFont typeface="Wingdings" pitchFamily="2" charset="2"/>
              <a:buNone/>
            </a:pPr>
            <a:r>
              <a:rPr lang="en-US" sz="2200" dirty="0"/>
              <a:t> </a:t>
            </a:r>
            <a:r>
              <a:rPr lang="en-US" sz="2200" dirty="0" smtClean="0"/>
              <a:t>                 </a:t>
            </a:r>
            <a:r>
              <a:rPr lang="en-US" sz="2200" dirty="0" err="1" smtClean="0"/>
              <a:t>cin</a:t>
            </a:r>
            <a:r>
              <a:rPr lang="en-US" sz="2200" dirty="0" smtClean="0"/>
              <a:t>&gt;&gt;</a:t>
            </a:r>
            <a:r>
              <a:rPr lang="en-US" sz="2200" dirty="0" err="1" smtClean="0"/>
              <a:t>ans</a:t>
            </a:r>
            <a:r>
              <a:rPr lang="en-US" sz="2200" dirty="0" smtClean="0"/>
              <a:t>;</a:t>
            </a:r>
          </a:p>
          <a:p>
            <a:pPr>
              <a:buFont typeface="Wingdings" pitchFamily="2" charset="2"/>
              <a:buNone/>
            </a:pPr>
            <a:r>
              <a:rPr lang="en-US" sz="2200" dirty="0" smtClean="0"/>
              <a:t>       }while (</a:t>
            </a:r>
            <a:r>
              <a:rPr lang="en-US" sz="2200" dirty="0" err="1" smtClean="0"/>
              <a:t>ans</a:t>
            </a:r>
            <a:r>
              <a:rPr lang="en-US" sz="2200" dirty="0" smtClean="0"/>
              <a:t>=='y');</a:t>
            </a:r>
          </a:p>
          <a:p>
            <a:pPr>
              <a:buFont typeface="Wingdings" pitchFamily="2" charset="2"/>
              <a:buNone/>
            </a:pPr>
            <a:r>
              <a:rPr lang="en-US" sz="2200" dirty="0" smtClean="0"/>
              <a:t>    </a:t>
            </a:r>
            <a:r>
              <a:rPr lang="en-US" sz="2200" dirty="0" err="1" smtClean="0"/>
              <a:t>fclose</a:t>
            </a:r>
            <a:r>
              <a:rPr lang="en-US" sz="2200" dirty="0" smtClean="0"/>
              <a:t>(</a:t>
            </a:r>
            <a:r>
              <a:rPr lang="en-US" sz="2200" dirty="0" err="1" smtClean="0"/>
              <a:t>fp</a:t>
            </a:r>
            <a:r>
              <a:rPr lang="en-US" sz="2200" dirty="0" smtClean="0"/>
              <a:t>);</a:t>
            </a:r>
          </a:p>
          <a:p>
            <a:pPr>
              <a:buFont typeface="Wingdings" pitchFamily="2" charset="2"/>
              <a:buNone/>
            </a:pPr>
            <a:r>
              <a:rPr lang="en-US" sz="2200" dirty="0"/>
              <a:t> </a:t>
            </a:r>
            <a:r>
              <a:rPr lang="en-US" sz="2200" dirty="0" smtClean="0"/>
              <a:t>   return 0;</a:t>
            </a:r>
          </a:p>
          <a:p>
            <a:pPr>
              <a:buFont typeface="Wingdings" pitchFamily="2" charset="2"/>
              <a:buNone/>
            </a:pPr>
            <a:r>
              <a:rPr lang="en-US" sz="2200" dirty="0" smtClean="0"/>
              <a:t>}</a:t>
            </a:r>
          </a:p>
          <a:p>
            <a:pPr>
              <a:buFont typeface="Wingdings" pitchFamily="2" charset="2"/>
              <a:buNone/>
            </a:pPr>
            <a:endParaRPr lang="en-US" sz="2200" dirty="0" smtClean="0"/>
          </a:p>
        </p:txBody>
      </p:sp>
    </p:spTree>
    <p:extLst>
      <p:ext uri="{BB962C8B-B14F-4D97-AF65-F5344CB8AC3E}">
        <p14:creationId xmlns:p14="http://schemas.microsoft.com/office/powerpoint/2010/main" val="365847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140677" y="76200"/>
            <a:ext cx="8792308" cy="685800"/>
          </a:xfrm>
        </p:spPr>
        <p:txBody>
          <a:bodyPr/>
          <a:lstStyle/>
          <a:p>
            <a:pPr eaLnBrk="1" hangingPunct="1"/>
            <a:r>
              <a:rPr lang="en-US" sz="3600" smtClean="0"/>
              <a:t>Reading a File (Binary Mode)</a:t>
            </a:r>
          </a:p>
        </p:txBody>
      </p:sp>
      <p:sp>
        <p:nvSpPr>
          <p:cNvPr id="29699" name="Content Placeholder 2" descr="Rectangle: Click to edit Master text styles&#10;Second level&#10;Third level&#10;Fourth level&#10;Fifth level"/>
          <p:cNvSpPr>
            <a:spLocks noGrp="1"/>
          </p:cNvSpPr>
          <p:nvPr>
            <p:ph idx="4294967295"/>
          </p:nvPr>
        </p:nvSpPr>
        <p:spPr>
          <a:xfrm>
            <a:off x="41031" y="762000"/>
            <a:ext cx="8610600" cy="6019800"/>
          </a:xfrm>
        </p:spPr>
        <p:txBody>
          <a:bodyPr>
            <a:normAutofit fontScale="85000" lnSpcReduction="20000"/>
          </a:bodyPr>
          <a:lstStyle/>
          <a:p>
            <a:pPr>
              <a:buFont typeface="Wingdings" pitchFamily="2" charset="2"/>
              <a:buNone/>
            </a:pPr>
            <a:r>
              <a:rPr lang="en-US" sz="2200" dirty="0" smtClean="0"/>
              <a:t>//fReadBin.cpp</a:t>
            </a:r>
          </a:p>
          <a:p>
            <a:pPr>
              <a:buFont typeface="Wingdings" pitchFamily="2" charset="2"/>
              <a:buNone/>
            </a:pPr>
            <a:r>
              <a:rPr lang="en-US" sz="2200" dirty="0" smtClean="0"/>
              <a:t>#include&lt;</a:t>
            </a:r>
            <a:r>
              <a:rPr lang="en-US" sz="2200" dirty="0" err="1" smtClean="0"/>
              <a:t>iostream.h</a:t>
            </a:r>
            <a:r>
              <a:rPr lang="en-US" sz="2200" dirty="0" smtClean="0"/>
              <a:t>&gt;</a:t>
            </a:r>
          </a:p>
          <a:p>
            <a:pPr>
              <a:buFont typeface="Wingdings" pitchFamily="2" charset="2"/>
              <a:buNone/>
            </a:pPr>
            <a:r>
              <a:rPr lang="en-US" sz="2200" dirty="0" smtClean="0"/>
              <a:t>#include&lt;</a:t>
            </a:r>
            <a:r>
              <a:rPr lang="en-US" sz="2200" dirty="0" err="1" smtClean="0"/>
              <a:t>conio.h</a:t>
            </a:r>
            <a:r>
              <a:rPr lang="en-US" sz="2200" dirty="0" smtClean="0"/>
              <a:t>&gt;</a:t>
            </a:r>
          </a:p>
          <a:p>
            <a:pPr>
              <a:buFont typeface="Wingdings" pitchFamily="2" charset="2"/>
              <a:buNone/>
            </a:pPr>
            <a:r>
              <a:rPr lang="en-US" sz="2200" dirty="0" smtClean="0"/>
              <a:t>#include&lt;</a:t>
            </a:r>
            <a:r>
              <a:rPr lang="en-US" sz="2200" dirty="0" err="1" smtClean="0"/>
              <a:t>stdio.h</a:t>
            </a:r>
            <a:r>
              <a:rPr lang="en-US" sz="2200" dirty="0" smtClean="0"/>
              <a:t>&gt;</a:t>
            </a:r>
          </a:p>
          <a:p>
            <a:pPr>
              <a:buFont typeface="Wingdings" pitchFamily="2" charset="2"/>
              <a:buNone/>
            </a:pPr>
            <a:r>
              <a:rPr lang="en-US" sz="2200" dirty="0" err="1" smtClean="0"/>
              <a:t>struct</a:t>
            </a:r>
            <a:r>
              <a:rPr lang="en-US" sz="2200" dirty="0" smtClean="0"/>
              <a:t> </a:t>
            </a:r>
            <a:r>
              <a:rPr lang="en-US" sz="2200" dirty="0" err="1" smtClean="0"/>
              <a:t>studentinfo</a:t>
            </a:r>
            <a:r>
              <a:rPr lang="en-US" sz="2200" dirty="0" smtClean="0"/>
              <a:t>  {   </a:t>
            </a:r>
            <a:r>
              <a:rPr lang="en-US" sz="2200" dirty="0" err="1" smtClean="0"/>
              <a:t>int</a:t>
            </a:r>
            <a:r>
              <a:rPr lang="en-US" sz="2200" dirty="0" smtClean="0"/>
              <a:t> </a:t>
            </a:r>
            <a:r>
              <a:rPr lang="en-US" sz="2200" dirty="0" err="1" smtClean="0"/>
              <a:t>rno</a:t>
            </a:r>
            <a:r>
              <a:rPr lang="en-US" sz="2200" dirty="0" smtClean="0"/>
              <a:t>;  char name[30];   </a:t>
            </a:r>
            <a:r>
              <a:rPr lang="en-US" sz="2200" dirty="0" err="1" smtClean="0"/>
              <a:t>int</a:t>
            </a:r>
            <a:r>
              <a:rPr lang="en-US" sz="2200" dirty="0" smtClean="0"/>
              <a:t> mark;  };</a:t>
            </a:r>
          </a:p>
          <a:p>
            <a:pPr>
              <a:buFont typeface="Wingdings" pitchFamily="2" charset="2"/>
              <a:buNone/>
            </a:pPr>
            <a:r>
              <a:rPr lang="en-US" sz="2200" dirty="0" err="1" smtClean="0"/>
              <a:t>int</a:t>
            </a:r>
            <a:r>
              <a:rPr lang="en-US" sz="2200" dirty="0" smtClean="0"/>
              <a:t> main()</a:t>
            </a:r>
          </a:p>
          <a:p>
            <a:pPr>
              <a:buFont typeface="Wingdings" pitchFamily="2" charset="2"/>
              <a:buNone/>
            </a:pPr>
            <a:r>
              <a:rPr lang="en-US" sz="2200" dirty="0" smtClean="0"/>
              <a:t>{    FILE *</a:t>
            </a:r>
            <a:r>
              <a:rPr lang="en-US" sz="2200" dirty="0" err="1" smtClean="0"/>
              <a:t>fp</a:t>
            </a:r>
            <a:r>
              <a:rPr lang="en-US" sz="2200" dirty="0" smtClean="0"/>
              <a:t>;  </a:t>
            </a:r>
          </a:p>
          <a:p>
            <a:pPr>
              <a:buFont typeface="Wingdings" pitchFamily="2" charset="2"/>
              <a:buNone/>
            </a:pPr>
            <a:r>
              <a:rPr lang="en-US" sz="2200" dirty="0"/>
              <a:t> </a:t>
            </a:r>
            <a:r>
              <a:rPr lang="en-US" sz="2200" dirty="0" smtClean="0"/>
              <a:t>     </a:t>
            </a:r>
            <a:r>
              <a:rPr lang="en-US" sz="2200" dirty="0" err="1" smtClean="0"/>
              <a:t>studentinfo</a:t>
            </a:r>
            <a:r>
              <a:rPr lang="en-US" sz="2200" dirty="0" smtClean="0"/>
              <a:t> s;</a:t>
            </a:r>
          </a:p>
          <a:p>
            <a:pPr>
              <a:buFont typeface="Wingdings" pitchFamily="2" charset="2"/>
              <a:buNone/>
            </a:pPr>
            <a:r>
              <a:rPr lang="en-US" sz="2200" dirty="0" smtClean="0"/>
              <a:t>      </a:t>
            </a:r>
            <a:r>
              <a:rPr lang="en-US" sz="2200" dirty="0" err="1" smtClean="0"/>
              <a:t>fp</a:t>
            </a:r>
            <a:r>
              <a:rPr lang="en-US" sz="2200" dirty="0" smtClean="0"/>
              <a:t> = </a:t>
            </a:r>
            <a:r>
              <a:rPr lang="en-US" sz="2200" dirty="0" err="1" smtClean="0"/>
              <a:t>fopen</a:t>
            </a:r>
            <a:r>
              <a:rPr lang="en-US" sz="2200" dirty="0" smtClean="0"/>
              <a:t>("student.</a:t>
            </a:r>
            <a:r>
              <a:rPr lang="en-US" sz="2200" dirty="0" err="1" smtClean="0"/>
              <a:t>dat</a:t>
            </a:r>
            <a:r>
              <a:rPr lang="en-US" sz="2200" dirty="0" smtClean="0"/>
              <a:t>","</a:t>
            </a:r>
            <a:r>
              <a:rPr lang="en-US" sz="2200" dirty="0" err="1" smtClean="0"/>
              <a:t>rb</a:t>
            </a:r>
            <a:r>
              <a:rPr lang="en-US" sz="2200" dirty="0" smtClean="0"/>
              <a:t>");</a:t>
            </a:r>
          </a:p>
          <a:p>
            <a:pPr>
              <a:buFont typeface="Wingdings" pitchFamily="2" charset="2"/>
              <a:buNone/>
            </a:pPr>
            <a:r>
              <a:rPr lang="en-US" sz="2200" b="1" dirty="0" smtClean="0">
                <a:solidFill>
                  <a:srgbClr val="FF0000"/>
                </a:solidFill>
              </a:rPr>
              <a:t>      </a:t>
            </a:r>
            <a:r>
              <a:rPr lang="en-US" sz="2200" b="1" dirty="0" err="1" smtClean="0">
                <a:solidFill>
                  <a:srgbClr val="FF0000"/>
                </a:solidFill>
              </a:rPr>
              <a:t>fread</a:t>
            </a:r>
            <a:r>
              <a:rPr lang="en-US" sz="2200" b="1" dirty="0" smtClean="0">
                <a:solidFill>
                  <a:srgbClr val="FF0000"/>
                </a:solidFill>
              </a:rPr>
              <a:t>(&amp;</a:t>
            </a:r>
            <a:r>
              <a:rPr lang="en-US" sz="2200" b="1" dirty="0" err="1" smtClean="0">
                <a:solidFill>
                  <a:srgbClr val="FF0000"/>
                </a:solidFill>
              </a:rPr>
              <a:t>s,sizeof</a:t>
            </a:r>
            <a:r>
              <a:rPr lang="en-US" sz="2200" b="1" dirty="0" smtClean="0">
                <a:solidFill>
                  <a:srgbClr val="FF0000"/>
                </a:solidFill>
              </a:rPr>
              <a:t>(s),1,fp);</a:t>
            </a:r>
          </a:p>
          <a:p>
            <a:pPr>
              <a:buFont typeface="Wingdings" pitchFamily="2" charset="2"/>
              <a:buNone/>
            </a:pPr>
            <a:r>
              <a:rPr lang="en-US" sz="2200" dirty="0" smtClean="0"/>
              <a:t>      while(!</a:t>
            </a:r>
            <a:r>
              <a:rPr lang="en-US" sz="2200" dirty="0" err="1" smtClean="0"/>
              <a:t>feof</a:t>
            </a:r>
            <a:r>
              <a:rPr lang="en-US" sz="2200" dirty="0" smtClean="0"/>
              <a:t>(</a:t>
            </a:r>
            <a:r>
              <a:rPr lang="en-US" sz="2200" dirty="0" err="1" smtClean="0"/>
              <a:t>fp</a:t>
            </a:r>
            <a:r>
              <a:rPr lang="en-US" sz="2200" dirty="0" smtClean="0"/>
              <a:t>))      </a:t>
            </a:r>
          </a:p>
          <a:p>
            <a:pPr>
              <a:buFont typeface="Wingdings" pitchFamily="2" charset="2"/>
              <a:buNone/>
            </a:pPr>
            <a:r>
              <a:rPr lang="en-US" sz="2200" dirty="0"/>
              <a:t> </a:t>
            </a:r>
            <a:r>
              <a:rPr lang="en-US" sz="2200" dirty="0" smtClean="0"/>
              <a:t>       {</a:t>
            </a:r>
          </a:p>
          <a:p>
            <a:pPr>
              <a:buFont typeface="Wingdings" pitchFamily="2" charset="2"/>
              <a:buNone/>
            </a:pPr>
            <a:r>
              <a:rPr lang="en-US" sz="2200" dirty="0"/>
              <a:t> </a:t>
            </a:r>
            <a:r>
              <a:rPr lang="en-US" sz="2200" dirty="0" smtClean="0"/>
              <a:t>           </a:t>
            </a:r>
            <a:r>
              <a:rPr lang="en-US" sz="2200" dirty="0" err="1" smtClean="0"/>
              <a:t>cout</a:t>
            </a:r>
            <a:r>
              <a:rPr lang="en-US" sz="2200" dirty="0" smtClean="0"/>
              <a:t>&lt;&lt;</a:t>
            </a:r>
            <a:r>
              <a:rPr lang="en-US" sz="2200" dirty="0" err="1" smtClean="0"/>
              <a:t>s.rno</a:t>
            </a:r>
            <a:r>
              <a:rPr lang="en-US" sz="2200" dirty="0" smtClean="0"/>
              <a:t>&lt;&lt;"\t";</a:t>
            </a:r>
          </a:p>
          <a:p>
            <a:pPr>
              <a:buFont typeface="Wingdings" pitchFamily="2" charset="2"/>
              <a:buNone/>
            </a:pPr>
            <a:r>
              <a:rPr lang="en-US" sz="2200" dirty="0" smtClean="0"/>
              <a:t>            </a:t>
            </a:r>
            <a:r>
              <a:rPr lang="en-US" sz="2200" dirty="0" err="1" smtClean="0"/>
              <a:t>cout</a:t>
            </a:r>
            <a:r>
              <a:rPr lang="en-US" sz="2200" dirty="0" smtClean="0"/>
              <a:t>&lt;&lt;s.name&lt;&lt;"\t\t";</a:t>
            </a:r>
          </a:p>
          <a:p>
            <a:pPr>
              <a:buFont typeface="Wingdings" pitchFamily="2" charset="2"/>
              <a:buNone/>
            </a:pPr>
            <a:r>
              <a:rPr lang="en-US" sz="2200" dirty="0" smtClean="0"/>
              <a:t>            </a:t>
            </a:r>
            <a:r>
              <a:rPr lang="en-US" sz="2200" dirty="0" err="1" smtClean="0"/>
              <a:t>cout</a:t>
            </a:r>
            <a:r>
              <a:rPr lang="en-US" sz="2200" dirty="0" smtClean="0"/>
              <a:t>&lt;&lt;</a:t>
            </a:r>
            <a:r>
              <a:rPr lang="en-US" sz="2200" dirty="0" err="1" smtClean="0"/>
              <a:t>s.mark</a:t>
            </a:r>
            <a:r>
              <a:rPr lang="en-US" sz="2200" dirty="0" smtClean="0"/>
              <a:t>&lt;&lt;</a:t>
            </a:r>
            <a:r>
              <a:rPr lang="en-US" sz="2200" dirty="0" err="1" smtClean="0"/>
              <a:t>endl</a:t>
            </a:r>
            <a:r>
              <a:rPr lang="en-US" sz="2200" dirty="0" smtClean="0"/>
              <a:t>;</a:t>
            </a:r>
          </a:p>
          <a:p>
            <a:pPr>
              <a:buFont typeface="Wingdings" pitchFamily="2" charset="2"/>
              <a:buNone/>
            </a:pPr>
            <a:r>
              <a:rPr lang="en-US" sz="2200" dirty="0" smtClean="0"/>
              <a:t>            </a:t>
            </a:r>
            <a:r>
              <a:rPr lang="en-US" sz="2200" b="1" dirty="0" err="1" smtClean="0">
                <a:solidFill>
                  <a:srgbClr val="FF0000"/>
                </a:solidFill>
              </a:rPr>
              <a:t>fread</a:t>
            </a:r>
            <a:r>
              <a:rPr lang="en-US" sz="2200" b="1" dirty="0" smtClean="0">
                <a:solidFill>
                  <a:srgbClr val="FF0000"/>
                </a:solidFill>
              </a:rPr>
              <a:t>(&amp;</a:t>
            </a:r>
            <a:r>
              <a:rPr lang="en-US" sz="2200" b="1" dirty="0" err="1" smtClean="0">
                <a:solidFill>
                  <a:srgbClr val="FF0000"/>
                </a:solidFill>
              </a:rPr>
              <a:t>s,sizeof</a:t>
            </a:r>
            <a:r>
              <a:rPr lang="en-US" sz="2200" b="1" dirty="0" smtClean="0">
                <a:solidFill>
                  <a:srgbClr val="FF0000"/>
                </a:solidFill>
              </a:rPr>
              <a:t>(s),1,fp);</a:t>
            </a:r>
          </a:p>
          <a:p>
            <a:pPr>
              <a:buFont typeface="Wingdings" pitchFamily="2" charset="2"/>
              <a:buNone/>
            </a:pPr>
            <a:r>
              <a:rPr lang="en-US" sz="2200" dirty="0" smtClean="0"/>
              <a:t>         }</a:t>
            </a:r>
          </a:p>
          <a:p>
            <a:pPr>
              <a:buFont typeface="Wingdings" pitchFamily="2" charset="2"/>
              <a:buNone/>
            </a:pPr>
            <a:r>
              <a:rPr lang="en-US" sz="2200" dirty="0" smtClean="0"/>
              <a:t>    </a:t>
            </a:r>
            <a:r>
              <a:rPr lang="en-US" sz="2200" dirty="0" err="1" smtClean="0"/>
              <a:t>fclose</a:t>
            </a:r>
            <a:r>
              <a:rPr lang="en-US" sz="2200" dirty="0" smtClean="0"/>
              <a:t>(</a:t>
            </a:r>
            <a:r>
              <a:rPr lang="en-US" sz="2200" dirty="0" err="1" smtClean="0"/>
              <a:t>fp</a:t>
            </a:r>
            <a:r>
              <a:rPr lang="en-US" sz="2200" dirty="0" smtClean="0"/>
              <a:t>);</a:t>
            </a:r>
          </a:p>
          <a:p>
            <a:pPr>
              <a:buFont typeface="Wingdings" pitchFamily="2" charset="2"/>
              <a:buNone/>
            </a:pPr>
            <a:r>
              <a:rPr lang="en-US" sz="2200" dirty="0"/>
              <a:t> </a:t>
            </a:r>
            <a:r>
              <a:rPr lang="en-US" sz="2200" dirty="0" smtClean="0"/>
              <a:t>   return 0;</a:t>
            </a:r>
          </a:p>
          <a:p>
            <a:pPr>
              <a:buFont typeface="Wingdings" pitchFamily="2" charset="2"/>
              <a:buNone/>
            </a:pPr>
            <a:r>
              <a:rPr lang="en-US" sz="2200" dirty="0" smtClean="0"/>
              <a:t>}</a:t>
            </a:r>
          </a:p>
        </p:txBody>
      </p:sp>
    </p:spTree>
    <p:extLst>
      <p:ext uri="{BB962C8B-B14F-4D97-AF65-F5344CB8AC3E}">
        <p14:creationId xmlns:p14="http://schemas.microsoft.com/office/powerpoint/2010/main" val="4201127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140677" y="76200"/>
            <a:ext cx="8792308" cy="685800"/>
          </a:xfrm>
        </p:spPr>
        <p:txBody>
          <a:bodyPr/>
          <a:lstStyle/>
          <a:p>
            <a:pPr eaLnBrk="1" hangingPunct="1"/>
            <a:r>
              <a:rPr lang="en-US" sz="3600" smtClean="0"/>
              <a:t>Random Access a File (Binary Mode)</a:t>
            </a:r>
          </a:p>
        </p:txBody>
      </p:sp>
      <p:sp>
        <p:nvSpPr>
          <p:cNvPr id="30723" name="Content Placeholder 2" descr="Rectangle: Click to edit Master text styles&#10;Second level&#10;Third level&#10;Fourth level&#10;Fifth level"/>
          <p:cNvSpPr>
            <a:spLocks noGrp="1"/>
          </p:cNvSpPr>
          <p:nvPr>
            <p:ph idx="4294967295"/>
          </p:nvPr>
        </p:nvSpPr>
        <p:spPr>
          <a:xfrm>
            <a:off x="41031" y="762000"/>
            <a:ext cx="8610600" cy="6019800"/>
          </a:xfrm>
        </p:spPr>
        <p:txBody>
          <a:bodyPr>
            <a:normAutofit lnSpcReduction="10000"/>
          </a:bodyPr>
          <a:lstStyle/>
          <a:p>
            <a:pPr>
              <a:buFont typeface="Wingdings" pitchFamily="2" charset="2"/>
              <a:buNone/>
            </a:pPr>
            <a:r>
              <a:rPr lang="en-US" sz="2200" dirty="0" smtClean="0"/>
              <a:t>//fseek.cpp</a:t>
            </a:r>
          </a:p>
          <a:p>
            <a:pPr>
              <a:buFont typeface="Wingdings" pitchFamily="2" charset="2"/>
              <a:buNone/>
            </a:pPr>
            <a:r>
              <a:rPr lang="en-US" sz="2200" dirty="0" smtClean="0"/>
              <a:t>#include&lt;</a:t>
            </a:r>
            <a:r>
              <a:rPr lang="en-US" sz="2200" dirty="0" err="1" smtClean="0"/>
              <a:t>iostream.h</a:t>
            </a:r>
            <a:r>
              <a:rPr lang="en-US" sz="2200" dirty="0" smtClean="0"/>
              <a:t>&gt;</a:t>
            </a:r>
          </a:p>
          <a:p>
            <a:pPr>
              <a:buFont typeface="Wingdings" pitchFamily="2" charset="2"/>
              <a:buNone/>
            </a:pPr>
            <a:r>
              <a:rPr lang="en-US" sz="2200" dirty="0" smtClean="0"/>
              <a:t>#include&lt;</a:t>
            </a:r>
            <a:r>
              <a:rPr lang="en-US" sz="2200" dirty="0" err="1" smtClean="0"/>
              <a:t>conio.h</a:t>
            </a:r>
            <a:r>
              <a:rPr lang="en-US" sz="2200" dirty="0" smtClean="0"/>
              <a:t>&gt;</a:t>
            </a:r>
          </a:p>
          <a:p>
            <a:pPr>
              <a:buFont typeface="Wingdings" pitchFamily="2" charset="2"/>
              <a:buNone/>
            </a:pPr>
            <a:r>
              <a:rPr lang="en-US" sz="2200" dirty="0" smtClean="0"/>
              <a:t>#include&lt;</a:t>
            </a:r>
            <a:r>
              <a:rPr lang="en-US" sz="2200" dirty="0" err="1" smtClean="0"/>
              <a:t>stdio.h</a:t>
            </a:r>
            <a:r>
              <a:rPr lang="en-US" sz="2200" dirty="0" smtClean="0"/>
              <a:t>&gt;</a:t>
            </a:r>
          </a:p>
          <a:p>
            <a:pPr>
              <a:buFont typeface="Wingdings" pitchFamily="2" charset="2"/>
              <a:buNone/>
            </a:pPr>
            <a:r>
              <a:rPr lang="en-US" sz="2200" dirty="0" err="1" smtClean="0"/>
              <a:t>struct</a:t>
            </a:r>
            <a:r>
              <a:rPr lang="en-US" sz="2200" dirty="0" smtClean="0"/>
              <a:t> </a:t>
            </a:r>
            <a:r>
              <a:rPr lang="en-US" sz="2200" dirty="0" err="1" smtClean="0"/>
              <a:t>studentinfo</a:t>
            </a:r>
            <a:r>
              <a:rPr lang="en-US" sz="2200" dirty="0" smtClean="0"/>
              <a:t>  {   </a:t>
            </a:r>
            <a:r>
              <a:rPr lang="en-US" sz="2200" dirty="0" err="1" smtClean="0"/>
              <a:t>int</a:t>
            </a:r>
            <a:r>
              <a:rPr lang="en-US" sz="2200" dirty="0" smtClean="0"/>
              <a:t> </a:t>
            </a:r>
            <a:r>
              <a:rPr lang="en-US" sz="2200" dirty="0" err="1" smtClean="0"/>
              <a:t>rno</a:t>
            </a:r>
            <a:r>
              <a:rPr lang="en-US" sz="2200" dirty="0" smtClean="0"/>
              <a:t>;  char name[30];   </a:t>
            </a:r>
            <a:r>
              <a:rPr lang="en-US" sz="2200" dirty="0" err="1" smtClean="0"/>
              <a:t>int</a:t>
            </a:r>
            <a:r>
              <a:rPr lang="en-US" sz="2200" dirty="0" smtClean="0"/>
              <a:t> mark;  };</a:t>
            </a:r>
          </a:p>
          <a:p>
            <a:pPr>
              <a:buFont typeface="Wingdings" pitchFamily="2" charset="2"/>
              <a:buNone/>
            </a:pPr>
            <a:r>
              <a:rPr lang="en-US" sz="2200" dirty="0" err="1" smtClean="0"/>
              <a:t>int</a:t>
            </a:r>
            <a:r>
              <a:rPr lang="en-US" sz="2200" dirty="0" smtClean="0"/>
              <a:t> main()</a:t>
            </a:r>
          </a:p>
          <a:p>
            <a:pPr>
              <a:buFont typeface="Wingdings" pitchFamily="2" charset="2"/>
              <a:buNone/>
            </a:pPr>
            <a:r>
              <a:rPr lang="en-US" sz="2200" dirty="0" smtClean="0"/>
              <a:t>{    FILE *</a:t>
            </a:r>
            <a:r>
              <a:rPr lang="en-US" sz="2200" dirty="0" err="1" smtClean="0"/>
              <a:t>fp</a:t>
            </a:r>
            <a:r>
              <a:rPr lang="en-US" sz="2200" dirty="0" smtClean="0"/>
              <a:t>; </a:t>
            </a:r>
            <a:r>
              <a:rPr lang="en-US" sz="2200" dirty="0" err="1" smtClean="0"/>
              <a:t>studentinfo</a:t>
            </a:r>
            <a:r>
              <a:rPr lang="en-US" sz="2200" dirty="0" smtClean="0"/>
              <a:t> s;</a:t>
            </a:r>
          </a:p>
          <a:p>
            <a:pPr>
              <a:buFont typeface="Wingdings" pitchFamily="2" charset="2"/>
              <a:buNone/>
            </a:pPr>
            <a:r>
              <a:rPr lang="en-US" sz="2200" dirty="0" smtClean="0"/>
              <a:t>    </a:t>
            </a:r>
            <a:r>
              <a:rPr lang="en-US" sz="2200" dirty="0" err="1" smtClean="0"/>
              <a:t>fp</a:t>
            </a:r>
            <a:r>
              <a:rPr lang="en-US" sz="2200" dirty="0" smtClean="0"/>
              <a:t> = </a:t>
            </a:r>
            <a:r>
              <a:rPr lang="en-US" sz="2200" dirty="0" err="1" smtClean="0"/>
              <a:t>fopen</a:t>
            </a:r>
            <a:r>
              <a:rPr lang="en-US" sz="2200" dirty="0" smtClean="0"/>
              <a:t>("student.</a:t>
            </a:r>
            <a:r>
              <a:rPr lang="en-US" sz="2200" dirty="0" err="1" smtClean="0"/>
              <a:t>dat</a:t>
            </a:r>
            <a:r>
              <a:rPr lang="en-US" sz="2200" dirty="0" smtClean="0"/>
              <a:t>","</a:t>
            </a:r>
            <a:r>
              <a:rPr lang="en-US" sz="2200" dirty="0" err="1" smtClean="0"/>
              <a:t>rb</a:t>
            </a:r>
            <a:r>
              <a:rPr lang="en-US" sz="2200" dirty="0" smtClean="0"/>
              <a:t>");</a:t>
            </a:r>
          </a:p>
          <a:p>
            <a:pPr>
              <a:buFont typeface="Wingdings" pitchFamily="2" charset="2"/>
              <a:buNone/>
            </a:pPr>
            <a:r>
              <a:rPr lang="en-US" sz="2200" dirty="0" smtClean="0"/>
              <a:t>    </a:t>
            </a:r>
            <a:r>
              <a:rPr lang="en-US" sz="2200" dirty="0" err="1" smtClean="0"/>
              <a:t>cout</a:t>
            </a:r>
            <a:r>
              <a:rPr lang="en-US" sz="2200" dirty="0" smtClean="0"/>
              <a:t>&lt;&lt;"Current Position : " &lt;&lt;</a:t>
            </a:r>
            <a:r>
              <a:rPr lang="en-US" sz="2200" dirty="0" err="1" smtClean="0"/>
              <a:t>ftell</a:t>
            </a:r>
            <a:r>
              <a:rPr lang="en-US" sz="2200" dirty="0" smtClean="0"/>
              <a:t>(</a:t>
            </a:r>
            <a:r>
              <a:rPr lang="en-US" sz="2200" dirty="0" err="1" smtClean="0"/>
              <a:t>fp</a:t>
            </a:r>
            <a:r>
              <a:rPr lang="en-US" sz="2200" dirty="0" smtClean="0"/>
              <a:t>);</a:t>
            </a:r>
          </a:p>
          <a:p>
            <a:pPr>
              <a:buFont typeface="Wingdings" pitchFamily="2" charset="2"/>
              <a:buNone/>
            </a:pPr>
            <a:r>
              <a:rPr lang="en-US" sz="2200" b="1" dirty="0" smtClean="0">
                <a:solidFill>
                  <a:srgbClr val="FF0000"/>
                </a:solidFill>
              </a:rPr>
              <a:t>    </a:t>
            </a:r>
            <a:r>
              <a:rPr lang="en-US" sz="2200" b="1" dirty="0" err="1" smtClean="0">
                <a:solidFill>
                  <a:srgbClr val="FF0000"/>
                </a:solidFill>
              </a:rPr>
              <a:t>fseek</a:t>
            </a:r>
            <a:r>
              <a:rPr lang="en-US" sz="2200" b="1" dirty="0" smtClean="0">
                <a:solidFill>
                  <a:srgbClr val="FF0000"/>
                </a:solidFill>
              </a:rPr>
              <a:t>(</a:t>
            </a:r>
            <a:r>
              <a:rPr lang="en-US" sz="2200" b="1" dirty="0" err="1" smtClean="0">
                <a:solidFill>
                  <a:srgbClr val="FF0000"/>
                </a:solidFill>
              </a:rPr>
              <a:t>fp,sizeof</a:t>
            </a:r>
            <a:r>
              <a:rPr lang="en-US" sz="2200" b="1" dirty="0" smtClean="0">
                <a:solidFill>
                  <a:srgbClr val="FF0000"/>
                </a:solidFill>
              </a:rPr>
              <a:t>(s)*2,SEEK_SET);  </a:t>
            </a:r>
            <a:r>
              <a:rPr lang="en-US" sz="2200" dirty="0" smtClean="0"/>
              <a:t>// point to third record</a:t>
            </a:r>
          </a:p>
          <a:p>
            <a:pPr>
              <a:buFont typeface="Wingdings" pitchFamily="2" charset="2"/>
              <a:buNone/>
            </a:pPr>
            <a:r>
              <a:rPr lang="en-US" sz="2200" dirty="0" smtClean="0"/>
              <a:t>    </a:t>
            </a:r>
            <a:r>
              <a:rPr lang="en-US" sz="2200" dirty="0" err="1" smtClean="0"/>
              <a:t>cout</a:t>
            </a:r>
            <a:r>
              <a:rPr lang="en-US" sz="2200" dirty="0" smtClean="0"/>
              <a:t>&lt;&lt;"\</a:t>
            </a:r>
            <a:r>
              <a:rPr lang="en-US" sz="2200" dirty="0" err="1" smtClean="0"/>
              <a:t>nPosition</a:t>
            </a:r>
            <a:r>
              <a:rPr lang="en-US" sz="2200" dirty="0" smtClean="0"/>
              <a:t> after repositioning to third record : " &lt;&lt;</a:t>
            </a:r>
            <a:r>
              <a:rPr lang="en-US" sz="2200" dirty="0" err="1" smtClean="0"/>
              <a:t>ftell</a:t>
            </a:r>
            <a:r>
              <a:rPr lang="en-US" sz="2200" dirty="0" smtClean="0"/>
              <a:t>(</a:t>
            </a:r>
            <a:r>
              <a:rPr lang="en-US" sz="2200" dirty="0" err="1" smtClean="0"/>
              <a:t>fp</a:t>
            </a:r>
            <a:r>
              <a:rPr lang="en-US" sz="2200" dirty="0" smtClean="0"/>
              <a:t>);</a:t>
            </a:r>
          </a:p>
          <a:p>
            <a:pPr>
              <a:buFont typeface="Wingdings" pitchFamily="2" charset="2"/>
              <a:buNone/>
            </a:pPr>
            <a:r>
              <a:rPr lang="en-US" sz="2200" dirty="0" smtClean="0"/>
              <a:t>    </a:t>
            </a:r>
            <a:r>
              <a:rPr lang="en-US" sz="2200" b="1" dirty="0" err="1" smtClean="0">
                <a:solidFill>
                  <a:srgbClr val="FF0000"/>
                </a:solidFill>
              </a:rPr>
              <a:t>fread</a:t>
            </a:r>
            <a:r>
              <a:rPr lang="en-US" sz="2200" b="1" dirty="0" smtClean="0">
                <a:solidFill>
                  <a:srgbClr val="FF0000"/>
                </a:solidFill>
              </a:rPr>
              <a:t>(&amp;</a:t>
            </a:r>
            <a:r>
              <a:rPr lang="en-US" sz="2200" b="1" dirty="0" err="1" smtClean="0">
                <a:solidFill>
                  <a:srgbClr val="FF0000"/>
                </a:solidFill>
              </a:rPr>
              <a:t>s,sizeof</a:t>
            </a:r>
            <a:r>
              <a:rPr lang="en-US" sz="2200" b="1" dirty="0" smtClean="0">
                <a:solidFill>
                  <a:srgbClr val="FF0000"/>
                </a:solidFill>
              </a:rPr>
              <a:t>(s),1,fp);</a:t>
            </a:r>
          </a:p>
          <a:p>
            <a:pPr>
              <a:buFont typeface="Wingdings" pitchFamily="2" charset="2"/>
              <a:buNone/>
            </a:pPr>
            <a:r>
              <a:rPr lang="en-US" sz="2200" dirty="0" smtClean="0"/>
              <a:t>    </a:t>
            </a:r>
            <a:r>
              <a:rPr lang="en-US" sz="2200" dirty="0" err="1" smtClean="0"/>
              <a:t>cout</a:t>
            </a:r>
            <a:r>
              <a:rPr lang="en-US" sz="2200" dirty="0" smtClean="0"/>
              <a:t>&lt;&lt;</a:t>
            </a:r>
            <a:r>
              <a:rPr lang="en-US" sz="2200" dirty="0" err="1" smtClean="0"/>
              <a:t>s.rno</a:t>
            </a:r>
            <a:r>
              <a:rPr lang="en-US" sz="2200" dirty="0" smtClean="0"/>
              <a:t>&lt;&lt;"\t\t"&lt;&lt;s.name&lt;&lt;"\t\t" &lt;&lt;</a:t>
            </a:r>
            <a:r>
              <a:rPr lang="en-US" sz="2200" dirty="0" err="1" smtClean="0"/>
              <a:t>s.mark</a:t>
            </a:r>
            <a:r>
              <a:rPr lang="en-US" sz="2200" dirty="0" smtClean="0"/>
              <a:t>;</a:t>
            </a:r>
          </a:p>
          <a:p>
            <a:pPr>
              <a:buFont typeface="Wingdings" pitchFamily="2" charset="2"/>
              <a:buNone/>
            </a:pPr>
            <a:r>
              <a:rPr lang="en-US" sz="2200" dirty="0" smtClean="0"/>
              <a:t>    </a:t>
            </a:r>
            <a:r>
              <a:rPr lang="en-US" sz="2200" dirty="0" err="1" smtClean="0"/>
              <a:t>fclose</a:t>
            </a:r>
            <a:r>
              <a:rPr lang="en-US" sz="2200" dirty="0" smtClean="0"/>
              <a:t>(</a:t>
            </a:r>
            <a:r>
              <a:rPr lang="en-US" sz="2200" dirty="0" err="1" smtClean="0"/>
              <a:t>fp</a:t>
            </a:r>
            <a:r>
              <a:rPr lang="en-US" sz="2200" dirty="0" smtClean="0"/>
              <a:t>);</a:t>
            </a:r>
          </a:p>
          <a:p>
            <a:pPr>
              <a:buFont typeface="Wingdings" pitchFamily="2" charset="2"/>
              <a:buNone/>
            </a:pPr>
            <a:r>
              <a:rPr lang="en-US" sz="2200" dirty="0"/>
              <a:t> </a:t>
            </a:r>
            <a:r>
              <a:rPr lang="en-US" sz="2200" dirty="0" smtClean="0"/>
              <a:t>   return 0;</a:t>
            </a:r>
          </a:p>
          <a:p>
            <a:pPr>
              <a:buFont typeface="Wingdings" pitchFamily="2" charset="2"/>
              <a:buNone/>
            </a:pPr>
            <a:r>
              <a:rPr lang="en-US" sz="2200" dirty="0" smtClean="0"/>
              <a:t>}</a:t>
            </a:r>
          </a:p>
        </p:txBody>
      </p:sp>
    </p:spTree>
    <p:extLst>
      <p:ext uri="{BB962C8B-B14F-4D97-AF65-F5344CB8AC3E}">
        <p14:creationId xmlns:p14="http://schemas.microsoft.com/office/powerpoint/2010/main" val="3718850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40677" y="76200"/>
            <a:ext cx="8792308" cy="685800"/>
          </a:xfrm>
        </p:spPr>
        <p:txBody>
          <a:bodyPr/>
          <a:lstStyle/>
          <a:p>
            <a:pPr eaLnBrk="1" hangingPunct="1"/>
            <a:r>
              <a:rPr lang="en-US" sz="3600" dirty="0" smtClean="0"/>
              <a:t>File Handling in C++</a:t>
            </a:r>
          </a:p>
        </p:txBody>
      </p:sp>
      <p:sp>
        <p:nvSpPr>
          <p:cNvPr id="33795" name="Content Placeholder 2" descr="Rectangle: Click to edit Master text styles&#10;Second level&#10;Third level&#10;Fourth level&#10;Fifth level"/>
          <p:cNvSpPr>
            <a:spLocks noGrp="1"/>
          </p:cNvSpPr>
          <p:nvPr>
            <p:ph idx="4294967295"/>
          </p:nvPr>
        </p:nvSpPr>
        <p:spPr>
          <a:xfrm>
            <a:off x="281354" y="838200"/>
            <a:ext cx="8610600" cy="5486400"/>
          </a:xfrm>
        </p:spPr>
        <p:txBody>
          <a:bodyPr>
            <a:normAutofit lnSpcReduction="10000"/>
          </a:bodyPr>
          <a:lstStyle/>
          <a:p>
            <a:pPr algn="just"/>
            <a:r>
              <a:rPr lang="en-US" sz="2400" b="1" dirty="0" smtClean="0"/>
              <a:t>Classes for File Operation</a:t>
            </a:r>
          </a:p>
          <a:p>
            <a:pPr lvl="1">
              <a:spcBef>
                <a:spcPct val="0"/>
              </a:spcBef>
            </a:pPr>
            <a:r>
              <a:rPr lang="en-US" sz="2400" dirty="0" err="1" smtClean="0"/>
              <a:t>ofstream</a:t>
            </a:r>
            <a:r>
              <a:rPr lang="en-US" sz="2400" dirty="0" smtClean="0"/>
              <a:t>: Stream class to write on files</a:t>
            </a:r>
          </a:p>
          <a:p>
            <a:pPr lvl="1">
              <a:spcBef>
                <a:spcPct val="0"/>
              </a:spcBef>
            </a:pPr>
            <a:r>
              <a:rPr lang="en-US" sz="2400" dirty="0" err="1" smtClean="0"/>
              <a:t>ifstream</a:t>
            </a:r>
            <a:r>
              <a:rPr lang="en-US" sz="2400" dirty="0" smtClean="0"/>
              <a:t>:  Stream class to read from files</a:t>
            </a:r>
          </a:p>
          <a:p>
            <a:pPr lvl="1">
              <a:spcBef>
                <a:spcPct val="0"/>
              </a:spcBef>
            </a:pPr>
            <a:r>
              <a:rPr lang="en-US" sz="2400" dirty="0" err="1" smtClean="0"/>
              <a:t>fstream</a:t>
            </a:r>
            <a:r>
              <a:rPr lang="en-US" sz="2400" dirty="0" smtClean="0"/>
              <a:t>:  Stream class to both read and write from/to files</a:t>
            </a:r>
          </a:p>
          <a:p>
            <a:r>
              <a:rPr lang="en-US" sz="2400" b="1" dirty="0" smtClean="0"/>
              <a:t>Opening a file</a:t>
            </a:r>
          </a:p>
          <a:p>
            <a:pPr lvl="1"/>
            <a:r>
              <a:rPr lang="en-US" sz="2400" b="1" dirty="0" smtClean="0"/>
              <a:t>Opening File </a:t>
            </a:r>
            <a:r>
              <a:rPr lang="en-US" sz="2400" b="1" dirty="0" smtClean="0">
                <a:solidFill>
                  <a:srgbClr val="006666"/>
                </a:solidFill>
              </a:rPr>
              <a:t>using Constructor</a:t>
            </a:r>
            <a:r>
              <a:rPr lang="en-US" sz="2400" dirty="0" smtClean="0"/>
              <a:t/>
            </a:r>
            <a:br>
              <a:rPr lang="en-US" sz="2400" dirty="0" smtClean="0"/>
            </a:br>
            <a:r>
              <a:rPr lang="en-US" sz="2400" dirty="0" err="1" smtClean="0">
                <a:solidFill>
                  <a:srgbClr val="FF0000"/>
                </a:solidFill>
              </a:rPr>
              <a:t>ofstream</a:t>
            </a:r>
            <a:r>
              <a:rPr lang="en-US" sz="2400" dirty="0" smtClean="0"/>
              <a:t> </a:t>
            </a:r>
            <a:r>
              <a:rPr lang="en-US" sz="2400" dirty="0" err="1" smtClean="0"/>
              <a:t>outFile</a:t>
            </a:r>
            <a:r>
              <a:rPr lang="en-US" sz="2400" dirty="0" smtClean="0"/>
              <a:t>("sample.txt");    //output only or writing data</a:t>
            </a:r>
            <a:br>
              <a:rPr lang="en-US" sz="2400" dirty="0" smtClean="0"/>
            </a:br>
            <a:r>
              <a:rPr lang="en-US" sz="2400" dirty="0" err="1" smtClean="0">
                <a:solidFill>
                  <a:srgbClr val="FF0000"/>
                </a:solidFill>
              </a:rPr>
              <a:t>ifstream</a:t>
            </a:r>
            <a:r>
              <a:rPr lang="en-US" sz="2400" dirty="0" smtClean="0"/>
              <a:t> </a:t>
            </a:r>
            <a:r>
              <a:rPr lang="en-US" sz="2400" dirty="0" err="1" smtClean="0"/>
              <a:t>inFile</a:t>
            </a:r>
            <a:r>
              <a:rPr lang="en-US" sz="2400" dirty="0" smtClean="0"/>
              <a:t>(“sample.txt”);       //input only or reading data</a:t>
            </a:r>
          </a:p>
          <a:p>
            <a:pPr lvl="1"/>
            <a:r>
              <a:rPr lang="en-US" sz="2400" b="1" dirty="0" smtClean="0"/>
              <a:t>Opening File </a:t>
            </a:r>
            <a:r>
              <a:rPr lang="en-US" sz="2400" b="1" dirty="0" smtClean="0">
                <a:solidFill>
                  <a:srgbClr val="006666"/>
                </a:solidFill>
              </a:rPr>
              <a:t>using open() method</a:t>
            </a:r>
            <a:r>
              <a:rPr lang="en-US" sz="2400" dirty="0" smtClean="0">
                <a:solidFill>
                  <a:srgbClr val="006666"/>
                </a:solidFill>
              </a:rPr>
              <a:t/>
            </a:r>
            <a:br>
              <a:rPr lang="en-US" sz="2400" dirty="0" smtClean="0">
                <a:solidFill>
                  <a:srgbClr val="006666"/>
                </a:solidFill>
              </a:rPr>
            </a:br>
            <a:r>
              <a:rPr lang="en-US" sz="2400" dirty="0" smtClean="0"/>
              <a:t>Syntax: </a:t>
            </a:r>
            <a:r>
              <a:rPr lang="en-US" sz="2400" dirty="0" smtClean="0">
                <a:solidFill>
                  <a:srgbClr val="FF0000"/>
                </a:solidFill>
              </a:rPr>
              <a:t>stream-</a:t>
            </a:r>
            <a:r>
              <a:rPr lang="en-US" sz="2400" dirty="0" err="1" smtClean="0">
                <a:solidFill>
                  <a:srgbClr val="FF0000"/>
                </a:solidFill>
              </a:rPr>
              <a:t>object.open</a:t>
            </a:r>
            <a:r>
              <a:rPr lang="en-US" sz="2400" dirty="0" smtClean="0">
                <a:solidFill>
                  <a:srgbClr val="FF0000"/>
                </a:solidFill>
              </a:rPr>
              <a:t>(“filename”, mode);</a:t>
            </a:r>
          </a:p>
          <a:p>
            <a:pPr>
              <a:buFont typeface="Wingdings" pitchFamily="2" charset="2"/>
              <a:buNone/>
            </a:pPr>
            <a:r>
              <a:rPr lang="en-US" sz="2400" dirty="0" smtClean="0"/>
              <a:t>          </a:t>
            </a:r>
            <a:r>
              <a:rPr lang="en-US" sz="2400" dirty="0" err="1" smtClean="0"/>
              <a:t>ofstream</a:t>
            </a:r>
            <a:r>
              <a:rPr lang="en-US" sz="2400" dirty="0" smtClean="0"/>
              <a:t> </a:t>
            </a:r>
            <a:r>
              <a:rPr lang="en-US" sz="2400" dirty="0" err="1" smtClean="0"/>
              <a:t>outFile</a:t>
            </a:r>
            <a:r>
              <a:rPr lang="en-US" sz="2400" dirty="0" smtClean="0"/>
              <a:t>;</a:t>
            </a:r>
            <a:br>
              <a:rPr lang="en-US" sz="2400" dirty="0" smtClean="0"/>
            </a:br>
            <a:r>
              <a:rPr lang="en-US" sz="2400" dirty="0" smtClean="0"/>
              <a:t>      </a:t>
            </a:r>
            <a:r>
              <a:rPr lang="en-US" sz="2400" dirty="0" err="1" smtClean="0"/>
              <a:t>outFile.open</a:t>
            </a:r>
            <a:r>
              <a:rPr lang="en-US" sz="2400" dirty="0" smtClean="0"/>
              <a:t>("sample.txt");</a:t>
            </a:r>
            <a:br>
              <a:rPr lang="en-US" sz="2400" dirty="0" smtClean="0"/>
            </a:br>
            <a:r>
              <a:rPr lang="en-US" sz="2400" dirty="0" smtClean="0"/>
              <a:t>      </a:t>
            </a:r>
            <a:br>
              <a:rPr lang="en-US" sz="2400" dirty="0" smtClean="0"/>
            </a:br>
            <a:r>
              <a:rPr lang="en-US" sz="2400" dirty="0" smtClean="0"/>
              <a:t>      </a:t>
            </a:r>
            <a:r>
              <a:rPr lang="en-US" sz="2400" dirty="0" err="1" smtClean="0"/>
              <a:t>ifstream</a:t>
            </a:r>
            <a:r>
              <a:rPr lang="en-US" sz="2400" dirty="0" smtClean="0"/>
              <a:t> </a:t>
            </a:r>
            <a:r>
              <a:rPr lang="en-US" sz="2400" dirty="0" err="1" smtClean="0"/>
              <a:t>inFile</a:t>
            </a:r>
            <a:r>
              <a:rPr lang="en-US" sz="2400" dirty="0" smtClean="0"/>
              <a:t>;</a:t>
            </a:r>
            <a:br>
              <a:rPr lang="en-US" sz="2400" dirty="0" smtClean="0"/>
            </a:br>
            <a:r>
              <a:rPr lang="en-US" sz="2400" dirty="0" smtClean="0"/>
              <a:t>      </a:t>
            </a:r>
            <a:r>
              <a:rPr lang="en-US" sz="2400" dirty="0" err="1" smtClean="0"/>
              <a:t>inFile.open</a:t>
            </a:r>
            <a:r>
              <a:rPr lang="en-US" sz="2400" dirty="0" smtClean="0"/>
              <a:t>("sample.txt");</a:t>
            </a:r>
          </a:p>
          <a:p>
            <a:endParaRPr lang="en-US" sz="2400" dirty="0" smtClean="0"/>
          </a:p>
        </p:txBody>
      </p:sp>
    </p:spTree>
    <p:extLst>
      <p:ext uri="{BB962C8B-B14F-4D97-AF65-F5344CB8AC3E}">
        <p14:creationId xmlns:p14="http://schemas.microsoft.com/office/powerpoint/2010/main" val="3137468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140677" y="76200"/>
            <a:ext cx="8792308" cy="685800"/>
          </a:xfrm>
        </p:spPr>
        <p:txBody>
          <a:bodyPr/>
          <a:lstStyle/>
          <a:p>
            <a:pPr eaLnBrk="1" hangingPunct="1"/>
            <a:r>
              <a:rPr lang="en-US" sz="3600" dirty="0" smtClean="0"/>
              <a:t>File Mode</a:t>
            </a:r>
          </a:p>
        </p:txBody>
      </p:sp>
      <p:sp>
        <p:nvSpPr>
          <p:cNvPr id="34819" name="Content Placeholder 2" descr="Rectangle: Click to edit Master text styles&#10;Second level&#10;Third level&#10;Fourth level&#10;Fifth level"/>
          <p:cNvSpPr>
            <a:spLocks noGrp="1"/>
          </p:cNvSpPr>
          <p:nvPr>
            <p:ph idx="4294967295"/>
          </p:nvPr>
        </p:nvSpPr>
        <p:spPr>
          <a:xfrm>
            <a:off x="281354" y="838200"/>
            <a:ext cx="8610600" cy="5486400"/>
          </a:xfrm>
        </p:spPr>
        <p:txBody>
          <a:bodyPr>
            <a:normAutofit lnSpcReduction="10000"/>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All these flags </a:t>
            </a:r>
            <a:r>
              <a:rPr lang="en-US" sz="2400" dirty="0" smtClean="0">
                <a:solidFill>
                  <a:srgbClr val="006666"/>
                </a:solidFill>
              </a:rPr>
              <a:t>can be combined using the bitwise operator OR (|).</a:t>
            </a:r>
            <a:r>
              <a:rPr lang="en-US" sz="2400" dirty="0" smtClean="0"/>
              <a:t> For example, if we want to open the file </a:t>
            </a:r>
            <a:r>
              <a:rPr lang="en-US" sz="2400" dirty="0" err="1" smtClean="0"/>
              <a:t>example.bin</a:t>
            </a:r>
            <a:r>
              <a:rPr lang="en-US" sz="2400" dirty="0" smtClean="0"/>
              <a:t> in binary mode to add data we could do it by the following call to member function open(): </a:t>
            </a:r>
          </a:p>
          <a:p>
            <a:r>
              <a:rPr lang="en-US" sz="2400" dirty="0" smtClean="0"/>
              <a:t>Example:</a:t>
            </a:r>
          </a:p>
          <a:p>
            <a:pPr>
              <a:buFont typeface="Wingdings" pitchFamily="2" charset="2"/>
              <a:buNone/>
            </a:pPr>
            <a:r>
              <a:rPr lang="en-US" sz="2400" dirty="0" smtClean="0"/>
              <a:t>    </a:t>
            </a:r>
            <a:r>
              <a:rPr lang="en-US" sz="2400" dirty="0" err="1" smtClean="0"/>
              <a:t>fstream</a:t>
            </a:r>
            <a:r>
              <a:rPr lang="en-US" sz="2400" dirty="0" smtClean="0"/>
              <a:t> file; </a:t>
            </a:r>
            <a:br>
              <a:rPr lang="en-US" sz="2400" dirty="0" smtClean="0"/>
            </a:br>
            <a:r>
              <a:rPr lang="en-US" sz="2400" dirty="0" err="1" smtClean="0"/>
              <a:t>file.open</a:t>
            </a:r>
            <a:r>
              <a:rPr lang="en-US" sz="2400" dirty="0" smtClean="0"/>
              <a:t> ("</a:t>
            </a:r>
            <a:r>
              <a:rPr lang="en-US" sz="2400" dirty="0" err="1" smtClean="0"/>
              <a:t>example.bin</a:t>
            </a:r>
            <a:r>
              <a:rPr lang="en-US" sz="2400" dirty="0" smtClean="0"/>
              <a:t>", </a:t>
            </a:r>
            <a:r>
              <a:rPr lang="en-US" sz="2400" dirty="0" err="1" smtClean="0"/>
              <a:t>ios</a:t>
            </a:r>
            <a:r>
              <a:rPr lang="en-US" sz="2400" dirty="0" smtClean="0"/>
              <a:t>::out | </a:t>
            </a:r>
            <a:r>
              <a:rPr lang="en-US" sz="2400" dirty="0" err="1" smtClean="0"/>
              <a:t>ios</a:t>
            </a:r>
            <a:r>
              <a:rPr lang="en-US" sz="2400" dirty="0" smtClean="0"/>
              <a:t>::app | </a:t>
            </a:r>
            <a:r>
              <a:rPr lang="en-US" sz="2400" dirty="0" err="1" smtClean="0"/>
              <a:t>ios</a:t>
            </a:r>
            <a:r>
              <a:rPr lang="en-US" sz="2400" dirty="0" smtClean="0"/>
              <a:t>::binary); </a:t>
            </a:r>
          </a:p>
          <a:p>
            <a:pPr algn="just"/>
            <a:endParaRPr lang="en-US" sz="2400" dirty="0" smtClean="0"/>
          </a:p>
          <a:p>
            <a:endParaRPr lang="en-US" sz="2400" dirty="0" smtClean="0"/>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4290646"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377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140677" y="76200"/>
            <a:ext cx="8792308" cy="685800"/>
          </a:xfrm>
        </p:spPr>
        <p:txBody>
          <a:bodyPr/>
          <a:lstStyle/>
          <a:p>
            <a:pPr eaLnBrk="1" hangingPunct="1"/>
            <a:r>
              <a:rPr lang="en-US" sz="3600" smtClean="0"/>
              <a:t>Examples:</a:t>
            </a:r>
          </a:p>
        </p:txBody>
      </p:sp>
      <p:graphicFrame>
        <p:nvGraphicFramePr>
          <p:cNvPr id="11" name="Table 10"/>
          <p:cNvGraphicFramePr>
            <a:graphicFrameLocks noGrp="1"/>
          </p:cNvGraphicFramePr>
          <p:nvPr>
            <p:extLst>
              <p:ext uri="{D42A27DB-BD31-4B8C-83A1-F6EECF244321}">
                <p14:modId xmlns:p14="http://schemas.microsoft.com/office/powerpoint/2010/main" val="4177332989"/>
              </p:ext>
            </p:extLst>
          </p:nvPr>
        </p:nvGraphicFramePr>
        <p:xfrm>
          <a:off x="422031" y="661179"/>
          <a:ext cx="8721969" cy="6208396"/>
        </p:xfrm>
        <a:graphic>
          <a:graphicData uri="http://schemas.openxmlformats.org/drawingml/2006/table">
            <a:tbl>
              <a:tblPr/>
              <a:tblGrid>
                <a:gridCol w="3798277"/>
                <a:gridCol w="4923692"/>
              </a:tblGrid>
              <a:tr h="609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ahoma" pitchFamily="34" charset="0"/>
                        </a:rPr>
                        <a:t>Writing Data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ahoma" pitchFamily="34" charset="0"/>
                        </a:rPr>
                        <a:t>Text Files</a:t>
                      </a:r>
                    </a:p>
                  </a:txBody>
                  <a:tcPr marL="84406" marR="844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rPr>
                        <a:t>Binary Files</a:t>
                      </a:r>
                    </a:p>
                  </a:txBody>
                  <a:tcPr marL="84406" marR="8440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9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ofstream</a:t>
                      </a:r>
                      <a:r>
                        <a:rPr kumimoji="0" lang="en-US" sz="1800" b="0" i="0" u="none" strike="noStrike" cap="none" normalizeH="0" baseline="0" dirty="0" smtClean="0">
                          <a:ln>
                            <a:noFill/>
                          </a:ln>
                          <a:solidFill>
                            <a:schemeClr val="tx1"/>
                          </a:solidFill>
                          <a:effectLst/>
                          <a:latin typeface="Tahoma" pitchFamily="34" charset="0"/>
                        </a:rPr>
                        <a:t>  out(“myfile.txt”);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ofstream</a:t>
                      </a:r>
                      <a:r>
                        <a:rPr kumimoji="0" lang="en-US" sz="1800" b="0" i="0" u="none" strike="noStrike" cap="none" normalizeH="0" baseline="0" dirty="0" smtClean="0">
                          <a:ln>
                            <a:noFill/>
                          </a:ln>
                          <a:solidFill>
                            <a:schemeClr val="tx1"/>
                          </a:solidFill>
                          <a:effectLst/>
                          <a:latin typeface="Tahoma" pitchFamily="34" charset="0"/>
                        </a:rPr>
                        <a:t> out;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out.open</a:t>
                      </a:r>
                      <a:r>
                        <a:rPr kumimoji="0" lang="en-US" sz="1800" b="0" i="0" u="none" strike="noStrike" cap="none" normalizeH="0" baseline="0" dirty="0" smtClean="0">
                          <a:ln>
                            <a:noFill/>
                          </a:ln>
                          <a:solidFill>
                            <a:schemeClr val="tx1"/>
                          </a:solidFill>
                          <a:effectLst/>
                          <a:latin typeface="Tahoma" pitchFamily="34" charset="0"/>
                        </a:rPr>
                        <a:t>(“myfile.txt”);</a:t>
                      </a:r>
                    </a:p>
                  </a:txBody>
                  <a:tcPr marL="84406" marR="844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ofstream</a:t>
                      </a:r>
                      <a:r>
                        <a:rPr kumimoji="0" lang="en-US" sz="1800" b="0" i="0" u="none" strike="noStrike" cap="none" normalizeH="0" baseline="0" dirty="0" smtClean="0">
                          <a:ln>
                            <a:noFill/>
                          </a:ln>
                          <a:solidFill>
                            <a:schemeClr val="tx1"/>
                          </a:solidFill>
                          <a:effectLst/>
                          <a:latin typeface="Tahoma" pitchFamily="34" charset="0"/>
                        </a:rPr>
                        <a:t> out(“myfile.bin”,</a:t>
                      </a:r>
                      <a:r>
                        <a:rPr kumimoji="0" lang="en-US" sz="1800" b="0" i="0" u="none" strike="noStrike" cap="none" normalizeH="0" baseline="0" dirty="0" err="1" smtClean="0">
                          <a:ln>
                            <a:noFill/>
                          </a:ln>
                          <a:solidFill>
                            <a:schemeClr val="tx1"/>
                          </a:solidFill>
                          <a:effectLst/>
                          <a:latin typeface="Tahoma" pitchFamily="34" charset="0"/>
                        </a:rPr>
                        <a:t>ios</a:t>
                      </a:r>
                      <a:r>
                        <a:rPr kumimoji="0" lang="en-US" sz="1800" b="0" i="0" u="none" strike="noStrike" cap="none" normalizeH="0" baseline="0" dirty="0" smtClean="0">
                          <a:ln>
                            <a:noFill/>
                          </a:ln>
                          <a:solidFill>
                            <a:schemeClr val="tx1"/>
                          </a:solidFill>
                          <a:effectLst/>
                          <a:latin typeface="Tahoma" pitchFamily="34" charset="0"/>
                        </a:rPr>
                        <a:t>::binary);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ofstream</a:t>
                      </a:r>
                      <a:r>
                        <a:rPr kumimoji="0" lang="en-US" sz="1800" b="0" i="0" u="none" strike="noStrike" cap="none" normalizeH="0" baseline="0" dirty="0" smtClean="0">
                          <a:ln>
                            <a:noFill/>
                          </a:ln>
                          <a:solidFill>
                            <a:schemeClr val="tx1"/>
                          </a:solidFill>
                          <a:effectLst/>
                          <a:latin typeface="Tahoma" pitchFamily="34" charset="0"/>
                        </a:rPr>
                        <a:t> out;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out.open</a:t>
                      </a:r>
                      <a:r>
                        <a:rPr kumimoji="0" lang="en-US" sz="1800" b="0" i="0" u="none" strike="noStrike" cap="none" normalizeH="0" baseline="0" dirty="0" smtClean="0">
                          <a:ln>
                            <a:noFill/>
                          </a:ln>
                          <a:solidFill>
                            <a:schemeClr val="tx1"/>
                          </a:solidFill>
                          <a:effectLst/>
                          <a:latin typeface="Tahoma" pitchFamily="34" charset="0"/>
                        </a:rPr>
                        <a:t>(“</a:t>
                      </a:r>
                      <a:r>
                        <a:rPr kumimoji="0" lang="en-US" sz="1800" b="0" i="0" u="none" strike="noStrike" cap="none" normalizeH="0" baseline="0" dirty="0" err="1" smtClean="0">
                          <a:ln>
                            <a:noFill/>
                          </a:ln>
                          <a:solidFill>
                            <a:schemeClr val="tx1"/>
                          </a:solidFill>
                          <a:effectLst/>
                          <a:latin typeface="Tahoma" pitchFamily="34" charset="0"/>
                        </a:rPr>
                        <a:t>myfile.bin</a:t>
                      </a:r>
                      <a:r>
                        <a:rPr kumimoji="0" lang="en-US" sz="1800" b="0" i="0" u="none" strike="noStrike" cap="none" normalizeH="0" baseline="0" dirty="0" smtClean="0">
                          <a:ln>
                            <a:noFill/>
                          </a:ln>
                          <a:solidFill>
                            <a:schemeClr val="tx1"/>
                          </a:solidFill>
                          <a:effectLst/>
                          <a:latin typeface="Tahoma" pitchFamily="34" charset="0"/>
                        </a:rPr>
                        <a:t>”, </a:t>
                      </a:r>
                      <a:r>
                        <a:rPr kumimoji="0" lang="en-US" sz="1800" b="0" i="0" u="none" strike="noStrike" cap="none" normalizeH="0" baseline="0" dirty="0" err="1" smtClean="0">
                          <a:ln>
                            <a:noFill/>
                          </a:ln>
                          <a:solidFill>
                            <a:schemeClr val="tx1"/>
                          </a:solidFill>
                          <a:effectLst/>
                          <a:latin typeface="Tahoma" pitchFamily="34" charset="0"/>
                        </a:rPr>
                        <a:t>ios</a:t>
                      </a:r>
                      <a:r>
                        <a:rPr kumimoji="0" lang="en-US" sz="1800" b="0" i="0" u="none" strike="noStrike" cap="none" normalizeH="0" baseline="0" dirty="0" smtClean="0">
                          <a:ln>
                            <a:noFill/>
                          </a:ln>
                          <a:solidFill>
                            <a:schemeClr val="tx1"/>
                          </a:solidFill>
                          <a:effectLst/>
                          <a:latin typeface="Tahoma" pitchFamily="34" charset="0"/>
                        </a:rPr>
                        <a:t>::binary);</a:t>
                      </a:r>
                    </a:p>
                  </a:txBody>
                  <a:tcPr marL="84406" marR="8440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r>
              <a:tr h="711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rPr>
                        <a:t>Reading Data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rPr>
                        <a:t>Text Files</a:t>
                      </a:r>
                    </a:p>
                  </a:txBody>
                  <a:tcPr marL="84406" marR="844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rPr>
                        <a:t>Binary Files</a:t>
                      </a:r>
                    </a:p>
                  </a:txBody>
                  <a:tcPr marL="84406" marR="84406" horzOverflow="overflow">
                    <a:lnL>
                      <a:noFill/>
                    </a:lnL>
                    <a:lnR>
                      <a:noFill/>
                    </a:lnR>
                    <a:lnT>
                      <a:noFill/>
                    </a:lnT>
                    <a:lnB>
                      <a:noFill/>
                    </a:lnB>
                    <a:lnTlToBr>
                      <a:noFill/>
                    </a:lnTlToBr>
                    <a:lnBlToTr>
                      <a:noFill/>
                    </a:lnBlToTr>
                    <a:noFill/>
                  </a:tcPr>
                </a:tc>
              </a:tr>
              <a:tr h="1239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ifstream</a:t>
                      </a:r>
                      <a:r>
                        <a:rPr kumimoji="0" lang="en-US" sz="1800" b="0" i="0" u="none" strike="noStrike" cap="none" normalizeH="0" baseline="0" dirty="0" smtClean="0">
                          <a:ln>
                            <a:noFill/>
                          </a:ln>
                          <a:solidFill>
                            <a:schemeClr val="tx1"/>
                          </a:solidFill>
                          <a:effectLst/>
                          <a:latin typeface="Tahoma" pitchFamily="34" charset="0"/>
                        </a:rPr>
                        <a:t>  in(“myfile.txt”);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ifstream</a:t>
                      </a:r>
                      <a:r>
                        <a:rPr kumimoji="0" lang="en-US" sz="1800" b="0" i="0" u="none" strike="noStrike" cap="none" normalizeH="0" baseline="0" dirty="0" smtClean="0">
                          <a:ln>
                            <a:noFill/>
                          </a:ln>
                          <a:solidFill>
                            <a:schemeClr val="tx1"/>
                          </a:solidFill>
                          <a:effectLst/>
                          <a:latin typeface="Tahoma" pitchFamily="34" charset="0"/>
                        </a:rPr>
                        <a:t> 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in.open</a:t>
                      </a:r>
                      <a:r>
                        <a:rPr kumimoji="0" lang="en-US" sz="1800" b="0" i="0" u="none" strike="noStrike" cap="none" normalizeH="0" baseline="0" dirty="0" smtClean="0">
                          <a:ln>
                            <a:noFill/>
                          </a:ln>
                          <a:solidFill>
                            <a:schemeClr val="tx1"/>
                          </a:solidFill>
                          <a:effectLst/>
                          <a:latin typeface="Tahoma" pitchFamily="34" charset="0"/>
                        </a:rPr>
                        <a:t>(“myfile.txt”);</a:t>
                      </a:r>
                    </a:p>
                  </a:txBody>
                  <a:tcPr marL="84406" marR="84406"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ifstream in(“myfile.bin”,ios::binary);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ifstream 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in.open(“myfile.bin”, ios::binary);</a:t>
                      </a:r>
                    </a:p>
                  </a:txBody>
                  <a:tcPr marL="84406" marR="84406" horzOverflow="overflow">
                    <a:lnL>
                      <a:noFill/>
                    </a:lnL>
                    <a:lnR>
                      <a:noFill/>
                    </a:lnR>
                    <a:lnT>
                      <a:noFill/>
                    </a:lnT>
                    <a:lnB>
                      <a:noFill/>
                    </a:lnB>
                    <a:lnTlToBr>
                      <a:noFill/>
                    </a:lnTlToBr>
                    <a:lnBlToTr>
                      <a:noFill/>
                    </a:lnBlToTr>
                    <a:solidFill>
                      <a:schemeClr val="tx1">
                        <a:alpha val="20000"/>
                      </a:schemeClr>
                    </a:solidFill>
                  </a:tcPr>
                </a:tc>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rPr>
                        <a:t>Appending         Data at the end of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rPr>
                        <a:t>Text Files</a:t>
                      </a:r>
                    </a:p>
                  </a:txBody>
                  <a:tcPr marL="84406" marR="8440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rPr>
                        <a:t>the existing file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ahoma" pitchFamily="34" charset="0"/>
                        </a:rPr>
                        <a:t>Binary Files</a:t>
                      </a:r>
                    </a:p>
                  </a:txBody>
                  <a:tcPr marL="84406" marR="84406" horzOverflow="overflow">
                    <a:lnL>
                      <a:noFill/>
                    </a:lnL>
                    <a:lnR>
                      <a:noFill/>
                    </a:lnR>
                    <a:lnT>
                      <a:noFill/>
                    </a:lnT>
                    <a:lnB>
                      <a:noFill/>
                    </a:lnB>
                    <a:lnTlToBr>
                      <a:noFill/>
                    </a:lnTlToBr>
                    <a:lnBlToTr>
                      <a:noFill/>
                    </a:lnBlToTr>
                    <a:noFill/>
                  </a:tcPr>
                </a:tc>
              </a:tr>
              <a:tr h="833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ofstream</a:t>
                      </a:r>
                      <a:r>
                        <a:rPr kumimoji="0" lang="en-US" sz="1800" b="0" i="0" u="none" strike="noStrike" cap="none" normalizeH="0" baseline="0" dirty="0" smtClean="0">
                          <a:ln>
                            <a:noFill/>
                          </a:ln>
                          <a:solidFill>
                            <a:schemeClr val="tx1"/>
                          </a:solidFill>
                          <a:effectLst/>
                          <a:latin typeface="Tahoma" pitchFamily="34" charset="0"/>
                        </a:rPr>
                        <a:t>  out(“myfile.txt”, </a:t>
                      </a:r>
                      <a:r>
                        <a:rPr kumimoji="0" lang="en-US" sz="1800" b="0" i="0" u="none" strike="noStrike" cap="none" normalizeH="0" baseline="0" dirty="0" err="1" smtClean="0">
                          <a:ln>
                            <a:noFill/>
                          </a:ln>
                          <a:solidFill>
                            <a:schemeClr val="tx1"/>
                          </a:solidFill>
                          <a:effectLst/>
                          <a:latin typeface="Tahoma" pitchFamily="34" charset="0"/>
                        </a:rPr>
                        <a:t>ios</a:t>
                      </a:r>
                      <a:r>
                        <a:rPr kumimoji="0" lang="en-US" sz="1800" b="0" i="0" u="none" strike="noStrike" cap="none" normalizeH="0" baseline="0" dirty="0" smtClean="0">
                          <a:ln>
                            <a:noFill/>
                          </a:ln>
                          <a:solidFill>
                            <a:schemeClr val="tx1"/>
                          </a:solidFill>
                          <a:effectLst/>
                          <a:latin typeface="Tahoma" pitchFamily="34" charset="0"/>
                        </a:rPr>
                        <a:t>::app);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ofstream</a:t>
                      </a:r>
                      <a:r>
                        <a:rPr kumimoji="0" lang="en-US" sz="1800" b="0" i="0" u="none" strike="noStrike" cap="none" normalizeH="0" baseline="0" dirty="0" smtClean="0">
                          <a:ln>
                            <a:noFill/>
                          </a:ln>
                          <a:solidFill>
                            <a:schemeClr val="tx1"/>
                          </a:solidFill>
                          <a:effectLst/>
                          <a:latin typeface="Tahoma" pitchFamily="34" charset="0"/>
                        </a:rPr>
                        <a:t> out;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out.open</a:t>
                      </a:r>
                      <a:r>
                        <a:rPr kumimoji="0" lang="en-US" sz="1800" b="0" i="0" u="none" strike="noStrike" cap="none" normalizeH="0" baseline="0" dirty="0" smtClean="0">
                          <a:ln>
                            <a:noFill/>
                          </a:ln>
                          <a:solidFill>
                            <a:schemeClr val="tx1"/>
                          </a:solidFill>
                          <a:effectLst/>
                          <a:latin typeface="Tahoma" pitchFamily="34" charset="0"/>
                        </a:rPr>
                        <a:t>(“myfile.txt” , </a:t>
                      </a:r>
                      <a:r>
                        <a:rPr kumimoji="0" lang="en-US" sz="1800" b="0" i="0" u="none" strike="noStrike" cap="none" normalizeH="0" baseline="0" dirty="0" err="1" smtClean="0">
                          <a:ln>
                            <a:noFill/>
                          </a:ln>
                          <a:solidFill>
                            <a:schemeClr val="tx1"/>
                          </a:solidFill>
                          <a:effectLst/>
                          <a:latin typeface="Tahoma" pitchFamily="34" charset="0"/>
                        </a:rPr>
                        <a:t>ios</a:t>
                      </a:r>
                      <a:r>
                        <a:rPr kumimoji="0" lang="en-US" sz="1800" b="0" i="0" u="none" strike="noStrike" cap="none" normalizeH="0" baseline="0" dirty="0" smtClean="0">
                          <a:ln>
                            <a:noFill/>
                          </a:ln>
                          <a:solidFill>
                            <a:schemeClr val="tx1"/>
                          </a:solidFill>
                          <a:effectLst/>
                          <a:latin typeface="Tahoma" pitchFamily="34" charset="0"/>
                        </a:rPr>
                        <a:t>::app);</a:t>
                      </a:r>
                    </a:p>
                  </a:txBody>
                  <a:tcPr marL="84406" marR="844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ofstream</a:t>
                      </a:r>
                      <a:r>
                        <a:rPr kumimoji="0" lang="en-US" sz="1800" b="0" i="0" u="none" strike="noStrike" cap="none" normalizeH="0" baseline="0" dirty="0" smtClean="0">
                          <a:ln>
                            <a:noFill/>
                          </a:ln>
                          <a:solidFill>
                            <a:schemeClr val="tx1"/>
                          </a:solidFill>
                          <a:effectLst/>
                          <a:latin typeface="Tahoma" pitchFamily="34" charset="0"/>
                        </a:rPr>
                        <a:t> out(“</a:t>
                      </a:r>
                      <a:r>
                        <a:rPr kumimoji="0" lang="en-US" sz="1800" b="0" i="0" u="none" strike="noStrike" cap="none" normalizeH="0" baseline="0" dirty="0" err="1" smtClean="0">
                          <a:ln>
                            <a:noFill/>
                          </a:ln>
                          <a:solidFill>
                            <a:schemeClr val="tx1"/>
                          </a:solidFill>
                          <a:effectLst/>
                          <a:latin typeface="Tahoma" pitchFamily="34" charset="0"/>
                        </a:rPr>
                        <a:t>myfile.bin</a:t>
                      </a:r>
                      <a:r>
                        <a:rPr kumimoji="0" lang="en-US" sz="1800" b="0" i="0" u="none" strike="noStrike" cap="none" normalizeH="0" baseline="0" dirty="0" smtClean="0">
                          <a:ln>
                            <a:noFill/>
                          </a:ln>
                          <a:solidFill>
                            <a:schemeClr val="tx1"/>
                          </a:solidFill>
                          <a:effectLst/>
                          <a:latin typeface="Tahoma" pitchFamily="34" charset="0"/>
                        </a:rPr>
                        <a:t>”, </a:t>
                      </a:r>
                      <a:r>
                        <a:rPr kumimoji="0" lang="en-US" sz="1800" b="0" i="0" u="none" strike="noStrike" cap="none" normalizeH="0" baseline="0" dirty="0" err="1" smtClean="0">
                          <a:ln>
                            <a:noFill/>
                          </a:ln>
                          <a:solidFill>
                            <a:schemeClr val="tx1"/>
                          </a:solidFill>
                          <a:effectLst/>
                          <a:latin typeface="Tahoma" pitchFamily="34" charset="0"/>
                        </a:rPr>
                        <a:t>ios</a:t>
                      </a:r>
                      <a:r>
                        <a:rPr kumimoji="0" lang="en-US" sz="1800" b="0" i="0" u="none" strike="noStrike" cap="none" normalizeH="0" baseline="0" dirty="0" smtClean="0">
                          <a:ln>
                            <a:noFill/>
                          </a:ln>
                          <a:solidFill>
                            <a:schemeClr val="tx1"/>
                          </a:solidFill>
                          <a:effectLst/>
                          <a:latin typeface="Tahoma" pitchFamily="34" charset="0"/>
                        </a:rPr>
                        <a:t>::app| </a:t>
                      </a:r>
                      <a:r>
                        <a:rPr kumimoji="0" lang="en-US" sz="1800" b="0" i="0" u="none" strike="noStrike" cap="none" normalizeH="0" baseline="0" dirty="0" err="1" smtClean="0">
                          <a:ln>
                            <a:noFill/>
                          </a:ln>
                          <a:solidFill>
                            <a:schemeClr val="tx1"/>
                          </a:solidFill>
                          <a:effectLst/>
                          <a:latin typeface="Tahoma" pitchFamily="34" charset="0"/>
                        </a:rPr>
                        <a:t>ios</a:t>
                      </a:r>
                      <a:r>
                        <a:rPr kumimoji="0" lang="en-US" sz="1800" b="0" i="0" u="none" strike="noStrike" cap="none" normalizeH="0" baseline="0" dirty="0" smtClean="0">
                          <a:ln>
                            <a:noFill/>
                          </a:ln>
                          <a:solidFill>
                            <a:schemeClr val="tx1"/>
                          </a:solidFill>
                          <a:effectLst/>
                          <a:latin typeface="Tahoma" pitchFamily="34" charset="0"/>
                        </a:rPr>
                        <a:t>::binary);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ahoma" pitchFamily="34" charset="0"/>
                        </a:rPr>
                        <a:t>(Or)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ofstream</a:t>
                      </a:r>
                      <a:r>
                        <a:rPr kumimoji="0" lang="en-US" sz="1800" b="0" i="0" u="none" strike="noStrike" cap="none" normalizeH="0" baseline="0" dirty="0" smtClean="0">
                          <a:ln>
                            <a:noFill/>
                          </a:ln>
                          <a:solidFill>
                            <a:schemeClr val="tx1"/>
                          </a:solidFill>
                          <a:effectLst/>
                          <a:latin typeface="Tahoma" pitchFamily="34" charset="0"/>
                        </a:rPr>
                        <a:t> out;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ahoma" pitchFamily="34" charset="0"/>
                        </a:rPr>
                        <a:t>out.open</a:t>
                      </a:r>
                      <a:r>
                        <a:rPr kumimoji="0" lang="en-US" sz="1800" b="0" i="0" u="none" strike="noStrike" cap="none" normalizeH="0" baseline="0" dirty="0" smtClean="0">
                          <a:ln>
                            <a:noFill/>
                          </a:ln>
                          <a:solidFill>
                            <a:schemeClr val="tx1"/>
                          </a:solidFill>
                          <a:effectLst/>
                          <a:latin typeface="Tahoma" pitchFamily="34" charset="0"/>
                        </a:rPr>
                        <a:t>(“</a:t>
                      </a:r>
                      <a:r>
                        <a:rPr kumimoji="0" lang="en-US" sz="1800" b="0" i="0" u="none" strike="noStrike" cap="none" normalizeH="0" baseline="0" dirty="0" err="1" smtClean="0">
                          <a:ln>
                            <a:noFill/>
                          </a:ln>
                          <a:solidFill>
                            <a:schemeClr val="tx1"/>
                          </a:solidFill>
                          <a:effectLst/>
                          <a:latin typeface="Tahoma" pitchFamily="34" charset="0"/>
                        </a:rPr>
                        <a:t>myfile.bin</a:t>
                      </a:r>
                      <a:r>
                        <a:rPr kumimoji="0" lang="en-US" sz="1800" b="0" i="0" u="none" strike="noStrike" cap="none" normalizeH="0" baseline="0" dirty="0" smtClean="0">
                          <a:ln>
                            <a:noFill/>
                          </a:ln>
                          <a:solidFill>
                            <a:schemeClr val="tx1"/>
                          </a:solidFill>
                          <a:effectLst/>
                          <a:latin typeface="Tahoma" pitchFamily="34" charset="0"/>
                        </a:rPr>
                        <a:t>”, </a:t>
                      </a:r>
                      <a:r>
                        <a:rPr kumimoji="0" lang="en-US" sz="1800" b="0" i="0" u="none" strike="noStrike" cap="none" normalizeH="0" baseline="0" dirty="0" err="1" smtClean="0">
                          <a:ln>
                            <a:noFill/>
                          </a:ln>
                          <a:solidFill>
                            <a:schemeClr val="tx1"/>
                          </a:solidFill>
                          <a:effectLst/>
                          <a:latin typeface="Tahoma" pitchFamily="34" charset="0"/>
                        </a:rPr>
                        <a:t>ios</a:t>
                      </a:r>
                      <a:r>
                        <a:rPr kumimoji="0" lang="en-US" sz="1800" b="0" i="0" u="none" strike="noStrike" cap="none" normalizeH="0" baseline="0" dirty="0" smtClean="0">
                          <a:ln>
                            <a:noFill/>
                          </a:ln>
                          <a:solidFill>
                            <a:schemeClr val="tx1"/>
                          </a:solidFill>
                          <a:effectLst/>
                          <a:latin typeface="Tahoma" pitchFamily="34" charset="0"/>
                        </a:rPr>
                        <a:t>::app | </a:t>
                      </a:r>
                      <a:r>
                        <a:rPr kumimoji="0" lang="en-US" sz="1800" b="0" i="0" u="none" strike="noStrike" cap="none" normalizeH="0" baseline="0" dirty="0" err="1" smtClean="0">
                          <a:ln>
                            <a:noFill/>
                          </a:ln>
                          <a:solidFill>
                            <a:schemeClr val="tx1"/>
                          </a:solidFill>
                          <a:effectLst/>
                          <a:latin typeface="Tahoma" pitchFamily="34" charset="0"/>
                        </a:rPr>
                        <a:t>ios</a:t>
                      </a:r>
                      <a:r>
                        <a:rPr kumimoji="0" lang="en-US" sz="1800" b="0" i="0" u="none" strike="noStrike" cap="none" normalizeH="0" baseline="0" dirty="0" smtClean="0">
                          <a:ln>
                            <a:noFill/>
                          </a:ln>
                          <a:solidFill>
                            <a:schemeClr val="tx1"/>
                          </a:solidFill>
                          <a:effectLst/>
                          <a:latin typeface="Tahoma" pitchFamily="34" charset="0"/>
                        </a:rPr>
                        <a:t>::binary);</a:t>
                      </a:r>
                    </a:p>
                  </a:txBody>
                  <a:tcPr marL="84406" marR="8440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spTree>
    <p:extLst>
      <p:ext uri="{BB962C8B-B14F-4D97-AF65-F5344CB8AC3E}">
        <p14:creationId xmlns:p14="http://schemas.microsoft.com/office/powerpoint/2010/main" val="2311366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140677" y="76200"/>
            <a:ext cx="8792308" cy="685800"/>
          </a:xfrm>
        </p:spPr>
        <p:txBody>
          <a:bodyPr/>
          <a:lstStyle/>
          <a:p>
            <a:pPr eaLnBrk="1" hangingPunct="1"/>
            <a:r>
              <a:rPr lang="en-US" sz="3600" smtClean="0"/>
              <a:t>File Handling in C++ (Cont’d)</a:t>
            </a:r>
          </a:p>
        </p:txBody>
      </p:sp>
      <p:sp>
        <p:nvSpPr>
          <p:cNvPr id="36867" name="Content Placeholder 2" descr="Rectangle: Click to edit Master text styles&#10;Second level&#10;Third level&#10;Fourth level&#10;Fifth level"/>
          <p:cNvSpPr>
            <a:spLocks noGrp="1"/>
          </p:cNvSpPr>
          <p:nvPr>
            <p:ph idx="4294967295"/>
          </p:nvPr>
        </p:nvSpPr>
        <p:spPr>
          <a:xfrm>
            <a:off x="281354" y="838200"/>
            <a:ext cx="8610600" cy="5486400"/>
          </a:xfrm>
        </p:spPr>
        <p:txBody>
          <a:bodyPr/>
          <a:lstStyle/>
          <a:p>
            <a:r>
              <a:rPr lang="en-US" sz="2400" b="1" smtClean="0"/>
              <a:t>Closing File</a:t>
            </a:r>
          </a:p>
          <a:p>
            <a:pPr>
              <a:buFont typeface="Wingdings" pitchFamily="2" charset="2"/>
              <a:buNone/>
            </a:pPr>
            <a:r>
              <a:rPr lang="en-US" sz="2400" smtClean="0"/>
              <a:t>      outFile.close();</a:t>
            </a:r>
            <a:br>
              <a:rPr lang="en-US" sz="2400" smtClean="0"/>
            </a:br>
            <a:r>
              <a:rPr lang="en-US" sz="2400" smtClean="0"/>
              <a:t>  inFile.close();</a:t>
            </a:r>
          </a:p>
          <a:p>
            <a:r>
              <a:rPr lang="en-US" sz="2400" b="1" smtClean="0"/>
              <a:t>Input and Output Operation</a:t>
            </a:r>
          </a:p>
          <a:p>
            <a:endParaRPr lang="en-US" sz="2400" smtClean="0"/>
          </a:p>
        </p:txBody>
      </p:sp>
      <p:graphicFrame>
        <p:nvGraphicFramePr>
          <p:cNvPr id="5" name="Table 4"/>
          <p:cNvGraphicFramePr>
            <a:graphicFrameLocks noGrp="1"/>
          </p:cNvGraphicFramePr>
          <p:nvPr>
            <p:extLst>
              <p:ext uri="{D42A27DB-BD31-4B8C-83A1-F6EECF244321}">
                <p14:modId xmlns:p14="http://schemas.microsoft.com/office/powerpoint/2010/main" val="3459115286"/>
              </p:ext>
            </p:extLst>
          </p:nvPr>
        </p:nvGraphicFramePr>
        <p:xfrm>
          <a:off x="281355" y="2667000"/>
          <a:ext cx="8721969" cy="3851276"/>
        </p:xfrm>
        <a:graphic>
          <a:graphicData uri="http://schemas.openxmlformats.org/drawingml/2006/table">
            <a:tbl>
              <a:tblPr firstRow="1" bandRow="1">
                <a:effectLst/>
                <a:tableStyleId>{5940675A-B579-460E-94D1-54222C63F5DA}</a:tableStyleId>
              </a:tblPr>
              <a:tblGrid>
                <a:gridCol w="1336431"/>
                <a:gridCol w="3657600"/>
                <a:gridCol w="3727938"/>
              </a:tblGrid>
              <a:tr h="370901">
                <a:tc>
                  <a:txBody>
                    <a:bodyPr/>
                    <a:lstStyle/>
                    <a:p>
                      <a:r>
                        <a:rPr lang="en-US" sz="1800" b="1" dirty="0" smtClean="0"/>
                        <a:t>Data</a:t>
                      </a:r>
                      <a:endParaRPr lang="en-US" sz="1800" b="1" dirty="0"/>
                    </a:p>
                  </a:txBody>
                  <a:tcPr marL="84406" marR="84406" marT="45728" marB="45728">
                    <a:solidFill>
                      <a:schemeClr val="accent3">
                        <a:lumMod val="20000"/>
                        <a:lumOff val="80000"/>
                      </a:schemeClr>
                    </a:solidFill>
                  </a:tcPr>
                </a:tc>
                <a:tc>
                  <a:txBody>
                    <a:bodyPr/>
                    <a:lstStyle/>
                    <a:p>
                      <a:r>
                        <a:rPr lang="en-US" sz="1800" b="1" dirty="0" smtClean="0"/>
                        <a:t>Functions for Read</a:t>
                      </a:r>
                      <a:r>
                        <a:rPr lang="en-US" sz="1800" b="1" baseline="0" dirty="0" smtClean="0"/>
                        <a:t>ing a File</a:t>
                      </a:r>
                      <a:endParaRPr lang="en-US" sz="1800" b="1" dirty="0"/>
                    </a:p>
                  </a:txBody>
                  <a:tcPr marL="84406" marR="84406" marT="45728" marB="45728">
                    <a:solidFill>
                      <a:schemeClr val="accent3">
                        <a:lumMod val="20000"/>
                        <a:lumOff val="80000"/>
                      </a:schemeClr>
                    </a:solidFill>
                  </a:tcPr>
                </a:tc>
                <a:tc>
                  <a:txBody>
                    <a:bodyPr/>
                    <a:lstStyle/>
                    <a:p>
                      <a:r>
                        <a:rPr lang="en-US" sz="1800" b="1" dirty="0" smtClean="0"/>
                        <a:t>Function for Writing a File</a:t>
                      </a:r>
                      <a:endParaRPr lang="en-US" sz="1800" b="1" dirty="0"/>
                    </a:p>
                  </a:txBody>
                  <a:tcPr marL="84406" marR="84406" marT="45728" marB="45728">
                    <a:solidFill>
                      <a:schemeClr val="accent3">
                        <a:lumMod val="20000"/>
                        <a:lumOff val="80000"/>
                      </a:schemeClr>
                    </a:solidFill>
                  </a:tcPr>
                </a:tc>
              </a:tr>
              <a:tr h="914551">
                <a:tc>
                  <a:txBody>
                    <a:bodyPr/>
                    <a:lstStyle/>
                    <a:p>
                      <a:r>
                        <a:rPr lang="en-US" sz="1800" dirty="0" smtClean="0"/>
                        <a:t>char</a:t>
                      </a:r>
                      <a:endParaRPr lang="en-US" sz="1800" dirty="0"/>
                    </a:p>
                  </a:txBody>
                  <a:tcPr marL="84406" marR="84406" marT="45728" marB="45728">
                    <a:solidFill>
                      <a:schemeClr val="accent3">
                        <a:lumMod val="20000"/>
                        <a:lumOff val="80000"/>
                      </a:schemeClr>
                    </a:solidFill>
                  </a:tcPr>
                </a:tc>
                <a:tc>
                  <a:txBody>
                    <a:bodyPr/>
                    <a:lstStyle/>
                    <a:p>
                      <a:r>
                        <a:rPr lang="en-US" sz="1800" b="1" dirty="0" smtClean="0">
                          <a:solidFill>
                            <a:srgbClr val="FF0000"/>
                          </a:solidFill>
                        </a:rPr>
                        <a:t>get(); </a:t>
                      </a:r>
                      <a:r>
                        <a:rPr lang="en-US" sz="1800" dirty="0" smtClean="0"/>
                        <a:t>//reads a single character form     </a:t>
                      </a:r>
                    </a:p>
                    <a:p>
                      <a:r>
                        <a:rPr lang="en-US" sz="1800" dirty="0" smtClean="0"/>
                        <a:t>         //the associated stream.</a:t>
                      </a:r>
                    </a:p>
                    <a:p>
                      <a:r>
                        <a:rPr lang="en-US" sz="1800" dirty="0" smtClean="0"/>
                        <a:t>Example: </a:t>
                      </a:r>
                      <a:r>
                        <a:rPr lang="en-US" sz="1800" dirty="0" err="1" smtClean="0"/>
                        <a:t>file.get</a:t>
                      </a:r>
                      <a:r>
                        <a:rPr lang="en-US" sz="1800" dirty="0" smtClean="0"/>
                        <a:t>(</a:t>
                      </a:r>
                      <a:r>
                        <a:rPr lang="en-US" sz="1800" dirty="0" err="1" smtClean="0"/>
                        <a:t>ch</a:t>
                      </a:r>
                      <a:r>
                        <a:rPr lang="en-US" sz="1800" dirty="0" smtClean="0"/>
                        <a:t>);</a:t>
                      </a:r>
                      <a:endParaRPr lang="en-US" sz="1800" dirty="0"/>
                    </a:p>
                  </a:txBody>
                  <a:tcPr marL="84406" marR="84406" marT="45728" marB="45728">
                    <a:solidFill>
                      <a:schemeClr val="accent3">
                        <a:lumMod val="20000"/>
                        <a:lumOff val="80000"/>
                      </a:schemeClr>
                    </a:solidFill>
                  </a:tcPr>
                </a:tc>
                <a:tc>
                  <a:txBody>
                    <a:bodyPr/>
                    <a:lstStyle/>
                    <a:p>
                      <a:r>
                        <a:rPr lang="en-US" sz="1800" b="1" dirty="0" smtClean="0">
                          <a:solidFill>
                            <a:srgbClr val="FF0000"/>
                          </a:solidFill>
                        </a:rPr>
                        <a:t>put();  </a:t>
                      </a:r>
                      <a:r>
                        <a:rPr lang="en-US" sz="1800" dirty="0" smtClean="0"/>
                        <a:t>//writes a single character to </a:t>
                      </a:r>
                    </a:p>
                    <a:p>
                      <a:r>
                        <a:rPr lang="en-US" sz="1800" dirty="0" smtClean="0"/>
                        <a:t>          //the associated stream</a:t>
                      </a:r>
                    </a:p>
                    <a:p>
                      <a:r>
                        <a:rPr lang="en-US" sz="1800" dirty="0" smtClean="0"/>
                        <a:t>Example:</a:t>
                      </a:r>
                      <a:r>
                        <a:rPr lang="en-US" sz="1800" baseline="0" dirty="0" smtClean="0"/>
                        <a:t> </a:t>
                      </a:r>
                      <a:r>
                        <a:rPr lang="en-US" sz="1800" dirty="0" err="1" smtClean="0"/>
                        <a:t>file.put</a:t>
                      </a:r>
                      <a:r>
                        <a:rPr lang="en-US" sz="1800" dirty="0" smtClean="0"/>
                        <a:t>(</a:t>
                      </a:r>
                      <a:r>
                        <a:rPr lang="en-US" sz="1800" dirty="0" err="1" smtClean="0"/>
                        <a:t>ch</a:t>
                      </a:r>
                      <a:r>
                        <a:rPr lang="en-US" sz="1800" dirty="0" smtClean="0"/>
                        <a:t>);</a:t>
                      </a:r>
                      <a:endParaRPr lang="en-US" sz="1800" dirty="0"/>
                    </a:p>
                  </a:txBody>
                  <a:tcPr marL="84406" marR="84406" marT="45728" marB="45728">
                    <a:solidFill>
                      <a:schemeClr val="accent3">
                        <a:lumMod val="20000"/>
                        <a:lumOff val="80000"/>
                      </a:schemeClr>
                    </a:solidFill>
                  </a:tcPr>
                </a:tc>
              </a:tr>
              <a:tr h="370901">
                <a:tc>
                  <a:txBody>
                    <a:bodyPr/>
                    <a:lstStyle/>
                    <a:p>
                      <a:r>
                        <a:rPr lang="en-US" sz="1800" dirty="0" smtClean="0"/>
                        <a:t>One word</a:t>
                      </a:r>
                      <a:endParaRPr lang="en-US" sz="1800" dirty="0"/>
                    </a:p>
                  </a:txBody>
                  <a:tcPr marL="84406" marR="84406" marT="45728" marB="45728">
                    <a:solidFill>
                      <a:schemeClr val="accent3">
                        <a:lumMod val="20000"/>
                        <a:lumOff val="80000"/>
                      </a:schemeClr>
                    </a:solidFill>
                  </a:tcPr>
                </a:tc>
                <a:tc>
                  <a:txBody>
                    <a:bodyPr/>
                    <a:lstStyle/>
                    <a:p>
                      <a:r>
                        <a:rPr lang="en-US" sz="1800" b="1" dirty="0" smtClean="0">
                          <a:solidFill>
                            <a:srgbClr val="FF0000"/>
                          </a:solidFill>
                        </a:rPr>
                        <a:t>&gt;&gt;</a:t>
                      </a:r>
                      <a:r>
                        <a:rPr lang="en-US" sz="1800" dirty="0" smtClean="0"/>
                        <a:t> (extraction operator)</a:t>
                      </a:r>
                      <a:endParaRPr lang="en-US" sz="1800" dirty="0"/>
                    </a:p>
                  </a:txBody>
                  <a:tcPr marL="84406" marR="84406" marT="45728" marB="45728">
                    <a:solidFill>
                      <a:schemeClr val="accent3">
                        <a:lumMod val="20000"/>
                        <a:lumOff val="80000"/>
                      </a:schemeClr>
                    </a:solidFill>
                  </a:tcPr>
                </a:tc>
                <a:tc>
                  <a:txBody>
                    <a:bodyPr/>
                    <a:lstStyle/>
                    <a:p>
                      <a:r>
                        <a:rPr lang="en-US" sz="1800" b="1" dirty="0" smtClean="0">
                          <a:solidFill>
                            <a:srgbClr val="FF0000"/>
                          </a:solidFill>
                        </a:rPr>
                        <a:t>&lt;&lt;</a:t>
                      </a:r>
                      <a:r>
                        <a:rPr lang="en-US" sz="1800" dirty="0" smtClean="0"/>
                        <a:t> (insertion operator)</a:t>
                      </a:r>
                      <a:endParaRPr lang="en-US" sz="1800" dirty="0"/>
                    </a:p>
                  </a:txBody>
                  <a:tcPr marL="84406" marR="84406" marT="45728" marB="45728">
                    <a:solidFill>
                      <a:schemeClr val="accent3">
                        <a:lumMod val="20000"/>
                        <a:lumOff val="80000"/>
                      </a:schemeClr>
                    </a:solidFill>
                  </a:tcPr>
                </a:tc>
              </a:tr>
              <a:tr h="640186">
                <a:tc>
                  <a:txBody>
                    <a:bodyPr/>
                    <a:lstStyle/>
                    <a:p>
                      <a:r>
                        <a:rPr lang="en-US" sz="1800" dirty="0" smtClean="0"/>
                        <a:t>More than one word</a:t>
                      </a:r>
                      <a:endParaRPr lang="en-US" sz="1800" dirty="0"/>
                    </a:p>
                  </a:txBody>
                  <a:tcPr marL="84406" marR="84406" marT="45728" marB="45728">
                    <a:solidFill>
                      <a:schemeClr val="accent3">
                        <a:lumMod val="20000"/>
                        <a:lumOff val="80000"/>
                      </a:schemeClr>
                    </a:solidFill>
                  </a:tcPr>
                </a:tc>
                <a:tc>
                  <a:txBody>
                    <a:bodyPr/>
                    <a:lstStyle/>
                    <a:p>
                      <a:r>
                        <a:rPr lang="en-US" sz="1800" b="1" dirty="0" err="1" smtClean="0">
                          <a:solidFill>
                            <a:srgbClr val="FF0000"/>
                          </a:solidFill>
                        </a:rPr>
                        <a:t>getline</a:t>
                      </a:r>
                      <a:r>
                        <a:rPr lang="en-US" sz="1800" b="1" dirty="0" smtClean="0">
                          <a:solidFill>
                            <a:srgbClr val="FF0000"/>
                          </a:solidFill>
                        </a:rPr>
                        <a:t>();</a:t>
                      </a:r>
                      <a:endParaRPr lang="en-US" sz="1800" b="1" dirty="0">
                        <a:solidFill>
                          <a:srgbClr val="FF0000"/>
                        </a:solidFill>
                      </a:endParaRPr>
                    </a:p>
                  </a:txBody>
                  <a:tcPr marL="84406" marR="84406" marT="45728" marB="45728">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rPr>
                        <a:t>&lt;&lt;</a:t>
                      </a:r>
                      <a:r>
                        <a:rPr lang="en-US" sz="1800" dirty="0" smtClean="0"/>
                        <a:t> (insertion operator)</a:t>
                      </a:r>
                    </a:p>
                  </a:txBody>
                  <a:tcPr marL="84406" marR="84406" marT="45728" marB="45728">
                    <a:solidFill>
                      <a:schemeClr val="accent3">
                        <a:lumMod val="20000"/>
                        <a:lumOff val="80000"/>
                      </a:schemeClr>
                    </a:solidFill>
                  </a:tcPr>
                </a:tc>
              </a:tr>
              <a:tr h="914551">
                <a:tc>
                  <a:txBody>
                    <a:bodyPr/>
                    <a:lstStyle/>
                    <a:p>
                      <a:r>
                        <a:rPr lang="en-US" sz="1800" dirty="0" smtClean="0"/>
                        <a:t>Object</a:t>
                      </a:r>
                      <a:endParaRPr lang="en-US" sz="1800" dirty="0"/>
                    </a:p>
                  </a:txBody>
                  <a:tcPr marL="84406" marR="84406" marT="45728" marB="45728">
                    <a:solidFill>
                      <a:schemeClr val="accent3">
                        <a:lumMod val="20000"/>
                        <a:lumOff val="80000"/>
                      </a:schemeClr>
                    </a:solidFill>
                  </a:tcPr>
                </a:tc>
                <a:tc>
                  <a:txBody>
                    <a:bodyPr/>
                    <a:lstStyle/>
                    <a:p>
                      <a:r>
                        <a:rPr lang="en-US" sz="1800" b="1" dirty="0" smtClean="0">
                          <a:solidFill>
                            <a:srgbClr val="FF0000"/>
                          </a:solidFill>
                        </a:rPr>
                        <a:t>read(); </a:t>
                      </a:r>
                      <a:r>
                        <a:rPr lang="en-US" sz="1800" dirty="0" smtClean="0"/>
                        <a:t>// read blocks of binary data</a:t>
                      </a:r>
                    </a:p>
                    <a:p>
                      <a:r>
                        <a:rPr lang="en-US" sz="1800" dirty="0" smtClean="0"/>
                        <a:t>Example: </a:t>
                      </a:r>
                    </a:p>
                    <a:p>
                      <a:r>
                        <a:rPr lang="en-US" sz="1800" dirty="0" err="1" smtClean="0"/>
                        <a:t>file.read</a:t>
                      </a:r>
                      <a:r>
                        <a:rPr lang="en-US" sz="1800" dirty="0" smtClean="0"/>
                        <a:t>((char *)&amp;</a:t>
                      </a:r>
                      <a:r>
                        <a:rPr lang="en-US" sz="1800" dirty="0" err="1" smtClean="0"/>
                        <a:t>obj</a:t>
                      </a:r>
                      <a:r>
                        <a:rPr lang="en-US" sz="1800" dirty="0" smtClean="0"/>
                        <a:t>, </a:t>
                      </a:r>
                      <a:r>
                        <a:rPr lang="en-US" sz="1800" dirty="0" err="1" smtClean="0"/>
                        <a:t>sizeof</a:t>
                      </a:r>
                      <a:r>
                        <a:rPr lang="en-US" sz="1800" dirty="0" smtClean="0"/>
                        <a:t>(</a:t>
                      </a:r>
                      <a:r>
                        <a:rPr lang="en-US" sz="1800" dirty="0" err="1" smtClean="0"/>
                        <a:t>obj</a:t>
                      </a:r>
                      <a:r>
                        <a:rPr lang="en-US" sz="1800" dirty="0" smtClean="0"/>
                        <a:t>));</a:t>
                      </a:r>
                      <a:endParaRPr lang="en-US" sz="1800" dirty="0"/>
                    </a:p>
                  </a:txBody>
                  <a:tcPr marL="84406" marR="84406" marT="45728" marB="45728">
                    <a:solidFill>
                      <a:schemeClr val="accent3">
                        <a:lumMod val="20000"/>
                        <a:lumOff val="80000"/>
                      </a:schemeClr>
                    </a:solidFill>
                  </a:tcPr>
                </a:tc>
                <a:tc>
                  <a:txBody>
                    <a:bodyPr/>
                    <a:lstStyle/>
                    <a:p>
                      <a:r>
                        <a:rPr lang="en-US" sz="1800" b="1" dirty="0" smtClean="0">
                          <a:solidFill>
                            <a:srgbClr val="FF0000"/>
                          </a:solidFill>
                        </a:rPr>
                        <a:t>write(); </a:t>
                      </a:r>
                      <a:r>
                        <a:rPr lang="en-US" sz="1800" dirty="0" smtClean="0"/>
                        <a:t>// write blocks of binary</a:t>
                      </a:r>
                      <a:r>
                        <a:rPr lang="en-US" sz="1800" baseline="0" dirty="0" smtClean="0"/>
                        <a:t> data</a:t>
                      </a:r>
                      <a:endParaRPr lang="en-US" sz="1800" dirty="0" smtClean="0"/>
                    </a:p>
                    <a:p>
                      <a:r>
                        <a:rPr lang="en-US" sz="1800" dirty="0" smtClean="0"/>
                        <a:t>Example: </a:t>
                      </a:r>
                    </a:p>
                    <a:p>
                      <a:r>
                        <a:rPr lang="en-US" sz="1800" dirty="0" err="1" smtClean="0"/>
                        <a:t>file.write</a:t>
                      </a:r>
                      <a:r>
                        <a:rPr lang="en-US" sz="1800" dirty="0" smtClean="0"/>
                        <a:t>((char *)&amp;</a:t>
                      </a:r>
                      <a:r>
                        <a:rPr lang="en-US" sz="1800" dirty="0" err="1" smtClean="0"/>
                        <a:t>obj</a:t>
                      </a:r>
                      <a:r>
                        <a:rPr lang="en-US" sz="1800" dirty="0" smtClean="0"/>
                        <a:t>, </a:t>
                      </a:r>
                      <a:r>
                        <a:rPr lang="en-US" sz="1800" dirty="0" err="1" smtClean="0"/>
                        <a:t>sizeof</a:t>
                      </a:r>
                      <a:r>
                        <a:rPr lang="en-US" sz="1800" dirty="0" smtClean="0"/>
                        <a:t>(</a:t>
                      </a:r>
                      <a:r>
                        <a:rPr lang="en-US" sz="1800" dirty="0" err="1" smtClean="0"/>
                        <a:t>obj</a:t>
                      </a:r>
                      <a:r>
                        <a:rPr lang="en-US" sz="1800" dirty="0" smtClean="0"/>
                        <a:t>));</a:t>
                      </a:r>
                      <a:endParaRPr lang="en-US" sz="1800" dirty="0"/>
                    </a:p>
                  </a:txBody>
                  <a:tcPr marL="84406" marR="84406" marT="45728" marB="45728">
                    <a:solidFill>
                      <a:schemeClr val="accent3">
                        <a:lumMod val="20000"/>
                        <a:lumOff val="80000"/>
                      </a:schemeClr>
                    </a:solidFill>
                  </a:tcPr>
                </a:tc>
              </a:tr>
              <a:tr h="640186">
                <a:tc>
                  <a:txBody>
                    <a:bodyPr/>
                    <a:lstStyle/>
                    <a:p>
                      <a:r>
                        <a:rPr lang="en-US" sz="1800" dirty="0" smtClean="0"/>
                        <a:t>Binary data</a:t>
                      </a:r>
                      <a:endParaRPr lang="en-US" sz="1800" dirty="0"/>
                    </a:p>
                  </a:txBody>
                  <a:tcPr marL="84406" marR="84406" marT="45728" marB="45728">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rPr>
                        <a:t>read();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Same</a:t>
                      </a:r>
                      <a:r>
                        <a:rPr lang="en-US" sz="1800" baseline="0" dirty="0" smtClean="0"/>
                        <a:t> as Object</a:t>
                      </a:r>
                      <a:endParaRPr lang="en-US" sz="1800" dirty="0" smtClean="0"/>
                    </a:p>
                  </a:txBody>
                  <a:tcPr marL="84406" marR="84406" marT="45728" marB="45728">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rPr>
                        <a:t>write();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Same</a:t>
                      </a:r>
                      <a:r>
                        <a:rPr lang="en-US" sz="1800" baseline="0" dirty="0" smtClean="0"/>
                        <a:t> as Object</a:t>
                      </a:r>
                      <a:endParaRPr lang="en-US" sz="1800" dirty="0" smtClean="0"/>
                    </a:p>
                  </a:txBody>
                  <a:tcPr marL="84406" marR="84406" marT="45728" marB="45728">
                    <a:solidFill>
                      <a:schemeClr val="accent3">
                        <a:lumMod val="20000"/>
                        <a:lumOff val="80000"/>
                      </a:schemeClr>
                    </a:solidFill>
                  </a:tcPr>
                </a:tc>
              </a:tr>
            </a:tbl>
          </a:graphicData>
        </a:graphic>
      </p:graphicFrame>
    </p:spTree>
    <p:extLst>
      <p:ext uri="{BB962C8B-B14F-4D97-AF65-F5344CB8AC3E}">
        <p14:creationId xmlns:p14="http://schemas.microsoft.com/office/powerpoint/2010/main" val="2059632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140677" y="76200"/>
            <a:ext cx="8792308" cy="685800"/>
          </a:xfrm>
        </p:spPr>
        <p:txBody>
          <a:bodyPr/>
          <a:lstStyle/>
          <a:p>
            <a:pPr eaLnBrk="1" hangingPunct="1"/>
            <a:r>
              <a:rPr lang="en-US" sz="3600" smtClean="0"/>
              <a:t>Example 1 in C++</a:t>
            </a:r>
          </a:p>
        </p:txBody>
      </p:sp>
      <p:sp>
        <p:nvSpPr>
          <p:cNvPr id="37891" name="Content Placeholder 2" descr="Rectangle: Click to edit Master text styles&#10;Second level&#10;Third level&#10;Fourth level&#10;Fifth level"/>
          <p:cNvSpPr>
            <a:spLocks noGrp="1"/>
          </p:cNvSpPr>
          <p:nvPr>
            <p:ph idx="4294967295"/>
          </p:nvPr>
        </p:nvSpPr>
        <p:spPr>
          <a:xfrm>
            <a:off x="211015" y="838200"/>
            <a:ext cx="8610600" cy="6019800"/>
          </a:xfrm>
        </p:spPr>
        <p:txBody>
          <a:bodyPr>
            <a:normAutofit fontScale="70000" lnSpcReduction="20000"/>
          </a:bodyPr>
          <a:lstStyle/>
          <a:p>
            <a:pPr eaLnBrk="1" hangingPunct="1">
              <a:buFont typeface="Wingdings" pitchFamily="2" charset="2"/>
              <a:buNone/>
            </a:pPr>
            <a:r>
              <a:rPr lang="en-US" dirty="0" smtClean="0"/>
              <a:t>// Page 584</a:t>
            </a:r>
          </a:p>
          <a:p>
            <a:pPr>
              <a:buFont typeface="Wingdings" pitchFamily="2" charset="2"/>
              <a:buNone/>
            </a:pPr>
            <a:r>
              <a:rPr lang="en-US" dirty="0" smtClean="0"/>
              <a:t>// writes formatted output to a file, </a:t>
            </a:r>
            <a:r>
              <a:rPr lang="en-US" b="1" dirty="0" smtClean="0">
                <a:solidFill>
                  <a:srgbClr val="FF0000"/>
                </a:solidFill>
              </a:rPr>
              <a:t>using &lt;&lt;</a:t>
            </a:r>
          </a:p>
          <a:p>
            <a:pPr>
              <a:buFont typeface="Wingdings" pitchFamily="2" charset="2"/>
              <a:buNone/>
            </a:pPr>
            <a:r>
              <a:rPr lang="en-US" dirty="0" smtClean="0"/>
              <a:t>#include &lt;</a:t>
            </a:r>
            <a:r>
              <a:rPr lang="en-US" dirty="0" err="1" smtClean="0"/>
              <a:t>fstream.h</a:t>
            </a:r>
            <a:r>
              <a:rPr lang="en-US" dirty="0" smtClean="0"/>
              <a:t>&gt;                //for file I/O</a:t>
            </a:r>
          </a:p>
          <a:p>
            <a:pPr>
              <a:buFont typeface="Wingdings" pitchFamily="2" charset="2"/>
              <a:buNone/>
            </a:pPr>
            <a:r>
              <a:rPr lang="en-US" dirty="0" smtClean="0"/>
              <a:t>#include &lt;</a:t>
            </a:r>
            <a:r>
              <a:rPr lang="en-US" dirty="0" err="1" smtClean="0"/>
              <a:t>iostream.h</a:t>
            </a:r>
            <a:r>
              <a:rPr lang="en-US" dirty="0" smtClean="0"/>
              <a:t>&gt;</a:t>
            </a:r>
          </a:p>
          <a:p>
            <a:pPr>
              <a:buFont typeface="Wingdings" pitchFamily="2" charset="2"/>
              <a:buNone/>
            </a:pPr>
            <a:r>
              <a:rPr lang="en-US" dirty="0" smtClean="0"/>
              <a:t>#include &lt;</a:t>
            </a:r>
            <a:r>
              <a:rPr lang="en-US" dirty="0" err="1" smtClean="0"/>
              <a:t>string.h</a:t>
            </a:r>
            <a:r>
              <a:rPr lang="en-US" dirty="0" smtClean="0"/>
              <a:t>&gt;</a:t>
            </a:r>
          </a:p>
          <a:p>
            <a:pPr>
              <a:buFont typeface="Wingdings" pitchFamily="2" charset="2"/>
              <a:buNone/>
            </a:pPr>
            <a:r>
              <a:rPr lang="en-US" dirty="0" err="1" smtClean="0"/>
              <a:t>int</a:t>
            </a:r>
            <a:r>
              <a:rPr lang="en-US" dirty="0" smtClean="0"/>
              <a:t> main()</a:t>
            </a:r>
          </a:p>
          <a:p>
            <a:pPr>
              <a:buFont typeface="Wingdings" pitchFamily="2" charset="2"/>
              <a:buNone/>
            </a:pPr>
            <a:r>
              <a:rPr lang="en-US" dirty="0" smtClean="0"/>
              <a:t>{   char </a:t>
            </a:r>
            <a:r>
              <a:rPr lang="en-US" dirty="0" err="1" smtClean="0"/>
              <a:t>ch</a:t>
            </a:r>
            <a:r>
              <a:rPr lang="en-US" dirty="0" smtClean="0"/>
              <a:t> = 'x';</a:t>
            </a:r>
          </a:p>
          <a:p>
            <a:pPr>
              <a:buFont typeface="Wingdings" pitchFamily="2" charset="2"/>
              <a:buNone/>
            </a:pPr>
            <a:r>
              <a:rPr lang="en-US" dirty="0" smtClean="0"/>
              <a:t>     </a:t>
            </a:r>
            <a:r>
              <a:rPr lang="en-US" dirty="0" err="1" smtClean="0"/>
              <a:t>int</a:t>
            </a:r>
            <a:r>
              <a:rPr lang="en-US" dirty="0" smtClean="0"/>
              <a:t> j = 77;</a:t>
            </a:r>
          </a:p>
          <a:p>
            <a:pPr>
              <a:buFont typeface="Wingdings" pitchFamily="2" charset="2"/>
              <a:buNone/>
            </a:pPr>
            <a:r>
              <a:rPr lang="en-US" dirty="0" smtClean="0"/>
              <a:t>     double d = 6.02;</a:t>
            </a:r>
          </a:p>
          <a:p>
            <a:pPr>
              <a:buFont typeface="Wingdings" pitchFamily="2" charset="2"/>
              <a:buNone/>
            </a:pPr>
            <a:r>
              <a:rPr lang="en-US" dirty="0" smtClean="0"/>
              <a:t>     char *str1 = "Kafka";         //strings without</a:t>
            </a:r>
          </a:p>
          <a:p>
            <a:pPr>
              <a:buFont typeface="Wingdings" pitchFamily="2" charset="2"/>
              <a:buNone/>
            </a:pPr>
            <a:r>
              <a:rPr lang="en-US" dirty="0" smtClean="0"/>
              <a:t>     char *str2 = "Proust";        //   embedded spaces</a:t>
            </a:r>
          </a:p>
          <a:p>
            <a:pPr>
              <a:buFont typeface="Wingdings" pitchFamily="2" charset="2"/>
              <a:buNone/>
            </a:pPr>
            <a:r>
              <a:rPr lang="en-US" b="1" dirty="0" smtClean="0">
                <a:solidFill>
                  <a:srgbClr val="FF0000"/>
                </a:solidFill>
              </a:rPr>
              <a:t>     </a:t>
            </a:r>
            <a:r>
              <a:rPr lang="en-US" b="1" dirty="0" err="1" smtClean="0">
                <a:solidFill>
                  <a:srgbClr val="FF0000"/>
                </a:solidFill>
              </a:rPr>
              <a:t>ofstream</a:t>
            </a:r>
            <a:r>
              <a:rPr lang="en-US" b="1" dirty="0" smtClean="0">
                <a:solidFill>
                  <a:srgbClr val="FF0000"/>
                </a:solidFill>
              </a:rPr>
              <a:t> </a:t>
            </a:r>
            <a:r>
              <a:rPr lang="en-US" b="1" dirty="0" err="1" smtClean="0">
                <a:solidFill>
                  <a:srgbClr val="FF0000"/>
                </a:solidFill>
              </a:rPr>
              <a:t>outfile</a:t>
            </a:r>
            <a:r>
              <a:rPr lang="en-US" b="1" dirty="0" smtClean="0">
                <a:solidFill>
                  <a:srgbClr val="FF0000"/>
                </a:solidFill>
              </a:rPr>
              <a:t>("fdata.txt"); </a:t>
            </a:r>
            <a:r>
              <a:rPr lang="en-US" dirty="0" smtClean="0"/>
              <a:t>//create </a:t>
            </a:r>
            <a:r>
              <a:rPr lang="en-US" dirty="0" err="1" smtClean="0"/>
              <a:t>ofstream</a:t>
            </a:r>
            <a:r>
              <a:rPr lang="en-US" dirty="0" smtClean="0"/>
              <a:t> object</a:t>
            </a:r>
          </a:p>
          <a:p>
            <a:pPr>
              <a:buFont typeface="Wingdings" pitchFamily="2" charset="2"/>
              <a:buNone/>
            </a:pPr>
            <a:r>
              <a:rPr lang="en-US" dirty="0" smtClean="0"/>
              <a:t>     </a:t>
            </a:r>
            <a:r>
              <a:rPr lang="en-US" dirty="0" err="1" smtClean="0"/>
              <a:t>outfile</a:t>
            </a:r>
            <a:r>
              <a:rPr lang="en-US" dirty="0" smtClean="0"/>
              <a:t> &lt;&lt; </a:t>
            </a:r>
            <a:r>
              <a:rPr lang="en-US" dirty="0" err="1" smtClean="0"/>
              <a:t>ch</a:t>
            </a:r>
            <a:r>
              <a:rPr lang="en-US" dirty="0" smtClean="0"/>
              <a:t>&lt;&lt; j&lt;&lt; ‘ ‘&lt;&lt; d&lt;&lt; str1&lt;&lt; ‘ ‘ &lt;&lt; str2;</a:t>
            </a:r>
          </a:p>
          <a:p>
            <a:pPr>
              <a:buFont typeface="Wingdings" pitchFamily="2" charset="2"/>
              <a:buNone/>
            </a:pPr>
            <a:r>
              <a:rPr lang="en-US" dirty="0" smtClean="0"/>
              <a:t>     </a:t>
            </a:r>
            <a:r>
              <a:rPr lang="en-US" dirty="0" err="1" smtClean="0"/>
              <a:t>cout</a:t>
            </a:r>
            <a:r>
              <a:rPr lang="en-US" dirty="0" smtClean="0"/>
              <a:t> &lt;&lt; "File written\n";</a:t>
            </a:r>
          </a:p>
          <a:p>
            <a:pPr>
              <a:buFont typeface="Wingdings" pitchFamily="2" charset="2"/>
              <a:buNone/>
            </a:pPr>
            <a:r>
              <a:rPr lang="en-US" dirty="0"/>
              <a:t> </a:t>
            </a:r>
            <a:r>
              <a:rPr lang="en-US" dirty="0" smtClean="0"/>
              <a:t>    </a:t>
            </a:r>
            <a:r>
              <a:rPr lang="en-US" dirty="0" err="1" smtClean="0"/>
              <a:t>outfile.close</a:t>
            </a:r>
            <a:r>
              <a:rPr lang="en-US" dirty="0" smtClean="0"/>
              <a:t>();</a:t>
            </a:r>
          </a:p>
          <a:p>
            <a:pPr>
              <a:buFont typeface="Wingdings" pitchFamily="2" charset="2"/>
              <a:buNone/>
            </a:pPr>
            <a:r>
              <a:rPr lang="en-US" dirty="0" smtClean="0"/>
              <a:t>     return 0;</a:t>
            </a:r>
          </a:p>
          <a:p>
            <a:pPr>
              <a:buFont typeface="Wingdings" pitchFamily="2" charset="2"/>
              <a:buNone/>
            </a:pPr>
            <a:r>
              <a:rPr lang="en-US" dirty="0" smtClean="0"/>
              <a:t>}</a:t>
            </a:r>
          </a:p>
        </p:txBody>
      </p:sp>
    </p:spTree>
    <p:extLst>
      <p:ext uri="{BB962C8B-B14F-4D97-AF65-F5344CB8AC3E}">
        <p14:creationId xmlns:p14="http://schemas.microsoft.com/office/powerpoint/2010/main" val="1013099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a:xfrm>
            <a:off x="140677" y="76200"/>
            <a:ext cx="8792308" cy="685800"/>
          </a:xfrm>
        </p:spPr>
        <p:txBody>
          <a:bodyPr/>
          <a:lstStyle/>
          <a:p>
            <a:pPr eaLnBrk="1" hangingPunct="1"/>
            <a:r>
              <a:rPr lang="en-US" sz="3600" smtClean="0"/>
              <a:t>Example 2 in C++</a:t>
            </a:r>
          </a:p>
        </p:txBody>
      </p:sp>
      <p:sp>
        <p:nvSpPr>
          <p:cNvPr id="38915" name="Content Placeholder 2" descr="Rectangle: Click to edit Master text styles&#10;Second level&#10;Third level&#10;Fourth level&#10;Fifth level"/>
          <p:cNvSpPr>
            <a:spLocks noGrp="1"/>
          </p:cNvSpPr>
          <p:nvPr>
            <p:ph idx="4294967295"/>
          </p:nvPr>
        </p:nvSpPr>
        <p:spPr>
          <a:xfrm>
            <a:off x="211015" y="838200"/>
            <a:ext cx="8610600" cy="5791200"/>
          </a:xfrm>
        </p:spPr>
        <p:txBody>
          <a:bodyPr>
            <a:normAutofit fontScale="70000" lnSpcReduction="20000"/>
          </a:bodyPr>
          <a:lstStyle/>
          <a:p>
            <a:pPr eaLnBrk="1" hangingPunct="1">
              <a:buFont typeface="Wingdings" pitchFamily="2" charset="2"/>
              <a:buNone/>
            </a:pPr>
            <a:r>
              <a:rPr lang="en-US" dirty="0" smtClean="0"/>
              <a:t>// Page 585</a:t>
            </a:r>
          </a:p>
          <a:p>
            <a:pPr>
              <a:buFont typeface="Wingdings" pitchFamily="2" charset="2"/>
              <a:buNone/>
            </a:pPr>
            <a:r>
              <a:rPr lang="en-US" dirty="0" smtClean="0"/>
              <a:t>// reads formatted output from a file, </a:t>
            </a:r>
            <a:r>
              <a:rPr lang="en-US" b="1" dirty="0" smtClean="0">
                <a:solidFill>
                  <a:srgbClr val="FF0000"/>
                </a:solidFill>
              </a:rPr>
              <a:t>using &gt;&gt;</a:t>
            </a:r>
          </a:p>
          <a:p>
            <a:pPr>
              <a:buFont typeface="Wingdings" pitchFamily="2" charset="2"/>
              <a:buNone/>
            </a:pPr>
            <a:r>
              <a:rPr lang="en-US" dirty="0" smtClean="0"/>
              <a:t>#include &lt;</a:t>
            </a:r>
            <a:r>
              <a:rPr lang="en-US" dirty="0" err="1" smtClean="0"/>
              <a:t>fstream.h</a:t>
            </a:r>
            <a:r>
              <a:rPr lang="en-US" dirty="0" smtClean="0"/>
              <a:t>&gt;                 //for file I/O</a:t>
            </a:r>
          </a:p>
          <a:p>
            <a:pPr>
              <a:buFont typeface="Wingdings" pitchFamily="2" charset="2"/>
              <a:buNone/>
            </a:pPr>
            <a:r>
              <a:rPr lang="en-US" dirty="0" smtClean="0"/>
              <a:t>#include &lt;</a:t>
            </a:r>
            <a:r>
              <a:rPr lang="en-US" dirty="0" err="1" smtClean="0"/>
              <a:t>iostream.h</a:t>
            </a:r>
            <a:r>
              <a:rPr lang="en-US" dirty="0" smtClean="0"/>
              <a:t>&gt;</a:t>
            </a:r>
          </a:p>
          <a:p>
            <a:pPr>
              <a:buFont typeface="Wingdings" pitchFamily="2" charset="2"/>
              <a:buNone/>
            </a:pPr>
            <a:r>
              <a:rPr lang="en-US" dirty="0" err="1" smtClean="0"/>
              <a:t>int</a:t>
            </a:r>
            <a:r>
              <a:rPr lang="en-US" dirty="0" smtClean="0"/>
              <a:t> main()</a:t>
            </a:r>
          </a:p>
          <a:p>
            <a:pPr>
              <a:buFont typeface="Wingdings" pitchFamily="2" charset="2"/>
              <a:buNone/>
            </a:pPr>
            <a:r>
              <a:rPr lang="en-US" dirty="0" smtClean="0"/>
              <a:t>{   char </a:t>
            </a:r>
            <a:r>
              <a:rPr lang="en-US" dirty="0" err="1" smtClean="0"/>
              <a:t>ch</a:t>
            </a:r>
            <a:r>
              <a:rPr lang="en-US" dirty="0" smtClean="0"/>
              <a:t>;</a:t>
            </a:r>
          </a:p>
          <a:p>
            <a:pPr>
              <a:buFont typeface="Wingdings" pitchFamily="2" charset="2"/>
              <a:buNone/>
            </a:pPr>
            <a:r>
              <a:rPr lang="en-US" dirty="0" smtClean="0"/>
              <a:t>     </a:t>
            </a:r>
            <a:r>
              <a:rPr lang="en-US" dirty="0" err="1" smtClean="0"/>
              <a:t>int</a:t>
            </a:r>
            <a:r>
              <a:rPr lang="en-US" dirty="0" smtClean="0"/>
              <a:t> j;</a:t>
            </a:r>
          </a:p>
          <a:p>
            <a:pPr>
              <a:buFont typeface="Wingdings" pitchFamily="2" charset="2"/>
              <a:buNone/>
            </a:pPr>
            <a:r>
              <a:rPr lang="en-US" dirty="0" smtClean="0"/>
              <a:t>     double d;</a:t>
            </a:r>
          </a:p>
          <a:p>
            <a:pPr>
              <a:buFont typeface="Wingdings" pitchFamily="2" charset="2"/>
              <a:buNone/>
            </a:pPr>
            <a:r>
              <a:rPr lang="en-US" dirty="0" smtClean="0"/>
              <a:t>     char str1[80];</a:t>
            </a:r>
          </a:p>
          <a:p>
            <a:pPr>
              <a:buFont typeface="Wingdings" pitchFamily="2" charset="2"/>
              <a:buNone/>
            </a:pPr>
            <a:r>
              <a:rPr lang="en-US" dirty="0" smtClean="0"/>
              <a:t>     char str2[80];</a:t>
            </a:r>
          </a:p>
          <a:p>
            <a:pPr>
              <a:buFont typeface="Wingdings" pitchFamily="2" charset="2"/>
              <a:buNone/>
            </a:pPr>
            <a:r>
              <a:rPr lang="en-US" dirty="0" smtClean="0"/>
              <a:t>     </a:t>
            </a:r>
            <a:r>
              <a:rPr lang="en-US" b="1" dirty="0" err="1" smtClean="0">
                <a:solidFill>
                  <a:srgbClr val="FF0000"/>
                </a:solidFill>
              </a:rPr>
              <a:t>ifstream</a:t>
            </a:r>
            <a:r>
              <a:rPr lang="en-US" b="1" dirty="0" smtClean="0">
                <a:solidFill>
                  <a:srgbClr val="FF0000"/>
                </a:solidFill>
              </a:rPr>
              <a:t> </a:t>
            </a:r>
            <a:r>
              <a:rPr lang="en-US" b="1" dirty="0" err="1" smtClean="0">
                <a:solidFill>
                  <a:srgbClr val="FF0000"/>
                </a:solidFill>
              </a:rPr>
              <a:t>infile</a:t>
            </a:r>
            <a:r>
              <a:rPr lang="en-US" b="1" dirty="0" smtClean="0">
                <a:solidFill>
                  <a:srgbClr val="FF0000"/>
                </a:solidFill>
              </a:rPr>
              <a:t>("fdata.txt"); </a:t>
            </a:r>
            <a:r>
              <a:rPr lang="en-US" dirty="0" smtClean="0"/>
              <a:t>  //create </a:t>
            </a:r>
            <a:r>
              <a:rPr lang="en-US" dirty="0" err="1" smtClean="0"/>
              <a:t>ifstream</a:t>
            </a:r>
            <a:r>
              <a:rPr lang="en-US" dirty="0" smtClean="0"/>
              <a:t> object</a:t>
            </a:r>
          </a:p>
          <a:p>
            <a:pPr>
              <a:buFont typeface="Wingdings" pitchFamily="2" charset="2"/>
              <a:buNone/>
            </a:pPr>
            <a:r>
              <a:rPr lang="en-US" dirty="0" smtClean="0"/>
              <a:t>      </a:t>
            </a:r>
            <a:r>
              <a:rPr lang="pl-PL" dirty="0" smtClean="0"/>
              <a:t>infile &gt;&gt; ch &gt;&gt; j &gt;&gt; d &gt;&gt; str1 &gt;&gt; str2;</a:t>
            </a:r>
          </a:p>
          <a:p>
            <a:pPr>
              <a:buFont typeface="Wingdings" pitchFamily="2" charset="2"/>
              <a:buNone/>
            </a:pPr>
            <a:r>
              <a:rPr lang="en-US" dirty="0" smtClean="0"/>
              <a:t>     </a:t>
            </a:r>
            <a:r>
              <a:rPr lang="en-US" dirty="0" err="1" smtClean="0"/>
              <a:t>cout</a:t>
            </a:r>
            <a:r>
              <a:rPr lang="en-US" dirty="0" smtClean="0"/>
              <a:t> &lt;&lt; </a:t>
            </a:r>
            <a:r>
              <a:rPr lang="en-US" dirty="0" err="1" smtClean="0"/>
              <a:t>ch</a:t>
            </a:r>
            <a:r>
              <a:rPr lang="en-US" dirty="0" smtClean="0"/>
              <a:t> &lt;&lt; </a:t>
            </a:r>
            <a:r>
              <a:rPr lang="en-US" dirty="0" err="1" smtClean="0"/>
              <a:t>endl</a:t>
            </a:r>
            <a:r>
              <a:rPr lang="en-US" dirty="0" smtClean="0"/>
              <a:t> &lt;&lt; j &lt;&lt; </a:t>
            </a:r>
            <a:r>
              <a:rPr lang="en-US" dirty="0" err="1" smtClean="0"/>
              <a:t>endl</a:t>
            </a:r>
            <a:r>
              <a:rPr lang="en-US" dirty="0" smtClean="0"/>
              <a:t>&lt;&lt; d &lt;&lt; </a:t>
            </a:r>
            <a:r>
              <a:rPr lang="en-US" dirty="0" err="1" smtClean="0"/>
              <a:t>endl</a:t>
            </a:r>
            <a:r>
              <a:rPr lang="en-US" dirty="0" smtClean="0"/>
              <a:t>&lt;&lt; str1 &lt;&lt; </a:t>
            </a:r>
            <a:r>
              <a:rPr lang="en-US" dirty="0" err="1" smtClean="0"/>
              <a:t>endl</a:t>
            </a:r>
            <a:r>
              <a:rPr lang="en-US" dirty="0" smtClean="0"/>
              <a:t>&lt;&lt; str2 &lt;&lt; </a:t>
            </a:r>
            <a:r>
              <a:rPr lang="en-US" dirty="0" err="1" smtClean="0"/>
              <a:t>endl</a:t>
            </a:r>
            <a:r>
              <a:rPr lang="en-US" dirty="0" smtClean="0"/>
              <a:t>;</a:t>
            </a:r>
          </a:p>
          <a:p>
            <a:pPr>
              <a:buFont typeface="Wingdings" pitchFamily="2" charset="2"/>
              <a:buNone/>
            </a:pPr>
            <a:r>
              <a:rPr lang="en-US" dirty="0"/>
              <a:t> </a:t>
            </a:r>
            <a:r>
              <a:rPr lang="en-US" dirty="0" smtClean="0"/>
              <a:t>    </a:t>
            </a:r>
            <a:r>
              <a:rPr lang="en-US" dirty="0" err="1" smtClean="0"/>
              <a:t>infile.close</a:t>
            </a:r>
            <a:r>
              <a:rPr lang="en-US" dirty="0" smtClean="0"/>
              <a:t>();</a:t>
            </a:r>
          </a:p>
          <a:p>
            <a:pPr>
              <a:buFont typeface="Wingdings" pitchFamily="2" charset="2"/>
              <a:buNone/>
            </a:pPr>
            <a:r>
              <a:rPr lang="en-US" dirty="0" smtClean="0"/>
              <a:t>return 0;</a:t>
            </a:r>
          </a:p>
          <a:p>
            <a:pPr>
              <a:buFont typeface="Wingdings" pitchFamily="2" charset="2"/>
              <a:buNone/>
            </a:pPr>
            <a:r>
              <a:rPr lang="en-US" dirty="0" smtClean="0"/>
              <a:t>}</a:t>
            </a:r>
          </a:p>
          <a:p>
            <a:pPr eaLnBrk="1" hangingPunct="1">
              <a:buFont typeface="Wingdings" pitchFamily="2" charset="2"/>
              <a:buNone/>
            </a:pPr>
            <a:endParaRPr lang="en-US" dirty="0" smtClean="0"/>
          </a:p>
        </p:txBody>
      </p:sp>
    </p:spTree>
    <p:extLst>
      <p:ext uri="{BB962C8B-B14F-4D97-AF65-F5344CB8AC3E}">
        <p14:creationId xmlns:p14="http://schemas.microsoft.com/office/powerpoint/2010/main" val="3701016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140677" y="76200"/>
            <a:ext cx="8792308" cy="685800"/>
          </a:xfrm>
        </p:spPr>
        <p:txBody>
          <a:bodyPr/>
          <a:lstStyle/>
          <a:p>
            <a:pPr eaLnBrk="1" hangingPunct="1"/>
            <a:r>
              <a:rPr lang="en-US" sz="3600" smtClean="0"/>
              <a:t>Example 3 in C++</a:t>
            </a:r>
          </a:p>
        </p:txBody>
      </p:sp>
      <p:sp>
        <p:nvSpPr>
          <p:cNvPr id="39939" name="Content Placeholder 2" descr="Rectangle: Click to edit Master text styles&#10;Second level&#10;Third level&#10;Fourth level&#10;Fifth level"/>
          <p:cNvSpPr>
            <a:spLocks noGrp="1"/>
          </p:cNvSpPr>
          <p:nvPr>
            <p:ph idx="4294967295"/>
          </p:nvPr>
        </p:nvSpPr>
        <p:spPr>
          <a:xfrm>
            <a:off x="211015" y="838200"/>
            <a:ext cx="8610600" cy="5334000"/>
          </a:xfrm>
        </p:spPr>
        <p:txBody>
          <a:bodyPr>
            <a:normAutofit fontScale="77500" lnSpcReduction="20000"/>
          </a:bodyPr>
          <a:lstStyle/>
          <a:p>
            <a:pPr eaLnBrk="1" hangingPunct="1">
              <a:buFont typeface="Wingdings" pitchFamily="2" charset="2"/>
              <a:buNone/>
            </a:pPr>
            <a:r>
              <a:rPr lang="en-US" dirty="0" smtClean="0"/>
              <a:t>// Page 586</a:t>
            </a:r>
          </a:p>
          <a:p>
            <a:pPr>
              <a:buFont typeface="Wingdings" pitchFamily="2" charset="2"/>
              <a:buNone/>
            </a:pPr>
            <a:r>
              <a:rPr lang="en-US" dirty="0" smtClean="0"/>
              <a:t>// file output with strings (</a:t>
            </a:r>
            <a:r>
              <a:rPr lang="en-US" b="1" dirty="0" smtClean="0">
                <a:solidFill>
                  <a:srgbClr val="FF0000"/>
                </a:solidFill>
              </a:rPr>
              <a:t>more than one words</a:t>
            </a:r>
            <a:r>
              <a:rPr lang="en-US" dirty="0" smtClean="0"/>
              <a:t>)</a:t>
            </a:r>
          </a:p>
          <a:p>
            <a:pPr>
              <a:buFont typeface="Wingdings" pitchFamily="2" charset="2"/>
              <a:buNone/>
            </a:pPr>
            <a:r>
              <a:rPr lang="en-US" dirty="0" smtClean="0"/>
              <a:t>#include &lt;</a:t>
            </a:r>
            <a:r>
              <a:rPr lang="en-US" dirty="0" err="1" smtClean="0"/>
              <a:t>fstream.h</a:t>
            </a:r>
            <a:r>
              <a:rPr lang="en-US" dirty="0" smtClean="0"/>
              <a:t>&gt;                     //for file I/O</a:t>
            </a:r>
          </a:p>
          <a:p>
            <a:pPr>
              <a:buFont typeface="Wingdings" pitchFamily="2" charset="2"/>
              <a:buNone/>
            </a:pPr>
            <a:r>
              <a:rPr lang="en-US" dirty="0" err="1" smtClean="0"/>
              <a:t>int</a:t>
            </a:r>
            <a:r>
              <a:rPr lang="en-US" dirty="0" smtClean="0"/>
              <a:t> main()</a:t>
            </a:r>
          </a:p>
          <a:p>
            <a:pPr>
              <a:buFont typeface="Wingdings" pitchFamily="2" charset="2"/>
              <a:buNone/>
            </a:pPr>
            <a:r>
              <a:rPr lang="en-US" dirty="0" smtClean="0"/>
              <a:t>{</a:t>
            </a:r>
          </a:p>
          <a:p>
            <a:pPr>
              <a:buFont typeface="Wingdings" pitchFamily="2" charset="2"/>
              <a:buNone/>
            </a:pPr>
            <a:r>
              <a:rPr lang="en-US" dirty="0" smtClean="0"/>
              <a:t>    </a:t>
            </a:r>
            <a:r>
              <a:rPr lang="en-US" dirty="0" err="1" smtClean="0"/>
              <a:t>ofstream</a:t>
            </a:r>
            <a:r>
              <a:rPr lang="en-US" dirty="0" smtClean="0"/>
              <a:t> </a:t>
            </a:r>
            <a:r>
              <a:rPr lang="en-US" dirty="0" err="1" smtClean="0"/>
              <a:t>outfile</a:t>
            </a:r>
            <a:r>
              <a:rPr lang="en-US" dirty="0" smtClean="0"/>
              <a:t>("TEST.TXT");              </a:t>
            </a:r>
            <a:endParaRPr lang="en-US" sz="2600" dirty="0" smtClean="0"/>
          </a:p>
          <a:p>
            <a:pPr>
              <a:buFont typeface="Wingdings" pitchFamily="2" charset="2"/>
              <a:buNone/>
            </a:pPr>
            <a:r>
              <a:rPr lang="en-US" dirty="0" smtClean="0"/>
              <a:t>    </a:t>
            </a:r>
            <a:r>
              <a:rPr lang="en-US" dirty="0" err="1" smtClean="0"/>
              <a:t>outfile</a:t>
            </a:r>
            <a:r>
              <a:rPr lang="en-US" dirty="0" smtClean="0"/>
              <a:t> &lt;&lt; "I fear thee, ancient Mariner!\n"; </a:t>
            </a:r>
          </a:p>
          <a:p>
            <a:pPr>
              <a:buFont typeface="Wingdings" pitchFamily="2" charset="2"/>
              <a:buNone/>
            </a:pPr>
            <a:r>
              <a:rPr lang="en-US" dirty="0"/>
              <a:t> </a:t>
            </a:r>
            <a:r>
              <a:rPr lang="en-US" dirty="0" smtClean="0"/>
              <a:t>   </a:t>
            </a:r>
            <a:r>
              <a:rPr lang="en-US" dirty="0" err="1" smtClean="0"/>
              <a:t>outfile</a:t>
            </a:r>
            <a:r>
              <a:rPr lang="en-US" dirty="0" smtClean="0"/>
              <a:t> &lt;&lt; "I fear thy skinny hand\n";</a:t>
            </a:r>
          </a:p>
          <a:p>
            <a:pPr>
              <a:buFont typeface="Wingdings" pitchFamily="2" charset="2"/>
              <a:buNone/>
            </a:pPr>
            <a:r>
              <a:rPr lang="en-US" dirty="0" smtClean="0"/>
              <a:t>    </a:t>
            </a:r>
            <a:r>
              <a:rPr lang="en-US" dirty="0" err="1" smtClean="0"/>
              <a:t>outfile</a:t>
            </a:r>
            <a:r>
              <a:rPr lang="en-US" dirty="0" smtClean="0"/>
              <a:t> &lt;&lt; "And thou art long, and lank, and brown,\n";</a:t>
            </a:r>
          </a:p>
          <a:p>
            <a:pPr>
              <a:buFont typeface="Wingdings" pitchFamily="2" charset="2"/>
              <a:buNone/>
            </a:pPr>
            <a:r>
              <a:rPr lang="en-US" dirty="0" smtClean="0"/>
              <a:t>    </a:t>
            </a:r>
            <a:r>
              <a:rPr lang="en-US" dirty="0" err="1" smtClean="0"/>
              <a:t>outfile</a:t>
            </a:r>
            <a:r>
              <a:rPr lang="en-US" dirty="0" smtClean="0"/>
              <a:t> &lt;&lt; "As is the ribbed sea sand.\n";</a:t>
            </a:r>
          </a:p>
          <a:p>
            <a:pPr>
              <a:buFont typeface="Wingdings" pitchFamily="2" charset="2"/>
              <a:buNone/>
            </a:pPr>
            <a:r>
              <a:rPr lang="en-US" dirty="0"/>
              <a:t> </a:t>
            </a:r>
            <a:r>
              <a:rPr lang="en-US" dirty="0" smtClean="0"/>
              <a:t>   </a:t>
            </a:r>
            <a:r>
              <a:rPr lang="en-US" dirty="0" err="1" smtClean="0"/>
              <a:t>outfile.close</a:t>
            </a:r>
            <a:r>
              <a:rPr lang="en-US" dirty="0" smtClean="0"/>
              <a:t>();</a:t>
            </a:r>
          </a:p>
          <a:p>
            <a:pPr>
              <a:buFont typeface="Wingdings" pitchFamily="2" charset="2"/>
              <a:buNone/>
            </a:pPr>
            <a:r>
              <a:rPr lang="en-US" dirty="0" smtClean="0"/>
              <a:t>    return 0;</a:t>
            </a:r>
          </a:p>
          <a:p>
            <a:pPr>
              <a:buFont typeface="Wingdings" pitchFamily="2" charset="2"/>
              <a:buNone/>
            </a:pPr>
            <a:r>
              <a:rPr lang="en-US" dirty="0" smtClean="0"/>
              <a:t>}</a:t>
            </a:r>
          </a:p>
          <a:p>
            <a:pPr eaLnBrk="1" hangingPunct="1">
              <a:buFont typeface="Wingdings" pitchFamily="2" charset="2"/>
              <a:buNone/>
            </a:pPr>
            <a:endParaRPr lang="en-US" dirty="0" smtClean="0"/>
          </a:p>
        </p:txBody>
      </p:sp>
    </p:spTree>
    <p:extLst>
      <p:ext uri="{BB962C8B-B14F-4D97-AF65-F5344CB8AC3E}">
        <p14:creationId xmlns:p14="http://schemas.microsoft.com/office/powerpoint/2010/main" val="1500521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140677" y="152400"/>
            <a:ext cx="8792308" cy="990600"/>
          </a:xfrm>
        </p:spPr>
        <p:txBody>
          <a:bodyPr/>
          <a:lstStyle/>
          <a:p>
            <a:pPr eaLnBrk="1" hangingPunct="1"/>
            <a:r>
              <a:rPr lang="en-US" smtClean="0"/>
              <a:t>stream – Cont’d</a:t>
            </a:r>
            <a:endParaRPr lang="en-US" sz="3600" smtClean="0"/>
          </a:p>
        </p:txBody>
      </p:sp>
      <p:sp>
        <p:nvSpPr>
          <p:cNvPr id="21507" name="Content Placeholder 2" descr="Rectangle: Click to edit Master text styles&#10;Second level&#10;Third level&#10;Fourth level&#10;Fifth level"/>
          <p:cNvSpPr>
            <a:spLocks noGrp="1"/>
          </p:cNvSpPr>
          <p:nvPr>
            <p:ph idx="4294967295"/>
          </p:nvPr>
        </p:nvSpPr>
        <p:spPr>
          <a:xfrm>
            <a:off x="111369" y="1447800"/>
            <a:ext cx="8610600" cy="4191000"/>
          </a:xfrm>
        </p:spPr>
        <p:txBody>
          <a:bodyPr/>
          <a:lstStyle/>
          <a:p>
            <a:r>
              <a:rPr lang="en-US" sz="2400" b="1" i="1" dirty="0" err="1" smtClean="0"/>
              <a:t>istream</a:t>
            </a:r>
            <a:r>
              <a:rPr lang="en-US" sz="2400" dirty="0" smtClean="0"/>
              <a:t> and </a:t>
            </a:r>
            <a:r>
              <a:rPr lang="en-US" sz="2400" b="1" i="1" dirty="0" err="1" smtClean="0"/>
              <a:t>ostream</a:t>
            </a:r>
            <a:r>
              <a:rPr lang="en-US" sz="2400" dirty="0" smtClean="0"/>
              <a:t> classes are derived from </a:t>
            </a:r>
            <a:r>
              <a:rPr lang="en-US" sz="2400" b="1" dirty="0" err="1" smtClean="0">
                <a:solidFill>
                  <a:srgbClr val="FF0000"/>
                </a:solidFill>
              </a:rPr>
              <a:t>ios</a:t>
            </a:r>
            <a:r>
              <a:rPr lang="en-US" sz="2400" dirty="0" smtClean="0"/>
              <a:t> and are dedicated to input and output, respectively.</a:t>
            </a:r>
          </a:p>
          <a:p>
            <a:r>
              <a:rPr lang="en-US" sz="2400" b="1" i="1" dirty="0" err="1" smtClean="0">
                <a:solidFill>
                  <a:srgbClr val="C00000"/>
                </a:solidFill>
              </a:rPr>
              <a:t>ifstream</a:t>
            </a:r>
            <a:r>
              <a:rPr lang="en-US" sz="2400" dirty="0" smtClean="0"/>
              <a:t> class represents </a:t>
            </a:r>
            <a:r>
              <a:rPr lang="en-US" sz="2400" b="1" i="1" dirty="0" smtClean="0">
                <a:solidFill>
                  <a:srgbClr val="FF0000"/>
                </a:solidFill>
              </a:rPr>
              <a:t>data flow from input disk files</a:t>
            </a:r>
          </a:p>
          <a:p>
            <a:r>
              <a:rPr lang="en-US" sz="2400" b="1" i="1" dirty="0" err="1" smtClean="0">
                <a:solidFill>
                  <a:srgbClr val="C00000"/>
                </a:solidFill>
              </a:rPr>
              <a:t>ofstream</a:t>
            </a:r>
            <a:r>
              <a:rPr lang="en-US" sz="2400" dirty="0" smtClean="0"/>
              <a:t> class provides </a:t>
            </a:r>
            <a:r>
              <a:rPr lang="en-US" sz="2400" b="1" i="1" dirty="0" smtClean="0">
                <a:solidFill>
                  <a:srgbClr val="FF0000"/>
                </a:solidFill>
              </a:rPr>
              <a:t>an output stream to write a file</a:t>
            </a:r>
          </a:p>
          <a:p>
            <a:pPr eaLnBrk="1" hangingPunct="1">
              <a:buFont typeface="Wingdings" pitchFamily="2" charset="2"/>
              <a:buNone/>
            </a:pPr>
            <a:endParaRPr lang="en-US" sz="2400" dirty="0" smtClean="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4" y="3248025"/>
            <a:ext cx="5029200"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5857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140677" y="76200"/>
            <a:ext cx="8792308" cy="685800"/>
          </a:xfrm>
        </p:spPr>
        <p:txBody>
          <a:bodyPr/>
          <a:lstStyle/>
          <a:p>
            <a:pPr eaLnBrk="1" hangingPunct="1"/>
            <a:r>
              <a:rPr lang="en-US" sz="3600" smtClean="0"/>
              <a:t>Example 4 in C++</a:t>
            </a:r>
          </a:p>
        </p:txBody>
      </p:sp>
      <p:sp>
        <p:nvSpPr>
          <p:cNvPr id="40963" name="Content Placeholder 2" descr="Rectangle: Click to edit Master text styles&#10;Second level&#10;Third level&#10;Fourth level&#10;Fifth level"/>
          <p:cNvSpPr>
            <a:spLocks noGrp="1"/>
          </p:cNvSpPr>
          <p:nvPr>
            <p:ph idx="4294967295"/>
          </p:nvPr>
        </p:nvSpPr>
        <p:spPr>
          <a:xfrm>
            <a:off x="211015" y="838200"/>
            <a:ext cx="8610600" cy="6019800"/>
          </a:xfrm>
        </p:spPr>
        <p:txBody>
          <a:bodyPr>
            <a:normAutofit fontScale="70000" lnSpcReduction="20000"/>
          </a:bodyPr>
          <a:lstStyle/>
          <a:p>
            <a:pPr eaLnBrk="1" hangingPunct="1">
              <a:buFont typeface="Wingdings" pitchFamily="2" charset="2"/>
              <a:buNone/>
            </a:pPr>
            <a:r>
              <a:rPr lang="en-US" dirty="0" smtClean="0"/>
              <a:t>// Page 587</a:t>
            </a:r>
          </a:p>
          <a:p>
            <a:pPr>
              <a:buFont typeface="Wingdings" pitchFamily="2" charset="2"/>
              <a:buNone/>
            </a:pPr>
            <a:r>
              <a:rPr lang="en-US" dirty="0" smtClean="0"/>
              <a:t>// file input with strings</a:t>
            </a:r>
          </a:p>
          <a:p>
            <a:pPr>
              <a:buFont typeface="Wingdings" pitchFamily="2" charset="2"/>
              <a:buNone/>
            </a:pPr>
            <a:r>
              <a:rPr lang="en-US" dirty="0" smtClean="0"/>
              <a:t>#include &lt;</a:t>
            </a:r>
            <a:r>
              <a:rPr lang="en-US" dirty="0" err="1" smtClean="0"/>
              <a:t>fstream.h</a:t>
            </a:r>
            <a:r>
              <a:rPr lang="en-US" dirty="0" smtClean="0"/>
              <a:t>&gt;                  //for file functions</a:t>
            </a:r>
          </a:p>
          <a:p>
            <a:pPr>
              <a:buFont typeface="Wingdings" pitchFamily="2" charset="2"/>
              <a:buNone/>
            </a:pPr>
            <a:r>
              <a:rPr lang="en-US" dirty="0" smtClean="0"/>
              <a:t>#include &lt;</a:t>
            </a:r>
            <a:r>
              <a:rPr lang="en-US" dirty="0" err="1" smtClean="0"/>
              <a:t>iostream.h</a:t>
            </a:r>
            <a:r>
              <a:rPr lang="en-US" dirty="0" smtClean="0"/>
              <a:t>&gt;</a:t>
            </a:r>
          </a:p>
          <a:p>
            <a:pPr>
              <a:buFont typeface="Wingdings" pitchFamily="2" charset="2"/>
              <a:buNone/>
            </a:pPr>
            <a:r>
              <a:rPr lang="en-US" dirty="0" err="1" smtClean="0"/>
              <a:t>int</a:t>
            </a:r>
            <a:r>
              <a:rPr lang="en-US" dirty="0" smtClean="0"/>
              <a:t> main()</a:t>
            </a:r>
          </a:p>
          <a:p>
            <a:pPr>
              <a:buFont typeface="Wingdings" pitchFamily="2" charset="2"/>
              <a:buNone/>
            </a:pPr>
            <a:r>
              <a:rPr lang="en-US" dirty="0" smtClean="0"/>
              <a:t>{</a:t>
            </a:r>
          </a:p>
          <a:p>
            <a:pPr>
              <a:buFont typeface="Wingdings" pitchFamily="2" charset="2"/>
              <a:buNone/>
            </a:pPr>
            <a:r>
              <a:rPr lang="en-US" dirty="0" smtClean="0"/>
              <a:t>     </a:t>
            </a:r>
            <a:r>
              <a:rPr lang="en-US" dirty="0" err="1" smtClean="0"/>
              <a:t>const</a:t>
            </a:r>
            <a:r>
              <a:rPr lang="en-US" dirty="0" smtClean="0"/>
              <a:t> </a:t>
            </a:r>
            <a:r>
              <a:rPr lang="en-US" dirty="0" err="1" smtClean="0"/>
              <a:t>int</a:t>
            </a:r>
            <a:r>
              <a:rPr lang="en-US" dirty="0" smtClean="0"/>
              <a:t> MAX = 80;              //size of buffer</a:t>
            </a:r>
          </a:p>
          <a:p>
            <a:pPr>
              <a:buFont typeface="Wingdings" pitchFamily="2" charset="2"/>
              <a:buNone/>
            </a:pPr>
            <a:r>
              <a:rPr lang="en-US" dirty="0" smtClean="0"/>
              <a:t>     char buffer[MAX];                 //character buffer</a:t>
            </a:r>
          </a:p>
          <a:p>
            <a:pPr>
              <a:buFont typeface="Wingdings" pitchFamily="2" charset="2"/>
              <a:buNone/>
            </a:pPr>
            <a:r>
              <a:rPr lang="en-US" dirty="0" smtClean="0"/>
              <a:t>     </a:t>
            </a:r>
            <a:r>
              <a:rPr lang="en-US" dirty="0" err="1" smtClean="0"/>
              <a:t>ifstream</a:t>
            </a:r>
            <a:r>
              <a:rPr lang="en-US" dirty="0" smtClean="0"/>
              <a:t> </a:t>
            </a:r>
            <a:r>
              <a:rPr lang="en-US" dirty="0" err="1" smtClean="0"/>
              <a:t>infile</a:t>
            </a:r>
            <a:r>
              <a:rPr lang="en-US" dirty="0" smtClean="0"/>
              <a:t>("TEST.TXT");   //create file for input</a:t>
            </a:r>
          </a:p>
          <a:p>
            <a:pPr>
              <a:buFont typeface="Wingdings" pitchFamily="2" charset="2"/>
              <a:buNone/>
            </a:pPr>
            <a:r>
              <a:rPr lang="en-US" dirty="0" smtClean="0"/>
              <a:t>     while( </a:t>
            </a:r>
            <a:r>
              <a:rPr lang="en-US" dirty="0" smtClean="0">
                <a:solidFill>
                  <a:srgbClr val="FF0000"/>
                </a:solidFill>
              </a:rPr>
              <a:t>!</a:t>
            </a:r>
            <a:r>
              <a:rPr lang="en-US" dirty="0" err="1" smtClean="0">
                <a:solidFill>
                  <a:srgbClr val="FF0000"/>
                </a:solidFill>
              </a:rPr>
              <a:t>infile.eof</a:t>
            </a:r>
            <a:r>
              <a:rPr lang="en-US" dirty="0" smtClean="0">
                <a:solidFill>
                  <a:srgbClr val="FF0000"/>
                </a:solidFill>
              </a:rPr>
              <a:t>() </a:t>
            </a:r>
            <a:r>
              <a:rPr lang="en-US" dirty="0" smtClean="0"/>
              <a:t>)              //until end-of-file</a:t>
            </a:r>
          </a:p>
          <a:p>
            <a:pPr>
              <a:buFont typeface="Wingdings" pitchFamily="2" charset="2"/>
              <a:buNone/>
            </a:pPr>
            <a:r>
              <a:rPr lang="en-US" dirty="0" smtClean="0"/>
              <a:t>     {</a:t>
            </a:r>
          </a:p>
          <a:p>
            <a:pPr>
              <a:buFont typeface="Wingdings" pitchFamily="2" charset="2"/>
              <a:buNone/>
            </a:pPr>
            <a:r>
              <a:rPr lang="en-US" dirty="0" smtClean="0"/>
              <a:t>          </a:t>
            </a:r>
            <a:r>
              <a:rPr lang="en-US" dirty="0" err="1" smtClean="0"/>
              <a:t>infile.getline</a:t>
            </a:r>
            <a:r>
              <a:rPr lang="en-US" dirty="0" smtClean="0"/>
              <a:t>(buffer, MAX);     //read a line of text</a:t>
            </a:r>
          </a:p>
          <a:p>
            <a:pPr>
              <a:buFont typeface="Wingdings" pitchFamily="2" charset="2"/>
              <a:buNone/>
            </a:pPr>
            <a:r>
              <a:rPr lang="en-US" dirty="0" smtClean="0"/>
              <a:t>          </a:t>
            </a:r>
            <a:r>
              <a:rPr lang="en-US" dirty="0" err="1" smtClean="0"/>
              <a:t>cout</a:t>
            </a:r>
            <a:r>
              <a:rPr lang="en-US" dirty="0" smtClean="0"/>
              <a:t> &lt;&lt; buffer &lt;&lt; </a:t>
            </a:r>
            <a:r>
              <a:rPr lang="en-US" dirty="0" err="1" smtClean="0"/>
              <a:t>endl</a:t>
            </a:r>
            <a:r>
              <a:rPr lang="en-US" dirty="0" smtClean="0"/>
              <a:t>;       //display it</a:t>
            </a:r>
          </a:p>
          <a:p>
            <a:pPr>
              <a:buFont typeface="Wingdings" pitchFamily="2" charset="2"/>
              <a:buNone/>
            </a:pPr>
            <a:r>
              <a:rPr lang="en-US" dirty="0" smtClean="0"/>
              <a:t>     }</a:t>
            </a:r>
          </a:p>
          <a:p>
            <a:pPr>
              <a:buFont typeface="Wingdings" pitchFamily="2" charset="2"/>
              <a:buNone/>
            </a:pPr>
            <a:r>
              <a:rPr lang="en-US" dirty="0"/>
              <a:t> </a:t>
            </a:r>
            <a:r>
              <a:rPr lang="en-US" dirty="0" smtClean="0"/>
              <a:t>    </a:t>
            </a:r>
            <a:r>
              <a:rPr lang="en-US" dirty="0" err="1" smtClean="0"/>
              <a:t>infile.close</a:t>
            </a:r>
            <a:r>
              <a:rPr lang="en-US" dirty="0" smtClean="0"/>
              <a:t>();</a:t>
            </a:r>
          </a:p>
          <a:p>
            <a:pPr>
              <a:buFont typeface="Wingdings" pitchFamily="2" charset="2"/>
              <a:buNone/>
            </a:pPr>
            <a:r>
              <a:rPr lang="en-US" dirty="0" smtClean="0"/>
              <a:t>return 0;</a:t>
            </a:r>
          </a:p>
          <a:p>
            <a:pPr>
              <a:buFont typeface="Wingdings" pitchFamily="2" charset="2"/>
              <a:buNone/>
            </a:pPr>
            <a:r>
              <a:rPr lang="en-US" dirty="0" smtClean="0"/>
              <a:t>}</a:t>
            </a:r>
          </a:p>
        </p:txBody>
      </p:sp>
    </p:spTree>
    <p:extLst>
      <p:ext uri="{BB962C8B-B14F-4D97-AF65-F5344CB8AC3E}">
        <p14:creationId xmlns:p14="http://schemas.microsoft.com/office/powerpoint/2010/main" val="455417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140677" y="76200"/>
            <a:ext cx="8792308" cy="685800"/>
          </a:xfrm>
        </p:spPr>
        <p:txBody>
          <a:bodyPr/>
          <a:lstStyle/>
          <a:p>
            <a:pPr eaLnBrk="1" hangingPunct="1"/>
            <a:r>
              <a:rPr lang="en-US" sz="3600" smtClean="0"/>
              <a:t>Example 5 in C++</a:t>
            </a:r>
          </a:p>
        </p:txBody>
      </p:sp>
      <p:sp>
        <p:nvSpPr>
          <p:cNvPr id="41987" name="Content Placeholder 2" descr="Rectangle: Click to edit Master text styles&#10;Second level&#10;Third level&#10;Fourth level&#10;Fifth level"/>
          <p:cNvSpPr>
            <a:spLocks noGrp="1"/>
          </p:cNvSpPr>
          <p:nvPr>
            <p:ph idx="4294967295"/>
          </p:nvPr>
        </p:nvSpPr>
        <p:spPr>
          <a:xfrm>
            <a:off x="211015" y="838200"/>
            <a:ext cx="8610600" cy="5791200"/>
          </a:xfrm>
        </p:spPr>
        <p:txBody>
          <a:bodyPr>
            <a:normAutofit fontScale="77500" lnSpcReduction="20000"/>
          </a:bodyPr>
          <a:lstStyle/>
          <a:p>
            <a:pPr eaLnBrk="1" hangingPunct="1">
              <a:buFont typeface="Wingdings" pitchFamily="2" charset="2"/>
              <a:buNone/>
            </a:pPr>
            <a:r>
              <a:rPr lang="en-US" dirty="0" smtClean="0"/>
              <a:t>// Page588W.cpp</a:t>
            </a:r>
          </a:p>
          <a:p>
            <a:pPr>
              <a:buFont typeface="Wingdings" pitchFamily="2" charset="2"/>
              <a:buNone/>
            </a:pPr>
            <a:r>
              <a:rPr lang="en-US" dirty="0" smtClean="0"/>
              <a:t>// file output with characters</a:t>
            </a:r>
          </a:p>
          <a:p>
            <a:pPr>
              <a:buFont typeface="Wingdings" pitchFamily="2" charset="2"/>
              <a:buNone/>
            </a:pPr>
            <a:r>
              <a:rPr lang="en-US" dirty="0" smtClean="0"/>
              <a:t>#include &lt;</a:t>
            </a:r>
            <a:r>
              <a:rPr lang="en-US" dirty="0" err="1" smtClean="0"/>
              <a:t>fstream.h</a:t>
            </a:r>
            <a:r>
              <a:rPr lang="en-US" dirty="0" smtClean="0"/>
              <a:t>&gt;                   //for file functions</a:t>
            </a:r>
          </a:p>
          <a:p>
            <a:pPr>
              <a:buFont typeface="Wingdings" pitchFamily="2" charset="2"/>
              <a:buNone/>
            </a:pPr>
            <a:r>
              <a:rPr lang="en-US" dirty="0" smtClean="0"/>
              <a:t>#include &lt;</a:t>
            </a:r>
            <a:r>
              <a:rPr lang="en-US" dirty="0" err="1" smtClean="0"/>
              <a:t>iostream.h</a:t>
            </a:r>
            <a:r>
              <a:rPr lang="en-US" dirty="0" smtClean="0"/>
              <a:t>&gt;</a:t>
            </a:r>
          </a:p>
          <a:p>
            <a:pPr>
              <a:buFont typeface="Wingdings" pitchFamily="2" charset="2"/>
              <a:buNone/>
            </a:pPr>
            <a:r>
              <a:rPr lang="en-US" dirty="0" smtClean="0">
                <a:solidFill>
                  <a:srgbClr val="FF0000"/>
                </a:solidFill>
              </a:rPr>
              <a:t>#include &lt;</a:t>
            </a:r>
            <a:r>
              <a:rPr lang="en-US" dirty="0" err="1" smtClean="0">
                <a:solidFill>
                  <a:srgbClr val="FF0000"/>
                </a:solidFill>
              </a:rPr>
              <a:t>string.h</a:t>
            </a:r>
            <a:r>
              <a:rPr lang="en-US" dirty="0" smtClean="0">
                <a:solidFill>
                  <a:srgbClr val="FF0000"/>
                </a:solidFill>
              </a:rPr>
              <a:t>&gt;</a:t>
            </a:r>
          </a:p>
          <a:p>
            <a:pPr>
              <a:buFont typeface="Wingdings" pitchFamily="2" charset="2"/>
              <a:buNone/>
            </a:pPr>
            <a:r>
              <a:rPr lang="en-US" dirty="0" err="1" smtClean="0"/>
              <a:t>int</a:t>
            </a:r>
            <a:r>
              <a:rPr lang="en-US" dirty="0" smtClean="0"/>
              <a:t> main()</a:t>
            </a:r>
          </a:p>
          <a:p>
            <a:pPr>
              <a:buFont typeface="Wingdings" pitchFamily="2" charset="2"/>
              <a:buNone/>
            </a:pPr>
            <a:r>
              <a:rPr lang="en-US" dirty="0" smtClean="0"/>
              <a:t>{</a:t>
            </a:r>
          </a:p>
          <a:p>
            <a:pPr lvl="1">
              <a:buFont typeface="Wingdings" pitchFamily="2" charset="2"/>
              <a:buNone/>
            </a:pPr>
            <a:r>
              <a:rPr lang="en-US" dirty="0" smtClean="0">
                <a:solidFill>
                  <a:srgbClr val="FF0000"/>
                </a:solidFill>
              </a:rPr>
              <a:t>char *</a:t>
            </a:r>
            <a:r>
              <a:rPr lang="en-US" dirty="0" err="1" smtClean="0">
                <a:solidFill>
                  <a:srgbClr val="FF0000"/>
                </a:solidFill>
              </a:rPr>
              <a:t>str</a:t>
            </a:r>
            <a:r>
              <a:rPr lang="en-US" dirty="0" smtClean="0">
                <a:solidFill>
                  <a:srgbClr val="FF0000"/>
                </a:solidFill>
              </a:rPr>
              <a:t> = "Time is a great teacher, but unfortunately"</a:t>
            </a:r>
          </a:p>
          <a:p>
            <a:pPr lvl="1">
              <a:buFont typeface="Wingdings" pitchFamily="2" charset="2"/>
              <a:buNone/>
            </a:pPr>
            <a:r>
              <a:rPr lang="en-US" dirty="0" smtClean="0">
                <a:solidFill>
                  <a:srgbClr val="FF0000"/>
                </a:solidFill>
              </a:rPr>
              <a:t>"it kills all its pupils.  Berlioz";</a:t>
            </a:r>
          </a:p>
          <a:p>
            <a:pPr lvl="1">
              <a:buFont typeface="Wingdings" pitchFamily="2" charset="2"/>
              <a:buNone/>
            </a:pPr>
            <a:r>
              <a:rPr lang="en-US" dirty="0" err="1" smtClean="0"/>
              <a:t>ofstream</a:t>
            </a:r>
            <a:r>
              <a:rPr lang="en-US" dirty="0" smtClean="0"/>
              <a:t> </a:t>
            </a:r>
            <a:r>
              <a:rPr lang="en-US" dirty="0" err="1" smtClean="0"/>
              <a:t>outfile</a:t>
            </a:r>
            <a:r>
              <a:rPr lang="en-US" dirty="0" smtClean="0"/>
              <a:t>("TEST.TXT");     //create file for output</a:t>
            </a:r>
          </a:p>
          <a:p>
            <a:pPr lvl="1">
              <a:buFont typeface="Wingdings" pitchFamily="2" charset="2"/>
              <a:buNone/>
            </a:pPr>
            <a:r>
              <a:rPr lang="en-US" dirty="0" smtClean="0"/>
              <a:t>for(</a:t>
            </a:r>
            <a:r>
              <a:rPr lang="en-US" dirty="0" err="1" smtClean="0"/>
              <a:t>int</a:t>
            </a:r>
            <a:r>
              <a:rPr lang="en-US" dirty="0" smtClean="0"/>
              <a:t> j=0; j&lt;</a:t>
            </a:r>
            <a:r>
              <a:rPr lang="en-US" dirty="0" err="1" smtClean="0"/>
              <a:t>strlen</a:t>
            </a:r>
            <a:r>
              <a:rPr lang="en-US" dirty="0" smtClean="0"/>
              <a:t>(</a:t>
            </a:r>
            <a:r>
              <a:rPr lang="en-US" dirty="0" err="1" smtClean="0"/>
              <a:t>str</a:t>
            </a:r>
            <a:r>
              <a:rPr lang="en-US" dirty="0" smtClean="0"/>
              <a:t>); j++)    //for each character,</a:t>
            </a:r>
          </a:p>
          <a:p>
            <a:pPr lvl="1">
              <a:buFont typeface="Wingdings" pitchFamily="2" charset="2"/>
              <a:buNone/>
            </a:pPr>
            <a:r>
              <a:rPr lang="en-US" dirty="0" err="1" smtClean="0"/>
              <a:t>outfile.put</a:t>
            </a:r>
            <a:r>
              <a:rPr lang="en-US" dirty="0" smtClean="0"/>
              <a:t>( </a:t>
            </a:r>
            <a:r>
              <a:rPr lang="en-US" dirty="0" err="1" smtClean="0"/>
              <a:t>str</a:t>
            </a:r>
            <a:r>
              <a:rPr lang="en-US" dirty="0" smtClean="0"/>
              <a:t>[j] );                    //write it to file</a:t>
            </a:r>
          </a:p>
          <a:p>
            <a:pPr lvl="1">
              <a:buFont typeface="Wingdings" pitchFamily="2" charset="2"/>
              <a:buNone/>
            </a:pPr>
            <a:r>
              <a:rPr lang="en-US" dirty="0" err="1" smtClean="0"/>
              <a:t>cout</a:t>
            </a:r>
            <a:r>
              <a:rPr lang="en-US" dirty="0" smtClean="0"/>
              <a:t> &lt;&lt; "File written\n";</a:t>
            </a:r>
          </a:p>
          <a:p>
            <a:pPr lvl="1">
              <a:buFont typeface="Wingdings" pitchFamily="2" charset="2"/>
              <a:buNone/>
            </a:pPr>
            <a:r>
              <a:rPr lang="en-US" dirty="0" err="1" smtClean="0"/>
              <a:t>outfile.close</a:t>
            </a:r>
            <a:r>
              <a:rPr lang="en-US" dirty="0" smtClean="0"/>
              <a:t>();</a:t>
            </a:r>
          </a:p>
          <a:p>
            <a:pPr lvl="1">
              <a:buFont typeface="Wingdings" pitchFamily="2" charset="2"/>
              <a:buNone/>
            </a:pPr>
            <a:r>
              <a:rPr lang="en-US" dirty="0" smtClean="0"/>
              <a:t>return 0;</a:t>
            </a:r>
          </a:p>
          <a:p>
            <a:pPr>
              <a:buFont typeface="Wingdings" pitchFamily="2" charset="2"/>
              <a:buNone/>
            </a:pPr>
            <a:r>
              <a:rPr lang="en-US" dirty="0" smtClean="0"/>
              <a:t>}</a:t>
            </a:r>
          </a:p>
          <a:p>
            <a:pPr>
              <a:buFont typeface="Wingdings" pitchFamily="2" charset="2"/>
              <a:buNone/>
            </a:pPr>
            <a:endParaRPr lang="en-US" dirty="0" smtClean="0"/>
          </a:p>
        </p:txBody>
      </p:sp>
    </p:spTree>
    <p:extLst>
      <p:ext uri="{BB962C8B-B14F-4D97-AF65-F5344CB8AC3E}">
        <p14:creationId xmlns:p14="http://schemas.microsoft.com/office/powerpoint/2010/main" val="1787181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a:xfrm>
            <a:off x="140677" y="76200"/>
            <a:ext cx="8792308" cy="685800"/>
          </a:xfrm>
        </p:spPr>
        <p:txBody>
          <a:bodyPr/>
          <a:lstStyle/>
          <a:p>
            <a:pPr eaLnBrk="1" hangingPunct="1"/>
            <a:r>
              <a:rPr lang="en-US" sz="3600" smtClean="0"/>
              <a:t>Example 6 in C++</a:t>
            </a:r>
          </a:p>
        </p:txBody>
      </p:sp>
      <p:sp>
        <p:nvSpPr>
          <p:cNvPr id="43011" name="Content Placeholder 2" descr="Rectangle: Click to edit Master text styles&#10;Second level&#10;Third level&#10;Fourth level&#10;Fifth level"/>
          <p:cNvSpPr>
            <a:spLocks noGrp="1"/>
          </p:cNvSpPr>
          <p:nvPr>
            <p:ph idx="4294967295"/>
          </p:nvPr>
        </p:nvSpPr>
        <p:spPr>
          <a:xfrm>
            <a:off x="211015" y="838200"/>
            <a:ext cx="8610600" cy="6019800"/>
          </a:xfrm>
        </p:spPr>
        <p:txBody>
          <a:bodyPr>
            <a:normAutofit fontScale="77500" lnSpcReduction="20000"/>
          </a:bodyPr>
          <a:lstStyle/>
          <a:p>
            <a:pPr eaLnBrk="1" hangingPunct="1">
              <a:buFont typeface="Wingdings" pitchFamily="2" charset="2"/>
              <a:buNone/>
            </a:pPr>
            <a:r>
              <a:rPr lang="en-US" dirty="0" smtClean="0"/>
              <a:t>// Page589R.cpp</a:t>
            </a:r>
          </a:p>
          <a:p>
            <a:pPr>
              <a:buFont typeface="Wingdings" pitchFamily="2" charset="2"/>
              <a:buNone/>
            </a:pPr>
            <a:r>
              <a:rPr lang="en-US" dirty="0" smtClean="0"/>
              <a:t>// file input with characters</a:t>
            </a:r>
          </a:p>
          <a:p>
            <a:pPr>
              <a:buFont typeface="Wingdings" pitchFamily="2" charset="2"/>
              <a:buNone/>
            </a:pPr>
            <a:r>
              <a:rPr lang="en-US" dirty="0" smtClean="0"/>
              <a:t>#include &lt;</a:t>
            </a:r>
            <a:r>
              <a:rPr lang="en-US" dirty="0" err="1" smtClean="0"/>
              <a:t>fstream.h</a:t>
            </a:r>
            <a:r>
              <a:rPr lang="en-US" dirty="0" smtClean="0"/>
              <a:t>&gt;                //for file functions</a:t>
            </a:r>
          </a:p>
          <a:p>
            <a:pPr>
              <a:buFont typeface="Wingdings" pitchFamily="2" charset="2"/>
              <a:buNone/>
            </a:pPr>
            <a:r>
              <a:rPr lang="en-US" dirty="0" smtClean="0"/>
              <a:t>#include &lt;</a:t>
            </a:r>
            <a:r>
              <a:rPr lang="en-US" dirty="0" err="1" smtClean="0"/>
              <a:t>iostream.h</a:t>
            </a:r>
            <a:r>
              <a:rPr lang="en-US" dirty="0" smtClean="0"/>
              <a:t>&gt;</a:t>
            </a:r>
          </a:p>
          <a:p>
            <a:pPr>
              <a:buFont typeface="Wingdings" pitchFamily="2" charset="2"/>
              <a:buNone/>
            </a:pPr>
            <a:r>
              <a:rPr lang="en-US" dirty="0" err="1" smtClean="0"/>
              <a:t>int</a:t>
            </a:r>
            <a:r>
              <a:rPr lang="en-US" dirty="0" smtClean="0"/>
              <a:t> main()</a:t>
            </a:r>
          </a:p>
          <a:p>
            <a:pPr>
              <a:buFont typeface="Wingdings" pitchFamily="2" charset="2"/>
              <a:buNone/>
            </a:pPr>
            <a:r>
              <a:rPr lang="en-US" dirty="0" smtClean="0"/>
              <a:t>{</a:t>
            </a:r>
          </a:p>
          <a:p>
            <a:pPr lvl="1">
              <a:buFont typeface="Wingdings" pitchFamily="2" charset="2"/>
              <a:buNone/>
            </a:pPr>
            <a:r>
              <a:rPr lang="en-US" dirty="0" smtClean="0"/>
              <a:t>char </a:t>
            </a:r>
            <a:r>
              <a:rPr lang="en-US" dirty="0" err="1" smtClean="0"/>
              <a:t>ch</a:t>
            </a:r>
            <a:r>
              <a:rPr lang="en-US" dirty="0" smtClean="0"/>
              <a:t>;                               //character to read</a:t>
            </a:r>
          </a:p>
          <a:p>
            <a:pPr lvl="1">
              <a:buFont typeface="Wingdings" pitchFamily="2" charset="2"/>
              <a:buNone/>
            </a:pPr>
            <a:r>
              <a:rPr lang="en-US" dirty="0" err="1" smtClean="0"/>
              <a:t>ifstream</a:t>
            </a:r>
            <a:r>
              <a:rPr lang="en-US" dirty="0" smtClean="0"/>
              <a:t> </a:t>
            </a:r>
            <a:r>
              <a:rPr lang="en-US" dirty="0" err="1" smtClean="0"/>
              <a:t>infile</a:t>
            </a:r>
            <a:r>
              <a:rPr lang="en-US" dirty="0" smtClean="0"/>
              <a:t>("TEST.TXT");   //create file for input</a:t>
            </a:r>
          </a:p>
          <a:p>
            <a:pPr lvl="1">
              <a:buFont typeface="Wingdings" pitchFamily="2" charset="2"/>
              <a:buNone/>
            </a:pPr>
            <a:r>
              <a:rPr lang="en-US" dirty="0" smtClean="0"/>
              <a:t>while( </a:t>
            </a:r>
            <a:r>
              <a:rPr lang="en-US" dirty="0" err="1" smtClean="0"/>
              <a:t>infile</a:t>
            </a:r>
            <a:r>
              <a:rPr lang="en-US" dirty="0" smtClean="0"/>
              <a:t> )                       //read until EOF or error</a:t>
            </a:r>
          </a:p>
          <a:p>
            <a:pPr lvl="1">
              <a:buFont typeface="Wingdings" pitchFamily="2" charset="2"/>
              <a:buNone/>
            </a:pPr>
            <a:r>
              <a:rPr lang="en-US" dirty="0" smtClean="0"/>
              <a:t>{</a:t>
            </a:r>
          </a:p>
          <a:p>
            <a:pPr lvl="2">
              <a:buFont typeface="Wingdings" pitchFamily="2" charset="2"/>
              <a:buNone/>
            </a:pPr>
            <a:r>
              <a:rPr lang="en-US" dirty="0" err="1" smtClean="0"/>
              <a:t>infile.get</a:t>
            </a:r>
            <a:r>
              <a:rPr lang="en-US" dirty="0" smtClean="0"/>
              <a:t>(</a:t>
            </a:r>
            <a:r>
              <a:rPr lang="en-US" dirty="0" err="1" smtClean="0"/>
              <a:t>ch</a:t>
            </a:r>
            <a:r>
              <a:rPr lang="en-US" dirty="0" smtClean="0"/>
              <a:t>);                 //read character</a:t>
            </a:r>
          </a:p>
          <a:p>
            <a:pPr lvl="2">
              <a:buFont typeface="Wingdings" pitchFamily="2" charset="2"/>
              <a:buNone/>
            </a:pPr>
            <a:r>
              <a:rPr lang="en-US" dirty="0" err="1" smtClean="0"/>
              <a:t>cout</a:t>
            </a:r>
            <a:r>
              <a:rPr lang="en-US" dirty="0" smtClean="0"/>
              <a:t> &lt;&lt; </a:t>
            </a:r>
            <a:r>
              <a:rPr lang="en-US" dirty="0" err="1" smtClean="0"/>
              <a:t>ch</a:t>
            </a:r>
            <a:r>
              <a:rPr lang="en-US" dirty="0" smtClean="0"/>
              <a:t>;                   //display it</a:t>
            </a:r>
          </a:p>
          <a:p>
            <a:pPr lvl="1">
              <a:buFont typeface="Wingdings" pitchFamily="2" charset="2"/>
              <a:buNone/>
            </a:pPr>
            <a:r>
              <a:rPr lang="en-US" dirty="0" smtClean="0"/>
              <a:t>}</a:t>
            </a:r>
          </a:p>
          <a:p>
            <a:pPr lvl="1">
              <a:buFont typeface="Wingdings" pitchFamily="2" charset="2"/>
              <a:buNone/>
            </a:pPr>
            <a:r>
              <a:rPr lang="en-US" dirty="0" err="1" smtClean="0"/>
              <a:t>cout</a:t>
            </a:r>
            <a:r>
              <a:rPr lang="en-US" dirty="0" smtClean="0"/>
              <a:t> &lt;&lt; </a:t>
            </a:r>
            <a:r>
              <a:rPr lang="en-US" dirty="0" err="1" smtClean="0"/>
              <a:t>endl</a:t>
            </a:r>
            <a:r>
              <a:rPr lang="en-US" dirty="0" smtClean="0"/>
              <a:t>;</a:t>
            </a:r>
          </a:p>
          <a:p>
            <a:pPr lvl="1">
              <a:buFont typeface="Wingdings" pitchFamily="2" charset="2"/>
              <a:buNone/>
            </a:pPr>
            <a:r>
              <a:rPr lang="en-US" dirty="0" err="1" smtClean="0"/>
              <a:t>infile.close</a:t>
            </a:r>
            <a:r>
              <a:rPr lang="en-US" dirty="0" smtClean="0"/>
              <a:t>();</a:t>
            </a:r>
          </a:p>
          <a:p>
            <a:pPr lvl="1">
              <a:buFont typeface="Wingdings" pitchFamily="2" charset="2"/>
              <a:buNone/>
            </a:pPr>
            <a:r>
              <a:rPr lang="en-US" dirty="0" smtClean="0"/>
              <a:t>return 0;</a:t>
            </a:r>
          </a:p>
          <a:p>
            <a:pPr>
              <a:buFont typeface="Wingdings" pitchFamily="2" charset="2"/>
              <a:buNone/>
            </a:pPr>
            <a:r>
              <a:rPr lang="en-US" dirty="0" smtClean="0"/>
              <a:t>}</a:t>
            </a:r>
          </a:p>
          <a:p>
            <a:pPr>
              <a:buFont typeface="Wingdings" pitchFamily="2" charset="2"/>
              <a:buNone/>
            </a:pPr>
            <a:endParaRPr lang="en-US" dirty="0" smtClean="0"/>
          </a:p>
        </p:txBody>
      </p:sp>
    </p:spTree>
    <p:extLst>
      <p:ext uri="{BB962C8B-B14F-4D97-AF65-F5344CB8AC3E}">
        <p14:creationId xmlns:p14="http://schemas.microsoft.com/office/powerpoint/2010/main" val="15236037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7 in C++</a:t>
            </a:r>
          </a:p>
        </p:txBody>
      </p:sp>
      <p:sp>
        <p:nvSpPr>
          <p:cNvPr id="4" name="Content Placeholder 3"/>
          <p:cNvSpPr>
            <a:spLocks noGrp="1"/>
          </p:cNvSpPr>
          <p:nvPr>
            <p:ph sz="half" idx="1"/>
          </p:nvPr>
        </p:nvSpPr>
        <p:spPr>
          <a:xfrm>
            <a:off x="0" y="1066800"/>
            <a:ext cx="4419600" cy="5486400"/>
          </a:xfrm>
          <a:solidFill>
            <a:srgbClr val="EAF7FA"/>
          </a:solidFill>
          <a:ln>
            <a:solidFill>
              <a:srgbClr val="0070C0"/>
            </a:solidFill>
          </a:ln>
        </p:spPr>
        <p:txBody>
          <a:bodyPr>
            <a:noAutofit/>
          </a:bodyPr>
          <a:lstStyle/>
          <a:p>
            <a:pPr>
              <a:buNone/>
            </a:pPr>
            <a:r>
              <a:rPr lang="en-US" sz="1800" dirty="0"/>
              <a:t>// Page 590 - binio.cpp  </a:t>
            </a:r>
          </a:p>
          <a:p>
            <a:pPr>
              <a:buNone/>
            </a:pPr>
            <a:r>
              <a:rPr lang="en-US" sz="1800" dirty="0"/>
              <a:t>// </a:t>
            </a:r>
            <a:r>
              <a:rPr lang="en-US" sz="1800" b="1" dirty="0"/>
              <a:t>binary input and output with integers</a:t>
            </a:r>
          </a:p>
          <a:p>
            <a:pPr>
              <a:buFont typeface="Wingdings" pitchFamily="2" charset="2"/>
              <a:buNone/>
            </a:pPr>
            <a:r>
              <a:rPr lang="en-US" sz="1800" dirty="0"/>
              <a:t>#include &lt;</a:t>
            </a:r>
            <a:r>
              <a:rPr lang="en-US" sz="1800" dirty="0" err="1"/>
              <a:t>fstream.h</a:t>
            </a:r>
            <a:r>
              <a:rPr lang="en-US" sz="1800" dirty="0" smtClean="0"/>
              <a:t>&gt;</a:t>
            </a:r>
            <a:endParaRPr lang="en-US" sz="1800" dirty="0"/>
          </a:p>
          <a:p>
            <a:pPr>
              <a:buFont typeface="Wingdings" pitchFamily="2" charset="2"/>
              <a:buNone/>
            </a:pPr>
            <a:r>
              <a:rPr lang="en-US" sz="1800" dirty="0"/>
              <a:t>#include &lt;</a:t>
            </a:r>
            <a:r>
              <a:rPr lang="en-US" sz="1800" dirty="0" err="1"/>
              <a:t>iostream.h</a:t>
            </a:r>
            <a:r>
              <a:rPr lang="en-US" sz="1800" dirty="0"/>
              <a:t>&gt;</a:t>
            </a:r>
          </a:p>
          <a:p>
            <a:pPr>
              <a:buFont typeface="Wingdings" pitchFamily="2" charset="2"/>
              <a:buNone/>
            </a:pPr>
            <a:r>
              <a:rPr lang="en-US" sz="1800" dirty="0" err="1"/>
              <a:t>const</a:t>
            </a:r>
            <a:r>
              <a:rPr lang="en-US" sz="1800" dirty="0"/>
              <a:t> </a:t>
            </a:r>
            <a:r>
              <a:rPr lang="en-US" sz="1800" dirty="0" err="1"/>
              <a:t>int</a:t>
            </a:r>
            <a:r>
              <a:rPr lang="en-US" sz="1800" dirty="0"/>
              <a:t> MAX = </a:t>
            </a:r>
            <a:r>
              <a:rPr lang="en-US" sz="1800" dirty="0" smtClean="0"/>
              <a:t>100;  </a:t>
            </a:r>
            <a:r>
              <a:rPr lang="en-US" sz="1600" dirty="0" smtClean="0"/>
              <a:t>//</a:t>
            </a:r>
            <a:r>
              <a:rPr lang="en-US" sz="1600" dirty="0"/>
              <a:t>size of buffer</a:t>
            </a:r>
          </a:p>
          <a:p>
            <a:pPr>
              <a:buFont typeface="Wingdings" pitchFamily="2" charset="2"/>
              <a:buNone/>
            </a:pPr>
            <a:r>
              <a:rPr lang="en-US" sz="1800" dirty="0" err="1"/>
              <a:t>int</a:t>
            </a:r>
            <a:r>
              <a:rPr lang="en-US" sz="1800" dirty="0"/>
              <a:t> buff[MAX</a:t>
            </a:r>
            <a:r>
              <a:rPr lang="en-US" sz="1800" dirty="0" smtClean="0"/>
              <a:t>],j;              </a:t>
            </a:r>
            <a:r>
              <a:rPr lang="en-US" sz="1600" dirty="0" smtClean="0"/>
              <a:t>//</a:t>
            </a:r>
            <a:r>
              <a:rPr lang="en-US" sz="1600" dirty="0"/>
              <a:t>buffer </a:t>
            </a:r>
            <a:r>
              <a:rPr lang="en-US" sz="1600" dirty="0" smtClean="0"/>
              <a:t>for integers</a:t>
            </a:r>
            <a:endParaRPr lang="en-US" sz="1600" dirty="0"/>
          </a:p>
          <a:p>
            <a:pPr>
              <a:buFont typeface="Wingdings" pitchFamily="2" charset="2"/>
              <a:buNone/>
            </a:pPr>
            <a:r>
              <a:rPr lang="en-US" sz="1800" dirty="0" err="1"/>
              <a:t>int</a:t>
            </a:r>
            <a:r>
              <a:rPr lang="en-US" sz="1800" dirty="0"/>
              <a:t> main()</a:t>
            </a:r>
          </a:p>
          <a:p>
            <a:pPr>
              <a:buFont typeface="Wingdings" pitchFamily="2" charset="2"/>
              <a:buNone/>
            </a:pPr>
            <a:r>
              <a:rPr lang="en-US" sz="1800" dirty="0" smtClean="0"/>
              <a:t>{for(j=0</a:t>
            </a:r>
            <a:r>
              <a:rPr lang="en-US" sz="1800" dirty="0"/>
              <a:t>; j&lt;MAX; j++)  </a:t>
            </a:r>
            <a:r>
              <a:rPr lang="en-US" sz="1600" dirty="0" smtClean="0"/>
              <a:t>//</a:t>
            </a:r>
            <a:r>
              <a:rPr lang="en-US" sz="1600" dirty="0"/>
              <a:t>fill buffer with data</a:t>
            </a:r>
          </a:p>
          <a:p>
            <a:pPr>
              <a:buFont typeface="Wingdings" pitchFamily="2" charset="2"/>
              <a:buNone/>
            </a:pPr>
            <a:r>
              <a:rPr lang="en-US" sz="1800" dirty="0"/>
              <a:t> </a:t>
            </a:r>
            <a:r>
              <a:rPr lang="en-US" sz="1800" dirty="0" smtClean="0"/>
              <a:t> </a:t>
            </a:r>
            <a:r>
              <a:rPr lang="en-US" sz="1800" dirty="0"/>
              <a:t>buff[j] = j;                      </a:t>
            </a:r>
            <a:r>
              <a:rPr lang="en-US" sz="1400" dirty="0"/>
              <a:t>//(0, 1, 2, ...)</a:t>
            </a:r>
          </a:p>
          <a:p>
            <a:pPr>
              <a:buFont typeface="Wingdings" pitchFamily="2" charset="2"/>
              <a:buNone/>
            </a:pPr>
            <a:r>
              <a:rPr lang="en-US" sz="1800" dirty="0"/>
              <a:t> </a:t>
            </a:r>
            <a:r>
              <a:rPr lang="en-US" sz="1600" dirty="0" smtClean="0"/>
              <a:t>/*******create </a:t>
            </a:r>
            <a:r>
              <a:rPr lang="en-US" sz="1600" dirty="0"/>
              <a:t>output </a:t>
            </a:r>
            <a:r>
              <a:rPr lang="en-US" sz="1600" dirty="0" smtClean="0"/>
              <a:t>stream******/</a:t>
            </a:r>
            <a:endParaRPr lang="en-US" sz="1600" dirty="0"/>
          </a:p>
          <a:p>
            <a:pPr>
              <a:buFont typeface="Wingdings" pitchFamily="2" charset="2"/>
              <a:buNone/>
            </a:pPr>
            <a:r>
              <a:rPr lang="en-US" sz="1800" dirty="0"/>
              <a:t>  </a:t>
            </a:r>
            <a:r>
              <a:rPr lang="en-US" sz="1800" dirty="0" err="1" smtClean="0"/>
              <a:t>ofstream</a:t>
            </a:r>
            <a:r>
              <a:rPr lang="en-US" sz="1800" dirty="0" smtClean="0"/>
              <a:t> </a:t>
            </a:r>
            <a:r>
              <a:rPr lang="en-US" sz="1800" dirty="0" err="1"/>
              <a:t>os</a:t>
            </a:r>
            <a:r>
              <a:rPr lang="en-US" sz="1800" dirty="0"/>
              <a:t>("edata.dat", </a:t>
            </a:r>
            <a:r>
              <a:rPr lang="en-US" sz="1800" dirty="0" err="1"/>
              <a:t>ios</a:t>
            </a:r>
            <a:r>
              <a:rPr lang="en-US" sz="1800" dirty="0"/>
              <a:t>::binary);</a:t>
            </a:r>
          </a:p>
          <a:p>
            <a:pPr>
              <a:buFont typeface="Wingdings" pitchFamily="2" charset="2"/>
              <a:buNone/>
            </a:pPr>
            <a:r>
              <a:rPr lang="en-US" sz="1800" dirty="0" smtClean="0">
                <a:solidFill>
                  <a:srgbClr val="FF0000"/>
                </a:solidFill>
              </a:rPr>
              <a:t>  </a:t>
            </a:r>
            <a:r>
              <a:rPr lang="en-US" sz="1800" dirty="0" err="1" smtClean="0">
                <a:solidFill>
                  <a:srgbClr val="FF0000"/>
                </a:solidFill>
              </a:rPr>
              <a:t>os.write</a:t>
            </a:r>
            <a:r>
              <a:rPr lang="en-US" sz="1800" dirty="0">
                <a:solidFill>
                  <a:srgbClr val="FF0000"/>
                </a:solidFill>
              </a:rPr>
              <a:t>((char*)buff</a:t>
            </a:r>
            <a:r>
              <a:rPr lang="en-US" sz="1800" dirty="0" smtClean="0">
                <a:solidFill>
                  <a:srgbClr val="FF0000"/>
                </a:solidFill>
              </a:rPr>
              <a:t>, </a:t>
            </a:r>
            <a:r>
              <a:rPr lang="en-US" sz="1800" dirty="0" smtClean="0">
                <a:solidFill>
                  <a:srgbClr val="C00000"/>
                </a:solidFill>
              </a:rPr>
              <a:t>MAX*</a:t>
            </a:r>
            <a:r>
              <a:rPr lang="en-US" sz="1800" dirty="0" err="1" smtClean="0">
                <a:solidFill>
                  <a:srgbClr val="C00000"/>
                </a:solidFill>
              </a:rPr>
              <a:t>sizeof</a:t>
            </a:r>
            <a:r>
              <a:rPr lang="en-US" sz="1800" dirty="0" smtClean="0">
                <a:solidFill>
                  <a:srgbClr val="C00000"/>
                </a:solidFill>
              </a:rPr>
              <a:t>(</a:t>
            </a:r>
            <a:r>
              <a:rPr lang="en-US" sz="1800" dirty="0" err="1" smtClean="0">
                <a:solidFill>
                  <a:srgbClr val="C00000"/>
                </a:solidFill>
              </a:rPr>
              <a:t>int</a:t>
            </a:r>
            <a:r>
              <a:rPr lang="en-US" sz="1800" dirty="0">
                <a:solidFill>
                  <a:srgbClr val="C00000"/>
                </a:solidFill>
              </a:rPr>
              <a:t>)</a:t>
            </a:r>
            <a:r>
              <a:rPr lang="en-US" sz="1800" dirty="0">
                <a:solidFill>
                  <a:srgbClr val="FF0000"/>
                </a:solidFill>
              </a:rPr>
              <a:t>);</a:t>
            </a:r>
          </a:p>
          <a:p>
            <a:pPr>
              <a:buFont typeface="Wingdings" pitchFamily="2" charset="2"/>
              <a:buNone/>
            </a:pPr>
            <a:r>
              <a:rPr lang="en-US" sz="1800" dirty="0"/>
              <a:t>  </a:t>
            </a:r>
            <a:r>
              <a:rPr lang="en-US" sz="1800" dirty="0" err="1" smtClean="0"/>
              <a:t>os.close</a:t>
            </a:r>
            <a:r>
              <a:rPr lang="en-US" sz="1800" dirty="0"/>
              <a:t>();                       </a:t>
            </a:r>
          </a:p>
        </p:txBody>
      </p:sp>
      <p:sp>
        <p:nvSpPr>
          <p:cNvPr id="5" name="Content Placeholder 4"/>
          <p:cNvSpPr>
            <a:spLocks noGrp="1"/>
          </p:cNvSpPr>
          <p:nvPr>
            <p:ph sz="half" idx="2"/>
          </p:nvPr>
        </p:nvSpPr>
        <p:spPr>
          <a:xfrm>
            <a:off x="4648200" y="1066800"/>
            <a:ext cx="4038600" cy="5334000"/>
          </a:xfrm>
          <a:solidFill>
            <a:srgbClr val="EAF7FA"/>
          </a:solidFill>
          <a:ln>
            <a:solidFill>
              <a:srgbClr val="0070C0"/>
            </a:solidFill>
          </a:ln>
        </p:spPr>
        <p:txBody>
          <a:bodyPr>
            <a:noAutofit/>
          </a:bodyPr>
          <a:lstStyle/>
          <a:p>
            <a:pPr>
              <a:buFont typeface="Wingdings" pitchFamily="2" charset="2"/>
              <a:buNone/>
            </a:pPr>
            <a:r>
              <a:rPr lang="en-US" sz="1800" dirty="0"/>
              <a:t>for(j=0; j&lt;MAX; j++)    </a:t>
            </a:r>
            <a:r>
              <a:rPr lang="en-US" sz="1800" dirty="0" smtClean="0"/>
              <a:t> </a:t>
            </a:r>
            <a:r>
              <a:rPr lang="en-US" sz="1600" dirty="0"/>
              <a:t>//erase buffer</a:t>
            </a:r>
          </a:p>
          <a:p>
            <a:pPr>
              <a:buFont typeface="Wingdings" pitchFamily="2" charset="2"/>
              <a:buNone/>
            </a:pPr>
            <a:r>
              <a:rPr lang="en-US" sz="1800" dirty="0"/>
              <a:t>      </a:t>
            </a:r>
            <a:r>
              <a:rPr lang="en-US" sz="1800" dirty="0" smtClean="0"/>
              <a:t>buff[j</a:t>
            </a:r>
            <a:r>
              <a:rPr lang="en-US" sz="1800" dirty="0"/>
              <a:t>] = 0;</a:t>
            </a:r>
          </a:p>
          <a:p>
            <a:pPr>
              <a:buFont typeface="Wingdings" pitchFamily="2" charset="2"/>
              <a:buNone/>
            </a:pPr>
            <a:r>
              <a:rPr lang="en-US" sz="1600" dirty="0" smtClean="0"/>
              <a:t>/*****create </a:t>
            </a:r>
            <a:r>
              <a:rPr lang="en-US" sz="1600" dirty="0"/>
              <a:t>input </a:t>
            </a:r>
            <a:r>
              <a:rPr lang="en-US" sz="1600" dirty="0" smtClean="0"/>
              <a:t>stream*****/</a:t>
            </a:r>
            <a:endParaRPr lang="en-US" sz="1600" dirty="0"/>
          </a:p>
          <a:p>
            <a:pPr>
              <a:buFont typeface="Wingdings" pitchFamily="2" charset="2"/>
              <a:buNone/>
            </a:pPr>
            <a:r>
              <a:rPr lang="en-US" sz="1800" dirty="0" err="1" smtClean="0"/>
              <a:t>ifstream</a:t>
            </a:r>
            <a:r>
              <a:rPr lang="en-US" sz="1800" dirty="0" smtClean="0"/>
              <a:t> </a:t>
            </a:r>
            <a:r>
              <a:rPr lang="en-US" sz="1800" dirty="0"/>
              <a:t>is("edata.dat", </a:t>
            </a:r>
            <a:r>
              <a:rPr lang="en-US" sz="1800" dirty="0" err="1"/>
              <a:t>ios</a:t>
            </a:r>
            <a:r>
              <a:rPr lang="en-US" sz="1800" dirty="0"/>
              <a:t>::binary);</a:t>
            </a:r>
          </a:p>
          <a:p>
            <a:pPr>
              <a:buFont typeface="Wingdings" pitchFamily="2" charset="2"/>
              <a:buNone/>
            </a:pPr>
            <a:r>
              <a:rPr lang="en-US" sz="1800" dirty="0" err="1" smtClean="0">
                <a:solidFill>
                  <a:srgbClr val="FF0000"/>
                </a:solidFill>
              </a:rPr>
              <a:t>is.read</a:t>
            </a:r>
            <a:r>
              <a:rPr lang="en-US" sz="1800" dirty="0">
                <a:solidFill>
                  <a:srgbClr val="FF0000"/>
                </a:solidFill>
              </a:rPr>
              <a:t>((char</a:t>
            </a:r>
            <a:r>
              <a:rPr lang="en-US" sz="1800" dirty="0" smtClean="0">
                <a:solidFill>
                  <a:srgbClr val="FF0000"/>
                </a:solidFill>
              </a:rPr>
              <a:t>*)buff, </a:t>
            </a:r>
            <a:r>
              <a:rPr lang="en-US" sz="1800" dirty="0">
                <a:solidFill>
                  <a:srgbClr val="C00000"/>
                </a:solidFill>
              </a:rPr>
              <a:t>MAX*</a:t>
            </a:r>
            <a:r>
              <a:rPr lang="en-US" sz="1800" dirty="0" err="1">
                <a:solidFill>
                  <a:srgbClr val="C00000"/>
                </a:solidFill>
              </a:rPr>
              <a:t>sizeof</a:t>
            </a:r>
            <a:r>
              <a:rPr lang="en-US" sz="1800" dirty="0">
                <a:solidFill>
                  <a:srgbClr val="C00000"/>
                </a:solidFill>
              </a:rPr>
              <a:t>(</a:t>
            </a:r>
            <a:r>
              <a:rPr lang="en-US" sz="1800" dirty="0" err="1">
                <a:solidFill>
                  <a:srgbClr val="C00000"/>
                </a:solidFill>
              </a:rPr>
              <a:t>int</a:t>
            </a:r>
            <a:r>
              <a:rPr lang="en-US" sz="1800" dirty="0">
                <a:solidFill>
                  <a:srgbClr val="C00000"/>
                </a:solidFill>
              </a:rPr>
              <a:t>)</a:t>
            </a:r>
            <a:r>
              <a:rPr lang="en-US" sz="1800" dirty="0">
                <a:solidFill>
                  <a:srgbClr val="FF0000"/>
                </a:solidFill>
              </a:rPr>
              <a:t> );</a:t>
            </a:r>
          </a:p>
          <a:p>
            <a:pPr>
              <a:buFont typeface="Wingdings" pitchFamily="2" charset="2"/>
              <a:buNone/>
            </a:pPr>
            <a:r>
              <a:rPr lang="en-US" sz="1800" dirty="0" smtClean="0"/>
              <a:t>for(j=0</a:t>
            </a:r>
            <a:r>
              <a:rPr lang="en-US" sz="1800" dirty="0"/>
              <a:t>; j&lt;MAX; j++)     </a:t>
            </a:r>
            <a:r>
              <a:rPr lang="en-US" sz="1600" dirty="0" smtClean="0"/>
              <a:t>//</a:t>
            </a:r>
            <a:r>
              <a:rPr lang="en-US" sz="1600" dirty="0"/>
              <a:t>check </a:t>
            </a:r>
            <a:r>
              <a:rPr lang="en-US" sz="1600" dirty="0" smtClean="0"/>
              <a:t>data</a:t>
            </a:r>
            <a:endParaRPr lang="en-US" sz="1600" dirty="0"/>
          </a:p>
          <a:p>
            <a:pPr>
              <a:buFont typeface="Wingdings" pitchFamily="2" charset="2"/>
              <a:buNone/>
            </a:pPr>
            <a:r>
              <a:rPr lang="en-US" sz="1800" dirty="0"/>
              <a:t> </a:t>
            </a:r>
            <a:r>
              <a:rPr lang="en-US" sz="1800" dirty="0" smtClean="0"/>
              <a:t> </a:t>
            </a:r>
            <a:r>
              <a:rPr lang="en-US" sz="1800" dirty="0"/>
              <a:t>if( buff[j] != j )</a:t>
            </a:r>
          </a:p>
          <a:p>
            <a:pPr>
              <a:buFont typeface="Wingdings" pitchFamily="2" charset="2"/>
              <a:buNone/>
            </a:pPr>
            <a:r>
              <a:rPr lang="en-US" sz="1800" dirty="0"/>
              <a:t>     </a:t>
            </a:r>
            <a:r>
              <a:rPr lang="en-US" sz="1800" dirty="0" smtClean="0"/>
              <a:t>{ </a:t>
            </a:r>
          </a:p>
          <a:p>
            <a:pPr>
              <a:buFont typeface="Wingdings" pitchFamily="2" charset="2"/>
              <a:buNone/>
            </a:pPr>
            <a:r>
              <a:rPr lang="en-US" sz="1800" dirty="0"/>
              <a:t> </a:t>
            </a:r>
            <a:r>
              <a:rPr lang="en-US" sz="1800" dirty="0" smtClean="0"/>
              <a:t>         </a:t>
            </a:r>
            <a:r>
              <a:rPr lang="en-US" sz="1800" dirty="0" err="1" smtClean="0"/>
              <a:t>cerr</a:t>
            </a:r>
            <a:r>
              <a:rPr lang="en-US" sz="1800" dirty="0" smtClean="0"/>
              <a:t> </a:t>
            </a:r>
            <a:r>
              <a:rPr lang="en-US" sz="1800" dirty="0"/>
              <a:t>&lt;&lt; "Data is incorrect\n</a:t>
            </a:r>
            <a:r>
              <a:rPr lang="en-US" sz="1800" dirty="0" smtClean="0"/>
              <a:t>";</a:t>
            </a:r>
          </a:p>
          <a:p>
            <a:pPr>
              <a:buFont typeface="Wingdings" pitchFamily="2" charset="2"/>
              <a:buNone/>
            </a:pPr>
            <a:r>
              <a:rPr lang="en-US" sz="1800" dirty="0"/>
              <a:t> </a:t>
            </a:r>
            <a:r>
              <a:rPr lang="en-US" sz="1800" dirty="0" smtClean="0"/>
              <a:t>     }</a:t>
            </a:r>
            <a:endParaRPr lang="en-US" sz="1800" dirty="0"/>
          </a:p>
          <a:p>
            <a:pPr>
              <a:buFont typeface="Wingdings" pitchFamily="2" charset="2"/>
              <a:buNone/>
            </a:pPr>
            <a:r>
              <a:rPr lang="en-US" sz="1800" dirty="0"/>
              <a:t>   </a:t>
            </a:r>
            <a:r>
              <a:rPr lang="en-US" sz="1800" dirty="0" err="1"/>
              <a:t>cout</a:t>
            </a:r>
            <a:r>
              <a:rPr lang="en-US" sz="1800" dirty="0"/>
              <a:t> &lt;&lt; "Data is correct\n</a:t>
            </a:r>
            <a:r>
              <a:rPr lang="en-US" sz="1800" dirty="0" smtClean="0"/>
              <a:t>";</a:t>
            </a:r>
          </a:p>
          <a:p>
            <a:pPr>
              <a:buFont typeface="Wingdings" pitchFamily="2" charset="2"/>
              <a:buNone/>
            </a:pPr>
            <a:r>
              <a:rPr lang="en-US" sz="1800" dirty="0"/>
              <a:t> </a:t>
            </a:r>
            <a:r>
              <a:rPr lang="en-US" sz="1800" dirty="0" smtClean="0"/>
              <a:t> </a:t>
            </a:r>
            <a:r>
              <a:rPr lang="en-US" sz="1800" dirty="0" err="1" smtClean="0"/>
              <a:t>is.close</a:t>
            </a:r>
            <a:r>
              <a:rPr lang="en-US" sz="1800" dirty="0" smtClean="0"/>
              <a:t>();</a:t>
            </a:r>
            <a:endParaRPr lang="en-US" sz="1800" dirty="0"/>
          </a:p>
          <a:p>
            <a:pPr>
              <a:buFont typeface="Wingdings" pitchFamily="2" charset="2"/>
              <a:buNone/>
            </a:pPr>
            <a:r>
              <a:rPr lang="en-US" sz="1800" dirty="0"/>
              <a:t>  return 0;</a:t>
            </a:r>
          </a:p>
          <a:p>
            <a:pPr>
              <a:buFont typeface="Wingdings" pitchFamily="2" charset="2"/>
              <a:buNone/>
            </a:pPr>
            <a:r>
              <a:rPr lang="en-US" sz="1800" dirty="0"/>
              <a:t>}</a:t>
            </a:r>
          </a:p>
          <a:p>
            <a:pPr marL="0" indent="0">
              <a:buNone/>
            </a:pPr>
            <a:endParaRPr lang="en-US" sz="1800" dirty="0"/>
          </a:p>
        </p:txBody>
      </p:sp>
      <p:sp>
        <p:nvSpPr>
          <p:cNvPr id="2" name="Footer Placeholder 1"/>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p14="http://schemas.microsoft.com/office/powerpoint/2010/main" val="1333514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*******Faculty of Computer Science*******</a:t>
            </a:r>
            <a:endParaRPr lang="en-US"/>
          </a:p>
        </p:txBody>
      </p:sp>
      <p:sp>
        <p:nvSpPr>
          <p:cNvPr id="3" name="Rectangle 2"/>
          <p:cNvSpPr/>
          <p:nvPr/>
        </p:nvSpPr>
        <p:spPr>
          <a:xfrm>
            <a:off x="76200" y="76200"/>
            <a:ext cx="8229600" cy="6740307"/>
          </a:xfrm>
          <a:prstGeom prst="rect">
            <a:avLst/>
          </a:prstGeom>
        </p:spPr>
        <p:txBody>
          <a:bodyPr wrap="square">
            <a:spAutoFit/>
          </a:bodyPr>
          <a:lstStyle/>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fstream.h</a:t>
            </a:r>
            <a:r>
              <a:rPr lang="en-US" dirty="0">
                <a:latin typeface="Times New Roman" pitchFamily="18" charset="0"/>
                <a:cs typeface="Times New Roman" pitchFamily="18" charset="0"/>
              </a:rPr>
              <a:t>&gt;</a:t>
            </a:r>
          </a:p>
          <a:p>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person</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char name[80];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age;</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main()</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person p[3];</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n;</a:t>
            </a:r>
          </a:p>
          <a:p>
            <a:r>
              <a:rPr lang="en-US" dirty="0">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fstream</a:t>
            </a:r>
            <a:r>
              <a:rPr lang="en-US"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os</a:t>
            </a:r>
            <a:r>
              <a:rPr lang="en-US" b="1" dirty="0">
                <a:solidFill>
                  <a:srgbClr val="FF0000"/>
                </a:solidFill>
                <a:latin typeface="Times New Roman" pitchFamily="18" charset="0"/>
                <a:cs typeface="Times New Roman" pitchFamily="18" charset="0"/>
              </a:rPr>
              <a:t>("PERSON.DAT",</a:t>
            </a:r>
            <a:r>
              <a:rPr lang="en-US" b="1" dirty="0" err="1">
                <a:solidFill>
                  <a:srgbClr val="FF0000"/>
                </a:solidFill>
                <a:latin typeface="Times New Roman" pitchFamily="18" charset="0"/>
                <a:cs typeface="Times New Roman" pitchFamily="18" charset="0"/>
              </a:rPr>
              <a:t>ios</a:t>
            </a:r>
            <a:r>
              <a:rPr lang="en-US" b="1" dirty="0">
                <a:solidFill>
                  <a:srgbClr val="FF0000"/>
                </a:solidFill>
                <a:latin typeface="Times New Roman" pitchFamily="18" charset="0"/>
                <a:cs typeface="Times New Roman" pitchFamily="18" charset="0"/>
              </a:rPr>
              <a:t>::out | </a:t>
            </a:r>
            <a:r>
              <a:rPr lang="en-US" b="1" dirty="0" err="1">
                <a:solidFill>
                  <a:srgbClr val="FF0000"/>
                </a:solidFill>
                <a:latin typeface="Times New Roman" pitchFamily="18" charset="0"/>
                <a:cs typeface="Times New Roman" pitchFamily="18" charset="0"/>
              </a:rPr>
              <a:t>ios</a:t>
            </a:r>
            <a:r>
              <a:rPr lang="en-US" b="1" dirty="0">
                <a:solidFill>
                  <a:srgbClr val="FF0000"/>
                </a:solidFill>
                <a:latin typeface="Times New Roman" pitchFamily="18" charset="0"/>
                <a:cs typeface="Times New Roman" pitchFamily="18" charset="0"/>
              </a:rPr>
              <a:t>::binary);</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for(n=0;n&lt;3;n</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&lt;&lt;"Enter name for person no. "&lt;&lt; n + 1&lt;&lt;"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cin.getline</a:t>
            </a:r>
            <a:r>
              <a:rPr lang="en-US" dirty="0">
                <a:latin typeface="Times New Roman" pitchFamily="18" charset="0"/>
                <a:cs typeface="Times New Roman" pitchFamily="18" charset="0"/>
              </a:rPr>
              <a:t>(p[n].name, 80);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&lt;&lt;"Enter age for person no. "&lt;&lt; n + 1&lt;&lt;"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cin</a:t>
            </a:r>
            <a:r>
              <a:rPr lang="en-US" dirty="0">
                <a:latin typeface="Times New Roman" pitchFamily="18" charset="0"/>
                <a:cs typeface="Times New Roman" pitchFamily="18" charset="0"/>
              </a:rPr>
              <a:t>&gt;&gt;p[n].age;</a:t>
            </a:r>
          </a:p>
          <a:p>
            <a:r>
              <a:rPr lang="en-US" dirty="0">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os.write</a:t>
            </a:r>
            <a:r>
              <a:rPr lang="en-US" b="1" dirty="0">
                <a:solidFill>
                  <a:srgbClr val="FF0000"/>
                </a:solidFill>
                <a:latin typeface="Times New Roman" pitchFamily="18" charset="0"/>
                <a:cs typeface="Times New Roman" pitchFamily="18" charset="0"/>
              </a:rPr>
              <a:t>((char*)&amp;p[n], </a:t>
            </a:r>
            <a:r>
              <a:rPr lang="en-US" b="1" dirty="0" err="1">
                <a:solidFill>
                  <a:srgbClr val="FF0000"/>
                </a:solidFill>
                <a:latin typeface="Times New Roman" pitchFamily="18" charset="0"/>
                <a:cs typeface="Times New Roman" pitchFamily="18" charset="0"/>
              </a:rPr>
              <a:t>sizeof</a:t>
            </a:r>
            <a:r>
              <a:rPr lang="en-US" b="1" dirty="0">
                <a:solidFill>
                  <a:srgbClr val="FF0000"/>
                </a:solidFill>
                <a:latin typeface="Times New Roman" pitchFamily="18" charset="0"/>
                <a:cs typeface="Times New Roman" pitchFamily="18" charset="0"/>
              </a:rPr>
              <a:t>(person));</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cin.get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cin.ignore</a:t>
            </a: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'\n');	</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os.close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return 0;</a:t>
            </a:r>
          </a:p>
          <a:p>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786670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*******Faculty of Computer Science*******</a:t>
            </a:r>
            <a:endParaRPr lang="en-US"/>
          </a:p>
        </p:txBody>
      </p:sp>
      <p:sp>
        <p:nvSpPr>
          <p:cNvPr id="3" name="Rectangle 2"/>
          <p:cNvSpPr/>
          <p:nvPr/>
        </p:nvSpPr>
        <p:spPr>
          <a:xfrm>
            <a:off x="152400" y="152400"/>
            <a:ext cx="6858000" cy="6186309"/>
          </a:xfrm>
          <a:prstGeom prst="rect">
            <a:avLst/>
          </a:prstGeom>
        </p:spPr>
        <p:txBody>
          <a:bodyPr wrap="square">
            <a:spAutoFit/>
          </a:bodyPr>
          <a:lstStyle/>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fstream.h</a:t>
            </a:r>
            <a:r>
              <a:rPr lang="en-US" dirty="0">
                <a:latin typeface="Times New Roman" pitchFamily="18" charset="0"/>
                <a:cs typeface="Times New Roman" pitchFamily="18" charset="0"/>
              </a:rPr>
              <a:t>&gt;</a:t>
            </a:r>
          </a:p>
          <a:p>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person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char </a:t>
            </a:r>
            <a:r>
              <a:rPr lang="en-US" dirty="0">
                <a:latin typeface="Times New Roman" pitchFamily="18" charset="0"/>
                <a:cs typeface="Times New Roman" pitchFamily="18" charset="0"/>
              </a:rPr>
              <a:t>name[80];</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age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main()</a:t>
            </a:r>
          </a:p>
          <a:p>
            <a:r>
              <a:rPr lang="en-US" dirty="0" smtClean="0">
                <a:latin typeface="Times New Roman" pitchFamily="18" charset="0"/>
                <a:cs typeface="Times New Roman" pitchFamily="18" charset="0"/>
              </a:rPr>
              <a:t>{               person p[3];</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ifstream</a:t>
            </a:r>
            <a:r>
              <a:rPr lang="en-US" b="1" dirty="0">
                <a:solidFill>
                  <a:srgbClr val="FF0000"/>
                </a:solidFill>
                <a:latin typeface="Times New Roman" pitchFamily="18" charset="0"/>
                <a:cs typeface="Times New Roman" pitchFamily="18" charset="0"/>
              </a:rPr>
              <a:t> is("</a:t>
            </a:r>
            <a:r>
              <a:rPr lang="en-US" b="1" dirty="0" smtClean="0">
                <a:solidFill>
                  <a:srgbClr val="FF0000"/>
                </a:solidFill>
                <a:latin typeface="Times New Roman" pitchFamily="18" charset="0"/>
                <a:cs typeface="Times New Roman" pitchFamily="18" charset="0"/>
              </a:rPr>
              <a:t>PERSON.DAT</a:t>
            </a:r>
            <a:r>
              <a:rPr lang="en-US" b="1" dirty="0">
                <a:solidFill>
                  <a:srgbClr val="FF0000"/>
                </a:solidFill>
                <a:latin typeface="Times New Roman" pitchFamily="18" charset="0"/>
                <a:cs typeface="Times New Roman" pitchFamily="18" charset="0"/>
              </a:rPr>
              <a:t>",ios::in| </a:t>
            </a:r>
            <a:r>
              <a:rPr lang="en-US" b="1" dirty="0" err="1">
                <a:solidFill>
                  <a:srgbClr val="FF0000"/>
                </a:solidFill>
                <a:latin typeface="Times New Roman" pitchFamily="18" charset="0"/>
                <a:cs typeface="Times New Roman" pitchFamily="18" charset="0"/>
              </a:rPr>
              <a:t>ios</a:t>
            </a:r>
            <a:r>
              <a:rPr lang="en-US" b="1" dirty="0">
                <a:solidFill>
                  <a:srgbClr val="FF0000"/>
                </a:solidFill>
                <a:latin typeface="Times New Roman" pitchFamily="18" charset="0"/>
                <a:cs typeface="Times New Roman" pitchFamily="18" charset="0"/>
              </a:rPr>
              <a:t>::binary);</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n = 0;</a:t>
            </a:r>
          </a:p>
          <a:p>
            <a:r>
              <a:rPr lang="en-US" dirty="0">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is.read</a:t>
            </a:r>
            <a:r>
              <a:rPr lang="en-US" b="1" dirty="0">
                <a:solidFill>
                  <a:srgbClr val="FF0000"/>
                </a:solidFill>
                <a:latin typeface="Times New Roman" pitchFamily="18" charset="0"/>
                <a:cs typeface="Times New Roman" pitchFamily="18" charset="0"/>
              </a:rPr>
              <a:t>((char*)&amp;p[n], </a:t>
            </a:r>
            <a:r>
              <a:rPr lang="en-US" b="1" dirty="0" err="1">
                <a:solidFill>
                  <a:srgbClr val="FF0000"/>
                </a:solidFill>
                <a:latin typeface="Times New Roman" pitchFamily="18" charset="0"/>
                <a:cs typeface="Times New Roman" pitchFamily="18" charset="0"/>
              </a:rPr>
              <a:t>sizeof</a:t>
            </a:r>
            <a:r>
              <a:rPr lang="en-US" b="1" dirty="0">
                <a:solidFill>
                  <a:srgbClr val="FF0000"/>
                </a:solidFill>
                <a:latin typeface="Times New Roman" pitchFamily="18" charset="0"/>
                <a:cs typeface="Times New Roman" pitchFamily="18" charset="0"/>
              </a:rPr>
              <a:t>(p[n]));</a:t>
            </a:r>
          </a:p>
          <a:p>
            <a:r>
              <a:rPr lang="en-US" dirty="0">
                <a:latin typeface="Times New Roman" pitchFamily="18" charset="0"/>
                <a:cs typeface="Times New Roman" pitchFamily="18" charset="0"/>
              </a:rPr>
              <a:t>	while(!</a:t>
            </a:r>
            <a:r>
              <a:rPr lang="en-US" dirty="0" err="1">
                <a:latin typeface="Times New Roman" pitchFamily="18" charset="0"/>
                <a:cs typeface="Times New Roman" pitchFamily="18" charset="0"/>
              </a:rPr>
              <a:t>is.eof</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n</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is.read</a:t>
            </a:r>
            <a:r>
              <a:rPr lang="en-US" b="1" dirty="0">
                <a:solidFill>
                  <a:srgbClr val="FF0000"/>
                </a:solidFill>
                <a:latin typeface="Times New Roman" pitchFamily="18" charset="0"/>
                <a:cs typeface="Times New Roman" pitchFamily="18" charset="0"/>
              </a:rPr>
              <a:t>((char*)(&amp;p[n]), </a:t>
            </a:r>
            <a:r>
              <a:rPr lang="en-US" b="1" dirty="0" err="1">
                <a:solidFill>
                  <a:srgbClr val="FF0000"/>
                </a:solidFill>
                <a:latin typeface="Times New Roman" pitchFamily="18" charset="0"/>
                <a:cs typeface="Times New Roman" pitchFamily="18" charset="0"/>
              </a:rPr>
              <a:t>sizeof</a:t>
            </a:r>
            <a:r>
              <a:rPr lang="en-US" b="1" dirty="0">
                <a:solidFill>
                  <a:srgbClr val="FF0000"/>
                </a:solidFill>
                <a:latin typeface="Times New Roman" pitchFamily="18" charset="0"/>
                <a:cs typeface="Times New Roman" pitchFamily="18" charset="0"/>
              </a:rPr>
              <a:t>(p[n]));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for(</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0;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&lt; n;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cout</a:t>
            </a:r>
            <a:r>
              <a:rPr lang="en-US" dirty="0">
                <a:latin typeface="Times New Roman" pitchFamily="18" charset="0"/>
                <a:cs typeface="Times New Roman" pitchFamily="18" charset="0"/>
              </a:rPr>
              <a:t>&lt;&lt;"\</a:t>
            </a:r>
            <a:r>
              <a:rPr lang="en-US" dirty="0" err="1">
                <a:latin typeface="Times New Roman" pitchFamily="18" charset="0"/>
                <a:cs typeface="Times New Roman" pitchFamily="18" charset="0"/>
              </a:rPr>
              <a:t>nPerson</a:t>
            </a:r>
            <a:r>
              <a:rPr lang="en-US" dirty="0">
                <a:latin typeface="Times New Roman" pitchFamily="18" charset="0"/>
                <a:cs typeface="Times New Roman" pitchFamily="18" charset="0"/>
              </a:rPr>
              <a:t> No. "&lt;&lt;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+ 1&lt;&lt;"\n";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&lt;&lt;"Name    :"&lt;&lt;p[</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].name&lt;&lt;"\n";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&lt;&lt;"Age     :"&lt;&lt;p[</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].age&lt;&lt;"\n";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is.close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return 0;</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872608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*******Faculty of Computer Science*******</a:t>
            </a:r>
            <a:endParaRPr lang="en-US"/>
          </a:p>
        </p:txBody>
      </p:sp>
      <p:sp>
        <p:nvSpPr>
          <p:cNvPr id="3" name="Rectangle 2"/>
          <p:cNvSpPr/>
          <p:nvPr/>
        </p:nvSpPr>
        <p:spPr>
          <a:xfrm>
            <a:off x="152400" y="152400"/>
            <a:ext cx="6858000" cy="5909310"/>
          </a:xfrm>
          <a:prstGeom prst="rect">
            <a:avLst/>
          </a:prstGeom>
        </p:spPr>
        <p:txBody>
          <a:bodyPr wrap="square">
            <a:spAutoFit/>
          </a:bodyPr>
          <a:lstStyle/>
          <a:p>
            <a:r>
              <a:rPr lang="en-US" dirty="0">
                <a:solidFill>
                  <a:prstClr val="black"/>
                </a:solidFill>
                <a:latin typeface="Times New Roman" pitchFamily="18" charset="0"/>
                <a:cs typeface="Times New Roman" pitchFamily="18" charset="0"/>
              </a:rPr>
              <a:t>#include&lt;</a:t>
            </a:r>
            <a:r>
              <a:rPr lang="en-US" dirty="0" err="1">
                <a:solidFill>
                  <a:prstClr val="black"/>
                </a:solidFill>
                <a:latin typeface="Times New Roman" pitchFamily="18" charset="0"/>
                <a:cs typeface="Times New Roman" pitchFamily="18" charset="0"/>
              </a:rPr>
              <a:t>iostream.h</a:t>
            </a:r>
            <a:r>
              <a:rPr lang="en-US" dirty="0">
                <a:solidFill>
                  <a:prstClr val="black"/>
                </a:solidFill>
                <a:latin typeface="Times New Roman" pitchFamily="18" charset="0"/>
                <a:cs typeface="Times New Roman" pitchFamily="18" charset="0"/>
              </a:rPr>
              <a:t>&gt;</a:t>
            </a:r>
          </a:p>
          <a:p>
            <a:r>
              <a:rPr lang="en-US" dirty="0">
                <a:solidFill>
                  <a:prstClr val="black"/>
                </a:solidFill>
                <a:latin typeface="Times New Roman" pitchFamily="18" charset="0"/>
                <a:cs typeface="Times New Roman" pitchFamily="18" charset="0"/>
              </a:rPr>
              <a:t>#include&lt;</a:t>
            </a:r>
            <a:r>
              <a:rPr lang="en-US" dirty="0" err="1">
                <a:solidFill>
                  <a:prstClr val="black"/>
                </a:solidFill>
                <a:latin typeface="Times New Roman" pitchFamily="18" charset="0"/>
                <a:cs typeface="Times New Roman" pitchFamily="18" charset="0"/>
              </a:rPr>
              <a:t>fstream.h</a:t>
            </a:r>
            <a:r>
              <a:rPr lang="en-US" dirty="0">
                <a:solidFill>
                  <a:prstClr val="black"/>
                </a:solidFill>
                <a:latin typeface="Times New Roman" pitchFamily="18" charset="0"/>
                <a:cs typeface="Times New Roman" pitchFamily="18" charset="0"/>
              </a:rPr>
              <a:t>&gt;</a:t>
            </a:r>
          </a:p>
          <a:p>
            <a:r>
              <a:rPr lang="en-US" dirty="0" err="1">
                <a:solidFill>
                  <a:prstClr val="black"/>
                </a:solidFill>
                <a:latin typeface="Times New Roman" pitchFamily="18" charset="0"/>
                <a:cs typeface="Times New Roman" pitchFamily="18" charset="0"/>
              </a:rPr>
              <a:t>struct</a:t>
            </a:r>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person {</a:t>
            </a:r>
            <a:endParaRPr lang="en-US" dirty="0">
              <a:solidFill>
                <a:prstClr val="black"/>
              </a:solidFill>
              <a:latin typeface="Times New Roman" pitchFamily="18" charset="0"/>
              <a:cs typeface="Times New Roman" pitchFamily="18" charset="0"/>
            </a:endParaRPr>
          </a:p>
          <a:p>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            char </a:t>
            </a:r>
            <a:r>
              <a:rPr lang="en-US" dirty="0">
                <a:solidFill>
                  <a:prstClr val="black"/>
                </a:solidFill>
                <a:latin typeface="Times New Roman" pitchFamily="18" charset="0"/>
                <a:cs typeface="Times New Roman" pitchFamily="18" charset="0"/>
              </a:rPr>
              <a:t>name[80];</a:t>
            </a:r>
          </a:p>
          <a:p>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            </a:t>
            </a:r>
            <a:r>
              <a:rPr lang="en-US" dirty="0" err="1" smtClean="0">
                <a:solidFill>
                  <a:prstClr val="black"/>
                </a:solidFill>
                <a:latin typeface="Times New Roman" pitchFamily="18" charset="0"/>
                <a:cs typeface="Times New Roman" pitchFamily="18" charset="0"/>
              </a:rPr>
              <a:t>int</a:t>
            </a:r>
            <a:r>
              <a:rPr lang="en-US" dirty="0" smtClean="0">
                <a:solidFill>
                  <a:prstClr val="black"/>
                </a:solidFill>
                <a:latin typeface="Times New Roman" pitchFamily="18" charset="0"/>
                <a:cs typeface="Times New Roman" pitchFamily="18" charset="0"/>
              </a:rPr>
              <a:t> </a:t>
            </a:r>
            <a:r>
              <a:rPr lang="en-US" dirty="0">
                <a:solidFill>
                  <a:prstClr val="black"/>
                </a:solidFill>
                <a:latin typeface="Times New Roman" pitchFamily="18" charset="0"/>
                <a:cs typeface="Times New Roman" pitchFamily="18" charset="0"/>
              </a:rPr>
              <a:t>age</a:t>
            </a:r>
            <a:r>
              <a:rPr lang="en-US" dirty="0" smtClean="0">
                <a:solidFill>
                  <a:prstClr val="black"/>
                </a:solidFill>
                <a:latin typeface="Times New Roman" pitchFamily="18" charset="0"/>
                <a:cs typeface="Times New Roman" pitchFamily="18" charset="0"/>
              </a:rPr>
              <a:t>;};</a:t>
            </a:r>
            <a:endParaRPr lang="en-US" dirty="0">
              <a:solidFill>
                <a:prstClr val="black"/>
              </a:solidFill>
              <a:latin typeface="Times New Roman" pitchFamily="18" charset="0"/>
              <a:cs typeface="Times New Roman" pitchFamily="18" charset="0"/>
            </a:endParaRPr>
          </a:p>
          <a:p>
            <a:r>
              <a:rPr lang="en-US" dirty="0" err="1">
                <a:solidFill>
                  <a:prstClr val="black"/>
                </a:solidFill>
                <a:latin typeface="Times New Roman" pitchFamily="18" charset="0"/>
                <a:cs typeface="Times New Roman" pitchFamily="18" charset="0"/>
              </a:rPr>
              <a:t>int</a:t>
            </a:r>
            <a:r>
              <a:rPr lang="en-US" dirty="0">
                <a:solidFill>
                  <a:prstClr val="black"/>
                </a:solidFill>
                <a:latin typeface="Times New Roman" pitchFamily="18" charset="0"/>
                <a:cs typeface="Times New Roman" pitchFamily="18" charset="0"/>
              </a:rPr>
              <a:t> main()</a:t>
            </a:r>
          </a:p>
          <a:p>
            <a:r>
              <a:rPr lang="en-US" dirty="0" smtClean="0">
                <a:solidFill>
                  <a:prstClr val="black"/>
                </a:solidFill>
                <a:latin typeface="Times New Roman" pitchFamily="18" charset="0"/>
                <a:cs typeface="Times New Roman" pitchFamily="18" charset="0"/>
              </a:rPr>
              <a:t>{               person p[3];</a:t>
            </a:r>
            <a:endParaRPr lang="en-US" dirty="0">
              <a:solidFill>
                <a:prstClr val="black"/>
              </a:solidFill>
              <a:latin typeface="Times New Roman" pitchFamily="18" charset="0"/>
              <a:cs typeface="Times New Roman" pitchFamily="18" charset="0"/>
            </a:endParaRPr>
          </a:p>
          <a:p>
            <a:r>
              <a:rPr lang="en-US" dirty="0">
                <a:solidFill>
                  <a:prstClr val="black"/>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ifstream</a:t>
            </a:r>
            <a:r>
              <a:rPr lang="en-US" b="1" dirty="0">
                <a:solidFill>
                  <a:srgbClr val="FF0000"/>
                </a:solidFill>
                <a:latin typeface="Times New Roman" pitchFamily="18" charset="0"/>
                <a:cs typeface="Times New Roman" pitchFamily="18" charset="0"/>
              </a:rPr>
              <a:t> is("</a:t>
            </a:r>
            <a:r>
              <a:rPr lang="en-US" b="1" dirty="0" smtClean="0">
                <a:solidFill>
                  <a:srgbClr val="FF0000"/>
                </a:solidFill>
                <a:latin typeface="Times New Roman" pitchFamily="18" charset="0"/>
                <a:cs typeface="Times New Roman" pitchFamily="18" charset="0"/>
              </a:rPr>
              <a:t>PERSON.DAT</a:t>
            </a:r>
            <a:r>
              <a:rPr lang="en-US" b="1" dirty="0">
                <a:solidFill>
                  <a:srgbClr val="FF0000"/>
                </a:solidFill>
                <a:latin typeface="Times New Roman" pitchFamily="18" charset="0"/>
                <a:cs typeface="Times New Roman" pitchFamily="18" charset="0"/>
              </a:rPr>
              <a:t>",ios::in| </a:t>
            </a:r>
            <a:r>
              <a:rPr lang="en-US" b="1" dirty="0" err="1">
                <a:solidFill>
                  <a:srgbClr val="FF0000"/>
                </a:solidFill>
                <a:latin typeface="Times New Roman" pitchFamily="18" charset="0"/>
                <a:cs typeface="Times New Roman" pitchFamily="18" charset="0"/>
              </a:rPr>
              <a:t>ios</a:t>
            </a:r>
            <a:r>
              <a:rPr lang="en-US" b="1" dirty="0">
                <a:solidFill>
                  <a:srgbClr val="FF0000"/>
                </a:solidFill>
                <a:latin typeface="Times New Roman" pitchFamily="18" charset="0"/>
                <a:cs typeface="Times New Roman" pitchFamily="18" charset="0"/>
              </a:rPr>
              <a:t>::binary);</a:t>
            </a:r>
          </a:p>
          <a:p>
            <a:r>
              <a:rPr lang="en-US" dirty="0">
                <a:solidFill>
                  <a:prstClr val="black"/>
                </a:solidFill>
                <a:latin typeface="Times New Roman" pitchFamily="18" charset="0"/>
                <a:cs typeface="Times New Roman" pitchFamily="18" charset="0"/>
              </a:rPr>
              <a:t>	</a:t>
            </a:r>
            <a:r>
              <a:rPr lang="en-US" dirty="0" err="1">
                <a:solidFill>
                  <a:prstClr val="black"/>
                </a:solidFill>
                <a:latin typeface="Times New Roman" pitchFamily="18" charset="0"/>
                <a:cs typeface="Times New Roman" pitchFamily="18" charset="0"/>
              </a:rPr>
              <a:t>int</a:t>
            </a:r>
            <a:r>
              <a:rPr lang="en-US" dirty="0">
                <a:solidFill>
                  <a:prstClr val="black"/>
                </a:solidFill>
                <a:latin typeface="Times New Roman" pitchFamily="18" charset="0"/>
                <a:cs typeface="Times New Roman" pitchFamily="18" charset="0"/>
              </a:rPr>
              <a:t> n = 0;</a:t>
            </a:r>
          </a:p>
          <a:p>
            <a:r>
              <a:rPr lang="en-US" dirty="0">
                <a:solidFill>
                  <a:prstClr val="black"/>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is.read</a:t>
            </a:r>
            <a:r>
              <a:rPr lang="en-US" b="1" dirty="0">
                <a:solidFill>
                  <a:srgbClr val="FF0000"/>
                </a:solidFill>
                <a:latin typeface="Times New Roman" pitchFamily="18" charset="0"/>
                <a:cs typeface="Times New Roman" pitchFamily="18" charset="0"/>
              </a:rPr>
              <a:t>((char*)&amp;p[n], </a:t>
            </a:r>
            <a:r>
              <a:rPr lang="en-US" b="1" dirty="0" err="1">
                <a:solidFill>
                  <a:srgbClr val="FF0000"/>
                </a:solidFill>
                <a:latin typeface="Times New Roman" pitchFamily="18" charset="0"/>
                <a:cs typeface="Times New Roman" pitchFamily="18" charset="0"/>
              </a:rPr>
              <a:t>sizeof</a:t>
            </a:r>
            <a:r>
              <a:rPr lang="en-US" b="1" dirty="0">
                <a:solidFill>
                  <a:srgbClr val="FF0000"/>
                </a:solidFill>
                <a:latin typeface="Times New Roman" pitchFamily="18" charset="0"/>
                <a:cs typeface="Times New Roman" pitchFamily="18" charset="0"/>
              </a:rPr>
              <a:t>(p[n]));</a:t>
            </a:r>
          </a:p>
          <a:p>
            <a:r>
              <a:rPr lang="en-US" dirty="0">
                <a:solidFill>
                  <a:prstClr val="black"/>
                </a:solidFill>
                <a:latin typeface="Times New Roman" pitchFamily="18" charset="0"/>
                <a:cs typeface="Times New Roman" pitchFamily="18" charset="0"/>
              </a:rPr>
              <a:t>	while(!</a:t>
            </a:r>
            <a:r>
              <a:rPr lang="en-US" dirty="0" err="1">
                <a:solidFill>
                  <a:prstClr val="black"/>
                </a:solidFill>
                <a:latin typeface="Times New Roman" pitchFamily="18" charset="0"/>
                <a:cs typeface="Times New Roman" pitchFamily="18" charset="0"/>
              </a:rPr>
              <a:t>is.eof</a:t>
            </a:r>
            <a:r>
              <a:rPr lang="en-US" dirty="0">
                <a:solidFill>
                  <a:prstClr val="black"/>
                </a:solidFill>
                <a:latin typeface="Times New Roman" pitchFamily="18" charset="0"/>
                <a:cs typeface="Times New Roman" pitchFamily="18" charset="0"/>
              </a:rPr>
              <a:t>())</a:t>
            </a:r>
          </a:p>
          <a:p>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              </a:t>
            </a:r>
          </a:p>
          <a:p>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	</a:t>
            </a:r>
            <a:r>
              <a:rPr lang="en-US" dirty="0" err="1">
                <a:solidFill>
                  <a:prstClr val="black"/>
                </a:solidFill>
                <a:latin typeface="Times New Roman" pitchFamily="18" charset="0"/>
                <a:cs typeface="Times New Roman" pitchFamily="18" charset="0"/>
              </a:rPr>
              <a:t>cout</a:t>
            </a:r>
            <a:r>
              <a:rPr lang="en-US" dirty="0">
                <a:solidFill>
                  <a:prstClr val="black"/>
                </a:solidFill>
                <a:latin typeface="Times New Roman" pitchFamily="18" charset="0"/>
                <a:cs typeface="Times New Roman" pitchFamily="18" charset="0"/>
              </a:rPr>
              <a:t>&lt;&lt;"\</a:t>
            </a:r>
            <a:r>
              <a:rPr lang="en-US" dirty="0" err="1">
                <a:solidFill>
                  <a:prstClr val="black"/>
                </a:solidFill>
                <a:latin typeface="Times New Roman" pitchFamily="18" charset="0"/>
                <a:cs typeface="Times New Roman" pitchFamily="18" charset="0"/>
              </a:rPr>
              <a:t>nPerson</a:t>
            </a:r>
            <a:r>
              <a:rPr lang="en-US" dirty="0">
                <a:solidFill>
                  <a:prstClr val="black"/>
                </a:solidFill>
                <a:latin typeface="Times New Roman" pitchFamily="18" charset="0"/>
                <a:cs typeface="Times New Roman" pitchFamily="18" charset="0"/>
              </a:rPr>
              <a:t> No. </a:t>
            </a:r>
            <a:r>
              <a:rPr lang="en-US">
                <a:solidFill>
                  <a:prstClr val="black"/>
                </a:solidFill>
                <a:latin typeface="Times New Roman" pitchFamily="18" charset="0"/>
                <a:cs typeface="Times New Roman" pitchFamily="18" charset="0"/>
              </a:rPr>
              <a:t>"&lt;&lt; </a:t>
            </a:r>
            <a:r>
              <a:rPr lang="en-US" smtClean="0">
                <a:solidFill>
                  <a:prstClr val="black"/>
                </a:solidFill>
                <a:latin typeface="Times New Roman" pitchFamily="18" charset="0"/>
                <a:cs typeface="Times New Roman" pitchFamily="18" charset="0"/>
              </a:rPr>
              <a:t>n</a:t>
            </a:r>
            <a:r>
              <a:rPr lang="en-US" dirty="0" smtClean="0">
                <a:solidFill>
                  <a:prstClr val="black"/>
                </a:solidFill>
                <a:latin typeface="Times New Roman" pitchFamily="18" charset="0"/>
                <a:cs typeface="Times New Roman" pitchFamily="18" charset="0"/>
              </a:rPr>
              <a:t>+ </a:t>
            </a:r>
            <a:r>
              <a:rPr lang="en-US" dirty="0">
                <a:solidFill>
                  <a:prstClr val="black"/>
                </a:solidFill>
                <a:latin typeface="Times New Roman" pitchFamily="18" charset="0"/>
                <a:cs typeface="Times New Roman" pitchFamily="18" charset="0"/>
              </a:rPr>
              <a:t>1&lt;&lt;"\n";</a:t>
            </a:r>
          </a:p>
          <a:p>
            <a:r>
              <a:rPr lang="en-US" dirty="0">
                <a:solidFill>
                  <a:prstClr val="black"/>
                </a:solidFill>
                <a:latin typeface="Times New Roman" pitchFamily="18" charset="0"/>
                <a:cs typeface="Times New Roman" pitchFamily="18" charset="0"/>
              </a:rPr>
              <a:t>		</a:t>
            </a:r>
            <a:r>
              <a:rPr lang="en-US" dirty="0" err="1">
                <a:solidFill>
                  <a:prstClr val="black"/>
                </a:solidFill>
                <a:latin typeface="Times New Roman" pitchFamily="18" charset="0"/>
                <a:cs typeface="Times New Roman" pitchFamily="18" charset="0"/>
              </a:rPr>
              <a:t>cout</a:t>
            </a:r>
            <a:r>
              <a:rPr lang="en-US" dirty="0">
                <a:solidFill>
                  <a:prstClr val="black"/>
                </a:solidFill>
                <a:latin typeface="Times New Roman" pitchFamily="18" charset="0"/>
                <a:cs typeface="Times New Roman" pitchFamily="18" charset="0"/>
              </a:rPr>
              <a:t>&lt;&lt;"Name    :"&lt;&lt;</a:t>
            </a:r>
            <a:r>
              <a:rPr lang="en-US" dirty="0" smtClean="0">
                <a:solidFill>
                  <a:prstClr val="black"/>
                </a:solidFill>
                <a:latin typeface="Times New Roman" pitchFamily="18" charset="0"/>
                <a:cs typeface="Times New Roman" pitchFamily="18" charset="0"/>
              </a:rPr>
              <a:t>p[n].</a:t>
            </a:r>
            <a:r>
              <a:rPr lang="en-US" dirty="0">
                <a:solidFill>
                  <a:prstClr val="black"/>
                </a:solidFill>
                <a:latin typeface="Times New Roman" pitchFamily="18" charset="0"/>
                <a:cs typeface="Times New Roman" pitchFamily="18" charset="0"/>
              </a:rPr>
              <a:t>name&lt;&lt;"\n";</a:t>
            </a:r>
          </a:p>
          <a:p>
            <a:r>
              <a:rPr lang="en-US" dirty="0">
                <a:solidFill>
                  <a:prstClr val="black"/>
                </a:solidFill>
                <a:latin typeface="Times New Roman" pitchFamily="18" charset="0"/>
                <a:cs typeface="Times New Roman" pitchFamily="18" charset="0"/>
              </a:rPr>
              <a:t>		</a:t>
            </a:r>
            <a:r>
              <a:rPr lang="en-US" dirty="0" err="1">
                <a:solidFill>
                  <a:prstClr val="black"/>
                </a:solidFill>
                <a:latin typeface="Times New Roman" pitchFamily="18" charset="0"/>
                <a:cs typeface="Times New Roman" pitchFamily="18" charset="0"/>
              </a:rPr>
              <a:t>cout</a:t>
            </a:r>
            <a:r>
              <a:rPr lang="en-US" dirty="0">
                <a:solidFill>
                  <a:prstClr val="black"/>
                </a:solidFill>
                <a:latin typeface="Times New Roman" pitchFamily="18" charset="0"/>
                <a:cs typeface="Times New Roman" pitchFamily="18" charset="0"/>
              </a:rPr>
              <a:t>&lt;&lt;"Age     :"&lt;&lt;</a:t>
            </a:r>
            <a:r>
              <a:rPr lang="en-US" dirty="0" smtClean="0">
                <a:solidFill>
                  <a:prstClr val="black"/>
                </a:solidFill>
                <a:latin typeface="Times New Roman" pitchFamily="18" charset="0"/>
                <a:cs typeface="Times New Roman" pitchFamily="18" charset="0"/>
              </a:rPr>
              <a:t>p[n].</a:t>
            </a:r>
            <a:r>
              <a:rPr lang="en-US" dirty="0">
                <a:solidFill>
                  <a:prstClr val="black"/>
                </a:solidFill>
                <a:latin typeface="Times New Roman" pitchFamily="18" charset="0"/>
                <a:cs typeface="Times New Roman" pitchFamily="18" charset="0"/>
              </a:rPr>
              <a:t>age&lt;&lt;"\n</a:t>
            </a:r>
            <a:r>
              <a:rPr lang="en-US" dirty="0" smtClean="0">
                <a:solidFill>
                  <a:prstClr val="black"/>
                </a:solidFill>
                <a:latin typeface="Times New Roman" pitchFamily="18" charset="0"/>
                <a:cs typeface="Times New Roman" pitchFamily="18" charset="0"/>
              </a:rPr>
              <a:t>";</a:t>
            </a:r>
          </a:p>
          <a:p>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	n</a:t>
            </a:r>
            <a:r>
              <a:rPr lang="en-US" dirty="0">
                <a:solidFill>
                  <a:prstClr val="black"/>
                </a:solidFill>
                <a:latin typeface="Times New Roman" pitchFamily="18" charset="0"/>
                <a:cs typeface="Times New Roman" pitchFamily="18" charset="0"/>
              </a:rPr>
              <a:t>++;</a:t>
            </a:r>
          </a:p>
          <a:p>
            <a:r>
              <a:rPr lang="en-US" dirty="0">
                <a:solidFill>
                  <a:prstClr val="black"/>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is.read</a:t>
            </a:r>
            <a:r>
              <a:rPr lang="en-US" b="1" dirty="0">
                <a:solidFill>
                  <a:srgbClr val="FF0000"/>
                </a:solidFill>
                <a:latin typeface="Times New Roman" pitchFamily="18" charset="0"/>
                <a:cs typeface="Times New Roman" pitchFamily="18" charset="0"/>
              </a:rPr>
              <a:t>((char*)(&amp;p[n]), </a:t>
            </a:r>
            <a:r>
              <a:rPr lang="en-US" b="1" dirty="0" err="1">
                <a:solidFill>
                  <a:srgbClr val="FF0000"/>
                </a:solidFill>
                <a:latin typeface="Times New Roman" pitchFamily="18" charset="0"/>
                <a:cs typeface="Times New Roman" pitchFamily="18" charset="0"/>
              </a:rPr>
              <a:t>sizeof</a:t>
            </a:r>
            <a:r>
              <a:rPr lang="en-US" b="1" dirty="0">
                <a:solidFill>
                  <a:srgbClr val="FF0000"/>
                </a:solidFill>
                <a:latin typeface="Times New Roman" pitchFamily="18" charset="0"/>
                <a:cs typeface="Times New Roman" pitchFamily="18" charset="0"/>
              </a:rPr>
              <a:t>(p[n]));</a:t>
            </a:r>
          </a:p>
          <a:p>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a:t>
            </a:r>
            <a:endParaRPr lang="en-US" dirty="0">
              <a:solidFill>
                <a:prstClr val="black"/>
              </a:solidFill>
              <a:latin typeface="Times New Roman" pitchFamily="18" charset="0"/>
              <a:cs typeface="Times New Roman" pitchFamily="18" charset="0"/>
            </a:endParaRPr>
          </a:p>
          <a:p>
            <a:r>
              <a:rPr lang="en-US" dirty="0" smtClean="0">
                <a:solidFill>
                  <a:prstClr val="black"/>
                </a:solidFill>
                <a:latin typeface="Times New Roman" pitchFamily="18" charset="0"/>
                <a:cs typeface="Times New Roman" pitchFamily="18" charset="0"/>
              </a:rPr>
              <a:t>                  </a:t>
            </a:r>
            <a:r>
              <a:rPr lang="en-US" dirty="0" err="1" smtClean="0">
                <a:solidFill>
                  <a:prstClr val="black"/>
                </a:solidFill>
                <a:latin typeface="Times New Roman" pitchFamily="18" charset="0"/>
                <a:cs typeface="Times New Roman" pitchFamily="18" charset="0"/>
              </a:rPr>
              <a:t>is.close</a:t>
            </a:r>
            <a:r>
              <a:rPr lang="en-US" dirty="0" smtClean="0">
                <a:solidFill>
                  <a:prstClr val="black"/>
                </a:solidFill>
                <a:latin typeface="Times New Roman" pitchFamily="18" charset="0"/>
                <a:cs typeface="Times New Roman" pitchFamily="18" charset="0"/>
              </a:rPr>
              <a:t>();</a:t>
            </a:r>
          </a:p>
          <a:p>
            <a:r>
              <a:rPr lang="en-US" dirty="0">
                <a:solidFill>
                  <a:prstClr val="black"/>
                </a:solidFill>
                <a:latin typeface="Times New Roman" pitchFamily="18" charset="0"/>
                <a:cs typeface="Times New Roman" pitchFamily="18" charset="0"/>
              </a:rPr>
              <a:t> </a:t>
            </a:r>
            <a:r>
              <a:rPr lang="en-US" dirty="0" smtClean="0">
                <a:solidFill>
                  <a:prstClr val="black"/>
                </a:solidFill>
                <a:latin typeface="Times New Roman" pitchFamily="18" charset="0"/>
                <a:cs typeface="Times New Roman" pitchFamily="18" charset="0"/>
              </a:rPr>
              <a:t>                return 0;</a:t>
            </a:r>
            <a:endParaRPr lang="en-US" dirty="0">
              <a:solidFill>
                <a:prstClr val="black"/>
              </a:solidFill>
              <a:latin typeface="Times New Roman" pitchFamily="18" charset="0"/>
              <a:cs typeface="Times New Roman" pitchFamily="18" charset="0"/>
            </a:endParaRPr>
          </a:p>
          <a:p>
            <a:r>
              <a:rPr lang="en-US" dirty="0">
                <a:solidFill>
                  <a:prstClr val="black"/>
                </a:solidFill>
                <a:latin typeface="Times New Roman" pitchFamily="18" charset="0"/>
                <a:cs typeface="Times New Roman" pitchFamily="18" charset="0"/>
              </a:rPr>
              <a:t>}</a:t>
            </a:r>
          </a:p>
        </p:txBody>
      </p:sp>
    </p:spTree>
    <p:extLst>
      <p:ext uri="{BB962C8B-B14F-4D97-AF65-F5344CB8AC3E}">
        <p14:creationId xmlns:p14="http://schemas.microsoft.com/office/powerpoint/2010/main" val="3583858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0" y="304800"/>
            <a:ext cx="5334000" cy="6096000"/>
          </a:xfrm>
          <a:solidFill>
            <a:srgbClr val="EAF7FA"/>
          </a:solidFill>
          <a:ln>
            <a:solidFill>
              <a:srgbClr val="0070C0"/>
            </a:solidFill>
          </a:ln>
        </p:spPr>
        <p:txBody>
          <a:bodyPr>
            <a:noAutofit/>
          </a:bodyPr>
          <a:lstStyle/>
          <a:p>
            <a:pPr marL="0" indent="0">
              <a:buNone/>
            </a:pPr>
            <a:r>
              <a:rPr lang="en-US" sz="1800" dirty="0"/>
              <a:t>#include&lt;</a:t>
            </a:r>
            <a:r>
              <a:rPr lang="en-US" sz="1800" dirty="0" err="1"/>
              <a:t>iostream.h</a:t>
            </a:r>
            <a:r>
              <a:rPr lang="en-US" sz="1800" dirty="0"/>
              <a:t>&gt;</a:t>
            </a:r>
          </a:p>
          <a:p>
            <a:pPr marL="0" indent="0">
              <a:buNone/>
            </a:pPr>
            <a:r>
              <a:rPr lang="en-US" sz="1800" dirty="0"/>
              <a:t>#include&lt;</a:t>
            </a:r>
            <a:r>
              <a:rPr lang="en-US" sz="1800" dirty="0" err="1"/>
              <a:t>fstream.h</a:t>
            </a:r>
            <a:r>
              <a:rPr lang="en-US" sz="1800" dirty="0"/>
              <a:t>&gt;</a:t>
            </a:r>
          </a:p>
          <a:p>
            <a:pPr marL="0" indent="0">
              <a:buNone/>
            </a:pPr>
            <a:r>
              <a:rPr lang="en-US" sz="1800" dirty="0" err="1"/>
              <a:t>struct</a:t>
            </a:r>
            <a:r>
              <a:rPr lang="en-US" sz="1800" dirty="0"/>
              <a:t> </a:t>
            </a:r>
            <a:r>
              <a:rPr lang="en-US" sz="1800" dirty="0" smtClean="0"/>
              <a:t>person{  char name[80];</a:t>
            </a:r>
          </a:p>
          <a:p>
            <a:pPr marL="0" indent="0">
              <a:buNone/>
            </a:pPr>
            <a:r>
              <a:rPr lang="en-US" sz="1800" dirty="0"/>
              <a:t>	</a:t>
            </a:r>
            <a:r>
              <a:rPr lang="en-US" sz="1800" dirty="0" smtClean="0"/>
              <a:t>       </a:t>
            </a:r>
            <a:r>
              <a:rPr lang="en-US" sz="1800" dirty="0" err="1" smtClean="0"/>
              <a:t>int</a:t>
            </a:r>
            <a:r>
              <a:rPr lang="en-US" sz="1800" dirty="0" smtClean="0"/>
              <a:t> </a:t>
            </a:r>
            <a:r>
              <a:rPr lang="en-US" sz="1800" dirty="0"/>
              <a:t>age</a:t>
            </a:r>
            <a:r>
              <a:rPr lang="en-US" sz="1800" dirty="0" smtClean="0"/>
              <a:t>;};</a:t>
            </a:r>
            <a:endParaRPr lang="en-US" sz="1800" dirty="0"/>
          </a:p>
          <a:p>
            <a:pPr marL="0" indent="0">
              <a:buNone/>
            </a:pPr>
            <a:r>
              <a:rPr lang="en-US" sz="1800" dirty="0" err="1"/>
              <a:t>int</a:t>
            </a:r>
            <a:r>
              <a:rPr lang="en-US" sz="1800" dirty="0"/>
              <a:t> main()</a:t>
            </a:r>
          </a:p>
          <a:p>
            <a:pPr marL="0" indent="0">
              <a:buNone/>
            </a:pPr>
            <a:r>
              <a:rPr lang="en-US" sz="1800" dirty="0" smtClean="0"/>
              <a:t>{   </a:t>
            </a:r>
            <a:r>
              <a:rPr lang="en-US" sz="1800" dirty="0" err="1" smtClean="0"/>
              <a:t>const</a:t>
            </a:r>
            <a:r>
              <a:rPr lang="en-US" sz="1800" dirty="0" smtClean="0"/>
              <a:t> </a:t>
            </a:r>
            <a:r>
              <a:rPr lang="en-US" sz="1800" dirty="0" err="1"/>
              <a:t>int</a:t>
            </a:r>
            <a:r>
              <a:rPr lang="en-US" sz="1800" dirty="0"/>
              <a:t> SIZE=5;</a:t>
            </a:r>
          </a:p>
          <a:p>
            <a:pPr marL="0" indent="0">
              <a:buNone/>
            </a:pPr>
            <a:r>
              <a:rPr lang="en-US" sz="1800" dirty="0" smtClean="0"/>
              <a:t>     person </a:t>
            </a:r>
            <a:r>
              <a:rPr lang="en-US" sz="1800" dirty="0"/>
              <a:t>p[SIZE];</a:t>
            </a:r>
          </a:p>
          <a:p>
            <a:pPr marL="0" indent="0">
              <a:buNone/>
            </a:pPr>
            <a:r>
              <a:rPr lang="en-US" sz="1800" dirty="0" smtClean="0"/>
              <a:t>     </a:t>
            </a:r>
            <a:r>
              <a:rPr lang="en-US" sz="1800" dirty="0" err="1" smtClean="0"/>
              <a:t>int</a:t>
            </a:r>
            <a:r>
              <a:rPr lang="en-US" sz="1800" dirty="0" smtClean="0"/>
              <a:t> </a:t>
            </a:r>
            <a:r>
              <a:rPr lang="en-US" sz="1800" dirty="0"/>
              <a:t>n;</a:t>
            </a:r>
          </a:p>
          <a:p>
            <a:pPr marL="0" indent="0">
              <a:buNone/>
            </a:pPr>
            <a:r>
              <a:rPr lang="en-US" sz="1800" dirty="0" smtClean="0"/>
              <a:t>     </a:t>
            </a:r>
            <a:r>
              <a:rPr lang="en-US" sz="1800" dirty="0" err="1" smtClean="0"/>
              <a:t>fstream</a:t>
            </a:r>
            <a:r>
              <a:rPr lang="en-US" sz="1800" dirty="0" smtClean="0"/>
              <a:t> </a:t>
            </a:r>
            <a:r>
              <a:rPr lang="en-US" sz="1800" dirty="0" err="1"/>
              <a:t>os</a:t>
            </a:r>
            <a:r>
              <a:rPr lang="en-US" sz="1800" dirty="0"/>
              <a:t>;</a:t>
            </a:r>
          </a:p>
          <a:p>
            <a:pPr marL="0" indent="0">
              <a:buNone/>
            </a:pPr>
            <a:r>
              <a:rPr lang="en-US" sz="1800" dirty="0" err="1" smtClean="0">
                <a:solidFill>
                  <a:srgbClr val="FF0000"/>
                </a:solidFill>
              </a:rPr>
              <a:t>os.open</a:t>
            </a:r>
            <a:r>
              <a:rPr lang="en-US" sz="1800" dirty="0">
                <a:solidFill>
                  <a:srgbClr val="FF0000"/>
                </a:solidFill>
              </a:rPr>
              <a:t>("PERSON.DAT", </a:t>
            </a:r>
            <a:r>
              <a:rPr lang="en-US" sz="1800" dirty="0" err="1">
                <a:solidFill>
                  <a:srgbClr val="FF0000"/>
                </a:solidFill>
              </a:rPr>
              <a:t>ios</a:t>
            </a:r>
            <a:r>
              <a:rPr lang="en-US" sz="1800" dirty="0">
                <a:solidFill>
                  <a:srgbClr val="FF0000"/>
                </a:solidFill>
              </a:rPr>
              <a:t>::out | </a:t>
            </a:r>
            <a:r>
              <a:rPr lang="en-US" sz="1800" dirty="0" err="1">
                <a:solidFill>
                  <a:srgbClr val="FF0000"/>
                </a:solidFill>
              </a:rPr>
              <a:t>ios</a:t>
            </a:r>
            <a:r>
              <a:rPr lang="en-US" sz="1800" dirty="0">
                <a:solidFill>
                  <a:srgbClr val="FF0000"/>
                </a:solidFill>
              </a:rPr>
              <a:t>::in </a:t>
            </a:r>
            <a:r>
              <a:rPr lang="en-US" sz="1800" dirty="0" smtClean="0">
                <a:solidFill>
                  <a:srgbClr val="FF0000"/>
                </a:solidFill>
              </a:rPr>
              <a:t>|</a:t>
            </a:r>
            <a:r>
              <a:rPr lang="en-US" sz="1800" dirty="0" err="1" smtClean="0">
                <a:solidFill>
                  <a:srgbClr val="FF0000"/>
                </a:solidFill>
              </a:rPr>
              <a:t>ios</a:t>
            </a:r>
            <a:r>
              <a:rPr lang="en-US" sz="1800" dirty="0">
                <a:solidFill>
                  <a:srgbClr val="FF0000"/>
                </a:solidFill>
              </a:rPr>
              <a:t>::binary);</a:t>
            </a:r>
          </a:p>
          <a:p>
            <a:pPr marL="0" indent="0">
              <a:buNone/>
            </a:pPr>
            <a:r>
              <a:rPr lang="en-US" sz="1800" dirty="0" smtClean="0"/>
              <a:t>for(n=0;n&lt;</a:t>
            </a:r>
            <a:r>
              <a:rPr lang="en-US" sz="1800" dirty="0" err="1" smtClean="0"/>
              <a:t>SIZE;n</a:t>
            </a:r>
            <a:r>
              <a:rPr lang="en-US" sz="1800" dirty="0" smtClean="0"/>
              <a:t>++)</a:t>
            </a:r>
          </a:p>
          <a:p>
            <a:pPr marL="0" indent="0">
              <a:buNone/>
            </a:pPr>
            <a:r>
              <a:rPr lang="en-US" sz="1800" dirty="0" smtClean="0"/>
              <a:t>{ </a:t>
            </a:r>
            <a:r>
              <a:rPr lang="en-US" sz="1800" dirty="0" err="1" smtClean="0"/>
              <a:t>cout</a:t>
            </a:r>
            <a:r>
              <a:rPr lang="en-US" sz="1800" dirty="0" smtClean="0"/>
              <a:t>&lt;&lt;"Enter name for person no. "&lt;&lt; n + 1&lt;&lt;" : ";</a:t>
            </a:r>
          </a:p>
          <a:p>
            <a:pPr marL="0" indent="0">
              <a:buNone/>
            </a:pPr>
            <a:r>
              <a:rPr lang="en-US" sz="1800" dirty="0" smtClean="0"/>
              <a:t>   </a:t>
            </a:r>
            <a:r>
              <a:rPr lang="en-US" sz="1800" dirty="0" err="1" smtClean="0"/>
              <a:t>cin.getline</a:t>
            </a:r>
            <a:r>
              <a:rPr lang="en-US" sz="1800" dirty="0" smtClean="0"/>
              <a:t>(p[n</a:t>
            </a:r>
            <a:r>
              <a:rPr lang="en-US" sz="1800" dirty="0"/>
              <a:t>].name, 80);</a:t>
            </a:r>
          </a:p>
          <a:p>
            <a:pPr marL="0" indent="0">
              <a:buNone/>
            </a:pPr>
            <a:r>
              <a:rPr lang="en-US" sz="1800" dirty="0" smtClean="0"/>
              <a:t>   </a:t>
            </a:r>
            <a:r>
              <a:rPr lang="en-US" sz="1800" dirty="0" err="1" smtClean="0"/>
              <a:t>cout</a:t>
            </a:r>
            <a:r>
              <a:rPr lang="en-US" sz="1800" dirty="0"/>
              <a:t>&lt;&lt;"Enter age for person no. "&lt;&lt; n + 1&lt;&lt;" : ";</a:t>
            </a:r>
          </a:p>
          <a:p>
            <a:pPr marL="0" indent="0">
              <a:buNone/>
            </a:pPr>
            <a:r>
              <a:rPr lang="en-US" sz="1800" dirty="0" smtClean="0"/>
              <a:t>   </a:t>
            </a:r>
            <a:r>
              <a:rPr lang="en-US" sz="1800" dirty="0" err="1" smtClean="0"/>
              <a:t>cin</a:t>
            </a:r>
            <a:r>
              <a:rPr lang="en-US" sz="1800" dirty="0"/>
              <a:t>&gt;&gt;p[n].age;</a:t>
            </a:r>
          </a:p>
          <a:p>
            <a:pPr marL="0" indent="0">
              <a:buNone/>
            </a:pPr>
            <a:r>
              <a:rPr lang="en-US" sz="1800" dirty="0" smtClean="0"/>
              <a:t>   </a:t>
            </a:r>
            <a:r>
              <a:rPr lang="en-US" sz="1800" dirty="0" err="1" smtClean="0">
                <a:solidFill>
                  <a:srgbClr val="FF0000"/>
                </a:solidFill>
              </a:rPr>
              <a:t>os.write</a:t>
            </a:r>
            <a:r>
              <a:rPr lang="en-US" sz="1800" dirty="0">
                <a:solidFill>
                  <a:srgbClr val="FF0000"/>
                </a:solidFill>
              </a:rPr>
              <a:t>((char*)&amp;p[n], </a:t>
            </a:r>
            <a:r>
              <a:rPr lang="en-US" sz="1800" dirty="0" err="1" smtClean="0">
                <a:solidFill>
                  <a:srgbClr val="FF0000"/>
                </a:solidFill>
              </a:rPr>
              <a:t>sizeof</a:t>
            </a:r>
            <a:r>
              <a:rPr lang="en-US" sz="1800" dirty="0" smtClean="0">
                <a:solidFill>
                  <a:srgbClr val="FF0000"/>
                </a:solidFill>
              </a:rPr>
              <a:t>(person));</a:t>
            </a:r>
          </a:p>
          <a:p>
            <a:pPr marL="0" indent="0">
              <a:buNone/>
            </a:pPr>
            <a:r>
              <a:rPr lang="en-US" sz="1800" dirty="0" smtClean="0"/>
              <a:t>   </a:t>
            </a:r>
            <a:r>
              <a:rPr lang="en-US" sz="1800" dirty="0" err="1" smtClean="0"/>
              <a:t>cin.get</a:t>
            </a:r>
            <a:r>
              <a:rPr lang="en-US" sz="1800" dirty="0" smtClean="0"/>
              <a:t>();                    //</a:t>
            </a:r>
            <a:r>
              <a:rPr lang="en-US" sz="1800" dirty="0" err="1"/>
              <a:t>cin.ignore</a:t>
            </a:r>
            <a:r>
              <a:rPr lang="en-US" sz="1800" dirty="0"/>
              <a:t>(1, '\n');	</a:t>
            </a:r>
          </a:p>
          <a:p>
            <a:pPr marL="0" indent="0">
              <a:buNone/>
            </a:pPr>
            <a:r>
              <a:rPr lang="en-US" sz="1800" dirty="0" smtClean="0"/>
              <a:t> }</a:t>
            </a:r>
            <a:endParaRPr lang="en-US" sz="1800" dirty="0"/>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
        <p:nvSpPr>
          <p:cNvPr id="7" name="Content Placeholder 4"/>
          <p:cNvSpPr txBox="1">
            <a:spLocks/>
          </p:cNvSpPr>
          <p:nvPr/>
        </p:nvSpPr>
        <p:spPr>
          <a:xfrm>
            <a:off x="5410200" y="990600"/>
            <a:ext cx="3733800" cy="5638800"/>
          </a:xfrm>
          <a:prstGeom prst="rect">
            <a:avLst/>
          </a:prstGeom>
          <a:solidFill>
            <a:srgbClr val="EAF7FA"/>
          </a:solidFill>
          <a:ln>
            <a:solidFill>
              <a:srgbClr val="0070C0"/>
            </a:solidFill>
          </a:ln>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/*****for Read Data*************/</a:t>
            </a:r>
          </a:p>
          <a:p>
            <a:pPr marL="0" indent="0">
              <a:buNone/>
            </a:pPr>
            <a:r>
              <a:rPr lang="en-US" sz="1800" dirty="0" err="1"/>
              <a:t>os.seekg</a:t>
            </a:r>
            <a:r>
              <a:rPr lang="en-US" sz="1800" dirty="0"/>
              <a:t>(0);</a:t>
            </a:r>
            <a:endParaRPr lang="en-US" sz="1800" dirty="0" smtClean="0"/>
          </a:p>
          <a:p>
            <a:pPr marL="0" indent="0">
              <a:buNone/>
            </a:pPr>
            <a:r>
              <a:rPr lang="en-US" sz="1800" dirty="0" smtClean="0">
                <a:solidFill>
                  <a:srgbClr val="FF0000"/>
                </a:solidFill>
              </a:rPr>
              <a:t>n=0;</a:t>
            </a:r>
          </a:p>
          <a:p>
            <a:pPr marL="0" indent="0">
              <a:buNone/>
            </a:pPr>
            <a:r>
              <a:rPr lang="en-US" sz="1800" dirty="0" err="1" smtClean="0">
                <a:solidFill>
                  <a:srgbClr val="FF0000"/>
                </a:solidFill>
              </a:rPr>
              <a:t>os.read</a:t>
            </a:r>
            <a:r>
              <a:rPr lang="en-US" sz="1800" dirty="0" smtClean="0">
                <a:solidFill>
                  <a:srgbClr val="FF0000"/>
                </a:solidFill>
              </a:rPr>
              <a:t>((char*)&amp;p[n], </a:t>
            </a:r>
            <a:r>
              <a:rPr lang="en-US" sz="1800" dirty="0" err="1" smtClean="0">
                <a:solidFill>
                  <a:srgbClr val="FF0000"/>
                </a:solidFill>
              </a:rPr>
              <a:t>sizeof</a:t>
            </a:r>
            <a:r>
              <a:rPr lang="en-US" sz="1800" dirty="0" smtClean="0">
                <a:solidFill>
                  <a:srgbClr val="FF0000"/>
                </a:solidFill>
              </a:rPr>
              <a:t>(p[n]));</a:t>
            </a:r>
          </a:p>
          <a:p>
            <a:pPr marL="0" indent="0">
              <a:buNone/>
            </a:pPr>
            <a:r>
              <a:rPr lang="en-US" sz="1800" dirty="0" smtClean="0"/>
              <a:t>while</a:t>
            </a:r>
            <a:r>
              <a:rPr lang="en-US" sz="1800" dirty="0"/>
              <a:t>(!</a:t>
            </a:r>
            <a:r>
              <a:rPr lang="en-US" sz="1800" dirty="0" err="1"/>
              <a:t>os.eof</a:t>
            </a:r>
            <a:r>
              <a:rPr lang="en-US" sz="1800" dirty="0"/>
              <a:t>())</a:t>
            </a:r>
          </a:p>
          <a:p>
            <a:pPr marL="0" indent="0">
              <a:buNone/>
            </a:pPr>
            <a:r>
              <a:rPr lang="en-US" sz="1800" dirty="0" smtClean="0"/>
              <a:t>{ n</a:t>
            </a:r>
            <a:r>
              <a:rPr lang="en-US" sz="1800" dirty="0"/>
              <a:t>++;</a:t>
            </a:r>
          </a:p>
          <a:p>
            <a:pPr marL="0" indent="0">
              <a:buNone/>
            </a:pPr>
            <a:r>
              <a:rPr lang="en-US" sz="1800" dirty="0" err="1" smtClean="0">
                <a:solidFill>
                  <a:srgbClr val="FF0000"/>
                </a:solidFill>
              </a:rPr>
              <a:t>os.read</a:t>
            </a:r>
            <a:r>
              <a:rPr lang="en-US" sz="1800" dirty="0">
                <a:solidFill>
                  <a:srgbClr val="FF0000"/>
                </a:solidFill>
              </a:rPr>
              <a:t>((char</a:t>
            </a:r>
            <a:r>
              <a:rPr lang="en-US" sz="1800" dirty="0" smtClean="0">
                <a:solidFill>
                  <a:srgbClr val="FF0000"/>
                </a:solidFill>
              </a:rPr>
              <a:t>*)&amp;</a:t>
            </a:r>
            <a:r>
              <a:rPr lang="en-US" sz="1800" dirty="0">
                <a:solidFill>
                  <a:srgbClr val="FF0000"/>
                </a:solidFill>
              </a:rPr>
              <a:t>p[n</a:t>
            </a:r>
            <a:r>
              <a:rPr lang="en-US" sz="1800" dirty="0" smtClean="0">
                <a:solidFill>
                  <a:srgbClr val="FF0000"/>
                </a:solidFill>
              </a:rPr>
              <a:t>],</a:t>
            </a:r>
            <a:r>
              <a:rPr lang="en-US" sz="1800" dirty="0" err="1" smtClean="0">
                <a:solidFill>
                  <a:srgbClr val="FF0000"/>
                </a:solidFill>
              </a:rPr>
              <a:t>sizeof</a:t>
            </a:r>
            <a:r>
              <a:rPr lang="en-US" sz="1800" dirty="0" smtClean="0">
                <a:solidFill>
                  <a:srgbClr val="FF0000"/>
                </a:solidFill>
              </a:rPr>
              <a:t>(p[n</a:t>
            </a:r>
            <a:r>
              <a:rPr lang="en-US" sz="1800" dirty="0">
                <a:solidFill>
                  <a:srgbClr val="FF0000"/>
                </a:solidFill>
              </a:rPr>
              <a:t>]));</a:t>
            </a:r>
          </a:p>
          <a:p>
            <a:pPr marL="0" indent="0">
              <a:buNone/>
            </a:pPr>
            <a:r>
              <a:rPr lang="en-US" sz="1800" dirty="0" smtClean="0"/>
              <a:t>}</a:t>
            </a:r>
            <a:endParaRPr lang="en-US" sz="1800" dirty="0"/>
          </a:p>
          <a:p>
            <a:pPr marL="0" indent="0">
              <a:buNone/>
            </a:pPr>
            <a:r>
              <a:rPr lang="en-US" sz="1800" dirty="0" smtClean="0"/>
              <a:t>for(</a:t>
            </a:r>
            <a:r>
              <a:rPr lang="en-US" sz="1800" dirty="0" err="1" smtClean="0"/>
              <a:t>int</a:t>
            </a:r>
            <a:r>
              <a:rPr lang="en-US" sz="1800" dirty="0" smtClean="0"/>
              <a:t> </a:t>
            </a:r>
            <a:r>
              <a:rPr lang="en-US" sz="1800" dirty="0" err="1"/>
              <a:t>i</a:t>
            </a:r>
            <a:r>
              <a:rPr lang="en-US" sz="1800" dirty="0"/>
              <a:t> = 0; </a:t>
            </a:r>
            <a:r>
              <a:rPr lang="en-US" sz="1800" dirty="0" err="1"/>
              <a:t>i</a:t>
            </a:r>
            <a:r>
              <a:rPr lang="en-US" sz="1800" dirty="0"/>
              <a:t> &lt; n; </a:t>
            </a:r>
            <a:r>
              <a:rPr lang="en-US" sz="1800" dirty="0" err="1"/>
              <a:t>i</a:t>
            </a:r>
            <a:r>
              <a:rPr lang="en-US" sz="1800" dirty="0"/>
              <a:t> ++)</a:t>
            </a:r>
          </a:p>
          <a:p>
            <a:pPr marL="0" indent="0">
              <a:buNone/>
            </a:pPr>
            <a:r>
              <a:rPr lang="en-US" sz="1800" dirty="0" smtClean="0"/>
              <a:t>{</a:t>
            </a:r>
            <a:endParaRPr lang="en-US" sz="1800" dirty="0"/>
          </a:p>
          <a:p>
            <a:pPr marL="0" indent="0">
              <a:buNone/>
            </a:pPr>
            <a:r>
              <a:rPr lang="en-US" sz="1800" dirty="0" err="1" smtClean="0"/>
              <a:t>cout</a:t>
            </a:r>
            <a:r>
              <a:rPr lang="en-US" sz="1800" dirty="0"/>
              <a:t>&lt;&lt;"\</a:t>
            </a:r>
            <a:r>
              <a:rPr lang="en-US" sz="1800" dirty="0" err="1"/>
              <a:t>nPerson</a:t>
            </a:r>
            <a:r>
              <a:rPr lang="en-US" sz="1800" dirty="0"/>
              <a:t> No. "&lt;&lt; </a:t>
            </a:r>
            <a:r>
              <a:rPr lang="en-US" sz="1800" dirty="0" err="1"/>
              <a:t>i</a:t>
            </a:r>
            <a:r>
              <a:rPr lang="en-US" sz="1800" dirty="0"/>
              <a:t> + 1&lt;&lt;"\n";</a:t>
            </a:r>
          </a:p>
          <a:p>
            <a:pPr marL="0" indent="0">
              <a:buNone/>
            </a:pPr>
            <a:r>
              <a:rPr lang="en-US" sz="1800" dirty="0" err="1" smtClean="0"/>
              <a:t>cout</a:t>
            </a:r>
            <a:r>
              <a:rPr lang="en-US" sz="1800" dirty="0"/>
              <a:t>&lt;&lt;"Name    :"&lt;&lt;p[</a:t>
            </a:r>
            <a:r>
              <a:rPr lang="en-US" sz="1800" dirty="0" err="1"/>
              <a:t>i</a:t>
            </a:r>
            <a:r>
              <a:rPr lang="en-US" sz="1800" dirty="0"/>
              <a:t>].name&lt;&lt;"\n";</a:t>
            </a:r>
          </a:p>
          <a:p>
            <a:pPr marL="0" indent="0">
              <a:buNone/>
            </a:pPr>
            <a:r>
              <a:rPr lang="en-US" sz="1800" dirty="0" err="1" smtClean="0"/>
              <a:t>cout</a:t>
            </a:r>
            <a:r>
              <a:rPr lang="en-US" sz="1800" dirty="0"/>
              <a:t>&lt;&lt;"Age     :"&lt;&lt;p[</a:t>
            </a:r>
            <a:r>
              <a:rPr lang="en-US" sz="1800" dirty="0" err="1"/>
              <a:t>i</a:t>
            </a:r>
            <a:r>
              <a:rPr lang="en-US" sz="1800" dirty="0"/>
              <a:t>].age&lt;&lt;"\n";</a:t>
            </a:r>
          </a:p>
          <a:p>
            <a:pPr marL="0" indent="0">
              <a:buNone/>
            </a:pPr>
            <a:r>
              <a:rPr lang="en-US" sz="1800" dirty="0" smtClean="0"/>
              <a:t>}</a:t>
            </a:r>
          </a:p>
          <a:p>
            <a:pPr marL="0" indent="0">
              <a:buNone/>
            </a:pPr>
            <a:r>
              <a:rPr lang="en-US" sz="1800" dirty="0" err="1" smtClean="0"/>
              <a:t>os.close</a:t>
            </a:r>
            <a:r>
              <a:rPr lang="en-US" sz="1800" dirty="0"/>
              <a:t>();</a:t>
            </a:r>
          </a:p>
          <a:p>
            <a:pPr marL="0" indent="0">
              <a:buNone/>
            </a:pPr>
            <a:r>
              <a:rPr lang="en-US" sz="1800" dirty="0" smtClean="0"/>
              <a:t>return </a:t>
            </a:r>
            <a:r>
              <a:rPr lang="en-US" sz="1800" dirty="0"/>
              <a:t>0;</a:t>
            </a:r>
          </a:p>
          <a:p>
            <a:pPr marL="0" indent="0">
              <a:buNone/>
            </a:pPr>
            <a:r>
              <a:rPr lang="en-US" sz="1800" dirty="0"/>
              <a:t>}</a:t>
            </a:r>
          </a:p>
        </p:txBody>
      </p:sp>
    </p:spTree>
    <p:extLst>
      <p:ext uri="{BB962C8B-B14F-4D97-AF65-F5344CB8AC3E}">
        <p14:creationId xmlns:p14="http://schemas.microsoft.com/office/powerpoint/2010/main" val="2391745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6261100" cy="381000"/>
          </a:xfrm>
        </p:spPr>
        <p:txBody>
          <a:bodyPr>
            <a:normAutofit fontScale="90000"/>
          </a:bodyPr>
          <a:lstStyle/>
          <a:p>
            <a:r>
              <a:rPr lang="en-US" dirty="0" smtClean="0"/>
              <a:t>Random Handling </a:t>
            </a:r>
            <a:endParaRPr lang="en-US" dirty="0"/>
          </a:p>
        </p:txBody>
      </p:sp>
      <p:sp>
        <p:nvSpPr>
          <p:cNvPr id="8" name="Content Placeholder 7"/>
          <p:cNvSpPr>
            <a:spLocks noGrp="1"/>
          </p:cNvSpPr>
          <p:nvPr>
            <p:ph idx="1"/>
          </p:nvPr>
        </p:nvSpPr>
        <p:spPr>
          <a:xfrm>
            <a:off x="0" y="731837"/>
            <a:ext cx="4495800" cy="5668963"/>
          </a:xfrm>
          <a:solidFill>
            <a:srgbClr val="EAF7FA"/>
          </a:solidFill>
          <a:ln>
            <a:solidFill>
              <a:srgbClr val="0070C0"/>
            </a:solidFill>
          </a:ln>
        </p:spPr>
        <p:txBody>
          <a:bodyPr>
            <a:noAutofit/>
          </a:bodyPr>
          <a:lstStyle/>
          <a:p>
            <a:pPr marL="0" indent="0">
              <a:buNone/>
            </a:pPr>
            <a:r>
              <a:rPr lang="en-US" sz="1800" dirty="0"/>
              <a:t>#include&lt;</a:t>
            </a:r>
            <a:r>
              <a:rPr lang="en-US" sz="1800" dirty="0" err="1"/>
              <a:t>iostream.h</a:t>
            </a:r>
            <a:r>
              <a:rPr lang="en-US" sz="1800" dirty="0"/>
              <a:t>&gt;</a:t>
            </a:r>
          </a:p>
          <a:p>
            <a:pPr marL="0" indent="0">
              <a:buNone/>
            </a:pPr>
            <a:r>
              <a:rPr lang="en-US" sz="1800" dirty="0"/>
              <a:t>#include&lt;</a:t>
            </a:r>
            <a:r>
              <a:rPr lang="en-US" sz="1800" dirty="0" err="1"/>
              <a:t>fstream.h</a:t>
            </a:r>
            <a:r>
              <a:rPr lang="en-US" sz="1800" dirty="0"/>
              <a:t>&gt;</a:t>
            </a:r>
          </a:p>
          <a:p>
            <a:pPr marL="0" indent="0">
              <a:buNone/>
            </a:pPr>
            <a:r>
              <a:rPr lang="en-US" sz="1800" dirty="0" err="1"/>
              <a:t>struct</a:t>
            </a:r>
            <a:r>
              <a:rPr lang="en-US" sz="1800" dirty="0"/>
              <a:t> </a:t>
            </a:r>
            <a:r>
              <a:rPr lang="en-US" sz="1800" dirty="0" smtClean="0"/>
              <a:t>person{char </a:t>
            </a:r>
            <a:r>
              <a:rPr lang="en-US" sz="1800" dirty="0"/>
              <a:t>name[80];</a:t>
            </a:r>
          </a:p>
          <a:p>
            <a:pPr marL="0" indent="0">
              <a:buNone/>
            </a:pPr>
            <a:r>
              <a:rPr lang="en-US" sz="1800" dirty="0"/>
              <a:t>	</a:t>
            </a:r>
            <a:r>
              <a:rPr lang="en-US" sz="1800" dirty="0" smtClean="0"/>
              <a:t>     </a:t>
            </a:r>
            <a:r>
              <a:rPr lang="en-US" sz="1800" dirty="0" err="1" smtClean="0"/>
              <a:t>int</a:t>
            </a:r>
            <a:r>
              <a:rPr lang="en-US" sz="1800" dirty="0" smtClean="0"/>
              <a:t> </a:t>
            </a:r>
            <a:r>
              <a:rPr lang="en-US" sz="1800" dirty="0"/>
              <a:t>age</a:t>
            </a:r>
            <a:r>
              <a:rPr lang="en-US" sz="1800" dirty="0" smtClean="0"/>
              <a:t>;};</a:t>
            </a:r>
            <a:endParaRPr lang="en-US" sz="1800" dirty="0"/>
          </a:p>
          <a:p>
            <a:pPr marL="0" indent="0">
              <a:buNone/>
            </a:pPr>
            <a:r>
              <a:rPr lang="en-US" sz="1800" dirty="0" err="1"/>
              <a:t>int</a:t>
            </a:r>
            <a:r>
              <a:rPr lang="en-US" sz="1800" dirty="0"/>
              <a:t> main()</a:t>
            </a:r>
          </a:p>
          <a:p>
            <a:pPr marL="0" indent="0">
              <a:buNone/>
            </a:pPr>
            <a:r>
              <a:rPr lang="en-US" sz="1800" dirty="0" smtClean="0"/>
              <a:t>{   person </a:t>
            </a:r>
            <a:r>
              <a:rPr lang="en-US" sz="1800" dirty="0"/>
              <a:t>p;</a:t>
            </a:r>
          </a:p>
          <a:p>
            <a:pPr marL="0" indent="0">
              <a:buNone/>
            </a:pPr>
            <a:r>
              <a:rPr lang="en-US" sz="1800" dirty="0" smtClean="0"/>
              <a:t>     char </a:t>
            </a:r>
            <a:r>
              <a:rPr lang="en-US" sz="1800" dirty="0" err="1"/>
              <a:t>ans</a:t>
            </a:r>
            <a:r>
              <a:rPr lang="en-US" sz="1800" dirty="0"/>
              <a:t>;</a:t>
            </a:r>
          </a:p>
          <a:p>
            <a:pPr marL="0" indent="0">
              <a:buNone/>
            </a:pPr>
            <a:r>
              <a:rPr lang="en-US" sz="1800" dirty="0" smtClean="0"/>
              <a:t>     </a:t>
            </a:r>
            <a:r>
              <a:rPr lang="en-US" sz="1800" dirty="0" err="1" smtClean="0"/>
              <a:t>int</a:t>
            </a:r>
            <a:r>
              <a:rPr lang="en-US" sz="1800" dirty="0" smtClean="0"/>
              <a:t> </a:t>
            </a:r>
            <a:r>
              <a:rPr lang="en-US" sz="1800" dirty="0"/>
              <a:t>n</a:t>
            </a:r>
            <a:r>
              <a:rPr lang="en-US" sz="1800" dirty="0" smtClean="0"/>
              <a:t>;</a:t>
            </a:r>
          </a:p>
          <a:p>
            <a:pPr marL="0" indent="0">
              <a:buNone/>
            </a:pPr>
            <a:r>
              <a:rPr lang="en-US" sz="1800" dirty="0" smtClean="0"/>
              <a:t>     </a:t>
            </a:r>
            <a:r>
              <a:rPr lang="en-US" sz="1800" dirty="0" err="1" smtClean="0"/>
              <a:t>ifstream</a:t>
            </a:r>
            <a:r>
              <a:rPr lang="en-US" sz="1800" dirty="0" smtClean="0"/>
              <a:t> </a:t>
            </a:r>
            <a:r>
              <a:rPr lang="en-US" sz="1800" dirty="0"/>
              <a:t>is;</a:t>
            </a:r>
          </a:p>
          <a:p>
            <a:pPr marL="0" indent="0">
              <a:buNone/>
            </a:pPr>
            <a:r>
              <a:rPr lang="en-US" sz="1800" dirty="0" err="1" smtClean="0">
                <a:solidFill>
                  <a:srgbClr val="FF0000"/>
                </a:solidFill>
              </a:rPr>
              <a:t>is.open</a:t>
            </a:r>
            <a:r>
              <a:rPr lang="en-US" sz="1800" dirty="0">
                <a:solidFill>
                  <a:srgbClr val="FF0000"/>
                </a:solidFill>
              </a:rPr>
              <a:t>("PERSON1.DAT", </a:t>
            </a:r>
            <a:r>
              <a:rPr lang="en-US" sz="1800" dirty="0" err="1">
                <a:solidFill>
                  <a:srgbClr val="FF0000"/>
                </a:solidFill>
              </a:rPr>
              <a:t>ios</a:t>
            </a:r>
            <a:r>
              <a:rPr lang="en-US" sz="1800" dirty="0">
                <a:solidFill>
                  <a:srgbClr val="FF0000"/>
                </a:solidFill>
              </a:rPr>
              <a:t>::</a:t>
            </a:r>
            <a:r>
              <a:rPr lang="en-US" sz="1800" dirty="0" err="1" smtClean="0">
                <a:solidFill>
                  <a:srgbClr val="FF0000"/>
                </a:solidFill>
              </a:rPr>
              <a:t>in|ios</a:t>
            </a:r>
            <a:r>
              <a:rPr lang="en-US" sz="1800" dirty="0">
                <a:solidFill>
                  <a:srgbClr val="FF0000"/>
                </a:solidFill>
              </a:rPr>
              <a:t>::binary);</a:t>
            </a:r>
          </a:p>
          <a:p>
            <a:pPr marL="0" indent="0">
              <a:buNone/>
            </a:pPr>
            <a:r>
              <a:rPr lang="en-US" sz="1800" dirty="0" smtClean="0">
                <a:solidFill>
                  <a:srgbClr val="FF0000"/>
                </a:solidFill>
              </a:rPr>
              <a:t>     </a:t>
            </a:r>
            <a:r>
              <a:rPr lang="en-US" sz="1800" dirty="0" err="1" smtClean="0">
                <a:solidFill>
                  <a:srgbClr val="FF0000"/>
                </a:solidFill>
              </a:rPr>
              <a:t>is.seekg</a:t>
            </a:r>
            <a:r>
              <a:rPr lang="en-US" sz="1800" dirty="0" smtClean="0">
                <a:solidFill>
                  <a:srgbClr val="FF0000"/>
                </a:solidFill>
              </a:rPr>
              <a:t>(0, </a:t>
            </a:r>
            <a:r>
              <a:rPr lang="en-US" sz="1800" dirty="0" err="1" smtClean="0">
                <a:solidFill>
                  <a:srgbClr val="FF0000"/>
                </a:solidFill>
              </a:rPr>
              <a:t>ios</a:t>
            </a:r>
            <a:r>
              <a:rPr lang="en-US" sz="1800" dirty="0" smtClean="0">
                <a:solidFill>
                  <a:srgbClr val="FF0000"/>
                </a:solidFill>
              </a:rPr>
              <a:t>::end);</a:t>
            </a:r>
          </a:p>
          <a:p>
            <a:pPr marL="0" indent="0">
              <a:buNone/>
            </a:pPr>
            <a:r>
              <a:rPr lang="en-US" sz="1800" dirty="0" smtClean="0"/>
              <a:t>     </a:t>
            </a:r>
            <a:r>
              <a:rPr lang="en-US" sz="1800" dirty="0" err="1" smtClean="0"/>
              <a:t>int</a:t>
            </a:r>
            <a:r>
              <a:rPr lang="en-US" sz="1800" dirty="0" smtClean="0"/>
              <a:t> </a:t>
            </a:r>
            <a:r>
              <a:rPr lang="en-US" sz="1800" dirty="0" err="1"/>
              <a:t>endPosition</a:t>
            </a:r>
            <a:r>
              <a:rPr lang="en-US" sz="1800" dirty="0"/>
              <a:t> = </a:t>
            </a:r>
            <a:r>
              <a:rPr lang="en-US" sz="1800" dirty="0" err="1"/>
              <a:t>is.tellg</a:t>
            </a:r>
            <a:r>
              <a:rPr lang="en-US" sz="1800" dirty="0"/>
              <a:t>();</a:t>
            </a:r>
          </a:p>
          <a:p>
            <a:pPr marL="0" indent="0">
              <a:buNone/>
            </a:pPr>
            <a:r>
              <a:rPr lang="en-US" sz="1800" dirty="0" smtClean="0"/>
              <a:t>     n </a:t>
            </a:r>
            <a:r>
              <a:rPr lang="en-US" sz="1800" dirty="0"/>
              <a:t>= </a:t>
            </a:r>
            <a:r>
              <a:rPr lang="en-US" sz="1800" dirty="0" err="1"/>
              <a:t>endPosition</a:t>
            </a:r>
            <a:r>
              <a:rPr lang="en-US" sz="1800" dirty="0"/>
              <a:t> / </a:t>
            </a:r>
            <a:r>
              <a:rPr lang="en-US" sz="1800" dirty="0" err="1"/>
              <a:t>sizeof</a:t>
            </a:r>
            <a:r>
              <a:rPr lang="en-US" sz="1800" dirty="0"/>
              <a:t>(person</a:t>
            </a:r>
            <a:r>
              <a:rPr lang="en-US" sz="1800" dirty="0" smtClean="0"/>
              <a:t>);</a:t>
            </a:r>
          </a:p>
          <a:p>
            <a:pPr marL="0" indent="0">
              <a:buNone/>
            </a:pPr>
            <a:r>
              <a:rPr lang="en-US" sz="1800" dirty="0" err="1" smtClean="0"/>
              <a:t>cout</a:t>
            </a:r>
            <a:r>
              <a:rPr lang="en-US" sz="1800" dirty="0" smtClean="0"/>
              <a:t>&lt;&lt;"There are "&lt;&lt;n &lt;&lt;" person in file.\n";</a:t>
            </a:r>
          </a:p>
          <a:p>
            <a:pPr marL="0" indent="0">
              <a:buNone/>
            </a:pPr>
            <a:r>
              <a:rPr lang="en-US" sz="1800" dirty="0" err="1" smtClean="0"/>
              <a:t>cout</a:t>
            </a:r>
            <a:r>
              <a:rPr lang="en-US" sz="1800" dirty="0"/>
              <a:t>&lt;&lt;"End Position </a:t>
            </a:r>
            <a:r>
              <a:rPr lang="en-US" sz="1800" dirty="0" smtClean="0"/>
              <a:t>: "&lt;&lt;</a:t>
            </a:r>
            <a:r>
              <a:rPr lang="en-US" sz="1800" dirty="0" err="1"/>
              <a:t>is.tellg</a:t>
            </a:r>
            <a:r>
              <a:rPr lang="en-US" sz="1800" dirty="0" smtClean="0"/>
              <a:t>() &lt;&lt;</a:t>
            </a:r>
            <a:r>
              <a:rPr lang="en-US" sz="1800" dirty="0" err="1"/>
              <a:t>endl</a:t>
            </a:r>
            <a:r>
              <a:rPr lang="en-US" sz="1800" dirty="0"/>
              <a:t>;</a:t>
            </a:r>
          </a:p>
          <a:p>
            <a:pPr marL="0" indent="0">
              <a:buNone/>
            </a:pPr>
            <a:r>
              <a:rPr lang="en-US" sz="1600" dirty="0" smtClean="0"/>
              <a:t>    </a:t>
            </a:r>
            <a:endParaRPr lang="en-US" sz="1600" dirty="0"/>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9" name="Content Placeholder 7"/>
          <p:cNvSpPr txBox="1">
            <a:spLocks/>
          </p:cNvSpPr>
          <p:nvPr/>
        </p:nvSpPr>
        <p:spPr>
          <a:xfrm>
            <a:off x="4572000" y="731837"/>
            <a:ext cx="4038600" cy="5668963"/>
          </a:xfrm>
          <a:prstGeom prst="rect">
            <a:avLst/>
          </a:prstGeom>
          <a:solidFill>
            <a:srgbClr val="EAF7FA"/>
          </a:solidFill>
          <a:ln>
            <a:solidFill>
              <a:srgbClr val="0070C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a:solidFill>
                  <a:srgbClr val="FF0000"/>
                </a:solidFill>
              </a:rPr>
              <a:t>is.seekg</a:t>
            </a:r>
            <a:r>
              <a:rPr lang="en-US" sz="1800" dirty="0">
                <a:solidFill>
                  <a:srgbClr val="FF0000"/>
                </a:solidFill>
              </a:rPr>
              <a:t>(0*</a:t>
            </a:r>
            <a:r>
              <a:rPr lang="en-US" sz="1800" dirty="0" err="1">
                <a:solidFill>
                  <a:srgbClr val="FF0000"/>
                </a:solidFill>
              </a:rPr>
              <a:t>sizeof</a:t>
            </a:r>
            <a:r>
              <a:rPr lang="en-US" sz="1800" dirty="0">
                <a:solidFill>
                  <a:srgbClr val="FF0000"/>
                </a:solidFill>
              </a:rPr>
              <a:t>(person</a:t>
            </a:r>
            <a:r>
              <a:rPr lang="en-US" sz="1800" dirty="0" smtClean="0">
                <a:solidFill>
                  <a:srgbClr val="FF0000"/>
                </a:solidFill>
              </a:rPr>
              <a:t>));</a:t>
            </a:r>
            <a:endParaRPr lang="en-US" sz="1800" dirty="0" smtClean="0"/>
          </a:p>
          <a:p>
            <a:pPr marL="0" indent="0">
              <a:buFont typeface="Arial" pitchFamily="34" charset="0"/>
              <a:buNone/>
            </a:pPr>
            <a:r>
              <a:rPr lang="en-US" sz="1800" dirty="0" smtClean="0"/>
              <a:t>//*</a:t>
            </a:r>
            <a:r>
              <a:rPr lang="en-US" sz="1800" dirty="0" err="1" smtClean="0"/>
              <a:t>cout</a:t>
            </a:r>
            <a:r>
              <a:rPr lang="en-US" sz="1800" dirty="0" smtClean="0"/>
              <a:t>&lt;&lt;"\</a:t>
            </a:r>
            <a:r>
              <a:rPr lang="en-US" sz="1800" dirty="0" err="1" smtClean="0"/>
              <a:t>nEnter</a:t>
            </a:r>
            <a:r>
              <a:rPr lang="en-US" sz="1800" dirty="0" smtClean="0"/>
              <a:t> person number do u             	want to search :";*/</a:t>
            </a:r>
          </a:p>
          <a:p>
            <a:pPr marL="0" indent="0">
              <a:buFont typeface="Arial" pitchFamily="34" charset="0"/>
              <a:buNone/>
            </a:pPr>
            <a:r>
              <a:rPr lang="en-US" sz="1800" dirty="0" smtClean="0"/>
              <a:t>   //</a:t>
            </a:r>
            <a:r>
              <a:rPr lang="en-US" sz="1800" dirty="0" err="1" smtClean="0"/>
              <a:t>cin</a:t>
            </a:r>
            <a:r>
              <a:rPr lang="en-US" sz="1800" dirty="0" smtClean="0"/>
              <a:t>&gt;&gt;n;</a:t>
            </a:r>
          </a:p>
          <a:p>
            <a:pPr marL="0" indent="0">
              <a:buFont typeface="Arial" pitchFamily="34" charset="0"/>
              <a:buNone/>
            </a:pPr>
            <a:r>
              <a:rPr lang="en-US" sz="1800" dirty="0" smtClean="0"/>
              <a:t>   //</a:t>
            </a:r>
            <a:r>
              <a:rPr lang="en-US" sz="1800" dirty="0" err="1" smtClean="0"/>
              <a:t>int</a:t>
            </a:r>
            <a:r>
              <a:rPr lang="en-US" sz="1800" dirty="0" smtClean="0"/>
              <a:t> position = (n - 1) * </a:t>
            </a:r>
            <a:r>
              <a:rPr lang="en-US" sz="1800" dirty="0" err="1" smtClean="0"/>
              <a:t>sizeof</a:t>
            </a:r>
            <a:r>
              <a:rPr lang="en-US" sz="1800" dirty="0" smtClean="0"/>
              <a:t>(person);</a:t>
            </a:r>
          </a:p>
          <a:p>
            <a:pPr marL="0" indent="0">
              <a:buFont typeface="Arial" pitchFamily="34" charset="0"/>
              <a:buNone/>
            </a:pPr>
            <a:r>
              <a:rPr lang="en-US" sz="1800" dirty="0" smtClean="0"/>
              <a:t>   //</a:t>
            </a:r>
            <a:r>
              <a:rPr lang="en-US" sz="1800" dirty="0" err="1" smtClean="0"/>
              <a:t>is.seekg</a:t>
            </a:r>
            <a:r>
              <a:rPr lang="en-US" sz="1800" dirty="0" smtClean="0"/>
              <a:t>(position);</a:t>
            </a:r>
          </a:p>
          <a:p>
            <a:pPr marL="0" indent="0">
              <a:buFont typeface="Arial" pitchFamily="34" charset="0"/>
              <a:buNone/>
            </a:pPr>
            <a:r>
              <a:rPr lang="en-US" sz="1800" dirty="0" smtClean="0"/>
              <a:t>   </a:t>
            </a:r>
            <a:r>
              <a:rPr lang="en-US" sz="1800" dirty="0" err="1" smtClean="0">
                <a:solidFill>
                  <a:srgbClr val="FF0000"/>
                </a:solidFill>
              </a:rPr>
              <a:t>is.read</a:t>
            </a:r>
            <a:r>
              <a:rPr lang="en-US" sz="1800" dirty="0" smtClean="0">
                <a:solidFill>
                  <a:srgbClr val="FF0000"/>
                </a:solidFill>
              </a:rPr>
              <a:t>((char*)(&amp;p), </a:t>
            </a:r>
            <a:r>
              <a:rPr lang="en-US" sz="1800" dirty="0" err="1" smtClean="0">
                <a:solidFill>
                  <a:srgbClr val="FF0000"/>
                </a:solidFill>
              </a:rPr>
              <a:t>sizeof</a:t>
            </a:r>
            <a:r>
              <a:rPr lang="en-US" sz="1800" dirty="0" smtClean="0">
                <a:solidFill>
                  <a:srgbClr val="FF0000"/>
                </a:solidFill>
              </a:rPr>
              <a:t>(p));</a:t>
            </a:r>
          </a:p>
          <a:p>
            <a:pPr marL="0" indent="0">
              <a:buFont typeface="Arial" pitchFamily="34" charset="0"/>
              <a:buNone/>
            </a:pPr>
            <a:r>
              <a:rPr lang="en-US" sz="1800" dirty="0" smtClean="0"/>
              <a:t>   </a:t>
            </a:r>
            <a:r>
              <a:rPr lang="en-US" sz="1800" dirty="0" err="1" smtClean="0"/>
              <a:t>cout</a:t>
            </a:r>
            <a:r>
              <a:rPr lang="en-US" sz="1800" dirty="0" smtClean="0"/>
              <a:t>&lt;&lt;"\</a:t>
            </a:r>
            <a:r>
              <a:rPr lang="en-US" sz="1800" dirty="0" err="1" smtClean="0"/>
              <a:t>nSearch</a:t>
            </a:r>
            <a:r>
              <a:rPr lang="en-US" sz="1800" dirty="0" smtClean="0"/>
              <a:t> Data \n";</a:t>
            </a:r>
          </a:p>
          <a:p>
            <a:pPr marL="0" indent="0">
              <a:buFont typeface="Arial" pitchFamily="34" charset="0"/>
              <a:buNone/>
            </a:pPr>
            <a:r>
              <a:rPr lang="en-US" sz="1800" dirty="0" smtClean="0"/>
              <a:t>   </a:t>
            </a:r>
            <a:r>
              <a:rPr lang="en-US" sz="1800" dirty="0" err="1" smtClean="0"/>
              <a:t>cout</a:t>
            </a:r>
            <a:r>
              <a:rPr lang="en-US" sz="1800" dirty="0" smtClean="0"/>
              <a:t>&lt;&lt;"Name    : "&lt;&lt;p.name&lt;&lt;"\n";</a:t>
            </a:r>
          </a:p>
          <a:p>
            <a:pPr marL="0" indent="0">
              <a:buFont typeface="Arial" pitchFamily="34" charset="0"/>
              <a:buNone/>
            </a:pPr>
            <a:r>
              <a:rPr lang="en-US" sz="1800" dirty="0" smtClean="0"/>
              <a:t>   </a:t>
            </a:r>
            <a:r>
              <a:rPr lang="en-US" sz="1800" dirty="0" err="1" smtClean="0"/>
              <a:t>cout</a:t>
            </a:r>
            <a:r>
              <a:rPr lang="en-US" sz="1800" dirty="0" smtClean="0"/>
              <a:t>&lt;&lt;"Age     : "&lt;&lt;</a:t>
            </a:r>
            <a:r>
              <a:rPr lang="en-US" sz="1800" dirty="0" err="1" smtClean="0"/>
              <a:t>p.age</a:t>
            </a:r>
            <a:r>
              <a:rPr lang="en-US" sz="1800" dirty="0" smtClean="0"/>
              <a:t>&lt;&lt;"\n";</a:t>
            </a:r>
          </a:p>
          <a:p>
            <a:pPr marL="0" indent="0">
              <a:buFont typeface="Arial" pitchFamily="34" charset="0"/>
              <a:buNone/>
            </a:pPr>
            <a:r>
              <a:rPr lang="en-US" sz="1800" dirty="0" smtClean="0"/>
              <a:t>   </a:t>
            </a:r>
            <a:r>
              <a:rPr lang="en-US" sz="1800" dirty="0" err="1" smtClean="0"/>
              <a:t>is.close</a:t>
            </a:r>
            <a:r>
              <a:rPr lang="en-US" sz="1800" dirty="0" smtClean="0"/>
              <a:t>();</a:t>
            </a:r>
          </a:p>
          <a:p>
            <a:pPr marL="0" indent="0">
              <a:buFont typeface="Arial" pitchFamily="34" charset="0"/>
              <a:buNone/>
            </a:pPr>
            <a:r>
              <a:rPr lang="en-US" sz="1800" dirty="0" smtClean="0"/>
              <a:t>   return 0;</a:t>
            </a:r>
          </a:p>
          <a:p>
            <a:pPr marL="0" indent="0">
              <a:buFont typeface="Arial" pitchFamily="34" charset="0"/>
              <a:buNone/>
            </a:pPr>
            <a:r>
              <a:rPr lang="en-US" sz="1800" dirty="0" smtClean="0"/>
              <a:t>}</a:t>
            </a:r>
            <a:endParaRPr lang="en-US" sz="1800" dirty="0"/>
          </a:p>
        </p:txBody>
      </p:sp>
    </p:spTree>
    <p:extLst>
      <p:ext uri="{BB962C8B-B14F-4D97-AF65-F5344CB8AC3E}">
        <p14:creationId xmlns:p14="http://schemas.microsoft.com/office/powerpoint/2010/main" val="10470975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140677" y="76200"/>
            <a:ext cx="8792308" cy="685800"/>
          </a:xfrm>
        </p:spPr>
        <p:txBody>
          <a:bodyPr/>
          <a:lstStyle/>
          <a:p>
            <a:pPr eaLnBrk="1" hangingPunct="1"/>
            <a:r>
              <a:rPr lang="en-US" sz="3600" dirty="0" smtClean="0"/>
              <a:t>Exercise</a:t>
            </a:r>
          </a:p>
        </p:txBody>
      </p:sp>
      <p:sp>
        <p:nvSpPr>
          <p:cNvPr id="46083" name="Content Placeholder 2" descr="Rectangle: Click to edit Master text styles&#10;Second level&#10;Third level&#10;Fourth level&#10;Fifth level"/>
          <p:cNvSpPr>
            <a:spLocks noGrp="1"/>
          </p:cNvSpPr>
          <p:nvPr>
            <p:ph idx="4294967295"/>
          </p:nvPr>
        </p:nvSpPr>
        <p:spPr>
          <a:xfrm>
            <a:off x="228600" y="762000"/>
            <a:ext cx="8610600" cy="1828800"/>
          </a:xfrm>
        </p:spPr>
        <p:txBody>
          <a:bodyPr>
            <a:normAutofit/>
          </a:bodyPr>
          <a:lstStyle/>
          <a:p>
            <a:pPr marL="457200" indent="-457200">
              <a:buFont typeface="Wingdings" pitchFamily="2" charset="2"/>
              <a:buAutoNum type="arabicPeriod"/>
            </a:pPr>
            <a:r>
              <a:rPr lang="en-US" sz="2000" dirty="0" smtClean="0"/>
              <a:t>What are the differences between binary and text files?</a:t>
            </a:r>
          </a:p>
          <a:p>
            <a:pPr marL="457200" indent="-457200">
              <a:buFont typeface="Wingdings" pitchFamily="2" charset="2"/>
              <a:buAutoNum type="arabicPeriod"/>
            </a:pPr>
            <a:r>
              <a:rPr lang="en-US" sz="2000" dirty="0" smtClean="0"/>
              <a:t>Write a program to count the number of lines and characters in a file.</a:t>
            </a:r>
          </a:p>
          <a:p>
            <a:pPr marL="857250" lvl="1" indent="-457200" algn="just">
              <a:buFont typeface="Wingdings" pitchFamily="2" charset="2"/>
              <a:buNone/>
            </a:pPr>
            <a:r>
              <a:rPr lang="en-US" sz="2000" dirty="0" smtClean="0"/>
              <a:t> Note: Each line of input from a file or keyboard will be terminated by the   newline character ‘\n’. Thus by counting newlines we know how many lines there are in our input.</a:t>
            </a:r>
          </a:p>
          <a:p>
            <a:pPr marL="857250" lvl="1" indent="-457200" algn="just">
              <a:buFont typeface="Wingdings" pitchFamily="2" charset="2"/>
              <a:buNone/>
            </a:pPr>
            <a:endParaRPr lang="en-US" sz="2000" dirty="0" smtClean="0"/>
          </a:p>
          <a:p>
            <a:pPr marL="0" indent="0">
              <a:buNone/>
            </a:pPr>
            <a:endParaRPr lang="en-US" sz="2000" dirty="0" smtClean="0"/>
          </a:p>
          <a:p>
            <a:pPr marL="457200" indent="-457200">
              <a:buFont typeface="Wingdings" pitchFamily="2" charset="2"/>
              <a:buNone/>
            </a:pPr>
            <a:endParaRPr lang="en-US" sz="2000" dirty="0" smtClean="0"/>
          </a:p>
        </p:txBody>
      </p:sp>
      <p:sp>
        <p:nvSpPr>
          <p:cNvPr id="5" name="Content Placeholder 2" descr="Rectangle: Click to edit Master text styles&#10;Second level&#10;Third level&#10;Fourth level&#10;Fifth level"/>
          <p:cNvSpPr txBox="1">
            <a:spLocks/>
          </p:cNvSpPr>
          <p:nvPr/>
        </p:nvSpPr>
        <p:spPr>
          <a:xfrm>
            <a:off x="152400" y="3429000"/>
            <a:ext cx="8610600"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endParaRPr lang="en-US" sz="2000" dirty="0" smtClean="0"/>
          </a:p>
          <a:p>
            <a:pPr marL="857250" lvl="1" indent="-457200" algn="just">
              <a:buFont typeface="Wingdings" pitchFamily="2" charset="2"/>
              <a:buNone/>
            </a:pPr>
            <a:endParaRPr lang="en-US" sz="2000" dirty="0" smtClean="0"/>
          </a:p>
          <a:p>
            <a:pPr marL="0" indent="0">
              <a:buFont typeface="Arial" pitchFamily="34" charset="0"/>
              <a:buNone/>
            </a:pPr>
            <a:endParaRPr lang="en-US" sz="2000" dirty="0" smtClean="0"/>
          </a:p>
          <a:p>
            <a:pPr marL="457200" indent="-457200">
              <a:buFont typeface="Wingdings" pitchFamily="2" charset="2"/>
              <a:buNone/>
            </a:pPr>
            <a:endParaRPr lang="en-US" sz="2000" dirty="0" smtClean="0"/>
          </a:p>
        </p:txBody>
      </p:sp>
      <p:sp>
        <p:nvSpPr>
          <p:cNvPr id="7" name="Content Placeholder 2" descr="Rectangle: Click to edit Master text styles&#10;Second level&#10;Third level&#10;Fourth level&#10;Fifth level"/>
          <p:cNvSpPr txBox="1">
            <a:spLocks/>
          </p:cNvSpPr>
          <p:nvPr/>
        </p:nvSpPr>
        <p:spPr>
          <a:xfrm>
            <a:off x="0" y="3429000"/>
            <a:ext cx="8610600"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lgn="just">
              <a:buNone/>
            </a:pPr>
            <a:endParaRPr lang="en-US" sz="2000" dirty="0" smtClean="0"/>
          </a:p>
          <a:p>
            <a:pPr marL="0" indent="0">
              <a:buFont typeface="Arial" pitchFamily="34" charset="0"/>
              <a:buNone/>
            </a:pPr>
            <a:endParaRPr lang="en-US" sz="2000" dirty="0" smtClean="0"/>
          </a:p>
          <a:p>
            <a:pPr marL="457200" indent="-457200">
              <a:buFont typeface="Wingdings" pitchFamily="2" charset="2"/>
              <a:buNone/>
            </a:pPr>
            <a:endParaRPr lang="en-US" sz="2000" dirty="0" smtClean="0"/>
          </a:p>
        </p:txBody>
      </p:sp>
    </p:spTree>
    <p:extLst>
      <p:ext uri="{BB962C8B-B14F-4D97-AF65-F5344CB8AC3E}">
        <p14:creationId xmlns:p14="http://schemas.microsoft.com/office/powerpoint/2010/main" val="3001831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140677" y="0"/>
            <a:ext cx="8792308" cy="838200"/>
          </a:xfrm>
        </p:spPr>
        <p:txBody>
          <a:bodyPr/>
          <a:lstStyle/>
          <a:p>
            <a:pPr eaLnBrk="1" hangingPunct="1"/>
            <a:r>
              <a:rPr lang="en-US" sz="4000" smtClean="0"/>
              <a:t>File</a:t>
            </a:r>
          </a:p>
        </p:txBody>
      </p:sp>
      <p:sp>
        <p:nvSpPr>
          <p:cNvPr id="22531" name="Content Placeholder 2" descr="Rectangle: Click to edit Master text styles&#10;Second level&#10;Third level&#10;Fourth level&#10;Fifth level"/>
          <p:cNvSpPr>
            <a:spLocks noGrp="1"/>
          </p:cNvSpPr>
          <p:nvPr>
            <p:ph idx="4294967295"/>
          </p:nvPr>
        </p:nvSpPr>
        <p:spPr>
          <a:xfrm>
            <a:off x="111369" y="914400"/>
            <a:ext cx="8610600" cy="685800"/>
          </a:xfrm>
        </p:spPr>
        <p:txBody>
          <a:bodyPr/>
          <a:lstStyle/>
          <a:p>
            <a:r>
              <a:rPr lang="en-US" sz="2400" smtClean="0"/>
              <a:t>File control structure for streams</a:t>
            </a:r>
          </a:p>
        </p:txBody>
      </p:sp>
      <p:sp>
        <p:nvSpPr>
          <p:cNvPr id="5" name="Content Placeholder 2" descr="Rectangle: Click to edit Master text styles&#10;Second level&#10;Third level&#10;Fourth level&#10;Fifth level"/>
          <p:cNvSpPr txBox="1">
            <a:spLocks/>
          </p:cNvSpPr>
          <p:nvPr/>
        </p:nvSpPr>
        <p:spPr bwMode="auto">
          <a:xfrm>
            <a:off x="140677" y="2057400"/>
            <a:ext cx="8610600" cy="1295400"/>
          </a:xfrm>
          <a:prstGeom prst="rect">
            <a:avLst/>
          </a:prstGeom>
          <a:noFill/>
          <a:ln w="9525">
            <a:noFill/>
            <a:miter lim="800000"/>
            <a:headEnd/>
            <a:tailEnd/>
          </a:ln>
        </p:spPr>
        <p:txBody>
          <a:bodyPr/>
          <a:lstStyle/>
          <a:p>
            <a:pPr marL="342900" indent="-342900" eaLnBrk="0" fontAlgn="base" hangingPunct="0">
              <a:spcBef>
                <a:spcPct val="20000"/>
              </a:spcBef>
              <a:spcAft>
                <a:spcPct val="0"/>
              </a:spcAft>
              <a:buClr>
                <a:srgbClr val="6F89F7"/>
              </a:buClr>
              <a:buSzPct val="110000"/>
              <a:buFont typeface="Arial" pitchFamily="34" charset="0"/>
              <a:buChar char="•"/>
              <a:defRPr/>
            </a:pPr>
            <a:r>
              <a:rPr lang="en-US" sz="2400" kern="0" dirty="0"/>
              <a:t>the mode of the open file</a:t>
            </a:r>
          </a:p>
          <a:p>
            <a:pPr marL="800100" lvl="1" indent="-342900" eaLnBrk="0" fontAlgn="base" hangingPunct="0">
              <a:spcBef>
                <a:spcPct val="20000"/>
              </a:spcBef>
              <a:spcAft>
                <a:spcPct val="0"/>
              </a:spcAft>
              <a:buClr>
                <a:srgbClr val="6F89F7"/>
              </a:buClr>
              <a:buSzPct val="110000"/>
              <a:buFont typeface="Wingdings" pitchFamily="2" charset="2"/>
              <a:buBlip>
                <a:blip r:embed="rId3"/>
              </a:buBlip>
              <a:defRPr/>
            </a:pPr>
            <a:r>
              <a:rPr lang="en-US" sz="2400" kern="0" dirty="0"/>
              <a:t>Text mode (t)</a:t>
            </a:r>
          </a:p>
          <a:p>
            <a:pPr marL="800100" lvl="1" indent="-342900" eaLnBrk="0" fontAlgn="base" hangingPunct="0">
              <a:spcBef>
                <a:spcPct val="20000"/>
              </a:spcBef>
              <a:spcAft>
                <a:spcPct val="0"/>
              </a:spcAft>
              <a:buClr>
                <a:srgbClr val="6F89F7"/>
              </a:buClr>
              <a:buSzPct val="110000"/>
              <a:buFont typeface="Wingdings" pitchFamily="2" charset="2"/>
              <a:buBlip>
                <a:blip r:embed="rId3"/>
              </a:buBlip>
              <a:defRPr/>
            </a:pPr>
            <a:r>
              <a:rPr lang="en-US" sz="2400" kern="0" dirty="0"/>
              <a:t>Binary mode (b)</a:t>
            </a:r>
          </a:p>
        </p:txBody>
      </p:sp>
      <p:sp>
        <p:nvSpPr>
          <p:cNvPr id="6" name="Title 1"/>
          <p:cNvSpPr txBox="1">
            <a:spLocks/>
          </p:cNvSpPr>
          <p:nvPr/>
        </p:nvSpPr>
        <p:spPr bwMode="auto">
          <a:xfrm>
            <a:off x="70338" y="3505200"/>
            <a:ext cx="8792308" cy="685800"/>
          </a:xfrm>
          <a:prstGeom prst="rect">
            <a:avLst/>
          </a:prstGeom>
          <a:noFill/>
          <a:ln w="9525">
            <a:noFill/>
            <a:miter lim="800000"/>
            <a:headEnd/>
            <a:tailEnd/>
          </a:ln>
        </p:spPr>
        <p:txBody>
          <a:bodyPr anchor="b"/>
          <a:lstStyle/>
          <a:p>
            <a:pPr fontAlgn="base">
              <a:spcBef>
                <a:spcPct val="0"/>
              </a:spcBef>
              <a:spcAft>
                <a:spcPct val="0"/>
              </a:spcAft>
              <a:defRPr/>
            </a:pPr>
            <a:r>
              <a:rPr lang="en-US" sz="4000" kern="0" dirty="0">
                <a:solidFill>
                  <a:srgbClr val="660066"/>
                </a:solidFill>
              </a:rPr>
              <a:t> Types of String (File Handle)</a:t>
            </a:r>
          </a:p>
        </p:txBody>
      </p:sp>
      <p:sp>
        <p:nvSpPr>
          <p:cNvPr id="7" name="Title 1"/>
          <p:cNvSpPr txBox="1">
            <a:spLocks/>
          </p:cNvSpPr>
          <p:nvPr/>
        </p:nvSpPr>
        <p:spPr bwMode="auto">
          <a:xfrm>
            <a:off x="140677" y="1371600"/>
            <a:ext cx="8792308" cy="685800"/>
          </a:xfrm>
          <a:prstGeom prst="rect">
            <a:avLst/>
          </a:prstGeom>
          <a:noFill/>
          <a:ln w="9525">
            <a:noFill/>
            <a:miter lim="800000"/>
            <a:headEnd/>
            <a:tailEnd/>
          </a:ln>
        </p:spPr>
        <p:txBody>
          <a:bodyPr anchor="b"/>
          <a:lstStyle/>
          <a:p>
            <a:pPr fontAlgn="base">
              <a:spcBef>
                <a:spcPct val="0"/>
              </a:spcBef>
              <a:spcAft>
                <a:spcPct val="0"/>
              </a:spcAft>
              <a:defRPr/>
            </a:pPr>
            <a:r>
              <a:rPr lang="en-US" sz="4000" kern="0" dirty="0">
                <a:solidFill>
                  <a:srgbClr val="660066"/>
                </a:solidFill>
              </a:rPr>
              <a:t>Mode string</a:t>
            </a:r>
          </a:p>
        </p:txBody>
      </p:sp>
      <p:pic>
        <p:nvPicPr>
          <p:cNvPr id="2253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94" y="4191000"/>
            <a:ext cx="814021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1134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76200"/>
            <a:ext cx="6261100" cy="457200"/>
          </a:xfrm>
        </p:spPr>
        <p:txBody>
          <a:bodyPr>
            <a:normAutofit fontScale="90000"/>
          </a:bodyPr>
          <a:lstStyle/>
          <a:p>
            <a:r>
              <a:rPr lang="en-US" dirty="0" smtClean="0"/>
              <a:t>Assignment</a:t>
            </a:r>
            <a:endParaRPr lang="en-US" dirty="0"/>
          </a:p>
        </p:txBody>
      </p:sp>
      <p:sp>
        <p:nvSpPr>
          <p:cNvPr id="2" name="Footer Placeholder 1"/>
          <p:cNvSpPr>
            <a:spLocks noGrp="1"/>
          </p:cNvSpPr>
          <p:nvPr>
            <p:ph type="ftr" sz="quarter" idx="11"/>
          </p:nvPr>
        </p:nvSpPr>
        <p:spPr/>
        <p:txBody>
          <a:bodyPr/>
          <a:lstStyle/>
          <a:p>
            <a:r>
              <a:rPr lang="en-US" smtClean="0"/>
              <a:t>*******Faculty of Computer Science*******</a:t>
            </a:r>
            <a:endParaRPr lang="en-US"/>
          </a:p>
        </p:txBody>
      </p:sp>
      <p:sp>
        <p:nvSpPr>
          <p:cNvPr id="5" name="Content Placeholder 4"/>
          <p:cNvSpPr txBox="1">
            <a:spLocks noGrp="1"/>
          </p:cNvSpPr>
          <p:nvPr>
            <p:ph idx="1"/>
          </p:nvPr>
        </p:nvSpPr>
        <p:spPr>
          <a:xfrm>
            <a:off x="304800" y="533400"/>
            <a:ext cx="8686800" cy="6064737"/>
          </a:xfrm>
          <a:prstGeom prst="rect">
            <a:avLst/>
          </a:prstGeom>
          <a:noFill/>
        </p:spPr>
        <p:txBody>
          <a:bodyPr wrap="square" rtlCol="0">
            <a:spAutoFit/>
          </a:bodyPr>
          <a:lstStyle/>
          <a:p>
            <a:pPr marL="342900" indent="-342900">
              <a:buFont typeface="+mj-lt"/>
              <a:buAutoNum type="arabicPeriod"/>
            </a:pPr>
            <a:r>
              <a:rPr lang="en-US" sz="1400" dirty="0"/>
              <a:t>Write a program to create a text file which has the multiplication tables. (From 1 to 16 multiplication tables)</a:t>
            </a:r>
          </a:p>
          <a:p>
            <a:pPr marL="342900" indent="-342900">
              <a:buFont typeface="+mj-lt"/>
              <a:buAutoNum type="arabicPeriod"/>
            </a:pPr>
            <a:r>
              <a:rPr lang="en-US" sz="1400" dirty="0"/>
              <a:t>Write a program to create a text file which includes the ASCII characters table.</a:t>
            </a:r>
          </a:p>
          <a:p>
            <a:pPr marL="0" indent="0" algn="just">
              <a:lnSpc>
                <a:spcPct val="115000"/>
              </a:lnSpc>
              <a:buNone/>
            </a:pPr>
            <a:r>
              <a:rPr lang="en-US" sz="1400" dirty="0" smtClean="0">
                <a:latin typeface="Times New Roman"/>
                <a:ea typeface="Times New Roman"/>
                <a:cs typeface="Times New Roman"/>
              </a:rPr>
              <a:t>3.   </a:t>
            </a:r>
            <a:r>
              <a:rPr lang="en-US" sz="1400" dirty="0" err="1" smtClean="0">
                <a:latin typeface="Times New Roman"/>
                <a:ea typeface="Times New Roman"/>
                <a:cs typeface="Times New Roman"/>
              </a:rPr>
              <a:t>Wrtie</a:t>
            </a:r>
            <a:r>
              <a:rPr lang="en-US" sz="1400" dirty="0" smtClean="0">
                <a:latin typeface="Times New Roman"/>
                <a:ea typeface="Times New Roman"/>
                <a:cs typeface="Times New Roman"/>
              </a:rPr>
              <a:t> </a:t>
            </a:r>
            <a:r>
              <a:rPr lang="en-US" sz="1400" dirty="0">
                <a:latin typeface="Times New Roman"/>
                <a:ea typeface="Times New Roman"/>
                <a:cs typeface="Times New Roman"/>
              </a:rPr>
              <a:t>a program to compute the amount of tax according to the income as the following tax </a:t>
            </a:r>
            <a:r>
              <a:rPr lang="en-US" sz="1400" dirty="0" smtClean="0">
                <a:latin typeface="Times New Roman"/>
                <a:ea typeface="Times New Roman"/>
                <a:cs typeface="Times New Roman"/>
              </a:rPr>
              <a:t> table</a:t>
            </a:r>
            <a:r>
              <a:rPr lang="en-US" sz="1400" dirty="0">
                <a:latin typeface="Times New Roman"/>
                <a:ea typeface="Times New Roman"/>
                <a:cs typeface="Times New Roman"/>
              </a:rPr>
              <a:t>:</a:t>
            </a:r>
            <a:endParaRPr lang="en-US" sz="1400" dirty="0">
              <a:ea typeface="Times New Roman"/>
              <a:cs typeface="Times New Roman"/>
            </a:endParaRPr>
          </a:p>
          <a:p>
            <a:pPr marL="0" indent="0" algn="just">
              <a:lnSpc>
                <a:spcPct val="115000"/>
              </a:lnSpc>
              <a:buNone/>
            </a:pPr>
            <a:r>
              <a:rPr lang="en-US" sz="1400" dirty="0" smtClean="0">
                <a:latin typeface="Times New Roman"/>
                <a:ea typeface="Times New Roman"/>
                <a:cs typeface="Times New Roman"/>
              </a:rPr>
              <a:t>Income</a:t>
            </a:r>
            <a:r>
              <a:rPr lang="en-US" sz="1400" dirty="0">
                <a:latin typeface="Times New Roman"/>
                <a:ea typeface="Times New Roman"/>
                <a:cs typeface="Times New Roman"/>
              </a:rPr>
              <a:t>		Tax rate</a:t>
            </a:r>
            <a:endParaRPr lang="en-US" sz="1400" dirty="0">
              <a:ea typeface="Times New Roman"/>
              <a:cs typeface="Times New Roman"/>
            </a:endParaRPr>
          </a:p>
          <a:p>
            <a:pPr marL="0" indent="0" algn="just">
              <a:lnSpc>
                <a:spcPct val="115000"/>
              </a:lnSpc>
              <a:buNone/>
            </a:pPr>
            <a:r>
              <a:rPr lang="en-US" sz="1400" dirty="0" smtClean="0">
                <a:latin typeface="Times New Roman"/>
                <a:ea typeface="Times New Roman"/>
                <a:cs typeface="Times New Roman"/>
              </a:rPr>
              <a:t>0-</a:t>
            </a:r>
            <a:r>
              <a:rPr lang="en-US" sz="1400" dirty="0">
                <a:latin typeface="Times New Roman"/>
                <a:ea typeface="Times New Roman"/>
                <a:cs typeface="Times New Roman"/>
              </a:rPr>
              <a:t>$1000		5%</a:t>
            </a:r>
            <a:endParaRPr lang="en-US" sz="1400" dirty="0">
              <a:ea typeface="Times New Roman"/>
              <a:cs typeface="Times New Roman"/>
            </a:endParaRPr>
          </a:p>
          <a:p>
            <a:pPr marL="0" indent="0" algn="just">
              <a:lnSpc>
                <a:spcPct val="115000"/>
              </a:lnSpc>
              <a:buNone/>
            </a:pPr>
            <a:r>
              <a:rPr lang="en-US" sz="1400" dirty="0">
                <a:latin typeface="Times New Roman"/>
                <a:ea typeface="Times New Roman"/>
                <a:cs typeface="Times New Roman"/>
              </a:rPr>
              <a:t>$1001-$2000	</a:t>
            </a:r>
            <a:r>
              <a:rPr lang="en-US" sz="1400" dirty="0" smtClean="0">
                <a:latin typeface="Times New Roman"/>
                <a:ea typeface="Times New Roman"/>
                <a:cs typeface="Times New Roman"/>
              </a:rPr>
              <a:t>10</a:t>
            </a:r>
            <a:r>
              <a:rPr lang="en-US" sz="1400" dirty="0">
                <a:latin typeface="Times New Roman"/>
                <a:ea typeface="Times New Roman"/>
                <a:cs typeface="Times New Roman"/>
              </a:rPr>
              <a:t>%</a:t>
            </a:r>
            <a:endParaRPr lang="en-US" sz="1400" dirty="0">
              <a:ea typeface="Times New Roman"/>
              <a:cs typeface="Times New Roman"/>
            </a:endParaRPr>
          </a:p>
          <a:p>
            <a:pPr marL="0" indent="0" algn="just">
              <a:lnSpc>
                <a:spcPct val="115000"/>
              </a:lnSpc>
              <a:buNone/>
            </a:pPr>
            <a:r>
              <a:rPr lang="en-US" sz="1400" dirty="0">
                <a:latin typeface="Times New Roman"/>
                <a:ea typeface="Times New Roman"/>
                <a:cs typeface="Times New Roman"/>
              </a:rPr>
              <a:t>$2001-$</a:t>
            </a:r>
            <a:r>
              <a:rPr lang="en-US" sz="1400" dirty="0" smtClean="0">
                <a:latin typeface="Times New Roman"/>
                <a:ea typeface="Times New Roman"/>
                <a:cs typeface="Times New Roman"/>
              </a:rPr>
              <a:t>3000</a:t>
            </a:r>
            <a:r>
              <a:rPr lang="en-US" sz="1400" dirty="0">
                <a:latin typeface="Times New Roman"/>
                <a:ea typeface="Times New Roman"/>
                <a:cs typeface="Times New Roman"/>
              </a:rPr>
              <a:t>	15%</a:t>
            </a:r>
            <a:endParaRPr lang="en-US" sz="1400" dirty="0">
              <a:ea typeface="Times New Roman"/>
              <a:cs typeface="Times New Roman"/>
            </a:endParaRPr>
          </a:p>
          <a:p>
            <a:pPr marL="0" indent="0" algn="just">
              <a:lnSpc>
                <a:spcPct val="115000"/>
              </a:lnSpc>
              <a:buNone/>
            </a:pPr>
            <a:r>
              <a:rPr lang="en-US" sz="1400" dirty="0">
                <a:latin typeface="Times New Roman"/>
                <a:ea typeface="Times New Roman"/>
                <a:cs typeface="Times New Roman"/>
              </a:rPr>
              <a:t>$3001-$</a:t>
            </a:r>
            <a:r>
              <a:rPr lang="en-US" sz="1400" dirty="0" smtClean="0">
                <a:latin typeface="Times New Roman"/>
                <a:ea typeface="Times New Roman"/>
                <a:cs typeface="Times New Roman"/>
              </a:rPr>
              <a:t>400</a:t>
            </a:r>
            <a:r>
              <a:rPr lang="en-US" sz="1400" dirty="0">
                <a:latin typeface="Times New Roman"/>
                <a:ea typeface="Times New Roman"/>
                <a:cs typeface="Times New Roman"/>
              </a:rPr>
              <a:t>		20%</a:t>
            </a:r>
            <a:endParaRPr lang="en-US" sz="1400" dirty="0">
              <a:ea typeface="Times New Roman"/>
              <a:cs typeface="Times New Roman"/>
            </a:endParaRPr>
          </a:p>
          <a:p>
            <a:pPr marL="0" indent="0" algn="just">
              <a:lnSpc>
                <a:spcPct val="115000"/>
              </a:lnSpc>
              <a:buNone/>
            </a:pPr>
            <a:r>
              <a:rPr lang="en-US" sz="1400" dirty="0">
                <a:latin typeface="Times New Roman"/>
                <a:ea typeface="Times New Roman"/>
                <a:cs typeface="Times New Roman"/>
              </a:rPr>
              <a:t>&gt;$4000		25%</a:t>
            </a:r>
            <a:endParaRPr lang="en-US" sz="1400" dirty="0">
              <a:ea typeface="Times New Roman"/>
              <a:cs typeface="Times New Roman"/>
            </a:endParaRPr>
          </a:p>
          <a:p>
            <a:pPr marL="0" indent="0" algn="just">
              <a:lnSpc>
                <a:spcPct val="115000"/>
              </a:lnSpc>
              <a:buNone/>
            </a:pPr>
            <a:r>
              <a:rPr lang="en-US" sz="1400" dirty="0">
                <a:latin typeface="Times New Roman"/>
                <a:ea typeface="Times New Roman"/>
                <a:cs typeface="Times New Roman"/>
              </a:rPr>
              <a:t>As input, the program is to read the income from the data file “income.dat”. </a:t>
            </a:r>
            <a:endParaRPr lang="en-US" sz="1400" dirty="0" smtClean="0">
              <a:latin typeface="Times New Roman"/>
              <a:ea typeface="Times New Roman"/>
              <a:cs typeface="Times New Roman"/>
            </a:endParaRPr>
          </a:p>
          <a:p>
            <a:pPr marL="0" indent="0" algn="just">
              <a:lnSpc>
                <a:spcPct val="115000"/>
              </a:lnSpc>
              <a:buNone/>
            </a:pPr>
            <a:r>
              <a:rPr lang="en-US" sz="1400" dirty="0" smtClean="0">
                <a:latin typeface="Times New Roman"/>
                <a:ea typeface="Times New Roman"/>
                <a:cs typeface="Times New Roman"/>
              </a:rPr>
              <a:t>Display </a:t>
            </a:r>
            <a:r>
              <a:rPr lang="en-US" sz="1400" dirty="0">
                <a:latin typeface="Times New Roman"/>
                <a:ea typeface="Times New Roman"/>
                <a:cs typeface="Times New Roman"/>
              </a:rPr>
              <a:t>the income and tax on the screen as following format. </a:t>
            </a:r>
            <a:endParaRPr lang="en-US" sz="1400" dirty="0" smtClean="0">
              <a:latin typeface="Times New Roman"/>
              <a:ea typeface="Times New Roman"/>
              <a:cs typeface="Times New Roman"/>
            </a:endParaRPr>
          </a:p>
          <a:p>
            <a:pPr marL="0" indent="0" algn="just">
              <a:lnSpc>
                <a:spcPct val="115000"/>
              </a:lnSpc>
              <a:buNone/>
            </a:pPr>
            <a:r>
              <a:rPr lang="en-US" sz="1400" dirty="0" smtClean="0">
                <a:latin typeface="Times New Roman"/>
                <a:ea typeface="Times New Roman"/>
                <a:cs typeface="Times New Roman"/>
              </a:rPr>
              <a:t>Sample </a:t>
            </a:r>
            <a:r>
              <a:rPr lang="en-US" sz="1400" dirty="0">
                <a:latin typeface="Times New Roman"/>
                <a:ea typeface="Times New Roman"/>
                <a:cs typeface="Times New Roman"/>
              </a:rPr>
              <a:t>income.dat</a:t>
            </a:r>
            <a:endParaRPr lang="en-US" sz="1400" dirty="0">
              <a:ea typeface="Times New Roman"/>
              <a:cs typeface="Times New Roman"/>
            </a:endParaRPr>
          </a:p>
          <a:p>
            <a:pPr marL="342900" marR="0" lvl="0" indent="-342900" algn="just">
              <a:lnSpc>
                <a:spcPct val="115000"/>
              </a:lnSpc>
              <a:spcBef>
                <a:spcPts val="0"/>
              </a:spcBef>
              <a:spcAft>
                <a:spcPts val="0"/>
              </a:spcAft>
              <a:buFont typeface="+mj-lt"/>
              <a:buAutoNum type="arabicPeriod"/>
            </a:pPr>
            <a:r>
              <a:rPr lang="en-US" sz="1400" dirty="0">
                <a:latin typeface="Times New Roman"/>
                <a:ea typeface="Times New Roman"/>
                <a:cs typeface="Times New Roman"/>
              </a:rPr>
              <a:t>900</a:t>
            </a:r>
            <a:endParaRPr lang="en-US" sz="1400" dirty="0">
              <a:ea typeface="Times New Roman"/>
              <a:cs typeface="Times New Roman"/>
            </a:endParaRPr>
          </a:p>
          <a:p>
            <a:pPr marL="342900" marR="0" lvl="0" indent="-342900" algn="just">
              <a:lnSpc>
                <a:spcPct val="115000"/>
              </a:lnSpc>
              <a:spcBef>
                <a:spcPts val="0"/>
              </a:spcBef>
              <a:spcAft>
                <a:spcPts val="0"/>
              </a:spcAft>
              <a:buFont typeface="+mj-lt"/>
              <a:buAutoNum type="arabicPeriod"/>
            </a:pPr>
            <a:r>
              <a:rPr lang="en-US" sz="1400" dirty="0">
                <a:latin typeface="Times New Roman"/>
                <a:ea typeface="Times New Roman"/>
                <a:cs typeface="Times New Roman"/>
              </a:rPr>
              <a:t>4000</a:t>
            </a:r>
            <a:endParaRPr lang="en-US" sz="1400" dirty="0">
              <a:ea typeface="Times New Roman"/>
              <a:cs typeface="Times New Roman"/>
            </a:endParaRPr>
          </a:p>
          <a:p>
            <a:pPr marL="342900" marR="0" lvl="0" indent="-342900" algn="just">
              <a:lnSpc>
                <a:spcPct val="115000"/>
              </a:lnSpc>
              <a:spcBef>
                <a:spcPts val="0"/>
              </a:spcBef>
              <a:spcAft>
                <a:spcPts val="0"/>
              </a:spcAft>
              <a:buFont typeface="+mj-lt"/>
              <a:buAutoNum type="arabicPeriod"/>
            </a:pPr>
            <a:r>
              <a:rPr lang="en-US" sz="1400" dirty="0">
                <a:latin typeface="Times New Roman"/>
                <a:ea typeface="Times New Roman"/>
                <a:cs typeface="Times New Roman"/>
              </a:rPr>
              <a:t>2000</a:t>
            </a:r>
            <a:endParaRPr lang="en-US" sz="1400" dirty="0">
              <a:ea typeface="Times New Roman"/>
              <a:cs typeface="Times New Roman"/>
            </a:endParaRPr>
          </a:p>
          <a:p>
            <a:pPr marL="0" indent="0">
              <a:buNone/>
            </a:pPr>
            <a:r>
              <a:rPr lang="en-US" sz="1400" b="1" dirty="0"/>
              <a:t>Sample Output</a:t>
            </a:r>
            <a:r>
              <a:rPr lang="en-US" sz="1400" dirty="0"/>
              <a:t>:</a:t>
            </a:r>
          </a:p>
          <a:p>
            <a:pPr marL="0" indent="0">
              <a:buNone/>
            </a:pPr>
            <a:r>
              <a:rPr lang="en-US" sz="1400" dirty="0"/>
              <a:t>Income and Tax List</a:t>
            </a:r>
          </a:p>
          <a:p>
            <a:pPr marL="0" indent="0">
              <a:buNone/>
            </a:pPr>
            <a:r>
              <a:rPr lang="en-US" sz="1400" dirty="0"/>
              <a:t>Income		Tax</a:t>
            </a:r>
          </a:p>
          <a:p>
            <a:pPr marL="0" indent="0">
              <a:buNone/>
            </a:pPr>
            <a:r>
              <a:rPr lang="en-US" sz="1400" dirty="0"/>
              <a:t>$  900		$  45</a:t>
            </a:r>
          </a:p>
          <a:p>
            <a:pPr marL="0" indent="0">
              <a:buNone/>
            </a:pPr>
            <a:r>
              <a:rPr lang="en-US" sz="1400" dirty="0"/>
              <a:t>$4000		$800</a:t>
            </a:r>
          </a:p>
          <a:p>
            <a:pPr marL="0" indent="0">
              <a:buNone/>
            </a:pPr>
            <a:r>
              <a:rPr lang="en-US" sz="1400" dirty="0"/>
              <a:t>$2000		$200</a:t>
            </a:r>
          </a:p>
          <a:p>
            <a:endParaRPr lang="en-US" sz="1600" dirty="0"/>
          </a:p>
        </p:txBody>
      </p:sp>
    </p:spTree>
    <p:extLst>
      <p:ext uri="{BB962C8B-B14F-4D97-AF65-F5344CB8AC3E}">
        <p14:creationId xmlns:p14="http://schemas.microsoft.com/office/powerpoint/2010/main" val="144427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140677" y="76200"/>
            <a:ext cx="8792308" cy="685800"/>
          </a:xfrm>
        </p:spPr>
        <p:txBody>
          <a:bodyPr/>
          <a:lstStyle/>
          <a:p>
            <a:pPr eaLnBrk="1" hangingPunct="1"/>
            <a:r>
              <a:rPr lang="en-US" sz="3600" smtClean="0"/>
              <a:t>File Handling in C Language</a:t>
            </a:r>
          </a:p>
        </p:txBody>
      </p:sp>
      <p:sp>
        <p:nvSpPr>
          <p:cNvPr id="23555" name="Content Placeholder 2" descr="Rectangle: Click to edit Master text styles&#10;Second level&#10;Third level&#10;Fourth level&#10;Fifth level"/>
          <p:cNvSpPr>
            <a:spLocks noGrp="1"/>
          </p:cNvSpPr>
          <p:nvPr>
            <p:ph idx="4294967295"/>
          </p:nvPr>
        </p:nvSpPr>
        <p:spPr>
          <a:xfrm>
            <a:off x="281354" y="838200"/>
            <a:ext cx="8610600" cy="5486400"/>
          </a:xfrm>
        </p:spPr>
        <p:txBody>
          <a:bodyPr>
            <a:normAutofit fontScale="85000" lnSpcReduction="10000"/>
          </a:bodyPr>
          <a:lstStyle/>
          <a:p>
            <a:pPr algn="just"/>
            <a:r>
              <a:rPr lang="en-US" sz="2400" dirty="0" smtClean="0"/>
              <a:t>The </a:t>
            </a:r>
            <a:r>
              <a:rPr lang="en-US" sz="2400" b="1" i="1" dirty="0" smtClean="0">
                <a:solidFill>
                  <a:srgbClr val="800080"/>
                </a:solidFill>
              </a:rPr>
              <a:t>file I/O functions </a:t>
            </a:r>
            <a:r>
              <a:rPr lang="en-US" sz="2400" dirty="0" smtClean="0"/>
              <a:t>and types in </a:t>
            </a:r>
            <a:r>
              <a:rPr lang="en-US" sz="2400" b="1" dirty="0" smtClean="0">
                <a:solidFill>
                  <a:srgbClr val="FF0000"/>
                </a:solidFill>
              </a:rPr>
              <a:t>the C language </a:t>
            </a:r>
            <a:r>
              <a:rPr lang="en-US" sz="2400" dirty="0" smtClean="0"/>
              <a:t>are straightforward and easy to understand. </a:t>
            </a:r>
          </a:p>
          <a:p>
            <a:pPr algn="just"/>
            <a:r>
              <a:rPr lang="en-US" sz="2400" dirty="0" smtClean="0"/>
              <a:t>To make use of these functions and types you have to include the </a:t>
            </a:r>
            <a:r>
              <a:rPr lang="en-US" sz="2400" b="1" dirty="0" err="1" smtClean="0">
                <a:solidFill>
                  <a:srgbClr val="FF0000"/>
                </a:solidFill>
              </a:rPr>
              <a:t>stdio</a:t>
            </a:r>
            <a:r>
              <a:rPr lang="en-US" sz="2400" dirty="0" smtClean="0"/>
              <a:t> library.</a:t>
            </a:r>
          </a:p>
          <a:p>
            <a:pPr algn="just"/>
            <a:r>
              <a:rPr lang="en-US" sz="2400" dirty="0" smtClean="0"/>
              <a:t>Some file I/O functions in the </a:t>
            </a:r>
            <a:r>
              <a:rPr lang="en-US" sz="2400" b="1" dirty="0" err="1" smtClean="0">
                <a:solidFill>
                  <a:srgbClr val="FF0000"/>
                </a:solidFill>
              </a:rPr>
              <a:t>stdio</a:t>
            </a:r>
            <a:r>
              <a:rPr lang="en-US" sz="2400" dirty="0" smtClean="0"/>
              <a:t> library are:</a:t>
            </a:r>
          </a:p>
          <a:p>
            <a:pPr>
              <a:buFont typeface="Wingdings" pitchFamily="2" charset="2"/>
              <a:buNone/>
            </a:pPr>
            <a:r>
              <a:rPr lang="en-US" dirty="0" smtClean="0"/>
              <a:t>1) </a:t>
            </a:r>
            <a:r>
              <a:rPr lang="en-US" dirty="0" err="1" smtClean="0"/>
              <a:t>fopen</a:t>
            </a:r>
            <a:r>
              <a:rPr lang="en-US" dirty="0" smtClean="0"/>
              <a:t> – </a:t>
            </a:r>
            <a:r>
              <a:rPr lang="en-US" dirty="0" smtClean="0">
                <a:solidFill>
                  <a:srgbClr val="FF0000"/>
                </a:solidFill>
              </a:rPr>
              <a:t>opens</a:t>
            </a:r>
            <a:r>
              <a:rPr lang="en-US" dirty="0" smtClean="0"/>
              <a:t> a text file.</a:t>
            </a:r>
          </a:p>
          <a:p>
            <a:pPr>
              <a:buFont typeface="Wingdings" pitchFamily="2" charset="2"/>
              <a:buNone/>
            </a:pPr>
            <a:r>
              <a:rPr lang="en-US" dirty="0" smtClean="0"/>
              <a:t>2) </a:t>
            </a:r>
            <a:r>
              <a:rPr lang="en-US" dirty="0" err="1" smtClean="0"/>
              <a:t>fclose</a:t>
            </a:r>
            <a:r>
              <a:rPr lang="en-US" dirty="0" smtClean="0"/>
              <a:t> – </a:t>
            </a:r>
            <a:r>
              <a:rPr lang="en-US" dirty="0" smtClean="0">
                <a:solidFill>
                  <a:srgbClr val="FF0000"/>
                </a:solidFill>
              </a:rPr>
              <a:t>closes</a:t>
            </a:r>
            <a:r>
              <a:rPr lang="en-US" dirty="0" smtClean="0"/>
              <a:t> a text file.</a:t>
            </a:r>
          </a:p>
          <a:p>
            <a:pPr>
              <a:buFont typeface="Wingdings" pitchFamily="2" charset="2"/>
              <a:buNone/>
            </a:pPr>
            <a:r>
              <a:rPr lang="en-US" dirty="0" smtClean="0"/>
              <a:t>3) </a:t>
            </a:r>
            <a:r>
              <a:rPr lang="en-US" dirty="0" err="1" smtClean="0"/>
              <a:t>feof</a:t>
            </a:r>
            <a:r>
              <a:rPr lang="en-US" dirty="0" smtClean="0"/>
              <a:t> – detects </a:t>
            </a:r>
            <a:r>
              <a:rPr lang="en-US" dirty="0" smtClean="0">
                <a:solidFill>
                  <a:srgbClr val="FF0000"/>
                </a:solidFill>
              </a:rPr>
              <a:t>end-of-file</a:t>
            </a:r>
            <a:r>
              <a:rPr lang="en-US" dirty="0" smtClean="0"/>
              <a:t> marker in a </a:t>
            </a:r>
            <a:r>
              <a:rPr lang="en-US" b="1" i="1" dirty="0" smtClean="0">
                <a:solidFill>
                  <a:schemeClr val="accent6">
                    <a:lumMod val="50000"/>
                  </a:schemeClr>
                </a:solidFill>
              </a:rPr>
              <a:t>file</a:t>
            </a:r>
            <a:r>
              <a:rPr lang="en-US" dirty="0" smtClean="0"/>
              <a:t>.</a:t>
            </a:r>
          </a:p>
          <a:p>
            <a:pPr>
              <a:buFont typeface="Wingdings" pitchFamily="2" charset="2"/>
              <a:buNone/>
            </a:pPr>
            <a:r>
              <a:rPr lang="en-US" dirty="0" smtClean="0">
                <a:solidFill>
                  <a:srgbClr val="002060"/>
                </a:solidFill>
              </a:rPr>
              <a:t>4) </a:t>
            </a:r>
            <a:r>
              <a:rPr lang="en-US" dirty="0" err="1" smtClean="0">
                <a:solidFill>
                  <a:srgbClr val="002060"/>
                </a:solidFill>
              </a:rPr>
              <a:t>fscanf</a:t>
            </a:r>
            <a:r>
              <a:rPr lang="en-US" dirty="0" smtClean="0"/>
              <a:t> – </a:t>
            </a:r>
            <a:r>
              <a:rPr lang="en-US" dirty="0" smtClean="0">
                <a:solidFill>
                  <a:srgbClr val="FF0000"/>
                </a:solidFill>
              </a:rPr>
              <a:t>reads formatted input</a:t>
            </a:r>
            <a:r>
              <a:rPr lang="en-US" dirty="0" smtClean="0"/>
              <a:t> from a </a:t>
            </a:r>
            <a:r>
              <a:rPr lang="en-US" b="1" i="1" dirty="0" smtClean="0">
                <a:solidFill>
                  <a:schemeClr val="accent6">
                    <a:lumMod val="50000"/>
                  </a:schemeClr>
                </a:solidFill>
              </a:rPr>
              <a:t>file</a:t>
            </a:r>
            <a:r>
              <a:rPr lang="en-US" dirty="0" smtClean="0"/>
              <a:t>.</a:t>
            </a:r>
          </a:p>
          <a:p>
            <a:pPr>
              <a:buFont typeface="Wingdings" pitchFamily="2" charset="2"/>
              <a:buNone/>
            </a:pPr>
            <a:r>
              <a:rPr lang="en-US" dirty="0" smtClean="0">
                <a:solidFill>
                  <a:srgbClr val="800080"/>
                </a:solidFill>
              </a:rPr>
              <a:t>5) </a:t>
            </a:r>
            <a:r>
              <a:rPr lang="en-US" dirty="0" err="1" smtClean="0">
                <a:solidFill>
                  <a:srgbClr val="800080"/>
                </a:solidFill>
              </a:rPr>
              <a:t>fprintf</a:t>
            </a:r>
            <a:r>
              <a:rPr lang="en-US" dirty="0" smtClean="0">
                <a:solidFill>
                  <a:srgbClr val="800080"/>
                </a:solidFill>
              </a:rPr>
              <a:t> </a:t>
            </a:r>
            <a:r>
              <a:rPr lang="en-US" dirty="0" smtClean="0"/>
              <a:t>– </a:t>
            </a:r>
            <a:r>
              <a:rPr lang="en-US" dirty="0" smtClean="0">
                <a:solidFill>
                  <a:srgbClr val="FF0000"/>
                </a:solidFill>
              </a:rPr>
              <a:t>writes formatted output </a:t>
            </a:r>
            <a:r>
              <a:rPr lang="en-US" dirty="0" smtClean="0"/>
              <a:t>to a </a:t>
            </a:r>
            <a:r>
              <a:rPr lang="en-US" b="1" i="1" dirty="0" smtClean="0">
                <a:solidFill>
                  <a:schemeClr val="accent6">
                    <a:lumMod val="50000"/>
                  </a:schemeClr>
                </a:solidFill>
              </a:rPr>
              <a:t>file</a:t>
            </a:r>
            <a:r>
              <a:rPr lang="en-US" dirty="0" smtClean="0"/>
              <a:t>.</a:t>
            </a:r>
          </a:p>
          <a:p>
            <a:pPr>
              <a:buFont typeface="Wingdings" pitchFamily="2" charset="2"/>
              <a:buNone/>
            </a:pPr>
            <a:r>
              <a:rPr lang="en-US" dirty="0" smtClean="0">
                <a:solidFill>
                  <a:srgbClr val="002060"/>
                </a:solidFill>
              </a:rPr>
              <a:t>6) </a:t>
            </a:r>
            <a:r>
              <a:rPr lang="en-US" dirty="0" err="1" smtClean="0">
                <a:solidFill>
                  <a:srgbClr val="002060"/>
                </a:solidFill>
              </a:rPr>
              <a:t>fgets</a:t>
            </a:r>
            <a:r>
              <a:rPr lang="en-US" dirty="0" smtClean="0"/>
              <a:t> – </a:t>
            </a:r>
            <a:r>
              <a:rPr lang="en-US" dirty="0" smtClean="0">
                <a:solidFill>
                  <a:srgbClr val="FF0000"/>
                </a:solidFill>
              </a:rPr>
              <a:t>reads a string</a:t>
            </a:r>
            <a:r>
              <a:rPr lang="en-US" dirty="0" smtClean="0"/>
              <a:t> from a </a:t>
            </a:r>
            <a:r>
              <a:rPr lang="en-US" b="1" i="1" dirty="0" smtClean="0">
                <a:solidFill>
                  <a:schemeClr val="accent6">
                    <a:lumMod val="50000"/>
                  </a:schemeClr>
                </a:solidFill>
              </a:rPr>
              <a:t>file</a:t>
            </a:r>
            <a:r>
              <a:rPr lang="en-US" dirty="0" smtClean="0"/>
              <a:t>.</a:t>
            </a:r>
          </a:p>
          <a:p>
            <a:pPr>
              <a:buFont typeface="Wingdings" pitchFamily="2" charset="2"/>
              <a:buNone/>
            </a:pPr>
            <a:r>
              <a:rPr lang="en-US" dirty="0" smtClean="0">
                <a:solidFill>
                  <a:srgbClr val="800080"/>
                </a:solidFill>
              </a:rPr>
              <a:t>7) </a:t>
            </a:r>
            <a:r>
              <a:rPr lang="en-US" dirty="0" err="1" smtClean="0">
                <a:solidFill>
                  <a:srgbClr val="800080"/>
                </a:solidFill>
              </a:rPr>
              <a:t>fputs</a:t>
            </a:r>
            <a:r>
              <a:rPr lang="en-US" dirty="0" smtClean="0"/>
              <a:t> – </a:t>
            </a:r>
            <a:r>
              <a:rPr lang="en-US" dirty="0" smtClean="0">
                <a:solidFill>
                  <a:srgbClr val="FF0000"/>
                </a:solidFill>
              </a:rPr>
              <a:t>writes a string</a:t>
            </a:r>
            <a:r>
              <a:rPr lang="en-US" dirty="0" smtClean="0"/>
              <a:t> to a </a:t>
            </a:r>
            <a:r>
              <a:rPr lang="en-US" b="1" i="1" dirty="0" smtClean="0">
                <a:solidFill>
                  <a:schemeClr val="accent6">
                    <a:lumMod val="50000"/>
                  </a:schemeClr>
                </a:solidFill>
              </a:rPr>
              <a:t>file</a:t>
            </a:r>
            <a:r>
              <a:rPr lang="en-US" dirty="0" smtClean="0"/>
              <a:t>.</a:t>
            </a:r>
          </a:p>
          <a:p>
            <a:pPr>
              <a:buFont typeface="Wingdings" pitchFamily="2" charset="2"/>
              <a:buNone/>
            </a:pPr>
            <a:r>
              <a:rPr lang="en-US" dirty="0" smtClean="0">
                <a:solidFill>
                  <a:srgbClr val="002060"/>
                </a:solidFill>
              </a:rPr>
              <a:t>8) </a:t>
            </a:r>
            <a:r>
              <a:rPr lang="en-US" dirty="0" err="1" smtClean="0">
                <a:solidFill>
                  <a:srgbClr val="002060"/>
                </a:solidFill>
              </a:rPr>
              <a:t>fgetc</a:t>
            </a:r>
            <a:r>
              <a:rPr lang="en-US" dirty="0" smtClean="0"/>
              <a:t> – </a:t>
            </a:r>
            <a:r>
              <a:rPr lang="en-US" dirty="0" smtClean="0">
                <a:solidFill>
                  <a:srgbClr val="FF0000"/>
                </a:solidFill>
              </a:rPr>
              <a:t>reads a character </a:t>
            </a:r>
            <a:r>
              <a:rPr lang="en-US" dirty="0" smtClean="0"/>
              <a:t>from a </a:t>
            </a:r>
            <a:r>
              <a:rPr lang="en-US" b="1" i="1" dirty="0" smtClean="0">
                <a:solidFill>
                  <a:schemeClr val="accent6">
                    <a:lumMod val="50000"/>
                  </a:schemeClr>
                </a:solidFill>
              </a:rPr>
              <a:t>file</a:t>
            </a:r>
            <a:r>
              <a:rPr lang="en-US" dirty="0" smtClean="0"/>
              <a:t>.</a:t>
            </a:r>
          </a:p>
          <a:p>
            <a:pPr>
              <a:buFont typeface="Wingdings" pitchFamily="2" charset="2"/>
              <a:buNone/>
            </a:pPr>
            <a:r>
              <a:rPr lang="en-US" dirty="0" smtClean="0">
                <a:solidFill>
                  <a:srgbClr val="800080"/>
                </a:solidFill>
              </a:rPr>
              <a:t>9) </a:t>
            </a:r>
            <a:r>
              <a:rPr lang="en-US" dirty="0" err="1" smtClean="0">
                <a:solidFill>
                  <a:srgbClr val="800080"/>
                </a:solidFill>
              </a:rPr>
              <a:t>fputc</a:t>
            </a:r>
            <a:r>
              <a:rPr lang="en-US" dirty="0" smtClean="0"/>
              <a:t> – </a:t>
            </a:r>
            <a:r>
              <a:rPr lang="en-US" dirty="0" smtClean="0">
                <a:solidFill>
                  <a:srgbClr val="FF0000"/>
                </a:solidFill>
              </a:rPr>
              <a:t>writes a character</a:t>
            </a:r>
            <a:r>
              <a:rPr lang="en-US" dirty="0" smtClean="0"/>
              <a:t> to a </a:t>
            </a:r>
            <a:r>
              <a:rPr lang="en-US" b="1" i="1" dirty="0" smtClean="0">
                <a:solidFill>
                  <a:schemeClr val="accent6">
                    <a:lumMod val="50000"/>
                  </a:schemeClr>
                </a:solidFill>
              </a:rPr>
              <a:t>file</a:t>
            </a:r>
            <a:endParaRPr lang="en-US" sz="2400" b="1" i="1" dirty="0" smtClean="0">
              <a:solidFill>
                <a:schemeClr val="accent6">
                  <a:lumMod val="50000"/>
                </a:schemeClr>
              </a:solidFill>
            </a:endParaRPr>
          </a:p>
        </p:txBody>
      </p:sp>
    </p:spTree>
    <p:extLst>
      <p:ext uri="{BB962C8B-B14F-4D97-AF65-F5344CB8AC3E}">
        <p14:creationId xmlns:p14="http://schemas.microsoft.com/office/powerpoint/2010/main" val="96139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724" y="152400"/>
            <a:ext cx="6261100" cy="1143000"/>
          </a:xfrm>
        </p:spPr>
        <p:txBody>
          <a:bodyPr>
            <a:normAutofit/>
          </a:bodyPr>
          <a:lstStyle/>
          <a:p>
            <a:r>
              <a:rPr lang="en-US" sz="3200" b="1" dirty="0" smtClean="0"/>
              <a:t>File pointer Declaration and File Opening / Closing</a:t>
            </a:r>
            <a:endParaRPr lang="en-US" sz="3200" b="1" dirty="0"/>
          </a:p>
        </p:txBody>
      </p:sp>
      <p:sp>
        <p:nvSpPr>
          <p:cNvPr id="5" name="Content Placeholder 4"/>
          <p:cNvSpPr>
            <a:spLocks noGrp="1"/>
          </p:cNvSpPr>
          <p:nvPr>
            <p:ph idx="1"/>
          </p:nvPr>
        </p:nvSpPr>
        <p:spPr>
          <a:xfrm>
            <a:off x="732099" y="1676400"/>
            <a:ext cx="8382000" cy="4525963"/>
          </a:xfrm>
        </p:spPr>
        <p:txBody>
          <a:bodyPr>
            <a:normAutofit lnSpcReduction="10000"/>
          </a:bodyPr>
          <a:lstStyle/>
          <a:p>
            <a:pPr marL="0" indent="0">
              <a:buNone/>
            </a:pPr>
            <a:r>
              <a:rPr lang="en-US" sz="2400" b="1" dirty="0" smtClean="0"/>
              <a:t>Syntax for declaration:</a:t>
            </a:r>
          </a:p>
          <a:p>
            <a:pPr marL="0" indent="0">
              <a:buNone/>
            </a:pPr>
            <a:r>
              <a:rPr lang="en-US" sz="2400" dirty="0"/>
              <a:t>	</a:t>
            </a:r>
            <a:r>
              <a:rPr lang="en-US" sz="2400" dirty="0" smtClean="0">
                <a:solidFill>
                  <a:srgbClr val="FF0000"/>
                </a:solidFill>
              </a:rPr>
              <a:t>FILE *</a:t>
            </a:r>
            <a:r>
              <a:rPr lang="en-US" sz="2400" dirty="0" err="1" smtClean="0">
                <a:solidFill>
                  <a:srgbClr val="FF0000"/>
                </a:solidFill>
              </a:rPr>
              <a:t>filepointername</a:t>
            </a:r>
            <a:r>
              <a:rPr lang="en-US" sz="2400" dirty="0" smtClean="0">
                <a:solidFill>
                  <a:srgbClr val="FF0000"/>
                </a:solidFill>
              </a:rPr>
              <a:t>;</a:t>
            </a:r>
          </a:p>
          <a:p>
            <a:pPr marL="0" indent="0">
              <a:buNone/>
            </a:pPr>
            <a:r>
              <a:rPr lang="en-US" sz="2400" dirty="0"/>
              <a:t> </a:t>
            </a:r>
            <a:r>
              <a:rPr lang="en-US" sz="2400" dirty="0" smtClean="0"/>
              <a:t> </a:t>
            </a:r>
            <a:r>
              <a:rPr lang="en-US" sz="2400" dirty="0" err="1" smtClean="0"/>
              <a:t>eg</a:t>
            </a:r>
            <a:r>
              <a:rPr lang="en-US" sz="2400" dirty="0" smtClean="0"/>
              <a:t>: FILE *</a:t>
            </a:r>
            <a:r>
              <a:rPr lang="en-US" sz="2400" dirty="0" err="1" smtClean="0"/>
              <a:t>fp</a:t>
            </a:r>
            <a:r>
              <a:rPr lang="en-US" sz="2400" dirty="0" smtClean="0"/>
              <a:t>;</a:t>
            </a:r>
          </a:p>
          <a:p>
            <a:pPr marL="0" indent="0">
              <a:buNone/>
            </a:pPr>
            <a:endParaRPr lang="en-US" sz="2400" dirty="0" smtClean="0"/>
          </a:p>
          <a:p>
            <a:pPr marL="0" indent="0">
              <a:buNone/>
            </a:pPr>
            <a:r>
              <a:rPr lang="en-US" sz="2400" b="1" dirty="0" smtClean="0"/>
              <a:t>Syntax for file opening:</a:t>
            </a:r>
          </a:p>
          <a:p>
            <a:pPr marL="0" indent="0">
              <a:buNone/>
            </a:pPr>
            <a:r>
              <a:rPr lang="en-US" sz="2400" dirty="0"/>
              <a:t>	</a:t>
            </a:r>
            <a:r>
              <a:rPr lang="en-US" sz="2400" dirty="0" err="1" smtClean="0">
                <a:solidFill>
                  <a:srgbClr val="FF0000"/>
                </a:solidFill>
              </a:rPr>
              <a:t>filepointername</a:t>
            </a:r>
            <a:r>
              <a:rPr lang="en-US" sz="2400" dirty="0" smtClean="0">
                <a:solidFill>
                  <a:srgbClr val="FF0000"/>
                </a:solidFill>
              </a:rPr>
              <a:t>=</a:t>
            </a:r>
            <a:r>
              <a:rPr lang="en-US" sz="2400" dirty="0" err="1" smtClean="0">
                <a:solidFill>
                  <a:srgbClr val="FF0000"/>
                </a:solidFill>
              </a:rPr>
              <a:t>fopen</a:t>
            </a:r>
            <a:r>
              <a:rPr lang="en-US" sz="2400" dirty="0" smtClean="0">
                <a:solidFill>
                  <a:srgbClr val="FF0000"/>
                </a:solidFill>
              </a:rPr>
              <a:t>(</a:t>
            </a:r>
            <a:r>
              <a:rPr lang="en-US" sz="2400" dirty="0" err="1" smtClean="0">
                <a:solidFill>
                  <a:srgbClr val="FF0000"/>
                </a:solidFill>
              </a:rPr>
              <a:t>filename,access</a:t>
            </a:r>
            <a:r>
              <a:rPr lang="en-US" sz="2400" dirty="0" smtClean="0">
                <a:solidFill>
                  <a:srgbClr val="FF0000"/>
                </a:solidFill>
              </a:rPr>
              <a:t>);</a:t>
            </a:r>
          </a:p>
          <a:p>
            <a:pPr marL="0" indent="0">
              <a:buNone/>
            </a:pPr>
            <a:r>
              <a:rPr lang="en-US" sz="2400" dirty="0">
                <a:solidFill>
                  <a:srgbClr val="FF0000"/>
                </a:solidFill>
              </a:rPr>
              <a:t> </a:t>
            </a:r>
            <a:r>
              <a:rPr lang="en-US" sz="2400" dirty="0" smtClean="0">
                <a:solidFill>
                  <a:srgbClr val="FF0000"/>
                </a:solidFill>
              </a:rPr>
              <a:t> </a:t>
            </a:r>
            <a:r>
              <a:rPr lang="en-US" sz="2400" dirty="0" err="1" smtClean="0"/>
              <a:t>eg</a:t>
            </a:r>
            <a:r>
              <a:rPr lang="en-US" sz="2400" dirty="0" smtClean="0"/>
              <a:t>: </a:t>
            </a:r>
            <a:r>
              <a:rPr lang="en-US" sz="2400" dirty="0" err="1" smtClean="0"/>
              <a:t>fp</a:t>
            </a:r>
            <a:r>
              <a:rPr lang="en-US" sz="2400" dirty="0" smtClean="0"/>
              <a:t>=</a:t>
            </a:r>
            <a:r>
              <a:rPr lang="en-US" sz="2400" dirty="0" err="1" smtClean="0"/>
              <a:t>fopen</a:t>
            </a:r>
            <a:r>
              <a:rPr lang="en-US" sz="2400" dirty="0" smtClean="0"/>
              <a:t>(“test.txt”,”</a:t>
            </a:r>
            <a:r>
              <a:rPr lang="en-US" sz="2400" dirty="0" err="1" smtClean="0"/>
              <a:t>wt</a:t>
            </a:r>
            <a:r>
              <a:rPr lang="en-US" sz="2400" dirty="0" smtClean="0"/>
              <a:t>”);</a:t>
            </a:r>
          </a:p>
          <a:p>
            <a:pPr marL="0" indent="0">
              <a:buNone/>
            </a:pPr>
            <a:endParaRPr lang="en-US" sz="2400" dirty="0" smtClean="0"/>
          </a:p>
          <a:p>
            <a:pPr marL="0" indent="0">
              <a:buNone/>
            </a:pPr>
            <a:r>
              <a:rPr lang="en-US" sz="2400" b="1" dirty="0" smtClean="0"/>
              <a:t>Syntax  for file closing:</a:t>
            </a:r>
          </a:p>
          <a:p>
            <a:pPr marL="0" indent="0">
              <a:buNone/>
            </a:pPr>
            <a:r>
              <a:rPr lang="en-US" sz="2400" dirty="0">
                <a:solidFill>
                  <a:srgbClr val="FF0000"/>
                </a:solidFill>
              </a:rPr>
              <a:t>	</a:t>
            </a:r>
            <a:r>
              <a:rPr lang="en-US" sz="2400" dirty="0" err="1" smtClean="0">
                <a:solidFill>
                  <a:srgbClr val="FF0000"/>
                </a:solidFill>
              </a:rPr>
              <a:t>int</a:t>
            </a:r>
            <a:r>
              <a:rPr lang="en-US" sz="2400" dirty="0" smtClean="0">
                <a:solidFill>
                  <a:srgbClr val="FF0000"/>
                </a:solidFill>
              </a:rPr>
              <a:t> </a:t>
            </a:r>
            <a:r>
              <a:rPr lang="en-US" sz="2400" dirty="0" err="1" smtClean="0">
                <a:solidFill>
                  <a:srgbClr val="FF0000"/>
                </a:solidFill>
              </a:rPr>
              <a:t>fclose</a:t>
            </a:r>
            <a:r>
              <a:rPr lang="en-US" sz="2400" dirty="0" smtClean="0">
                <a:solidFill>
                  <a:srgbClr val="FF0000"/>
                </a:solidFill>
              </a:rPr>
              <a:t>(</a:t>
            </a:r>
            <a:r>
              <a:rPr lang="en-US" sz="2400" dirty="0" err="1" smtClean="0">
                <a:solidFill>
                  <a:srgbClr val="FF0000"/>
                </a:solidFill>
              </a:rPr>
              <a:t>filepointername</a:t>
            </a:r>
            <a:r>
              <a:rPr lang="en-US" sz="2400" dirty="0" smtClean="0">
                <a:solidFill>
                  <a:srgbClr val="FF0000"/>
                </a:solidFill>
              </a:rPr>
              <a:t>);</a:t>
            </a:r>
          </a:p>
          <a:p>
            <a:pPr marL="0" indent="0">
              <a:buNone/>
            </a:pPr>
            <a:r>
              <a:rPr lang="en-US" sz="2400" dirty="0">
                <a:solidFill>
                  <a:srgbClr val="FF0000"/>
                </a:solidFill>
              </a:rPr>
              <a:t> </a:t>
            </a:r>
            <a:r>
              <a:rPr lang="en-US" sz="2400" dirty="0" err="1" smtClean="0"/>
              <a:t>eg</a:t>
            </a:r>
            <a:r>
              <a:rPr lang="en-US" sz="2400" dirty="0" smtClean="0"/>
              <a:t>: </a:t>
            </a:r>
            <a:r>
              <a:rPr lang="en-US" sz="2400" dirty="0" err="1" smtClean="0"/>
              <a:t>fclose</a:t>
            </a:r>
            <a:r>
              <a:rPr lang="en-US" sz="2400" dirty="0" smtClean="0"/>
              <a:t>(</a:t>
            </a:r>
            <a:r>
              <a:rPr lang="en-US" sz="2400" dirty="0" err="1" smtClean="0"/>
              <a:t>fp</a:t>
            </a:r>
            <a:r>
              <a:rPr lang="en-US" sz="2400" dirty="0" smtClean="0"/>
              <a:t>);</a:t>
            </a:r>
          </a:p>
        </p:txBody>
      </p:sp>
      <p:sp>
        <p:nvSpPr>
          <p:cNvPr id="2" name="Footer Placeholder 1"/>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p14="http://schemas.microsoft.com/office/powerpoint/2010/main" val="632677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76200" y="1219200"/>
            <a:ext cx="4114800" cy="5486400"/>
          </a:xfrm>
          <a:solidFill>
            <a:schemeClr val="bg1">
              <a:lumMod val="95000"/>
            </a:schemeClr>
          </a:solidFill>
        </p:spPr>
        <p:txBody>
          <a:bodyPr/>
          <a:lstStyle/>
          <a:p>
            <a:pPr marL="0" indent="0">
              <a:buNone/>
            </a:pPr>
            <a:r>
              <a:rPr lang="en-US" sz="2800" b="1" u="sng" dirty="0" err="1">
                <a:solidFill>
                  <a:srgbClr val="800080"/>
                </a:solidFill>
              </a:rPr>
              <a:t>fprintf</a:t>
            </a:r>
            <a:r>
              <a:rPr lang="en-US" sz="2800" b="1" dirty="0">
                <a:solidFill>
                  <a:srgbClr val="800080"/>
                </a:solidFill>
              </a:rPr>
              <a:t> </a:t>
            </a:r>
            <a:endParaRPr lang="en-US" sz="2800" b="1" dirty="0" smtClean="0">
              <a:solidFill>
                <a:srgbClr val="800080"/>
              </a:solidFill>
            </a:endParaRPr>
          </a:p>
          <a:p>
            <a:pPr marL="0" indent="0">
              <a:buNone/>
            </a:pPr>
            <a:r>
              <a:rPr lang="en-US" dirty="0" smtClean="0"/>
              <a:t>– </a:t>
            </a:r>
            <a:r>
              <a:rPr lang="en-US" dirty="0" smtClean="0">
                <a:solidFill>
                  <a:srgbClr val="FF0000"/>
                </a:solidFill>
              </a:rPr>
              <a:t>writes </a:t>
            </a:r>
            <a:r>
              <a:rPr lang="en-US" dirty="0">
                <a:solidFill>
                  <a:srgbClr val="FF0000"/>
                </a:solidFill>
              </a:rPr>
              <a:t>formatted output </a:t>
            </a:r>
            <a:r>
              <a:rPr lang="en-US" dirty="0"/>
              <a:t>to a </a:t>
            </a:r>
            <a:r>
              <a:rPr lang="en-US" b="1" i="1" dirty="0">
                <a:solidFill>
                  <a:schemeClr val="accent6">
                    <a:lumMod val="50000"/>
                  </a:schemeClr>
                </a:solidFill>
              </a:rPr>
              <a:t>file</a:t>
            </a:r>
            <a:r>
              <a:rPr lang="en-US" dirty="0" smtClean="0"/>
              <a:t>.</a:t>
            </a:r>
          </a:p>
          <a:p>
            <a:pPr marL="0" indent="0">
              <a:buNone/>
            </a:pPr>
            <a:endParaRPr lang="en-US" dirty="0" smtClean="0"/>
          </a:p>
          <a:p>
            <a:pPr marL="0" indent="0">
              <a:buNone/>
            </a:pPr>
            <a:r>
              <a:rPr lang="en-US" b="1" dirty="0" smtClean="0"/>
              <a:t>Syntax:</a:t>
            </a:r>
          </a:p>
          <a:p>
            <a:pPr marL="0" indent="0">
              <a:buNone/>
            </a:pPr>
            <a:r>
              <a:rPr lang="en-US" dirty="0" err="1" smtClean="0">
                <a:solidFill>
                  <a:srgbClr val="FF0000"/>
                </a:solidFill>
              </a:rPr>
              <a:t>fprintf</a:t>
            </a:r>
            <a:r>
              <a:rPr lang="en-US" dirty="0" smtClean="0">
                <a:solidFill>
                  <a:srgbClr val="FF0000"/>
                </a:solidFill>
              </a:rPr>
              <a:t>(filepointer,”format scecifier”,v1,v2,…);</a:t>
            </a:r>
            <a:endParaRPr lang="en-US" dirty="0">
              <a:solidFill>
                <a:srgbClr val="FF0000"/>
              </a:solidFill>
            </a:endParaRPr>
          </a:p>
          <a:p>
            <a:pPr marL="0" indent="0">
              <a:buNone/>
            </a:pPr>
            <a:endParaRPr lang="en-US" dirty="0" smtClean="0"/>
          </a:p>
          <a:p>
            <a:pPr marL="0" indent="0">
              <a:buNone/>
            </a:pPr>
            <a:r>
              <a:rPr lang="en-US" dirty="0" err="1" smtClean="0"/>
              <a:t>Eg</a:t>
            </a:r>
            <a:r>
              <a:rPr lang="en-US" dirty="0" smtClean="0"/>
              <a:t>: </a:t>
            </a:r>
            <a:r>
              <a:rPr lang="en-US" dirty="0" err="1" smtClean="0"/>
              <a:t>fprintf</a:t>
            </a:r>
            <a:r>
              <a:rPr lang="en-US" dirty="0" smtClean="0"/>
              <a:t>(</a:t>
            </a:r>
            <a:r>
              <a:rPr lang="en-US" dirty="0" err="1" smtClean="0"/>
              <a:t>fp</a:t>
            </a:r>
            <a:r>
              <a:rPr lang="en-US" dirty="0" smtClean="0"/>
              <a:t>,”%d %f %c”, a,                 	     b, c);</a:t>
            </a:r>
            <a:endParaRPr lang="en-US" dirty="0"/>
          </a:p>
        </p:txBody>
      </p:sp>
      <p:sp>
        <p:nvSpPr>
          <p:cNvPr id="9" name="Content Placeholder 8"/>
          <p:cNvSpPr>
            <a:spLocks noGrp="1"/>
          </p:cNvSpPr>
          <p:nvPr>
            <p:ph sz="quarter" idx="4"/>
          </p:nvPr>
        </p:nvSpPr>
        <p:spPr>
          <a:xfrm>
            <a:off x="4343400" y="1219200"/>
            <a:ext cx="4041775" cy="5486400"/>
          </a:xfrm>
          <a:solidFill>
            <a:schemeClr val="bg1">
              <a:lumMod val="95000"/>
            </a:schemeClr>
          </a:solidFill>
        </p:spPr>
        <p:txBody>
          <a:bodyPr/>
          <a:lstStyle/>
          <a:p>
            <a:pPr marL="0" indent="0">
              <a:buNone/>
            </a:pPr>
            <a:r>
              <a:rPr lang="en-US" sz="2800" b="1" u="sng" dirty="0" err="1">
                <a:solidFill>
                  <a:srgbClr val="002060"/>
                </a:solidFill>
              </a:rPr>
              <a:t>fscanf</a:t>
            </a:r>
            <a:r>
              <a:rPr lang="en-US" sz="2800" b="1" u="sng" dirty="0"/>
              <a:t> </a:t>
            </a:r>
            <a:endParaRPr lang="en-US" sz="2800" b="1" u="sng" dirty="0" smtClean="0"/>
          </a:p>
          <a:p>
            <a:pPr marL="0" indent="0">
              <a:buNone/>
            </a:pPr>
            <a:r>
              <a:rPr lang="en-US" dirty="0" smtClean="0"/>
              <a:t>– </a:t>
            </a:r>
            <a:r>
              <a:rPr lang="en-US" dirty="0">
                <a:solidFill>
                  <a:srgbClr val="FF0000"/>
                </a:solidFill>
              </a:rPr>
              <a:t>reads formatted input</a:t>
            </a:r>
            <a:r>
              <a:rPr lang="en-US" dirty="0"/>
              <a:t> from a </a:t>
            </a:r>
            <a:r>
              <a:rPr lang="en-US" b="1" i="1" dirty="0">
                <a:solidFill>
                  <a:schemeClr val="accent6">
                    <a:lumMod val="50000"/>
                  </a:schemeClr>
                </a:solidFill>
              </a:rPr>
              <a:t>file</a:t>
            </a:r>
            <a:r>
              <a:rPr lang="en-US" dirty="0" smtClean="0"/>
              <a:t>.</a:t>
            </a:r>
          </a:p>
          <a:p>
            <a:pPr marL="0" indent="0">
              <a:buNone/>
            </a:pPr>
            <a:endParaRPr lang="en-US" dirty="0"/>
          </a:p>
          <a:p>
            <a:pPr marL="0" indent="0">
              <a:buNone/>
            </a:pPr>
            <a:r>
              <a:rPr lang="en-US" b="1" dirty="0"/>
              <a:t>Syntax:</a:t>
            </a:r>
          </a:p>
          <a:p>
            <a:pPr marL="0" indent="0">
              <a:buNone/>
            </a:pPr>
            <a:r>
              <a:rPr lang="en-US" dirty="0"/>
              <a:t> </a:t>
            </a:r>
            <a:r>
              <a:rPr lang="en-US" dirty="0" err="1" smtClean="0">
                <a:solidFill>
                  <a:srgbClr val="FF0000"/>
                </a:solidFill>
              </a:rPr>
              <a:t>fscanf</a:t>
            </a:r>
            <a:r>
              <a:rPr lang="en-US" dirty="0" smtClean="0">
                <a:solidFill>
                  <a:srgbClr val="FF0000"/>
                </a:solidFill>
              </a:rPr>
              <a:t>(</a:t>
            </a:r>
            <a:r>
              <a:rPr lang="en-US" dirty="0" err="1" smtClean="0">
                <a:solidFill>
                  <a:srgbClr val="FF0000"/>
                </a:solidFill>
              </a:rPr>
              <a:t>filepointer</a:t>
            </a:r>
            <a:r>
              <a:rPr lang="en-US" dirty="0">
                <a:solidFill>
                  <a:srgbClr val="FF0000"/>
                </a:solidFill>
              </a:rPr>
              <a:t>,”format scecifier</a:t>
            </a:r>
            <a:r>
              <a:rPr lang="en-US" dirty="0" smtClean="0">
                <a:solidFill>
                  <a:srgbClr val="FF0000"/>
                </a:solidFill>
              </a:rPr>
              <a:t>”,&amp;v1,&amp;v2</a:t>
            </a:r>
            <a:r>
              <a:rPr lang="en-US" dirty="0">
                <a:solidFill>
                  <a:srgbClr val="FF0000"/>
                </a:solidFill>
              </a:rPr>
              <a:t>,…);</a:t>
            </a:r>
          </a:p>
          <a:p>
            <a:pPr marL="0" indent="0">
              <a:buNone/>
            </a:pPr>
            <a:endParaRPr lang="en-US" dirty="0" smtClean="0"/>
          </a:p>
          <a:p>
            <a:pPr marL="0" indent="0">
              <a:buNone/>
            </a:pPr>
            <a:r>
              <a:rPr lang="en-US" dirty="0" err="1"/>
              <a:t>Eg</a:t>
            </a:r>
            <a:r>
              <a:rPr lang="en-US" dirty="0"/>
              <a:t>: </a:t>
            </a:r>
            <a:r>
              <a:rPr lang="en-US" dirty="0" err="1" smtClean="0"/>
              <a:t>fscanf</a:t>
            </a:r>
            <a:r>
              <a:rPr lang="en-US" dirty="0" smtClean="0"/>
              <a:t>(</a:t>
            </a:r>
            <a:r>
              <a:rPr lang="en-US" dirty="0" err="1" smtClean="0"/>
              <a:t>fp</a:t>
            </a:r>
            <a:r>
              <a:rPr lang="en-US" dirty="0"/>
              <a:t>,”%</a:t>
            </a:r>
            <a:r>
              <a:rPr lang="en-US" dirty="0" smtClean="0"/>
              <a:t>d %f %</a:t>
            </a:r>
            <a:r>
              <a:rPr lang="en-US" dirty="0"/>
              <a:t>c</a:t>
            </a:r>
            <a:r>
              <a:rPr lang="en-US" dirty="0" smtClean="0"/>
              <a:t>”, &amp;a, 	    &amp;b, &amp;c</a:t>
            </a: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*******Faculty of Computer Science*******</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43" y="-18327"/>
            <a:ext cx="62611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844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Format </a:t>
            </a:r>
            <a:r>
              <a:rPr lang="en-US" sz="3200" b="1" dirty="0" err="1" smtClean="0"/>
              <a:t>specifier</a:t>
            </a:r>
            <a:endParaRPr lang="en-US" sz="32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55077326"/>
              </p:ext>
            </p:extLst>
          </p:nvPr>
        </p:nvGraphicFramePr>
        <p:xfrm>
          <a:off x="457200" y="1600200"/>
          <a:ext cx="8229600" cy="3352800"/>
        </p:xfrm>
        <a:graphic>
          <a:graphicData uri="http://schemas.openxmlformats.org/drawingml/2006/table">
            <a:tbl>
              <a:tblPr firstRow="1" bandRow="1">
                <a:tableStyleId>{D27102A9-8310-4765-A935-A1911B00CA55}</a:tableStyleId>
              </a:tblPr>
              <a:tblGrid>
                <a:gridCol w="990600"/>
                <a:gridCol w="4495800"/>
                <a:gridCol w="2743200"/>
              </a:tblGrid>
              <a:tr h="518160">
                <a:tc>
                  <a:txBody>
                    <a:bodyPr/>
                    <a:lstStyle/>
                    <a:p>
                      <a:r>
                        <a:rPr lang="en-US" dirty="0" smtClean="0">
                          <a:latin typeface="Times New Roman" panose="02020603050405020304" pitchFamily="18" charset="0"/>
                          <a:cs typeface="Times New Roman" panose="02020603050405020304" pitchFamily="18" charset="0"/>
                        </a:rPr>
                        <a:t>Format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Explanation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txBody>
                  <a:tcPr/>
                </a:tc>
              </a:tr>
              <a:tr h="518160">
                <a:tc>
                  <a:txBody>
                    <a:bodyPr/>
                    <a:lstStyle/>
                    <a:p>
                      <a:r>
                        <a:rPr lang="en-US" dirty="0" smtClean="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Reads/Displays  an integer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10</a:t>
                      </a:r>
                      <a:endParaRPr lang="en-US" dirty="0">
                        <a:latin typeface="Times New Roman" panose="02020603050405020304" pitchFamily="18" charset="0"/>
                        <a:cs typeface="Times New Roman" panose="02020603050405020304" pitchFamily="18" charset="0"/>
                      </a:endParaRPr>
                    </a:p>
                  </a:txBody>
                  <a:tcPr/>
                </a:tc>
              </a:tr>
              <a:tr h="518160">
                <a:tc>
                  <a:txBody>
                    <a:bodyPr/>
                    <a:lstStyle/>
                    <a:p>
                      <a:r>
                        <a:rPr lang="en-US" dirty="0" smtClean="0">
                          <a:latin typeface="Times New Roman" panose="02020603050405020304" pitchFamily="18" charset="0"/>
                          <a:cs typeface="Times New Roman" panose="02020603050405020304" pitchFamily="18" charset="0"/>
                        </a:rPr>
                        <a:t>%f</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Reads/Displays a floating-point number in fixed decimal format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10.500000</a:t>
                      </a:r>
                      <a:endParaRPr lang="en-US" dirty="0">
                        <a:latin typeface="Times New Roman" panose="02020603050405020304" pitchFamily="18" charset="0"/>
                        <a:cs typeface="Times New Roman" panose="02020603050405020304" pitchFamily="18" charset="0"/>
                      </a:endParaRPr>
                    </a:p>
                  </a:txBody>
                  <a:tcPr/>
                </a:tc>
              </a:tr>
              <a:tr h="518160">
                <a:tc>
                  <a:txBody>
                    <a:bodyPr/>
                    <a:lstStyle/>
                    <a:p>
                      <a:r>
                        <a:rPr lang="en-US" dirty="0" smtClean="0">
                          <a:latin typeface="Times New Roman" panose="02020603050405020304" pitchFamily="18" charset="0"/>
                          <a:cs typeface="Times New Roman" panose="02020603050405020304" pitchFamily="18" charset="0"/>
                        </a:rPr>
                        <a:t>%.1f</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Reads/Displays a floating-point number with 1 digit after the decimal</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10.5</a:t>
                      </a:r>
                      <a:endParaRPr lang="en-US" dirty="0">
                        <a:latin typeface="Times New Roman" panose="02020603050405020304" pitchFamily="18" charset="0"/>
                        <a:cs typeface="Times New Roman" panose="02020603050405020304" pitchFamily="18" charset="0"/>
                      </a:endParaRPr>
                    </a:p>
                  </a:txBody>
                  <a:tcPr/>
                </a:tc>
              </a:tr>
              <a:tr h="518160">
                <a:tc>
                  <a:txBody>
                    <a:bodyPr/>
                    <a:lstStyle/>
                    <a:p>
                      <a:r>
                        <a:rPr lang="en-US" dirty="0" smtClean="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Reads/Displays a character</a:t>
                      </a:r>
                      <a:endParaRPr lang="en-US" dirty="0" smtClean="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txBody>
                  <a:tcPr/>
                </a:tc>
              </a:tr>
              <a:tr h="518160">
                <a:tc>
                  <a:txBody>
                    <a:bodyPr/>
                    <a:lstStyle/>
                    <a:p>
                      <a:r>
                        <a:rPr lang="en-US" dirty="0" smtClean="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Reads/Displays a</a:t>
                      </a:r>
                      <a:r>
                        <a:rPr lang="en-US" baseline="0" dirty="0" smtClean="0"/>
                        <a:t> string</a:t>
                      </a:r>
                      <a:endParaRPr lang="en-US" dirty="0" smtClean="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cat</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4" name="Footer Placeholder 3"/>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p14="http://schemas.microsoft.com/office/powerpoint/2010/main" val="2065222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04800" y="457200"/>
            <a:ext cx="4040188" cy="639762"/>
          </a:xfrm>
        </p:spPr>
        <p:txBody>
          <a:bodyPr/>
          <a:lstStyle/>
          <a:p>
            <a:r>
              <a:rPr lang="en-US" dirty="0" err="1" smtClean="0"/>
              <a:t>fprintf</a:t>
            </a:r>
            <a:r>
              <a:rPr lang="en-US" dirty="0" smtClean="0"/>
              <a:t>( )</a:t>
            </a:r>
            <a:endParaRPr lang="en-US" dirty="0"/>
          </a:p>
        </p:txBody>
      </p:sp>
      <p:sp>
        <p:nvSpPr>
          <p:cNvPr id="7" name="Content Placeholder 6"/>
          <p:cNvSpPr>
            <a:spLocks noGrp="1"/>
          </p:cNvSpPr>
          <p:nvPr>
            <p:ph sz="half" idx="2"/>
          </p:nvPr>
        </p:nvSpPr>
        <p:spPr>
          <a:xfrm>
            <a:off x="304800" y="1219200"/>
            <a:ext cx="4040188" cy="3951288"/>
          </a:xfrm>
        </p:spPr>
        <p:txBody>
          <a:bodyPr>
            <a:noAutofit/>
          </a:bodyPr>
          <a:lstStyle/>
          <a:p>
            <a:pPr marL="0" indent="0">
              <a:buNone/>
            </a:pPr>
            <a:r>
              <a:rPr lang="en-US" sz="1800" dirty="0" smtClean="0"/>
              <a:t>//egWrite2.cpp</a:t>
            </a:r>
          </a:p>
          <a:p>
            <a:pPr marL="0" indent="0">
              <a:buNone/>
            </a:pPr>
            <a:r>
              <a:rPr lang="en-US" sz="1800" dirty="0" smtClean="0"/>
              <a:t>#</a:t>
            </a:r>
            <a:r>
              <a:rPr lang="en-US" sz="1800" dirty="0"/>
              <a:t>include&lt;</a:t>
            </a:r>
            <a:r>
              <a:rPr lang="en-US" sz="1800" dirty="0" err="1"/>
              <a:t>stdio.h</a:t>
            </a:r>
            <a:r>
              <a:rPr lang="en-US" sz="1800" dirty="0"/>
              <a:t>&gt;</a:t>
            </a:r>
          </a:p>
          <a:p>
            <a:pPr marL="0" indent="0">
              <a:buNone/>
            </a:pPr>
            <a:r>
              <a:rPr lang="en-US" sz="1800" dirty="0" err="1"/>
              <a:t>int</a:t>
            </a:r>
            <a:r>
              <a:rPr lang="en-US" sz="1800" dirty="0"/>
              <a:t> main()</a:t>
            </a:r>
          </a:p>
          <a:p>
            <a:pPr marL="0" indent="0">
              <a:buNone/>
            </a:pPr>
            <a:r>
              <a:rPr lang="en-US" sz="1800" dirty="0"/>
              <a:t>{</a:t>
            </a:r>
          </a:p>
          <a:p>
            <a:pPr marL="0" indent="0">
              <a:buNone/>
            </a:pPr>
            <a:r>
              <a:rPr lang="en-US" sz="1800" dirty="0" smtClean="0"/>
              <a:t>    FILE </a:t>
            </a:r>
            <a:r>
              <a:rPr lang="en-US" sz="1800" dirty="0"/>
              <a:t>*</a:t>
            </a:r>
            <a:r>
              <a:rPr lang="en-US" sz="1800" dirty="0" err="1"/>
              <a:t>fp</a:t>
            </a:r>
            <a:r>
              <a:rPr lang="en-US" sz="1800" dirty="0"/>
              <a:t>;</a:t>
            </a:r>
          </a:p>
          <a:p>
            <a:pPr marL="0" indent="0">
              <a:buNone/>
            </a:pPr>
            <a:r>
              <a:rPr lang="en-US" sz="1800" dirty="0" smtClean="0"/>
              <a:t>    </a:t>
            </a:r>
            <a:r>
              <a:rPr lang="en-US" sz="1800" dirty="0" err="1" smtClean="0"/>
              <a:t>fp</a:t>
            </a:r>
            <a:r>
              <a:rPr lang="en-US" sz="1800" dirty="0" smtClean="0"/>
              <a:t>=</a:t>
            </a:r>
            <a:r>
              <a:rPr lang="en-US" sz="1800" dirty="0" err="1" smtClean="0"/>
              <a:t>fopen</a:t>
            </a:r>
            <a:r>
              <a:rPr lang="en-US" sz="1800" dirty="0"/>
              <a:t>("egWrite2.txt","wt");</a:t>
            </a:r>
          </a:p>
          <a:p>
            <a:pPr marL="0" indent="0">
              <a:buNone/>
            </a:pPr>
            <a:r>
              <a:rPr lang="en-US" sz="1800" dirty="0" smtClean="0"/>
              <a:t>    </a:t>
            </a:r>
            <a:r>
              <a:rPr lang="en-US" sz="1800" dirty="0" err="1" smtClean="0"/>
              <a:t>int</a:t>
            </a:r>
            <a:r>
              <a:rPr lang="en-US" sz="1800" dirty="0" smtClean="0"/>
              <a:t> </a:t>
            </a:r>
            <a:r>
              <a:rPr lang="en-US" sz="1800" dirty="0" err="1"/>
              <a:t>i</a:t>
            </a:r>
            <a:r>
              <a:rPr lang="en-US" sz="1800" dirty="0"/>
              <a:t>=100;</a:t>
            </a:r>
          </a:p>
          <a:p>
            <a:pPr marL="0" indent="0">
              <a:buNone/>
            </a:pPr>
            <a:r>
              <a:rPr lang="en-US" sz="1800" dirty="0" smtClean="0"/>
              <a:t>    char </a:t>
            </a:r>
            <a:r>
              <a:rPr lang="en-US" sz="1800" dirty="0"/>
              <a:t>c='C';</a:t>
            </a:r>
          </a:p>
          <a:p>
            <a:pPr marL="0" indent="0">
              <a:buNone/>
            </a:pPr>
            <a:r>
              <a:rPr lang="en-US" sz="1800" dirty="0" smtClean="0"/>
              <a:t>    float </a:t>
            </a:r>
            <a:r>
              <a:rPr lang="en-US" sz="1800" dirty="0"/>
              <a:t>f=1.234</a:t>
            </a:r>
            <a:r>
              <a:rPr lang="en-US" sz="1800" dirty="0" smtClean="0"/>
              <a:t>;</a:t>
            </a:r>
          </a:p>
          <a:p>
            <a:pPr marL="0" indent="0">
              <a:buNone/>
            </a:pPr>
            <a:r>
              <a:rPr lang="en-US" sz="1800" dirty="0" smtClean="0">
                <a:solidFill>
                  <a:srgbClr val="C00000"/>
                </a:solidFill>
              </a:rPr>
              <a:t>    </a:t>
            </a:r>
            <a:r>
              <a:rPr lang="en-US" sz="1800" dirty="0" err="1" smtClean="0">
                <a:solidFill>
                  <a:srgbClr val="C00000"/>
                </a:solidFill>
              </a:rPr>
              <a:t>fprintf</a:t>
            </a:r>
            <a:r>
              <a:rPr lang="en-US" sz="1800" dirty="0" smtClean="0">
                <a:solidFill>
                  <a:srgbClr val="C00000"/>
                </a:solidFill>
              </a:rPr>
              <a:t>(</a:t>
            </a:r>
            <a:r>
              <a:rPr lang="en-US" sz="1800" dirty="0" err="1" smtClean="0">
                <a:solidFill>
                  <a:srgbClr val="C00000"/>
                </a:solidFill>
              </a:rPr>
              <a:t>fp</a:t>
            </a:r>
            <a:r>
              <a:rPr lang="en-US" sz="1800" dirty="0">
                <a:solidFill>
                  <a:srgbClr val="C00000"/>
                </a:solidFill>
              </a:rPr>
              <a:t>,"%d %c %f",</a:t>
            </a:r>
            <a:r>
              <a:rPr lang="en-US" sz="1800" dirty="0" err="1">
                <a:solidFill>
                  <a:srgbClr val="C00000"/>
                </a:solidFill>
              </a:rPr>
              <a:t>i,c,f</a:t>
            </a:r>
            <a:r>
              <a:rPr lang="en-US" sz="1800" dirty="0" smtClean="0">
                <a:solidFill>
                  <a:srgbClr val="C00000"/>
                </a:solidFill>
              </a:rPr>
              <a:t>);</a:t>
            </a:r>
          </a:p>
          <a:p>
            <a:pPr marL="0" indent="0">
              <a:buNone/>
            </a:pPr>
            <a:r>
              <a:rPr lang="en-US" sz="1800" dirty="0" smtClean="0">
                <a:solidFill>
                  <a:srgbClr val="C00000"/>
                </a:solidFill>
              </a:rPr>
              <a:t>    </a:t>
            </a:r>
            <a:r>
              <a:rPr lang="en-US" sz="1800" dirty="0" err="1" smtClean="0">
                <a:solidFill>
                  <a:srgbClr val="C00000"/>
                </a:solidFill>
              </a:rPr>
              <a:t>fclose</a:t>
            </a:r>
            <a:r>
              <a:rPr lang="en-US" sz="1800" dirty="0" smtClean="0">
                <a:solidFill>
                  <a:srgbClr val="C00000"/>
                </a:solidFill>
              </a:rPr>
              <a:t>(</a:t>
            </a:r>
            <a:r>
              <a:rPr lang="en-US" sz="1800" dirty="0" err="1" smtClean="0">
                <a:solidFill>
                  <a:srgbClr val="C00000"/>
                </a:solidFill>
              </a:rPr>
              <a:t>fp</a:t>
            </a:r>
            <a:r>
              <a:rPr lang="en-US" sz="1800" dirty="0" smtClean="0">
                <a:solidFill>
                  <a:srgbClr val="C00000"/>
                </a:solidFill>
              </a:rPr>
              <a:t>);</a:t>
            </a:r>
            <a:endParaRPr lang="en-US" sz="1800" dirty="0">
              <a:solidFill>
                <a:srgbClr val="C00000"/>
              </a:solidFill>
            </a:endParaRPr>
          </a:p>
          <a:p>
            <a:pPr marL="0" indent="0">
              <a:buNone/>
            </a:pPr>
            <a:r>
              <a:rPr lang="en-US" sz="1800" dirty="0" smtClean="0"/>
              <a:t>return </a:t>
            </a:r>
            <a:r>
              <a:rPr lang="en-US" sz="1800" dirty="0"/>
              <a:t>0;</a:t>
            </a:r>
          </a:p>
          <a:p>
            <a:pPr marL="0" indent="0">
              <a:buNone/>
            </a:pPr>
            <a:r>
              <a:rPr lang="en-US" sz="1800" dirty="0"/>
              <a:t>}</a:t>
            </a:r>
          </a:p>
        </p:txBody>
      </p:sp>
      <p:sp>
        <p:nvSpPr>
          <p:cNvPr id="8" name="Text Placeholder 7"/>
          <p:cNvSpPr>
            <a:spLocks noGrp="1"/>
          </p:cNvSpPr>
          <p:nvPr>
            <p:ph type="body" sz="quarter" idx="3"/>
          </p:nvPr>
        </p:nvSpPr>
        <p:spPr>
          <a:xfrm>
            <a:off x="4267200" y="381000"/>
            <a:ext cx="4041775" cy="639762"/>
          </a:xfrm>
        </p:spPr>
        <p:txBody>
          <a:bodyPr/>
          <a:lstStyle/>
          <a:p>
            <a:r>
              <a:rPr lang="en-US" dirty="0" err="1"/>
              <a:t>f</a:t>
            </a:r>
            <a:r>
              <a:rPr lang="en-US" dirty="0" err="1" smtClean="0"/>
              <a:t>scanf</a:t>
            </a:r>
            <a:r>
              <a:rPr lang="en-US" dirty="0" smtClean="0"/>
              <a:t>( )</a:t>
            </a:r>
            <a:endParaRPr lang="en-US" dirty="0"/>
          </a:p>
        </p:txBody>
      </p:sp>
      <p:sp>
        <p:nvSpPr>
          <p:cNvPr id="9" name="Content Placeholder 8"/>
          <p:cNvSpPr>
            <a:spLocks noGrp="1"/>
          </p:cNvSpPr>
          <p:nvPr>
            <p:ph sz="quarter" idx="4"/>
          </p:nvPr>
        </p:nvSpPr>
        <p:spPr>
          <a:xfrm>
            <a:off x="4343400" y="1143000"/>
            <a:ext cx="4041775" cy="3951288"/>
          </a:xfrm>
        </p:spPr>
        <p:txBody>
          <a:bodyPr>
            <a:noAutofit/>
          </a:bodyPr>
          <a:lstStyle/>
          <a:p>
            <a:pPr marL="0" indent="0">
              <a:buNone/>
            </a:pPr>
            <a:r>
              <a:rPr lang="en-US" sz="1800" dirty="0" smtClean="0"/>
              <a:t>//egRead2.cpp</a:t>
            </a:r>
          </a:p>
          <a:p>
            <a:pPr marL="0" indent="0">
              <a:buNone/>
            </a:pPr>
            <a:r>
              <a:rPr lang="en-US" sz="1800" dirty="0" smtClean="0"/>
              <a:t>#</a:t>
            </a:r>
            <a:r>
              <a:rPr lang="en-US" sz="1800" dirty="0"/>
              <a:t>include&lt;</a:t>
            </a:r>
            <a:r>
              <a:rPr lang="en-US" sz="1800" dirty="0" err="1"/>
              <a:t>stdio.h</a:t>
            </a:r>
            <a:r>
              <a:rPr lang="en-US" sz="1800" dirty="0"/>
              <a:t>&gt;</a:t>
            </a:r>
          </a:p>
          <a:p>
            <a:pPr marL="0" indent="0">
              <a:buNone/>
            </a:pPr>
            <a:r>
              <a:rPr lang="en-US" sz="1800" dirty="0"/>
              <a:t>#include&lt;</a:t>
            </a:r>
            <a:r>
              <a:rPr lang="en-US" sz="1800" dirty="0" err="1"/>
              <a:t>iostream.h</a:t>
            </a:r>
            <a:r>
              <a:rPr lang="en-US" sz="1800" dirty="0"/>
              <a:t>&gt;</a:t>
            </a:r>
          </a:p>
          <a:p>
            <a:pPr marL="0" indent="0">
              <a:buNone/>
            </a:pPr>
            <a:r>
              <a:rPr lang="en-US" sz="1800" dirty="0" err="1"/>
              <a:t>int</a:t>
            </a:r>
            <a:r>
              <a:rPr lang="en-US" sz="1800" dirty="0"/>
              <a:t> main()</a:t>
            </a:r>
          </a:p>
          <a:p>
            <a:pPr marL="0" indent="0">
              <a:buNone/>
            </a:pPr>
            <a:r>
              <a:rPr lang="en-US" sz="1800" dirty="0"/>
              <a:t>{</a:t>
            </a:r>
          </a:p>
          <a:p>
            <a:pPr marL="0" indent="0">
              <a:buNone/>
            </a:pPr>
            <a:r>
              <a:rPr lang="en-US" sz="1800" dirty="0" smtClean="0"/>
              <a:t>     FILE </a:t>
            </a:r>
            <a:r>
              <a:rPr lang="en-US" sz="1800" dirty="0"/>
              <a:t>*</a:t>
            </a:r>
            <a:r>
              <a:rPr lang="en-US" sz="1800" dirty="0" err="1" smtClean="0"/>
              <a:t>fp</a:t>
            </a:r>
            <a:r>
              <a:rPr lang="en-US" sz="1800" dirty="0" smtClean="0"/>
              <a:t>;</a:t>
            </a:r>
          </a:p>
          <a:p>
            <a:pPr marL="0" indent="0">
              <a:buNone/>
            </a:pPr>
            <a:r>
              <a:rPr lang="en-US" sz="1800" dirty="0" smtClean="0"/>
              <a:t>     </a:t>
            </a:r>
            <a:r>
              <a:rPr lang="en-US" sz="1800" dirty="0" err="1" smtClean="0"/>
              <a:t>fp</a:t>
            </a:r>
            <a:r>
              <a:rPr lang="en-US" sz="1800" dirty="0" smtClean="0"/>
              <a:t>=</a:t>
            </a:r>
            <a:r>
              <a:rPr lang="en-US" sz="1800" dirty="0" err="1" smtClean="0"/>
              <a:t>fopen</a:t>
            </a:r>
            <a:r>
              <a:rPr lang="en-US" sz="1800" dirty="0" smtClean="0"/>
              <a:t>("egWrite2.txt","rt");</a:t>
            </a:r>
          </a:p>
          <a:p>
            <a:pPr marL="0" indent="0">
              <a:buNone/>
            </a:pPr>
            <a:r>
              <a:rPr lang="en-US" sz="1800" dirty="0" smtClean="0"/>
              <a:t>     </a:t>
            </a:r>
            <a:r>
              <a:rPr lang="en-US" sz="1800" dirty="0" err="1" smtClean="0"/>
              <a:t>int</a:t>
            </a:r>
            <a:r>
              <a:rPr lang="en-US" sz="1800" dirty="0" smtClean="0"/>
              <a:t> </a:t>
            </a:r>
            <a:r>
              <a:rPr lang="en-US" sz="1800" dirty="0" err="1" smtClean="0"/>
              <a:t>i</a:t>
            </a:r>
            <a:r>
              <a:rPr lang="en-US" sz="1800" dirty="0" smtClean="0"/>
              <a:t>;</a:t>
            </a:r>
            <a:endParaRPr lang="en-US" sz="1800" dirty="0"/>
          </a:p>
          <a:p>
            <a:pPr marL="0" indent="0">
              <a:buNone/>
            </a:pPr>
            <a:r>
              <a:rPr lang="en-US" sz="1800" dirty="0" smtClean="0"/>
              <a:t>     char </a:t>
            </a:r>
            <a:r>
              <a:rPr lang="en-US" sz="1800" dirty="0"/>
              <a:t>c;</a:t>
            </a:r>
          </a:p>
          <a:p>
            <a:pPr marL="0" indent="0">
              <a:buNone/>
            </a:pPr>
            <a:r>
              <a:rPr lang="en-US" sz="1800" dirty="0" smtClean="0"/>
              <a:t>     float </a:t>
            </a:r>
            <a:r>
              <a:rPr lang="en-US" sz="1800" dirty="0"/>
              <a:t>f</a:t>
            </a:r>
            <a:r>
              <a:rPr lang="en-US" sz="1800" dirty="0" smtClean="0"/>
              <a:t>;</a:t>
            </a:r>
          </a:p>
          <a:p>
            <a:pPr marL="0" indent="0">
              <a:buNone/>
            </a:pPr>
            <a:r>
              <a:rPr lang="en-US" sz="1800" dirty="0" smtClean="0">
                <a:solidFill>
                  <a:srgbClr val="C00000"/>
                </a:solidFill>
              </a:rPr>
              <a:t>     </a:t>
            </a:r>
            <a:r>
              <a:rPr lang="en-US" sz="1800" dirty="0" err="1" smtClean="0">
                <a:solidFill>
                  <a:srgbClr val="C00000"/>
                </a:solidFill>
              </a:rPr>
              <a:t>fscanf</a:t>
            </a:r>
            <a:r>
              <a:rPr lang="en-US" sz="1800" dirty="0" smtClean="0">
                <a:solidFill>
                  <a:srgbClr val="C00000"/>
                </a:solidFill>
              </a:rPr>
              <a:t>(</a:t>
            </a:r>
            <a:r>
              <a:rPr lang="en-US" sz="1800" dirty="0" err="1" smtClean="0">
                <a:solidFill>
                  <a:srgbClr val="C00000"/>
                </a:solidFill>
              </a:rPr>
              <a:t>fp</a:t>
            </a:r>
            <a:r>
              <a:rPr lang="en-US" sz="1800" dirty="0">
                <a:solidFill>
                  <a:srgbClr val="C00000"/>
                </a:solidFill>
              </a:rPr>
              <a:t>,"%d %c %f",&amp;</a:t>
            </a:r>
            <a:r>
              <a:rPr lang="en-US" sz="1800" dirty="0" err="1">
                <a:solidFill>
                  <a:srgbClr val="C00000"/>
                </a:solidFill>
              </a:rPr>
              <a:t>i</a:t>
            </a:r>
            <a:r>
              <a:rPr lang="en-US" sz="1800" dirty="0">
                <a:solidFill>
                  <a:srgbClr val="C00000"/>
                </a:solidFill>
              </a:rPr>
              <a:t>,&amp;</a:t>
            </a:r>
            <a:r>
              <a:rPr lang="en-US" sz="1800" dirty="0" err="1">
                <a:solidFill>
                  <a:srgbClr val="C00000"/>
                </a:solidFill>
              </a:rPr>
              <a:t>c,&amp;f</a:t>
            </a:r>
            <a:r>
              <a:rPr lang="en-US" sz="1800" dirty="0">
                <a:solidFill>
                  <a:srgbClr val="C00000"/>
                </a:solidFill>
              </a:rPr>
              <a:t>);</a:t>
            </a:r>
          </a:p>
          <a:p>
            <a:pPr marL="0" indent="0">
              <a:buNone/>
            </a:pPr>
            <a:r>
              <a:rPr lang="en-US" sz="1800" dirty="0" smtClean="0"/>
              <a:t>     </a:t>
            </a:r>
            <a:r>
              <a:rPr lang="en-US" sz="1800" dirty="0" err="1" smtClean="0"/>
              <a:t>cout</a:t>
            </a:r>
            <a:r>
              <a:rPr lang="en-US" sz="1800" dirty="0"/>
              <a:t>&lt;&lt;</a:t>
            </a:r>
            <a:r>
              <a:rPr lang="en-US" sz="1800" dirty="0" err="1"/>
              <a:t>i</a:t>
            </a:r>
            <a:r>
              <a:rPr lang="en-US" sz="1800" dirty="0"/>
              <a:t>&lt;&lt;" "&lt;&lt;c&lt;&lt;" "&lt;&lt;</a:t>
            </a:r>
            <a:r>
              <a:rPr lang="en-US" sz="1800" dirty="0" smtClean="0"/>
              <a:t>f</a:t>
            </a:r>
            <a:r>
              <a:rPr lang="en-US" sz="1800" dirty="0"/>
              <a:t>&lt;&lt;</a:t>
            </a:r>
            <a:r>
              <a:rPr lang="en-US" sz="1800" dirty="0" err="1" smtClean="0"/>
              <a:t>endl</a:t>
            </a:r>
            <a:r>
              <a:rPr lang="en-US" sz="1800" dirty="0" smtClean="0"/>
              <a:t>;</a:t>
            </a:r>
          </a:p>
          <a:p>
            <a:pPr marL="0" indent="0">
              <a:buNone/>
            </a:pPr>
            <a:r>
              <a:rPr lang="en-US" sz="1800" smtClean="0">
                <a:solidFill>
                  <a:srgbClr val="C00000"/>
                </a:solidFill>
              </a:rPr>
              <a:t>     fclose</a:t>
            </a:r>
            <a:r>
              <a:rPr lang="en-US" sz="1800" dirty="0" smtClean="0">
                <a:solidFill>
                  <a:srgbClr val="C00000"/>
                </a:solidFill>
              </a:rPr>
              <a:t>(</a:t>
            </a:r>
            <a:r>
              <a:rPr lang="en-US" sz="1800" dirty="0" err="1" smtClean="0">
                <a:solidFill>
                  <a:srgbClr val="C00000"/>
                </a:solidFill>
              </a:rPr>
              <a:t>fp</a:t>
            </a:r>
            <a:r>
              <a:rPr lang="en-US" sz="1800" dirty="0" smtClean="0">
                <a:solidFill>
                  <a:srgbClr val="C00000"/>
                </a:solidFill>
              </a:rPr>
              <a:t>);</a:t>
            </a:r>
          </a:p>
          <a:p>
            <a:pPr marL="0" indent="0">
              <a:buNone/>
            </a:pPr>
            <a:r>
              <a:rPr lang="en-US" sz="1800" dirty="0">
                <a:solidFill>
                  <a:srgbClr val="C00000"/>
                </a:solidFill>
              </a:rPr>
              <a:t> </a:t>
            </a:r>
            <a:r>
              <a:rPr lang="en-US" sz="1800" dirty="0" smtClean="0">
                <a:solidFill>
                  <a:srgbClr val="C00000"/>
                </a:solidFill>
              </a:rPr>
              <a:t>   </a:t>
            </a:r>
            <a:r>
              <a:rPr lang="en-US" sz="1800" dirty="0" smtClean="0"/>
              <a:t> return </a:t>
            </a:r>
            <a:r>
              <a:rPr lang="en-US" sz="1800" dirty="0"/>
              <a:t>0;</a:t>
            </a:r>
          </a:p>
          <a:p>
            <a:pPr marL="0" indent="0">
              <a:buNone/>
            </a:pPr>
            <a:r>
              <a:rPr lang="en-US" sz="1800" dirty="0"/>
              <a:t>}</a:t>
            </a:r>
          </a:p>
        </p:txBody>
      </p:sp>
    </p:spTree>
    <p:extLst>
      <p:ext uri="{BB962C8B-B14F-4D97-AF65-F5344CB8AC3E}">
        <p14:creationId xmlns:p14="http://schemas.microsoft.com/office/powerpoint/2010/main" val="12421485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475&quot;&gt;&lt;object type=&quot;3&quot; unique_id=&quot;10476&quot;&gt;&lt;property id=&quot;20148&quot; value=&quot;5&quot;/&gt;&lt;property id=&quot;20300&quot; value=&quot;Slide 1 - &amp;quot;CST-204&amp;quot;&quot;/&gt;&lt;property id=&quot;20307&quot; value=&quot;256&quot;/&gt;&lt;/object&gt;&lt;object type=&quot;3&quot; unique_id=&quot;10477&quot;&gt;&lt;property id=&quot;20148&quot; value=&quot;5&quot;/&gt;&lt;property id=&quot;20300&quot; value=&quot;Slide 157&quot;/&gt;&lt;property id=&quot;20307&quot; value=&quot;257&quot;/&gt;&lt;/object&gt;&lt;object type=&quot;3&quot; unique_id=&quot;10478&quot;&gt;&lt;property id=&quot;20148&quot; value=&quot;5&quot;/&gt;&lt;property id=&quot;20300&quot; value=&quot;Slide 158&quot;/&gt;&lt;property id=&quot;20307&quot; value=&quot;258&quot;/&gt;&lt;/object&gt;&lt;object type=&quot;3&quot; unique_id=&quot;11274&quot;&gt;&lt;property id=&quot;20148&quot; value=&quot;5&quot;/&gt;&lt;property id=&quot;20300&quot; value=&quot;Slide 2 - &amp;quot;Lecture Outline (1st Semester)&amp;quot;&quot;/&gt;&lt;property id=&quot;20307&quot; value=&quot;260&quot;/&gt;&lt;/object&gt;&lt;object type=&quot;3&quot; unique_id=&quot;11275&quot;&gt;&lt;property id=&quot;20148&quot; value=&quot;5&quot;/&gt;&lt;property id=&quot;20300&quot; value=&quot;Slide 3 - &amp;quot;Java Basics&amp;quot;&quot;/&gt;&lt;property id=&quot;20307&quot; value=&quot;261&quot;/&gt;&lt;/object&gt;&lt;object type=&quot;3&quot; unique_id=&quot;11276&quot;&gt;&lt;property id=&quot;20148&quot; value=&quot;5&quot;/&gt;&lt;property id=&quot;20300&quot; value=&quot;Slide 4 - &amp;quot;Chapter 1 – A Modern Language&amp;quot;&quot;/&gt;&lt;property id=&quot;20307&quot; value=&quot;262&quot;/&gt;&lt;/object&gt;&lt;object type=&quot;3&quot; unique_id=&quot;11277&quot;&gt;&lt;property id=&quot;20148&quot; value=&quot;5&quot;/&gt;&lt;property id=&quot;20300&quot; value=&quot;Slide 5 - &amp;quot;Java Programming Language&amp;quot;&quot;/&gt;&lt;property id=&quot;20307&quot; value=&quot;263&quot;/&gt;&lt;/object&gt;&lt;object type=&quot;3&quot; unique_id=&quot;11278&quot;&gt;&lt;property id=&quot;20148&quot; value=&quot;5&quot;/&gt;&lt;property id=&quot;20300&quot; value=&quot;Slide 6 - &amp;quot;Java Programming Language (Cont’d)&amp;quot;&quot;/&gt;&lt;property id=&quot;20307&quot; value=&quot;264&quot;/&gt;&lt;/object&gt;&lt;object type=&quot;3&quot; unique_id=&quot;11279&quot;&gt;&lt;property id=&quot;20148&quot; value=&quot;5&quot;/&gt;&lt;property id=&quot;20300&quot; value=&quot;Slide 7 - &amp;quot;A Virtual Machine&amp;quot;&quot;/&gt;&lt;property id=&quot;20307&quot; value=&quot;265&quot;/&gt;&lt;/object&gt;&lt;object type=&quot;3&quot; unique_id=&quot;11280&quot;&gt;&lt;property id=&quot;20148&quot; value=&quot;5&quot;/&gt;&lt;property id=&quot;20300&quot; value=&quot;Slide 8 - &amp;quot;Compared with Other Languages&amp;quot;&quot;/&gt;&lt;property id=&quot;20307&quot; value=&quot;266&quot;/&gt;&lt;/object&gt;&lt;object type=&quot;3&quot; unique_id=&quot;11281&quot;&gt;&lt;property id=&quot;20148&quot; value=&quot;5&quot;/&gt;&lt;property id=&quot;20300&quot; value=&quot;Slide 9 - &amp;quot;Object-Oriented Languages - Comparison&amp;quot;&quot;/&gt;&lt;property id=&quot;20307&quot; value=&quot;267&quot;/&gt;&lt;/object&gt;&lt;object type=&quot;3&quot; unique_id=&quot;11282&quot;&gt;&lt;property id=&quot;20148&quot; value=&quot;5&quot;/&gt;&lt;property id=&quot;20300&quot; value=&quot;Slide 10 - &amp;quot;Java Features&amp;quot;&quot;/&gt;&lt;property id=&quot;20307&quot; value=&quot;268&quot;/&gt;&lt;/object&gt;&lt;object type=&quot;3&quot; unique_id=&quot;11283&quot;&gt;&lt;property id=&quot;20148&quot; value=&quot;5&quot;/&gt;&lt;property id=&quot;20300&quot; value=&quot;Slide 11 - &amp;quot;Java Features (Cont’d)&amp;quot;&quot;/&gt;&lt;property id=&quot;20307&quot; value=&quot;269&quot;/&gt;&lt;/object&gt;&lt;object type=&quot;3&quot; unique_id=&quot;11284&quot;&gt;&lt;property id=&quot;20148&quot; value=&quot;5&quot;/&gt;&lt;property id=&quot;20300&quot; value=&quot;Slide 12 - &amp;quot;Java Road Map&amp;quot;&quot;/&gt;&lt;property id=&quot;20307&quot; value=&quot;270&quot;/&gt;&lt;/object&gt;&lt;object type=&quot;3&quot; unique_id=&quot;11285&quot;&gt;&lt;property id=&quot;20148&quot; value=&quot;5&quot;/&gt;&lt;property id=&quot;20300&quot; value=&quot;Slide 13 - &amp;quot;Java Platform&amp;quot;&quot;/&gt;&lt;property id=&quot;20307&quot; value=&quot;271&quot;/&gt;&lt;/object&gt;&lt;object type=&quot;3&quot; unique_id=&quot;11286&quot;&gt;&lt;property id=&quot;20148&quot; value=&quot;5&quot;/&gt;&lt;property id=&quot;20300&quot; value=&quot;Slide 14 - &amp;quot;jdk - History&amp;quot;&quot;/&gt;&lt;property id=&quot;20307&quot; value=&quot;272&quot;/&gt;&lt;/object&gt;&lt;object type=&quot;3&quot; unique_id=&quot;11287&quot;&gt;&lt;property id=&quot;20148&quot; value=&quot;5&quot;/&gt;&lt;property id=&quot;20300&quot; value=&quot;Slide 15 - &amp;quot;Java EE Past &amp;amp; Present&amp;quot;&quot;/&gt;&lt;property id=&quot;20307&quot; value=&quot;273&quot;/&gt;&lt;/object&gt;&lt;object type=&quot;3&quot; unique_id=&quot;11288&quot;&gt;&lt;property id=&quot;20148&quot; value=&quot;5&quot;/&gt;&lt;property id=&quot;20300&quot; value=&quot;Slide 16 - &amp;quot;Chapter 2 – A First Application&amp;quot;&quot;/&gt;&lt;property id=&quot;20307&quot; value=&quot;274&quot;/&gt;&lt;/object&gt;&lt;object type=&quot;3&quot; unique_id=&quot;11289&quot;&gt;&lt;property id=&quot;20148&quot; value=&quot;5&quot;/&gt;&lt;property id=&quot;20300&quot; value=&quot;Slide 17 - &amp;quot;Java Tools &amp;amp; Environment&amp;quot;&quot;/&gt;&lt;property id=&quot;20307&quot; value=&quot;275&quot;/&gt;&lt;/object&gt;&lt;object type=&quot;3&quot; unique_id=&quot;11290&quot;&gt;&lt;property id=&quot;20148&quot; value=&quot;5&quot;/&gt;&lt;property id=&quot;20300&quot; value=&quot;Slide 18 - &amp;quot;Java Tools &amp;amp; Environment (Cont’d)&amp;quot;&quot;/&gt;&lt;property id=&quot;20307&quot; value=&quot;276&quot;/&gt;&lt;/object&gt;&lt;object type=&quot;3&quot; unique_id=&quot;11291&quot;&gt;&lt;property id=&quot;20148&quot; value=&quot;5&quot;/&gt;&lt;property id=&quot;20300&quot; value=&quot;Slide 19 - &amp;quot;Configuring Eclipse &amp;amp; Creating a Project&amp;quot;&quot;/&gt;&lt;property id=&quot;20307&quot; value=&quot;277&quot;/&gt;&lt;/object&gt;&lt;object type=&quot;3&quot; unique_id=&quot;11292&quot;&gt;&lt;property id=&quot;20148&quot; value=&quot;5&quot;/&gt;&lt;property id=&quot;20300&quot; value=&quot;Slide 20&quot;/&gt;&lt;property id=&quot;20307&quot; value=&quot;278&quot;/&gt;&lt;/object&gt;&lt;object type=&quot;3&quot; unique_id=&quot;11293&quot;&gt;&lt;property id=&quot;20148&quot; value=&quot;5&quot;/&gt;&lt;property id=&quot;20300&quot; value=&quot;Slide 21 - &amp;quot;Exercises&amp;quot;&quot;/&gt;&lt;property id=&quot;20307&quot; value=&quot;279&quot;/&gt;&lt;/object&gt;&lt;object type=&quot;3&quot; unique_id=&quot;11294&quot;&gt;&lt;property id=&quot;20148&quot; value=&quot;5&quot;/&gt;&lt;property id=&quot;20300&quot; value=&quot;Slide 22 - &amp;quot;Chapter 3 – Tools of the Trade&amp;quot;&quot;/&gt;&lt;property id=&quot;20307&quot; value=&quot;280&quot;/&gt;&lt;/object&gt;&lt;object type=&quot;3&quot; unique_id=&quot;11295&quot;&gt;&lt;property id=&quot;20148&quot; value=&quot;5&quot;/&gt;&lt;property id=&quot;20300&quot; value=&quot;Slide 23 - &amp;quot;JDK Environment&amp;quot;&quot;/&gt;&lt;property id=&quot;20307&quot; value=&quot;281&quot;/&gt;&lt;/object&gt;&lt;object type=&quot;3&quot; unique_id=&quot;11296&quot;&gt;&lt;property id=&quot;20148&quot; value=&quot;5&quot;/&gt;&lt;property id=&quot;20300&quot; value=&quot;Slide 24 - &amp;quot;Classpath&amp;quot;&quot;/&gt;&lt;property id=&quot;20307&quot; value=&quot;282&quot;/&gt;&lt;/object&gt;&lt;object type=&quot;3&quot; unique_id=&quot;11297&quot;&gt;&lt;property id=&quot;20148&quot; value=&quot;5&quot;/&gt;&lt;property id=&quot;20300&quot; value=&quot;Slide 25 - &amp;quot;Java Compiler&amp;quot;&quot;/&gt;&lt;property id=&quot;20307&quot; value=&quot;283&quot;/&gt;&lt;/object&gt;&lt;object type=&quot;3&quot; unique_id=&quot;11298&quot;&gt;&lt;property id=&quot;20148&quot; value=&quot;5&quot;/&gt;&lt;property id=&quot;20300&quot; value=&quot;Slide 26 - &amp;quot;Java Virtual Machine (Java VM)&amp;quot;&quot;/&gt;&lt;property id=&quot;20307&quot; value=&quot;284&quot;/&gt;&lt;/object&gt;&lt;object type=&quot;3&quot; unique_id=&quot;11299&quot;&gt;&lt;property id=&quot;20148&quot; value=&quot;5&quot;/&gt;&lt;property id=&quot;20300&quot; value=&quot;Slide 27 - &amp;quot;Running Java Applications&amp;quot;&quot;/&gt;&lt;property id=&quot;20307&quot; value=&quot;285&quot;/&gt;&lt;/object&gt;&lt;object type=&quot;3&quot; unique_id=&quot;11300&quot;&gt;&lt;property id=&quot;20148&quot; value=&quot;5&quot;/&gt;&lt;property id=&quot;20300&quot; value=&quot;Slide 28 - &amp;quot; Java Archive (Jar) Files &amp;quot;&quot;/&gt;&lt;property id=&quot;20307&quot; value=&quot;286&quot;/&gt;&lt;/object&gt;&lt;object type=&quot;3&quot; unique_id=&quot;11301&quot;&gt;&lt;property id=&quot;20148&quot; value=&quot;5&quot;/&gt;&lt;property id=&quot;20300&quot; value=&quot;Slide 29 - &amp;quot; Making a Jar File Runnable &amp;quot;&quot;/&gt;&lt;property id=&quot;20307&quot; value=&quot;287&quot;/&gt;&lt;/object&gt;&lt;object type=&quot;3&quot; unique_id=&quot;11302&quot;&gt;&lt;property id=&quot;20148&quot; value=&quot;5&quot;/&gt;&lt;property id=&quot;20300&quot; value=&quot;Slide 30 - &amp;quot;Chapter 4 – The Java Language&amp;quot;&quot;/&gt;&lt;property id=&quot;20307&quot; value=&quot;288&quot;/&gt;&lt;/object&gt;&lt;object type=&quot;3&quot; unique_id=&quot;11303&quot;&gt;&lt;property id=&quot;20148&quot; value=&quot;5&quot;/&gt;&lt;property id=&quot;20300&quot; value=&quot;Slide 31 - &amp;quot;Java Language&amp;quot;&quot;/&gt;&lt;property id=&quot;20307&quot; value=&quot;289&quot;/&gt;&lt;/object&gt;&lt;object type=&quot;3&quot; unique_id=&quot;11304&quot;&gt;&lt;property id=&quot;20148&quot; value=&quot;5&quot;/&gt;&lt;property id=&quot;20300&quot; value=&quot;Slide 32 - &amp;quot;Comments&amp;quot;&quot;/&gt;&lt;property id=&quot;20307&quot; value=&quot;290&quot;/&gt;&lt;/object&gt;&lt;object type=&quot;3&quot; unique_id=&quot;11305&quot;&gt;&lt;property id=&quot;20148&quot; value=&quot;5&quot;/&gt;&lt;property id=&quot;20300&quot; value=&quot;Slide 33 - &amp;quot;Data Types&amp;quot;&quot;/&gt;&lt;property id=&quot;20307&quot; value=&quot;291&quot;/&gt;&lt;/object&gt;&lt;object type=&quot;3&quot; unique_id=&quot;11306&quot;&gt;&lt;property id=&quot;20148&quot; value=&quot;5&quot;/&gt;&lt;property id=&quot;20300&quot; value=&quot;Slide 34 - &amp;quot;Data Types – Primitive Types&amp;quot;&quot;/&gt;&lt;property id=&quot;20307&quot; value=&quot;292&quot;/&gt;&lt;/object&gt;&lt;object type=&quot;3&quot; unique_id=&quot;11307&quot;&gt;&lt;property id=&quot;20148&quot; value=&quot;5&quot;/&gt;&lt;property id=&quot;20300&quot; value=&quot;Slide 35 - &amp;quot;Data Types – Primitive Types (Cont’d)&amp;quot;&quot;/&gt;&lt;property id=&quot;20307&quot; value=&quot;293&quot;/&gt;&lt;/object&gt;&lt;object type=&quot;3&quot; unique_id=&quot;11308&quot;&gt;&lt;property id=&quot;20148&quot; value=&quot;5&quot;/&gt;&lt;property id=&quot;20300&quot; value=&quot;Slide 36 - &amp;quot;Primitive Types - Examples&amp;quot;&quot;/&gt;&lt;property id=&quot;20307&quot; value=&quot;294&quot;/&gt;&lt;/object&gt;&lt;object type=&quot;3&quot; unique_id=&quot;11309&quot;&gt;&lt;property id=&quot;20148&quot; value=&quot;5&quot;/&gt;&lt;property id=&quot;20300&quot; value=&quot;Slide 37 - &amp;quot;Primitive Types – Examples (Cont’d)&amp;quot;&quot;/&gt;&lt;property id=&quot;20307&quot; value=&quot;295&quot;/&gt;&lt;/object&gt;&lt;object type=&quot;3&quot; unique_id=&quot;11310&quot;&gt;&lt;property id=&quot;20148&quot; value=&quot;5&quot;/&gt;&lt;property id=&quot;20300&quot; value=&quot;Slide 38 - &amp;quot;Data Type – Reference Type&amp;quot;&quot;/&gt;&lt;property id=&quot;20307&quot; value=&quot;296&quot;/&gt;&lt;/object&gt;&lt;object type=&quot;3&quot; unique_id=&quot;11311&quot;&gt;&lt;property id=&quot;20148&quot; value=&quot;5&quot;/&gt;&lt;property id=&quot;20300&quot; value=&quot;Slide 39 - &amp;quot;Special Type - String&amp;quot;&quot;/&gt;&lt;property id=&quot;20307&quot; value=&quot;297&quot;/&gt;&lt;/object&gt;&lt;object type=&quot;3&quot; unique_id=&quot;11312&quot;&gt;&lt;property id=&quot;20148&quot; value=&quot;5&quot;/&gt;&lt;property id=&quot;20300&quot; value=&quot;Slide 40 - &amp;quot;Wrapper Classes&amp;quot;&quot;/&gt;&lt;property id=&quot;20307&quot; value=&quot;298&quot;/&gt;&lt;/object&gt;&lt;object type=&quot;3&quot; unique_id=&quot;11313&quot;&gt;&lt;property id=&quot;20148&quot; value=&quot;5&quot;/&gt;&lt;property id=&quot;20300&quot; value=&quot;Slide 41 - &amp;quot;Generic Type - Example&amp;quot;&quot;/&gt;&lt;property id=&quot;20307&quot; value=&quot;299&quot;/&gt;&lt;/object&gt;&lt;object type=&quot;3&quot; unique_id=&quot;11314&quot;&gt;&lt;property id=&quot;20148&quot; value=&quot;5&quot;/&gt;&lt;property id=&quot;20300&quot; value=&quot;Slide 42 - &amp;quot;Statements and Expressions&amp;quot;&quot;/&gt;&lt;property id=&quot;20307&quot; value=&quot;300&quot;/&gt;&lt;/object&gt;&lt;object type=&quot;3&quot; unique_id=&quot;11315&quot;&gt;&lt;property id=&quot;20148&quot; value=&quot;5&quot;/&gt;&lt;property id=&quot;20300&quot; value=&quot;Slide 43 - &amp;quot;Enhanced for loop&amp;quot;&quot;/&gt;&lt;property id=&quot;20307&quot; value=&quot;301&quot;/&gt;&lt;/object&gt;&lt;object type=&quot;3&quot; unique_id=&quot;11316&quot;&gt;&lt;property id=&quot;20148&quot; value=&quot;5&quot;/&gt;&lt;property id=&quot;20300&quot; value=&quot;Slide 44 - &amp;quot;Statements &amp;amp; Expressions - Exerciese&amp;quot;&quot;/&gt;&lt;property id=&quot;20307&quot; value=&quot;302&quot;/&gt;&lt;/object&gt;&lt;object type=&quot;3&quot; unique_id=&quot;11317&quot;&gt;&lt;property id=&quot;20148&quot; value=&quot;5&quot;/&gt;&lt;property id=&quot;20300&quot; value=&quot;Slide 45 - &amp;quot;break, continue &amp;amp; return &amp;quot;&quot;/&gt;&lt;property id=&quot;20307&quot; value=&quot;303&quot;/&gt;&lt;/object&gt;&lt;object type=&quot;3&quot; unique_id=&quot;11318&quot;&gt;&lt;property id=&quot;20148&quot; value=&quot;5&quot;/&gt;&lt;property id=&quot;20300&quot; value=&quot;Slide 46 - &amp;quot;Operators&amp;quot;&quot;/&gt;&lt;property id=&quot;20307&quot; value=&quot;304&quot;/&gt;&lt;/object&gt;&lt;object type=&quot;3&quot; unique_id=&quot;11319&quot;&gt;&lt;property id=&quot;20148&quot; value=&quot;5&quot;/&gt;&lt;property id=&quot;20300&quot; value=&quot;Slide 47 - &amp;quot;Operators &amp;amp; their Precedence&amp;quot;&quot;/&gt;&lt;property id=&quot;20307&quot; value=&quot;305&quot;/&gt;&lt;/object&gt;&lt;object type=&quot;3&quot; unique_id=&quot;11320&quot;&gt;&lt;property id=&quot;20148&quot; value=&quot;5&quot;/&gt;&lt;property id=&quot;20300&quot; value=&quot;Slide 48 - &amp;quot;instanceOf operator&amp;quot;&quot;/&gt;&lt;property id=&quot;20307&quot; value=&quot;306&quot;/&gt;&lt;/object&gt;&lt;object type=&quot;3&quot; unique_id=&quot;11321&quot;&gt;&lt;property id=&quot;20148&quot; value=&quot;5&quot;/&gt;&lt;property id=&quot;20300&quot; value=&quot;Slide 49 - &amp;quot;Exceptions&amp;quot;&quot;/&gt;&lt;property id=&quot;20307&quot; value=&quot;307&quot;/&gt;&lt;/object&gt;&lt;object type=&quot;3&quot; unique_id=&quot;11322&quot;&gt;&lt;property id=&quot;20148&quot; value=&quot;5&quot;/&gt;&lt;property id=&quot;20300&quot; value=&quot;Slide 50 - &amp;quot;Exceptions and Error Classes&amp;quot;&quot;/&gt;&lt;property id=&quot;20307&quot; value=&quot;308&quot;/&gt;&lt;/object&gt;&lt;object type=&quot;3&quot; unique_id=&quot;11323&quot;&gt;&lt;property id=&quot;20148&quot; value=&quot;5&quot;/&gt;&lt;property id=&quot;20300&quot; value=&quot;Slide 51 - &amp;quot;Exceptions and Error Classes (Cont’d)&amp;quot;&quot;/&gt;&lt;property id=&quot;20307&quot; value=&quot;309&quot;/&gt;&lt;/object&gt;&lt;object type=&quot;3&quot; unique_id=&quot;11324&quot;&gt;&lt;property id=&quot;20148&quot; value=&quot;5&quot;/&gt;&lt;property id=&quot;20300&quot; value=&quot;Slide 52 - &amp;quot;Exception Handling&amp;quot;&quot;/&gt;&lt;property id=&quot;20307&quot; value=&quot;310&quot;/&gt;&lt;/object&gt;&lt;object type=&quot;3&quot; unique_id=&quot;11325&quot;&gt;&lt;property id=&quot;20148&quot; value=&quot;5&quot;/&gt;&lt;property id=&quot;20300&quot; value=&quot;Slide 53 - &amp;quot;Exception Handling - Examples&amp;quot;&quot;/&gt;&lt;property id=&quot;20307&quot; value=&quot;311&quot;/&gt;&lt;/object&gt;&lt;object type=&quot;3&quot; unique_id=&quot;11326&quot;&gt;&lt;property id=&quot;20148&quot; value=&quot;5&quot;/&gt;&lt;property id=&quot;20300&quot; value=&quot;Slide 54 - &amp;quot;Array&amp;quot;&quot;/&gt;&lt;property id=&quot;20307&quot; value=&quot;312&quot;/&gt;&lt;/object&gt;&lt;object type=&quot;3&quot; unique_id=&quot;11327&quot;&gt;&lt;property id=&quot;20148&quot; value=&quot;5&quot;/&gt;&lt;property id=&quot;20300&quot; value=&quot;Slide 55 - &amp;quot;Array (Cont’d)&amp;quot;&quot;/&gt;&lt;property id=&quot;20307&quot; value=&quot;313&quot;/&gt;&lt;/object&gt;&lt;object type=&quot;3&quot; unique_id=&quot;11328&quot;&gt;&lt;property id=&quot;20148&quot; value=&quot;5&quot;/&gt;&lt;property id=&quot;20300&quot; value=&quot;Slide 56 - &amp;quot;Lesson Learnt&amp;quot;&quot;/&gt;&lt;property id=&quot;20307&quot; value=&quot;314&quot;/&gt;&lt;/object&gt;&lt;object type=&quot;3&quot; unique_id=&quot;11329&quot;&gt;&lt;property id=&quot;20148&quot; value=&quot;5&quot;/&gt;&lt;property id=&quot;20300&quot; value=&quot;Slide 57 - &amp;quot;Java Input and Output (I/O)&amp;quot;&quot;/&gt;&lt;property id=&quot;20307&quot; value=&quot;315&quot;/&gt;&lt;/object&gt;&lt;object type=&quot;3&quot; unique_id=&quot;11330&quot;&gt;&lt;property id=&quot;20148&quot; value=&quot;5&quot;/&gt;&lt;property id=&quot;20300&quot; value=&quot;Slide 58 - &amp;quot;Java Input and Output (I/O) Cont’d&amp;quot;&quot;/&gt;&lt;property id=&quot;20307&quot; value=&quot;316&quot;/&gt;&lt;/object&gt;&lt;object type=&quot;3&quot; unique_id=&quot;11331&quot;&gt;&lt;property id=&quot;20148&quot; value=&quot;5&quot;/&gt;&lt;property id=&quot;20300&quot; value=&quot;Slide 59 - &amp;quot;Console Output - Example&amp;quot;&quot;/&gt;&lt;property id=&quot;20307&quot; value=&quot;317&quot;/&gt;&lt;/object&gt;&lt;object type=&quot;3&quot; unique_id=&quot;11332&quot;&gt;&lt;property id=&quot;20148&quot; value=&quot;5&quot;/&gt;&lt;property id=&quot;20300&quot; value=&quot;Slide 60 - &amp;quot;Console Input – Example 1&amp;quot;&quot;/&gt;&lt;property id=&quot;20307&quot; value=&quot;318&quot;/&gt;&lt;/object&gt;&lt;object type=&quot;3&quot; unique_id=&quot;11333&quot;&gt;&lt;property id=&quot;20148&quot; value=&quot;5&quot;/&gt;&lt;property id=&quot;20300&quot; value=&quot;Slide 61 - &amp;quot;Console Input – Example 2&amp;quot;&quot;/&gt;&lt;property id=&quot;20307&quot; value=&quot;319&quot;/&gt;&lt;/object&gt;&lt;object type=&quot;3&quot; unique_id=&quot;11334&quot;&gt;&lt;property id=&quot;20148&quot; value=&quot;5&quot;/&gt;&lt;property id=&quot;20300&quot; value=&quot;Slide 62 - &amp;quot;Chapter 4 - Exercieses&amp;quot;&quot;/&gt;&lt;property id=&quot;20307&quot; value=&quot;320&quot;/&gt;&lt;/object&gt;&lt;object type=&quot;3&quot; unique_id=&quot;11335&quot;&gt;&lt;property id=&quot;20148&quot; value=&quot;5&quot;/&gt;&lt;property id=&quot;20300&quot; value=&quot;Slide 63 - &amp;quot;Object-Oriented Chapter 5 – Objects in Java&amp;quot;&quot;/&gt;&lt;property id=&quot;20307&quot; value=&quot;321&quot;/&gt;&lt;/object&gt;&lt;object type=&quot;3&quot; unique_id=&quot;11336&quot;&gt;&lt;property id=&quot;20148&quot; value=&quot;5&quot;/&gt;&lt;property id=&quot;20300&quot; value=&quot;Slide 64 - &amp;quot;Object-oriented Language&amp;quot;&quot;/&gt;&lt;property id=&quot;20307&quot; value=&quot;322&quot;/&gt;&lt;/object&gt;&lt;object type=&quot;3&quot; unique_id=&quot;11337&quot;&gt;&lt;property id=&quot;20148&quot; value=&quot;5&quot;/&gt;&lt;property id=&quot;20300&quot; value=&quot;Slide 65 - &amp;quot;Object-oriented Language : Features&amp;quot;&quot;/&gt;&lt;property id=&quot;20307&quot; value=&quot;323&quot;/&gt;&lt;/object&gt;&lt;object type=&quot;3&quot; unique_id=&quot;11338&quot;&gt;&lt;property id=&quot;20148&quot; value=&quot;5&quot;/&gt;&lt;property id=&quot;20300&quot; value=&quot;Slide 66 - &amp;quot;Class and Methods&amp;quot;&quot;/&gt;&lt;property id=&quot;20307&quot; value=&quot;324&quot;/&gt;&lt;/object&gt;&lt;object type=&quot;3&quot; unique_id=&quot;11339&quot;&gt;&lt;property id=&quot;20148&quot; value=&quot;5&quot;/&gt;&lt;property id=&quot;20300&quot; value=&quot;Slide 67 - &amp;quot;Access Modifiers&amp;quot;&quot;/&gt;&lt;property id=&quot;20307&quot; value=&quot;325&quot;/&gt;&lt;/object&gt;&lt;object type=&quot;3&quot; unique_id=&quot;11340&quot;&gt;&lt;property id=&quot;20148&quot; value=&quot;5&quot;/&gt;&lt;property id=&quot;20300&quot; value=&quot;Slide 68 - &amp;quot;Access Modifiers- default&amp;quot;&quot;/&gt;&lt;property id=&quot;20307&quot; value=&quot;326&quot;/&gt;&lt;/object&gt;&lt;object type=&quot;3&quot; unique_id=&quot;11341&quot;&gt;&lt;property id=&quot;20148&quot; value=&quot;5&quot;/&gt;&lt;property id=&quot;20300&quot; value=&quot;Slide 69 - &amp;quot;Static Members&amp;quot;&quot;/&gt;&lt;property id=&quot;20307&quot; value=&quot;327&quot;/&gt;&lt;/object&gt;&lt;object type=&quot;3&quot; unique_id=&quot;11342&quot;&gt;&lt;property id=&quot;20148&quot; value=&quot;5&quot;/&gt;&lt;property id=&quot;20300&quot; value=&quot;Slide 70 - &amp;quot;Static Final Variable - constants&amp;quot;&quot;/&gt;&lt;property id=&quot;20307&quot; value=&quot;328&quot;/&gt;&lt;/object&gt;&lt;object type=&quot;3&quot; unique_id=&quot;11343&quot;&gt;&lt;property id=&quot;20148&quot; value=&quot;5&quot;/&gt;&lt;property id=&quot;20300&quot; value=&quot;Slide 71 - &amp;quot;Shadowing&amp;quot;&quot;/&gt;&lt;property id=&quot;20307&quot; value=&quot;329&quot;/&gt;&lt;/object&gt;&lt;object type=&quot;3&quot; unique_id=&quot;11344&quot;&gt;&lt;property id=&quot;20148&quot; value=&quot;5&quot;/&gt;&lt;property id=&quot;20300&quot; value=&quot;Slide 72 - &amp;quot;Methods – Argument Passing&amp;quot;&quot;/&gt;&lt;property id=&quot;20307&quot; value=&quot;330&quot;/&gt;&lt;/object&gt;&lt;object type=&quot;3&quot; unique_id=&quot;11345&quot;&gt;&lt;property id=&quot;20148&quot; value=&quot;5&quot;/&gt;&lt;property id=&quot;20300&quot; value=&quot;Slide 73 - &amp;quot;Autoboxing and Unboxing Primitive&amp;quot;&quot;/&gt;&lt;property id=&quot;20307&quot; value=&quot;331&quot;/&gt;&lt;/object&gt;&lt;object type=&quot;3&quot; unique_id=&quot;11346&quot;&gt;&lt;property id=&quot;20148&quot; value=&quot;5&quot;/&gt;&lt;property id=&quot;20300&quot; value=&quot;Slide 74 - &amp;quot;Method Overloading&amp;quot;&quot;/&gt;&lt;property id=&quot;20307&quot; value=&quot;332&quot;/&gt;&lt;/object&gt;&lt;object type=&quot;3&quot; unique_id=&quot;11347&quot;&gt;&lt;property id=&quot;20148&quot; value=&quot;5&quot;/&gt;&lt;property id=&quot;20300&quot; value=&quot;Slide 75 - &amp;quot;Object Creation&amp;quot;&quot;/&gt;&lt;property id=&quot;20307&quot; value=&quot;333&quot;/&gt;&lt;/object&gt;&lt;object type=&quot;3&quot; unique_id=&quot;11348&quot;&gt;&lt;property id=&quot;20148&quot; value=&quot;5&quot;/&gt;&lt;property id=&quot;20300&quot; value=&quot;Slide 76 - &amp;quot;Overloaded Constructors&amp;quot;&quot;/&gt;&lt;property id=&quot;20307&quot; value=&quot;334&quot;/&gt;&lt;/object&gt;&lt;object type=&quot;3&quot; unique_id=&quot;11349&quot;&gt;&lt;property id=&quot;20148&quot; value=&quot;5&quot;/&gt;&lt;property id=&quot;20300&quot; value=&quot;Slide 77 - &amp;quot;Working with Overloaded Constructors&amp;quot;&quot;/&gt;&lt;property id=&quot;20307&quot; value=&quot;335&quot;/&gt;&lt;/object&gt;&lt;object type=&quot;3&quot; unique_id=&quot;11350&quot;&gt;&lt;property id=&quot;20148&quot; value=&quot;5&quot;/&gt;&lt;property id=&quot;20300&quot; value=&quot;Slide 78 - &amp;quot;Illegal / Compile-time Errors&amp;quot;&quot;/&gt;&lt;property id=&quot;20307&quot; value=&quot;336&quot;/&gt;&lt;/object&gt;&lt;object type=&quot;3&quot; unique_id=&quot;11351&quot;&gt;&lt;property id=&quot;20148&quot; value=&quot;5&quot;/&gt;&lt;property id=&quot;20300&quot; value=&quot;Slide 79 - &amp;quot;static variable  instead of instance variable&amp;quot;&quot;/&gt;&lt;property id=&quot;20307&quot; value=&quot;337&quot;/&gt;&lt;/object&gt;&lt;object type=&quot;3&quot; unique_id=&quot;11352&quot;&gt;&lt;property id=&quot;20148&quot; value=&quot;5&quot;/&gt;&lt;property id=&quot;20300&quot; value=&quot;Slide 80 - &amp;quot;Object Destruction&amp;quot;&quot;/&gt;&lt;property id=&quot;20307&quot; value=&quot;338&quot;/&gt;&lt;/object&gt;&lt;object type=&quot;3&quot; unique_id=&quot;11353&quot;&gt;&lt;property id=&quot;20148&quot; value=&quot;5&quot;/&gt;&lt;property id=&quot;20300&quot; value=&quot;Slide 81 - &amp;quot;Object Destruction (Cont’d)&amp;quot;&quot;/&gt;&lt;property id=&quot;20307&quot; value=&quot;339&quot;/&gt;&lt;/object&gt;&lt;object type=&quot;3&quot; unique_id=&quot;11354&quot;&gt;&lt;property id=&quot;20148&quot; value=&quot;5&quot;/&gt;&lt;property id=&quot;20300&quot; value=&quot;Slide 82 - &amp;quot;Garbage Collection&amp;quot;&quot;/&gt;&lt;property id=&quot;20307&quot; value=&quot;340&quot;/&gt;&lt;/object&gt;&lt;object type=&quot;3&quot; unique_id=&quot;11355&quot;&gt;&lt;property id=&quot;20148&quot; value=&quot;5&quot;/&gt;&lt;property id=&quot;20300&quot; value=&quot;Slide 83 - &amp;quot;Example&amp;quot;&quot;/&gt;&lt;property id=&quot;20307&quot; value=&quot;341&quot;/&gt;&lt;/object&gt;&lt;object type=&quot;3&quot; unique_id=&quot;11356&quot;&gt;&lt;property id=&quot;20148&quot; value=&quot;5&quot;/&gt;&lt;property id=&quot;20300&quot; value=&quot;Slide 84 - &amp;quot;Example (Cont’d)&amp;quot;&quot;/&gt;&lt;property id=&quot;20307&quot; value=&quot;342&quot;/&gt;&lt;/object&gt;&lt;object type=&quot;3&quot; unique_id=&quot;11357&quot;&gt;&lt;property id=&quot;20148&quot; value=&quot;5&quot;/&gt;&lt;property id=&quot;20300&quot; value=&quot;Slide 85 - &amp;quot;Chapter 5 - Exercieses&amp;quot;&quot;/&gt;&lt;property id=&quot;20307&quot; value=&quot;343&quot;/&gt;&lt;/object&gt;&lt;object type=&quot;3&quot; unique_id=&quot;11358&quot;&gt;&lt;property id=&quot;20148&quot; value=&quot;5&quot;/&gt;&lt;property id=&quot;20300&quot; value=&quot;Slide 86 - &amp;quot;Chapter 6 – Relationships Among Classes&amp;quot;&quot;/&gt;&lt;property id=&quot;20307&quot; value=&quot;344&quot;/&gt;&lt;/object&gt;&lt;object type=&quot;3&quot; unique_id=&quot;11359&quot;&gt;&lt;property id=&quot;20148&quot; value=&quot;5&quot;/&gt;&lt;property id=&quot;20300&quot; value=&quot;Slide 87 - &amp;quot;Kinds of Relationships&amp;quot;&quot;/&gt;&lt;property id=&quot;20307&quot; value=&quot;345&quot;/&gt;&lt;/object&gt;&lt;object type=&quot;3&quot; unique_id=&quot;11360&quot;&gt;&lt;property id=&quot;20148&quot; value=&quot;5&quot;/&gt;&lt;property id=&quot;20300&quot; value=&quot;Slide 88 - &amp;quot;I. Subclass and Inheritance&amp;quot;&quot;/&gt;&lt;property id=&quot;20307&quot; value=&quot;346&quot;/&gt;&lt;/object&gt;&lt;object type=&quot;3&quot; unique_id=&quot;11361&quot;&gt;&lt;property id=&quot;20148&quot; value=&quot;5&quot;/&gt;&lt;property id=&quot;20300&quot; value=&quot;Slide 89 - &amp;quot;Special References&amp;quot;&quot;/&gt;&lt;property id=&quot;20307&quot; value=&quot;347&quot;/&gt;&lt;/object&gt;&lt;object type=&quot;3&quot; unique_id=&quot;11362&quot;&gt;&lt;property id=&quot;20148&quot; value=&quot;5&quot;/&gt;&lt;property id=&quot;20300&quot; value=&quot;Slide 90 - &amp;quot;Inheritance - Example&amp;quot;&quot;/&gt;&lt;property id=&quot;20307&quot; value=&quot;348&quot;/&gt;&lt;/object&gt;&lt;object type=&quot;3&quot; unique_id=&quot;11363&quot;&gt;&lt;property id=&quot;20148&quot; value=&quot;5&quot;/&gt;&lt;property id=&quot;20300&quot; value=&quot;Slide 91 - &amp;quot;Abstract Methods and Classes&amp;quot;&quot;/&gt;&lt;property id=&quot;20307&quot; value=&quot;349&quot;/&gt;&lt;/object&gt;&lt;object type=&quot;3&quot; unique_id=&quot;11364&quot;&gt;&lt;property id=&quot;20148&quot; value=&quot;5&quot;/&gt;&lt;property id=&quot;20300&quot; value=&quot;Slide 92 - &amp;quot;Abstract - Example&amp;quot;&quot;/&gt;&lt;property id=&quot;20307&quot; value=&quot;350&quot;/&gt;&lt;/object&gt;&lt;object type=&quot;3&quot; unique_id=&quot;11365&quot;&gt;&lt;property id=&quot;20148&quot; value=&quot;5&quot;/&gt;&lt;property id=&quot;20300&quot; value=&quot;Slide 93 - &amp;quot;II. Interfaces&amp;quot;&quot;/&gt;&lt;property id=&quot;20307&quot; value=&quot;351&quot;/&gt;&lt;/object&gt;&lt;object type=&quot;3&quot; unique_id=&quot;11366&quot;&gt;&lt;property id=&quot;20148&quot; value=&quot;5&quot;/&gt;&lt;property id=&quot;20300&quot; value=&quot;Slide 94 - &amp;quot;Subinterfaces&amp;quot;&quot;/&gt;&lt;property id=&quot;20307&quot; value=&quot;352&quot;/&gt;&lt;/object&gt;&lt;object type=&quot;3&quot; unique_id=&quot;11367&quot;&gt;&lt;property id=&quot;20148&quot; value=&quot;5&quot;/&gt;&lt;property id=&quot;20300&quot; value=&quot;Slide 95 - &amp;quot;Interface- Example&amp;quot;&quot;/&gt;&lt;property id=&quot;20307&quot; value=&quot;353&quot;/&gt;&lt;/object&gt;&lt;object type=&quot;3&quot; unique_id=&quot;11368&quot;&gt;&lt;property id=&quot;20148&quot; value=&quot;5&quot;/&gt;&lt;property id=&quot;20300&quot; value=&quot;Slide 96 - &amp;quot;III. Packaging&amp;quot;&quot;/&gt;&lt;property id=&quot;20307&quot; value=&quot;354&quot;/&gt;&lt;/object&gt;&lt;object type=&quot;3&quot; unique_id=&quot;11369&quot;&gt;&lt;property id=&quot;20148&quot; value=&quot;5&quot;/&gt;&lt;property id=&quot;20300&quot; value=&quot;Slide 97 - &amp;quot;Class Visibility&amp;quot;&quot;/&gt;&lt;property id=&quot;20307&quot; value=&quot;355&quot;/&gt;&lt;/object&gt;&lt;object type=&quot;3&quot; unique_id=&quot;11370&quot;&gt;&lt;property id=&quot;20148&quot; value=&quot;5&quot;/&gt;&lt;property id=&quot;20300&quot; value=&quot;Slide 98 - &amp;quot;static import&amp;quot;&quot;/&gt;&lt;property id=&quot;20307&quot; value=&quot;356&quot;/&gt;&lt;/object&gt;&lt;object type=&quot;3&quot; unique_id=&quot;11371&quot;&gt;&lt;property id=&quot;20148&quot; value=&quot;5&quot;/&gt;&lt;property id=&quot;20300&quot; value=&quot;Slide 99 - &amp;quot;Visibility of Variables and Methods&amp;quot;&quot;/&gt;&lt;property id=&quot;20307&quot; value=&quot;357&quot;/&gt;&lt;/object&gt;&lt;object type=&quot;3&quot; unique_id=&quot;11372&quot;&gt;&lt;property id=&quot;20148&quot; value=&quot;5&quot;/&gt;&lt;property id=&quot;20300&quot; value=&quot;Slide 100 - &amp;quot;IV. Inner Classes&amp;quot;&quot;/&gt;&lt;property id=&quot;20307&quot; value=&quot;358&quot;/&gt;&lt;/object&gt;&lt;object type=&quot;3&quot; unique_id=&quot;11373&quot;&gt;&lt;property id=&quot;20148&quot; value=&quot;5&quot;/&gt;&lt;property id=&quot;20300&quot; value=&quot;Slide 101 - &amp;quot;Inner Classes - Example&amp;quot;&quot;/&gt;&lt;property id=&quot;20307&quot; value=&quot;359&quot;/&gt;&lt;/object&gt;&lt;object type=&quot;3&quot; unique_id=&quot;11374&quot;&gt;&lt;property id=&quot;20148&quot; value=&quot;5&quot;/&gt;&lt;property id=&quot;20300&quot; value=&quot;Slide 102 - &amp;quot;Threads&amp;quot;&quot;/&gt;&lt;property id=&quot;20307&quot; value=&quot;360&quot;/&gt;&lt;/object&gt;&lt;object type=&quot;3&quot; unique_id=&quot;11375&quot;&gt;&lt;property id=&quot;20148&quot; value=&quot;5&quot;/&gt;&lt;property id=&quot;20300&quot; value=&quot;Slide 103 - &amp;quot;Graphical User Interface  Chapter 16 – Swing&amp;quot;&quot;/&gt;&lt;property id=&quot;20307&quot; value=&quot;361&quot;/&gt;&lt;/object&gt;&lt;object type=&quot;3&quot; unique_id=&quot;11376&quot;&gt;&lt;property id=&quot;20148&quot; value=&quot;5&quot;/&gt;&lt;property id=&quot;20300&quot; value=&quot;Slide 104 - &amp;quot;Java’s Graphical User Interface Tookit&amp;quot;&quot;/&gt;&lt;property id=&quot;20307&quot; value=&quot;362&quot;/&gt;&lt;/object&gt;&lt;object type=&quot;3&quot; unique_id=&quot;11377&quot;&gt;&lt;property id=&quot;20148&quot; value=&quot;5&quot;/&gt;&lt;property id=&quot;20300&quot; value=&quot;Slide 105 - &amp;quot;Swing&amp;quot;&quot;/&gt;&lt;property id=&quot;20307&quot; value=&quot;363&quot;/&gt;&lt;/object&gt;&lt;object type=&quot;3&quot; unique_id=&quot;11378&quot;&gt;&lt;property id=&quot;20148&quot; value=&quot;5&quot;/&gt;&lt;property id=&quot;20300&quot; value=&quot;Slide 106 - &amp;quot;Components in AWT &amp;amp; swing&amp;quot;&quot;/&gt;&lt;property id=&quot;20307&quot; value=&quot;364&quot;/&gt;&lt;/object&gt;&lt;object type=&quot;3&quot; unique_id=&quot;11379&quot;&gt;&lt;property id=&quot;20148&quot; value=&quot;5&quot;/&gt;&lt;property id=&quot;20300&quot; value=&quot;Slide 107 - &amp;quot;User Interface Components in swing&amp;quot;&quot;/&gt;&lt;property id=&quot;20307&quot; value=&quot;365&quot;/&gt;&lt;/object&gt;&lt;object type=&quot;3&quot; unique_id=&quot;11380&quot;&gt;&lt;property id=&quot;20148&quot; value=&quot;5&quot;/&gt;&lt;property id=&quot;20300&quot; value=&quot;Slide 108 - &amp;quot;Components&amp;quot;&quot;/&gt;&lt;property id=&quot;20307&quot; value=&quot;366&quot;/&gt;&lt;/object&gt;&lt;object type=&quot;3&quot; unique_id=&quot;11381&quot;&gt;&lt;property id=&quot;20148&quot; value=&quot;5&quot;/&gt;&lt;property id=&quot;20300&quot; value=&quot;Slide 109 - &amp;quot;MVC Framework&amp;quot;&quot;/&gt;&lt;property id=&quot;20307&quot; value=&quot;367&quot;/&gt;&lt;/object&gt;&lt;object type=&quot;3&quot; unique_id=&quot;11382&quot;&gt;&lt;property id=&quot;20148&quot; value=&quot;5&quot;/&gt;&lt;property id=&quot;20300&quot; value=&quot;Slide 110 - &amp;quot;Methods&amp;quot;&quot;/&gt;&lt;property id=&quot;20307&quot; value=&quot;368&quot;/&gt;&lt;/object&gt;&lt;object type=&quot;3&quot; unique_id=&quot;11383&quot;&gt;&lt;property id=&quot;20148&quot; value=&quot;5&quot;/&gt;&lt;property id=&quot;20300&quot; value=&quot;Slide 111 - &amp;quot;Layout Managers&amp;quot;&quot;/&gt;&lt;property id=&quot;20307&quot; value=&quot;369&quot;/&gt;&lt;/object&gt;&lt;object type=&quot;3&quot; unique_id=&quot;11384&quot;&gt;&lt;property id=&quot;20148&quot; value=&quot;5&quot;/&gt;&lt;property id=&quot;20300&quot; value=&quot;Slide 112 - &amp;quot;Windows and Frames&amp;quot;&quot;/&gt;&lt;property id=&quot;20307&quot; value=&quot;370&quot;/&gt;&lt;/object&gt;&lt;object type=&quot;3&quot; unique_id=&quot;11385&quot;&gt;&lt;property id=&quot;20148&quot; value=&quot;5&quot;/&gt;&lt;property id=&quot;20300&quot; value=&quot;Slide 113 - &amp;quot;Content Panes&amp;quot;&quot;/&gt;&lt;property id=&quot;20307&quot; value=&quot;371&quot;/&gt;&lt;/object&gt;&lt;object type=&quot;3&quot; unique_id=&quot;11386&quot;&gt;&lt;property id=&quot;20148&quot; value=&quot;5&quot;/&gt;&lt;property id=&quot;20300&quot; value=&quot;Slide 114 - &amp;quot;Desktop Integration&amp;quot;&quot;/&gt;&lt;property id=&quot;20307&quot; value=&quot;372&quot;/&gt;&lt;/object&gt;&lt;object type=&quot;3&quot; unique_id=&quot;11387&quot;&gt;&lt;property id=&quot;20148&quot; value=&quot;5&quot;/&gt;&lt;property id=&quot;20300&quot; value=&quot;Slide 115 - &amp;quot;Events&amp;quot;&quot;/&gt;&lt;property id=&quot;20307&quot; value=&quot;373&quot;/&gt;&lt;/object&gt;&lt;object type=&quot;3&quot; unique_id=&quot;11388&quot;&gt;&lt;property id=&quot;20148&quot; value=&quot;5&quot;/&gt;&lt;property id=&quot;20300&quot; value=&quot;Slide 116 - &amp;quot;Semantic Event Classes&amp;quot;&quot;/&gt;&lt;property id=&quot;20307&quot; value=&quot;374&quot;/&gt;&lt;/object&gt;&lt;object type=&quot;3&quot; unique_id=&quot;11389&quot;&gt;&lt;property id=&quot;20148&quot; value=&quot;5&quot;/&gt;&lt;property id=&quot;20300&quot; value=&quot;Slide 117 - &amp;quot;Event Classes - Relationship&amp;quot;&quot;/&gt;&lt;property id=&quot;20307&quot; value=&quot;375&quot;/&gt;&lt;/object&gt;&lt;object type=&quot;3&quot; unique_id=&quot;11390&quot;&gt;&lt;property id=&quot;20148&quot; value=&quot;5&quot;/&gt;&lt;property id=&quot;20300&quot; value=&quot;Slide 118 - &amp;quot;Event Receivers and Listener Interfaces&amp;quot;&quot;/&gt;&lt;property id=&quot;20307&quot; value=&quot;376&quot;/&gt;&lt;/object&gt;&lt;object type=&quot;3&quot; unique_id=&quot;11391&quot;&gt;&lt;property id=&quot;20148&quot; value=&quot;5&quot;/&gt;&lt;property id=&quot;20300&quot; value=&quot;Slide 119 - &amp;quot;Event Sources&amp;quot;&quot;/&gt;&lt;property id=&quot;20307&quot; value=&quot;377&quot;/&gt;&lt;/object&gt;&lt;object type=&quot;3&quot; unique_id=&quot;11392&quot;&gt;&lt;property id=&quot;20148&quot; value=&quot;5&quot;/&gt;&lt;property id=&quot;20300&quot; value=&quot;Slide 120 - &amp;quot;Event Delivery&amp;quot;&quot;/&gt;&lt;property id=&quot;20307&quot; value=&quot;378&quot;/&gt;&lt;/object&gt;&lt;object type=&quot;3&quot; unique_id=&quot;11393&quot;&gt;&lt;property id=&quot;20148&quot; value=&quot;5&quot;/&gt;&lt;property id=&quot;20300&quot; value=&quot;Slide 121 - &amp;quot;Event Summary&amp;quot;&quot;/&gt;&lt;property id=&quot;20307&quot; value=&quot;379&quot;/&gt;&lt;/object&gt;&lt;object type=&quot;3&quot; unique_id=&quot;11394&quot;&gt;&lt;property id=&quot;20148&quot; value=&quot;5&quot;/&gt;&lt;property id=&quot;20300&quot; value=&quot;Slide 122 - &amp;quot;AWT Robot&amp;quot;&quot;/&gt;&lt;property id=&quot;20307&quot; value=&quot;380&quot;/&gt;&lt;/object&gt;&lt;object type=&quot;3&quot; unique_id=&quot;11395&quot;&gt;&lt;property id=&quot;20148&quot; value=&quot;5&quot;/&gt;&lt;property id=&quot;20300&quot; value=&quot;Slide 123 - &amp;quot;Chapter 17- Using Swing Components&amp;quot;&quot;/&gt;&lt;property id=&quot;20307&quot; value=&quot;381&quot;/&gt;&lt;/object&gt;&lt;object type=&quot;3&quot; unique_id=&quot;11396&quot;&gt;&lt;property id=&quot;20148&quot; value=&quot;5&quot;/&gt;&lt;property id=&quot;20300&quot; value=&quot;Slide 124 - &amp;quot;Swing Components&amp;quot;&quot;/&gt;&lt;property id=&quot;20307&quot; value=&quot;382&quot;/&gt;&lt;/object&gt;&lt;object type=&quot;3&quot; unique_id=&quot;11397&quot;&gt;&lt;property id=&quot;20148&quot; value=&quot;5&quot;/&gt;&lt;property id=&quot;20300&quot; value=&quot;Slide 125 - &amp;quot;Swing Components - Examples&amp;quot;&quot;/&gt;&lt;property id=&quot;20307&quot; value=&quot;383&quot;/&gt;&lt;/object&gt;&lt;object type=&quot;3&quot; unique_id=&quot;11398&quot;&gt;&lt;property id=&quot;20148&quot; value=&quot;5&quot;/&gt;&lt;property id=&quot;20300&quot; value=&quot;Slide 126 - &amp;quot;Lesson Learnt - Option&amp;quot;&quot;/&gt;&lt;property id=&quot;20307&quot; value=&quot;384&quot;/&gt;&lt;/object&gt;&lt;object type=&quot;3&quot; unique_id=&quot;11399&quot;&gt;&lt;property id=&quot;20148&quot; value=&quot;5&quot;/&gt;&lt;property id=&quot;20300&quot; value=&quot;Slide 127 - &amp;quot;Dialogs&amp;quot;&quot;/&gt;&lt;property id=&quot;20307&quot; value=&quot;385&quot;/&gt;&lt;/object&gt;&lt;object type=&quot;3&quot; unique_id=&quot;11400&quot;&gt;&lt;property id=&quot;20148&quot; value=&quot;5&quot;/&gt;&lt;property id=&quot;20300&quot; value=&quot;Slide 128 - &amp;quot;Dialogs  - Examples&amp;quot;&quot;/&gt;&lt;property id=&quot;20307&quot; value=&quot;386&quot;/&gt;&lt;/object&gt;&lt;object type=&quot;3&quot; unique_id=&quot;11401&quot;&gt;&lt;property id=&quot;20148&quot; value=&quot;5&quot;/&gt;&lt;property id=&quot;20300&quot; value=&quot;Slide 129 - &amp;quot;Dialogs  - Examples&amp;quot;&quot;/&gt;&lt;property id=&quot;20307&quot; value=&quot;387&quot;/&gt;&lt;/object&gt;&lt;object type=&quot;3&quot; unique_id=&quot;11402&quot;&gt;&lt;property id=&quot;20148&quot; value=&quot;5&quot;/&gt;&lt;property id=&quot;20300&quot; value=&quot;Slide 130 - &amp;quot;Dialogs  - Cont’d&amp;quot;&quot;/&gt;&lt;property id=&quot;20307&quot; value=&quot;388&quot;/&gt;&lt;/object&gt;&lt;object type=&quot;3&quot; unique_id=&quot;11403&quot;&gt;&lt;property id=&quot;20148&quot; value=&quot;5&quot;/&gt;&lt;property id=&quot;20300&quot; value=&quot;Slide 131 - &amp;quot;Exercise1&amp;quot;&quot;/&gt;&lt;property id=&quot;20307&quot; value=&quot;389&quot;/&gt;&lt;/object&gt;&lt;object type=&quot;3&quot; unique_id=&quot;11404&quot;&gt;&lt;property id=&quot;20148&quot; value=&quot;5&quot;/&gt;&lt;property id=&quot;20300&quot; value=&quot;Slide 132 - &amp;quot;Exercise 2&amp;quot;&quot;/&gt;&lt;property id=&quot;20307&quot; value=&quot;390&quot;/&gt;&lt;/object&gt;&lt;object type=&quot;3&quot; unique_id=&quot;11405&quot;&gt;&lt;property id=&quot;20148&quot; value=&quot;5&quot;/&gt;&lt;property id=&quot;20300&quot; value=&quot;Slide 133 - &amp;quot;Chapter 19- Layout Managers&amp;quot;&quot;/&gt;&lt;property id=&quot;20307&quot; value=&quot;391&quot;/&gt;&lt;/object&gt;&lt;object type=&quot;3&quot; unique_id=&quot;11406&quot;&gt;&lt;property id=&quot;20148&quot; value=&quot;5&quot;/&gt;&lt;property id=&quot;20300&quot; value=&quot;Slide 134 - &amp;quot;Layout Manager&amp;quot;&quot;/&gt;&lt;property id=&quot;20307&quot; value=&quot;392&quot;/&gt;&lt;/object&gt;&lt;object type=&quot;3&quot; unique_id=&quot;11407&quot;&gt;&lt;property id=&quot;20148&quot; value=&quot;5&quot;/&gt;&lt;property id=&quot;20300&quot; value=&quot;Slide 135 - &amp;quot;Layout Managers&amp;quot;&quot;/&gt;&lt;property id=&quot;20307&quot; value=&quot;393&quot;/&gt;&lt;/object&gt;&lt;object type=&quot;3&quot; unique_id=&quot;11408&quot;&gt;&lt;property id=&quot;20148&quot; value=&quot;5&quot;/&gt;&lt;property id=&quot;20300&quot; value=&quot;Slide 136 - &amp;quot;FlowLayout&amp;quot;&quot;/&gt;&lt;property id=&quot;20307&quot; value=&quot;394&quot;/&gt;&lt;/object&gt;&lt;object type=&quot;3&quot; unique_id=&quot;11409&quot;&gt;&lt;property id=&quot;20148&quot; value=&quot;5&quot;/&gt;&lt;property id=&quot;20300&quot; value=&quot;Slide 137 - &amp;quot;GridLayout&amp;quot;&quot;/&gt;&lt;property id=&quot;20307&quot; value=&quot;395&quot;/&gt;&lt;/object&gt;&lt;object type=&quot;3&quot; unique_id=&quot;11410&quot;&gt;&lt;property id=&quot;20148&quot; value=&quot;5&quot;/&gt;&lt;property id=&quot;20300&quot; value=&quot;Slide 138 - &amp;quot;BorderLayout&amp;quot;&quot;/&gt;&lt;property id=&quot;20307&quot; value=&quot;396&quot;/&gt;&lt;/object&gt;&lt;object type=&quot;3&quot; unique_id=&quot;11411&quot;&gt;&lt;property id=&quot;20148&quot; value=&quot;5&quot;/&gt;&lt;property id=&quot;20300&quot; value=&quot;Slide 139 - &amp;quot;Exercise&amp;quot;&quot;/&gt;&lt;property id=&quot;20307&quot; value=&quot;397&quot;/&gt;&lt;/object&gt;&lt;object type=&quot;3&quot; unique_id=&quot;11412&quot;&gt;&lt;property id=&quot;20148&quot; value=&quot;5&quot;/&gt;&lt;property id=&quot;20300&quot; value=&quot;Slide 140 - &amp;quot;Database Programming  with JDBC and Java&amp;quot;&quot;/&gt;&lt;property id=&quot;20307&quot; value=&quot;398&quot;/&gt;&lt;/object&gt;&lt;object type=&quot;3&quot; unique_id=&quot;11413&quot;&gt;&lt;property id=&quot;20148&quot; value=&quot;5&quot;/&gt;&lt;property id=&quot;20300&quot; value=&quot;Slide 141 - &amp;quot;JDBC&amp;quot;&quot;/&gt;&lt;property id=&quot;20307&quot; value=&quot;399&quot;/&gt;&lt;/object&gt;&lt;object type=&quot;3&quot; unique_id=&quot;11414&quot;&gt;&lt;property id=&quot;20148&quot; value=&quot;5&quot;/&gt;&lt;property id=&quot;20300&quot; value=&quot;Slide 142 - &amp;quot;Java Database Connectivity Basics&amp;quot;&quot;/&gt;&lt;property id=&quot;20307&quot; value=&quot;400&quot;/&gt;&lt;/object&gt;&lt;object type=&quot;3&quot; unique_id=&quot;11415&quot;&gt;&lt;property id=&quot;20148&quot; value=&quot;5&quot;/&gt;&lt;property id=&quot;20300&quot; value=&quot;Slide 143 - &amp;quot;Understanding SQL Statements&amp;quot;&quot;/&gt;&lt;property id=&quot;20307&quot; value=&quot;401&quot;/&gt;&lt;/object&gt;&lt;object type=&quot;3&quot; unique_id=&quot;11416&quot;&gt;&lt;property id=&quot;20148&quot; value=&quot;5&quot;/&gt;&lt;property id=&quot;20300&quot; value=&quot;Slide 144 - &amp;quot;Select Statment&amp;quot;&quot;/&gt;&lt;property id=&quot;20307&quot; value=&quot;402&quot;/&gt;&lt;/object&gt;&lt;object type=&quot;3&quot; unique_id=&quot;11417&quot;&gt;&lt;property id=&quot;20148&quot; value=&quot;5&quot;/&gt;&lt;property id=&quot;20300&quot; value=&quot;Slide 145 - &amp;quot;Insert Into Statment&amp;quot;&quot;/&gt;&lt;property id=&quot;20307&quot; value=&quot;403&quot;/&gt;&lt;/object&gt;&lt;object type=&quot;3&quot; unique_id=&quot;11418&quot;&gt;&lt;property id=&quot;20148&quot; value=&quot;5&quot;/&gt;&lt;property id=&quot;20300&quot; value=&quot;Slide 146 - &amp;quot;Update Statment&amp;quot;&quot;/&gt;&lt;property id=&quot;20307&quot; value=&quot;404&quot;/&gt;&lt;/object&gt;&lt;object type=&quot;3&quot; unique_id=&quot;11419&quot;&gt;&lt;property id=&quot;20148&quot; value=&quot;5&quot;/&gt;&lt;property id=&quot;20300&quot; value=&quot;Slide 147 - &amp;quot;Delete Statment&amp;quot;&quot;/&gt;&lt;property id=&quot;20307&quot; value=&quot;405&quot;/&gt;&lt;/object&gt;&lt;object type=&quot;3&quot; unique_id=&quot;11420&quot;&gt;&lt;property id=&quot;20148&quot; value=&quot;5&quot;/&gt;&lt;property id=&quot;20300&quot; value=&quot;Slide 148 - &amp;quot;Connection to MS-Access&amp;quot;&quot;/&gt;&lt;property id=&quot;20307&quot; value=&quot;406&quot;/&gt;&lt;/object&gt;&lt;object type=&quot;3&quot; unique_id=&quot;11421&quot;&gt;&lt;property id=&quot;20148&quot; value=&quot;5&quot;/&gt;&lt;property id=&quot;20300&quot; value=&quot;Slide 149 - &amp;quot;Prepare Connection to MySQL&amp;quot;&quot;/&gt;&lt;property id=&quot;20307&quot; value=&quot;407&quot;/&gt;&lt;/object&gt;&lt;object type=&quot;3&quot; unique_id=&quot;11422&quot;&gt;&lt;property id=&quot;20148&quot; value=&quot;5&quot;/&gt;&lt;property id=&quot;20300&quot; value=&quot;Slide 150 - &amp;quot;Basic Steps Using JDBC&amp;quot;&quot;/&gt;&lt;property id=&quot;20307&quot; value=&quot;408&quot;/&gt;&lt;/object&gt;&lt;object type=&quot;3&quot; unique_id=&quot;11423&quot;&gt;&lt;property id=&quot;20148&quot; value=&quot;5&quot;/&gt;&lt;property id=&quot;20300&quot; value=&quot;Slide 151 - &amp;quot;JDBC Connection&amp;quot;&quot;/&gt;&lt;property id=&quot;20307&quot; value=&quot;409&quot;/&gt;&lt;/object&gt;&lt;object type=&quot;3&quot; unique_id=&quot;11424&quot;&gt;&lt;property id=&quot;20148&quot; value=&quot;5&quot;/&gt;&lt;property id=&quot;20300&quot; value=&quot;Slide 152 - &amp;quot;Mysql Query Statements Execution(1)&amp;quot;&quot;/&gt;&lt;property id=&quot;20307&quot; value=&quot;410&quot;/&gt;&lt;/object&gt;&lt;object type=&quot;3&quot; unique_id=&quot;11425&quot;&gt;&lt;property id=&quot;20148&quot; value=&quot;5&quot;/&gt;&lt;property id=&quot;20300&quot; value=&quot;Slide 153 - &amp;quot;Mysql Query Statements Execution(2)&amp;quot;&quot;/&gt;&lt;property id=&quot;20307&quot; value=&quot;411&quot;/&gt;&lt;/object&gt;&lt;object type=&quot;3&quot; unique_id=&quot;11426&quot;&gt;&lt;property id=&quot;20148&quot; value=&quot;5&quot;/&gt;&lt;property id=&quot;20300&quot; value=&quot;Slide 154 - &amp;quot;Mysql Query Statements Execution(3)&amp;quot;&quot;/&gt;&lt;property id=&quot;20307&quot; value=&quot;412&quot;/&gt;&lt;/object&gt;&lt;object type=&quot;3&quot; unique_id=&quot;11427&quot;&gt;&lt;property id=&quot;20148&quot; value=&quot;5&quot;/&gt;&lt;property id=&quot;20300&quot; value=&quot;Slide 155 - &amp;quot;Mysql Query Statements Execution(4)&amp;quot;&quot;/&gt;&lt;property id=&quot;20307&quot; value=&quot;413&quot;/&gt;&lt;/object&gt;&lt;object type=&quot;3&quot; unique_id=&quot;11428&quot;&gt;&lt;property id=&quot;20148&quot; value=&quot;5&quot;/&gt;&lt;property id=&quot;20300&quot; value=&quot;Slide 156 - &amp;quot;Group Assignment (Project)&amp;quot;&quot;/&gt;&lt;property id=&quot;20307&quot; value=&quot;414&quot;/&gt;&lt;/object&gt;&lt;/object&gt;&lt;object type=&quot;8&quot; unique_id=&quot;10483&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7110</TotalTime>
  <Words>4203</Words>
  <Application>Microsoft Office PowerPoint</Application>
  <PresentationFormat>On-screen Show (4:3)</PresentationFormat>
  <Paragraphs>922</Paragraphs>
  <Slides>40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Tahoma</vt:lpstr>
      <vt:lpstr>Times New Roman</vt:lpstr>
      <vt:lpstr>Wingdings</vt:lpstr>
      <vt:lpstr>Office Theme</vt:lpstr>
      <vt:lpstr>Chapter 12 – Streams and Files</vt:lpstr>
      <vt:lpstr>stream</vt:lpstr>
      <vt:lpstr>stream – Cont’d</vt:lpstr>
      <vt:lpstr>File</vt:lpstr>
      <vt:lpstr>File Handling in C Language</vt:lpstr>
      <vt:lpstr>File pointer Declaration and File Opening / Closing</vt:lpstr>
      <vt:lpstr>PowerPoint Presentation</vt:lpstr>
      <vt:lpstr>Format specifier</vt:lpstr>
      <vt:lpstr>PowerPoint Presentation</vt:lpstr>
      <vt:lpstr>fputc( ) and fgetc( )</vt:lpstr>
      <vt:lpstr>PowerPoint Presentation</vt:lpstr>
      <vt:lpstr>Reading a File (Text Mode)</vt:lpstr>
      <vt:lpstr>fputs( ) and fgets( )</vt:lpstr>
      <vt:lpstr>PowerPoint Presentation</vt:lpstr>
      <vt:lpstr>File Creation (Text Mode)</vt:lpstr>
      <vt:lpstr>Reading a File (Text Mode)</vt:lpstr>
      <vt:lpstr>Example 1 – Text Mode</vt:lpstr>
      <vt:lpstr>PowerPoint Presentation</vt:lpstr>
      <vt:lpstr>Example </vt:lpstr>
      <vt:lpstr>File Creation (Binary Mode)</vt:lpstr>
      <vt:lpstr>Reading a File (Binary Mode)</vt:lpstr>
      <vt:lpstr>Random Access a File (Binary Mode)</vt:lpstr>
      <vt:lpstr>File Handling in C++</vt:lpstr>
      <vt:lpstr>File Mode</vt:lpstr>
      <vt:lpstr>Examples:</vt:lpstr>
      <vt:lpstr>File Handling in C++ (Cont’d)</vt:lpstr>
      <vt:lpstr>Example 1 in C++</vt:lpstr>
      <vt:lpstr>Example 2 in C++</vt:lpstr>
      <vt:lpstr>Example 3 in C++</vt:lpstr>
      <vt:lpstr>Example 4 in C++</vt:lpstr>
      <vt:lpstr>Example 5 in C++</vt:lpstr>
      <vt:lpstr>Example 6 in C++</vt:lpstr>
      <vt:lpstr>Example 7 in C++</vt:lpstr>
      <vt:lpstr>PowerPoint Presentation</vt:lpstr>
      <vt:lpstr>PowerPoint Presentation</vt:lpstr>
      <vt:lpstr>PowerPoint Presentation</vt:lpstr>
      <vt:lpstr>PowerPoint Presentation</vt:lpstr>
      <vt:lpstr>Random Handling </vt:lpstr>
      <vt:lpstr>Exercise</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M-743K</dc:creator>
  <cp:lastModifiedBy>fcs</cp:lastModifiedBy>
  <cp:revision>448</cp:revision>
  <dcterms:created xsi:type="dcterms:W3CDTF">2015-09-24T07:39:38Z</dcterms:created>
  <dcterms:modified xsi:type="dcterms:W3CDTF">2018-06-22T04:10:21Z</dcterms:modified>
</cp:coreProperties>
</file>