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17" r:id="rId2"/>
    <p:sldId id="418" r:id="rId3"/>
    <p:sldId id="419" r:id="rId4"/>
    <p:sldId id="420" r:id="rId5"/>
    <p:sldId id="421" r:id="rId6"/>
    <p:sldId id="422" r:id="rId7"/>
    <p:sldId id="423" r:id="rId8"/>
    <p:sldId id="433" r:id="rId9"/>
    <p:sldId id="424" r:id="rId10"/>
    <p:sldId id="425" r:id="rId11"/>
    <p:sldId id="426" r:id="rId12"/>
    <p:sldId id="427" r:id="rId13"/>
    <p:sldId id="434" r:id="rId14"/>
    <p:sldId id="435" r:id="rId15"/>
    <p:sldId id="428" r:id="rId16"/>
    <p:sldId id="436" r:id="rId17"/>
    <p:sldId id="437" r:id="rId18"/>
    <p:sldId id="429" r:id="rId19"/>
    <p:sldId id="431" r:id="rId20"/>
    <p:sldId id="432" r:id="rId21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38BBD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1829" autoAdjust="0"/>
  </p:normalViewPr>
  <p:slideViewPr>
    <p:cSldViewPr>
      <p:cViewPr>
        <p:scale>
          <a:sx n="70" d="100"/>
          <a:sy n="70" d="100"/>
        </p:scale>
        <p:origin x="-13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2BB8D-A2B0-400D-9C3B-FED12C6BE04B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574AD-6886-4FA9-A58E-777BDCE04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1117239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E878C-2973-4BE4-A8B8-52214768F62C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6D8D6-BE6E-478D-904B-E3E9A0263C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755152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2825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1pPr>
            <a:lvl2pPr marL="742950" indent="-285750" defTabSz="1012825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2pPr>
            <a:lvl3pPr marL="1143000" indent="-228600" defTabSz="1012825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3pPr>
            <a:lvl4pPr marL="1600200" indent="-228600" defTabSz="1012825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4pPr>
            <a:lvl5pPr marL="2057400" indent="-228600" defTabSz="1012825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9pPr>
          </a:lstStyle>
          <a:p>
            <a:fld id="{FF4DD2A4-5313-4CE1-9C7A-CD517568388C}" type="datetime1">
              <a:rPr lang="en-US" sz="1100">
                <a:solidFill>
                  <a:schemeClr val="tx1"/>
                </a:solidFill>
                <a:latin typeface="Times New Roman" pitchFamily="18" charset="0"/>
              </a:rPr>
              <a:pPr/>
              <a:t>6/5/2018</a:t>
            </a:fld>
            <a:endParaRPr lang="en-US" sz="11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6499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2825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1pPr>
            <a:lvl2pPr marL="742950" indent="-285750" defTabSz="1012825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2pPr>
            <a:lvl3pPr marL="1143000" indent="-228600" defTabSz="1012825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3pPr>
            <a:lvl4pPr marL="1600200" indent="-228600" defTabSz="1012825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4pPr>
            <a:lvl5pPr marL="2057400" indent="-228600" defTabSz="1012825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9pPr>
          </a:lstStyle>
          <a:p>
            <a:fld id="{42EDC66E-94E7-4CFD-872B-01DBC3DBF26D}" type="slidenum">
              <a:rPr lang="en-US" sz="1100">
                <a:solidFill>
                  <a:schemeClr val="tx1"/>
                </a:solidFill>
                <a:latin typeface="Times New Roman" pitchFamily="18" charset="0"/>
              </a:rPr>
              <a:pPr/>
              <a:t>1</a:t>
            </a:fld>
            <a:endParaRPr lang="en-US" sz="11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65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1065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2825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1pPr>
            <a:lvl2pPr marL="742950" indent="-285750" defTabSz="1012825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2pPr>
            <a:lvl3pPr marL="1143000" indent="-228600" defTabSz="1012825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3pPr>
            <a:lvl4pPr marL="1600200" indent="-228600" defTabSz="1012825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4pPr>
            <a:lvl5pPr marL="2057400" indent="-228600" defTabSz="1012825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9pPr>
          </a:lstStyle>
          <a:p>
            <a:fld id="{7DA8290C-3E52-4014-976A-BB7C8701F704}" type="datetime1">
              <a:rPr lang="en-US" sz="1100">
                <a:solidFill>
                  <a:schemeClr val="tx1"/>
                </a:solidFill>
                <a:latin typeface="Times New Roman" pitchFamily="18" charset="0"/>
              </a:rPr>
              <a:pPr/>
              <a:t>6/5/2018</a:t>
            </a:fld>
            <a:endParaRPr lang="en-US" sz="11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752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2825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1pPr>
            <a:lvl2pPr marL="742950" indent="-285750" defTabSz="1012825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2pPr>
            <a:lvl3pPr marL="1143000" indent="-228600" defTabSz="1012825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3pPr>
            <a:lvl4pPr marL="1600200" indent="-228600" defTabSz="1012825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4pPr>
            <a:lvl5pPr marL="2057400" indent="-228600" defTabSz="1012825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5pPr>
            <a:lvl6pPr marL="25146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6pPr>
            <a:lvl7pPr marL="29718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7pPr>
            <a:lvl8pPr marL="34290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8pPr>
            <a:lvl9pPr marL="3886200" indent="-228600" defTabSz="101282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9pPr>
          </a:lstStyle>
          <a:p>
            <a:fld id="{08FCA1E3-3616-4134-8EAC-32A7D5184046}" type="slidenum">
              <a:rPr lang="en-US" sz="1100">
                <a:solidFill>
                  <a:schemeClr val="tx1"/>
                </a:solidFill>
                <a:latin typeface="Times New Roman" pitchFamily="18" charset="0"/>
              </a:rPr>
              <a:pPr/>
              <a:t>2</a:t>
            </a:fld>
            <a:endParaRPr lang="en-US" sz="11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75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1075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b="1" smtClean="0"/>
              <a:t>Programming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b="1" smtClean="0"/>
              <a:t>Basics of C++ Environment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b="1" smtClean="0"/>
              <a:t>C++ Program Construction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b="1" smtClean="0"/>
              <a:t>Variable  &amp; Data Types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b="1" smtClean="0"/>
              <a:t>Operators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b="1" smtClean="0"/>
              <a:t>Operators Precedence / Assignment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b="1" smtClean="0"/>
              <a:t>Selection Criteria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b="1" smtClean="0"/>
              <a:t>Looping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b="1" smtClean="0"/>
              <a:t>File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b="1" smtClean="0"/>
              <a:t>Array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Notice that we can’t add the two distances with a program statement like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d3 = d1 + d2; 				// can’t do this in ENGLSTRC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6D8D6-BE6E-478D-904B-E3E9A0263C3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7298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array of structures is defined in the statement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 apart[SIZE];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Accessing a data item that is a member of a structure that is itself an element of an array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involves a new syntax. For example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apart[n].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modelnumber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refers to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modelnumber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member of the structure that is element n of the apart array.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6D8D6-BE6E-478D-904B-E3E9A0263C3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531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EDCE-885A-4648-BCA5-914FC0865328}" type="datetime1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*******Faculty of Computer Science*******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77BF-8D54-494A-95CF-F5563713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9099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0ECD-8045-423F-96AB-4B3DDE5B25F6}" type="datetime1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*******Faculty of Computer Science*******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77BF-8D54-494A-95CF-F5563713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265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89A1-EAA2-4C67-A3AF-D11B58CC5B2B}" type="datetime1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*******Faculty of Computer Science*******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77BF-8D54-494A-95CF-F5563713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3432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DA58-4D5B-45F9-88D0-58D9691DE7F5}" type="datetime1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*******Faculty of Computer Science*******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77BF-8D54-494A-95CF-F5563713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346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E359-EC2B-4307-960F-841CFE5D31DA}" type="datetime1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*******Faculty of Computer Science*******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77BF-8D54-494A-95CF-F5563713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399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A926-65BA-4DF4-8693-C20A2CB16918}" type="datetime1">
              <a:rPr lang="en-US" smtClean="0"/>
              <a:pPr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*******Faculty of Computer Science*******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77BF-8D54-494A-95CF-F5563713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169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598E-B260-40AD-A521-6DB55E5ED891}" type="datetime1">
              <a:rPr lang="en-US" smtClean="0"/>
              <a:pPr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*******Faculty of Computer Science*******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77BF-8D54-494A-95CF-F5563713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8993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4C4C-82C4-4AC4-BB16-0EAAE5A1C7E9}" type="datetime1">
              <a:rPr lang="en-US" smtClean="0"/>
              <a:pPr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*******Faculty of Computer Science*******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77BF-8D54-494A-95CF-F5563713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844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AB17-E16A-4421-BA9C-BBDDEF43BF9C}" type="datetime1">
              <a:rPr lang="en-US" smtClean="0"/>
              <a:pPr/>
              <a:t>6/5/2018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*******Faculty of Computer Science*******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77BF-8D54-494A-95CF-F5563713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37840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51A6-F5A2-46D1-B2A1-7668CD53184D}" type="datetime1">
              <a:rPr lang="en-US" smtClean="0"/>
              <a:pPr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*******Faculty of Computer Science*******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77BF-8D54-494A-95CF-F5563713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39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3E47-737F-44AE-8466-9DEF71A6B555}" type="datetime1">
              <a:rPr lang="en-US" smtClean="0"/>
              <a:pPr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*******Faculty of Computer Science*******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77BF-8D54-494A-95CF-F5563713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745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62611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00200"/>
            <a:ext cx="8382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C01BA-D734-41F0-820D-CE7D3A0717C6}" type="datetime1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38BBDA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*******Faculty of Computer Science*******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D77BF-8D54-494A-95CF-F5563713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407" r="15185" b="26471"/>
          <a:stretch/>
        </p:blipFill>
        <p:spPr>
          <a:xfrm>
            <a:off x="6324600" y="44449"/>
            <a:ext cx="2806700" cy="9524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4204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3600" b="0" i="0" u="none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57200"/>
            <a:ext cx="9144000" cy="1524000"/>
          </a:xfrm>
        </p:spPr>
        <p:txBody>
          <a:bodyPr/>
          <a:lstStyle/>
          <a:p>
            <a:pPr algn="ctr" eaLnBrk="1" hangingPunct="1"/>
            <a:r>
              <a:rPr lang="en-US" sz="8000" dirty="0" smtClean="0">
                <a:solidFill>
                  <a:schemeClr val="accent5">
                    <a:lumMod val="75000"/>
                  </a:schemeClr>
                </a:solidFill>
              </a:rPr>
              <a:t>CST-104</a:t>
            </a:r>
          </a:p>
        </p:txBody>
      </p:sp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0" y="2133600"/>
            <a:ext cx="9144000" cy="2057400"/>
          </a:xfrm>
        </p:spPr>
        <p:txBody>
          <a:bodyPr/>
          <a:lstStyle/>
          <a:p>
            <a:pPr algn="ctr" eaLnBrk="1" hangingPunct="1"/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</a:rPr>
              <a:t>Object Oriented</a:t>
            </a:r>
          </a:p>
          <a:p>
            <a:pPr algn="ctr" eaLnBrk="1" hangingPunct="1"/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</a:rPr>
              <a:t> Programming In  C++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03385" y="41910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2600" kern="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Fourth Edition</a:t>
            </a:r>
          </a:p>
          <a:p>
            <a:pPr algn="ctr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2600" kern="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Robert </a:t>
            </a:r>
            <a:r>
              <a:rPr lang="en-US" sz="2600" kern="0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Lafore</a:t>
            </a:r>
            <a:endParaRPr lang="en-US" sz="2600" kern="0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038600" cy="365125"/>
          </a:xfrm>
        </p:spPr>
        <p:txBody>
          <a:bodyPr/>
          <a:lstStyle/>
          <a:p>
            <a:r>
              <a:rPr lang="en-US" dirty="0" smtClean="0"/>
              <a:t>*******Faculty of Computer Science*******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7948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>
          <a:xfrm>
            <a:off x="140677" y="152400"/>
            <a:ext cx="6260123" cy="8382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Initializing Structure Members</a:t>
            </a:r>
          </a:p>
        </p:txBody>
      </p:sp>
      <p:sp>
        <p:nvSpPr>
          <p:cNvPr id="5" name="Content Placeholder 2" descr="Rectangle: Click to edit Master text styles&#10;Second level&#10;Third level&#10;Fourth level&#10;Fifth level"/>
          <p:cNvSpPr txBox="1">
            <a:spLocks/>
          </p:cNvSpPr>
          <p:nvPr/>
        </p:nvSpPr>
        <p:spPr bwMode="auto">
          <a:xfrm>
            <a:off x="111369" y="928868"/>
            <a:ext cx="8610600" cy="5929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en-US" sz="1600" kern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// Page </a:t>
            </a:r>
            <a:r>
              <a:rPr lang="en-US" sz="1600" kern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139 </a:t>
            </a:r>
            <a:r>
              <a:rPr lang="en-US" sz="1600" kern="0" dirty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1600" kern="0" dirty="0" smtClean="0">
                <a:latin typeface="Times New Roman" pitchFamily="18" charset="0"/>
                <a:cs typeface="Times New Roman" pitchFamily="18" charset="0"/>
              </a:rPr>
              <a:t>englarea.cpp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// demonstrates structures using English measurements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include &lt;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Distance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//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English distance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{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feet;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float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inches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;};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main()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{      Distance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d1, d3;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	//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define two lengths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Distance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d2 = { 11, 6.25 };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//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define &amp; initialize one length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		//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get length d1 from user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&lt;&lt; “\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nEnter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feet: “;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&gt;&gt; d1.feet;</a:t>
            </a:r>
          </a:p>
          <a:p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       cout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&lt;&lt; “Enter 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inches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: “; 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&gt;&gt; d1.inches;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		//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add lengths d1 and d2 to get d3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d3.inches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 d1.inches + d2.inches; //add the inches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d3.feet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 0; //(for possible carry)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if(d3.inches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&gt;= 12.0) //if total exceeds 12.0,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	                  //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then decrease inches by 12.0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d3.inches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-= 12.0;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//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d3.feet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++;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//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increase feet by 1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//display all lengths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d3.feet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+= d1.feet + d2.feet;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//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add the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feet			</a:t>
            </a: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&lt;&lt; d1.feet &lt;&lt; “\’-” &lt;&lt; d1.inches &lt;&lt; “\” + “;</a:t>
            </a: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&lt;&lt; d2.feet &lt;&lt; “\’-” &lt;&lt; d2.inches &lt;&lt; “\” = “;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&lt;&lt; d3.feet &lt;&lt; “\’-” &lt;&lt; d3.inches &lt;&lt; “\”\n”;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return 0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;}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76800" y="5410200"/>
            <a:ext cx="4267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10200" y="5562600"/>
            <a:ext cx="3733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sz="1600" u="sng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1600" dirty="0"/>
              <a:t>Enter feet: 10</a:t>
            </a:r>
          </a:p>
          <a:p>
            <a:r>
              <a:rPr lang="en-US" sz="1600" dirty="0"/>
              <a:t>Enter inches: 6.75</a:t>
            </a:r>
          </a:p>
          <a:p>
            <a:r>
              <a:rPr lang="en-US" sz="1600" dirty="0"/>
              <a:t>10’-6.75” + 11’-6.25” = 22’-1”</a:t>
            </a:r>
            <a:endParaRPr lang="en-US" sz="16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038600" cy="365125"/>
          </a:xfrm>
        </p:spPr>
        <p:txBody>
          <a:bodyPr/>
          <a:lstStyle/>
          <a:p>
            <a:r>
              <a:rPr lang="en-US" dirty="0" smtClean="0"/>
              <a:t>*******Faculty of Computer Science*******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0832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>
          <a:xfrm>
            <a:off x="140677" y="0"/>
            <a:ext cx="6107723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Array of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struture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291" name="Content Placeholder 2" descr="Rectangle: Click to edit Master text styles&#10;Second level&#10;Third level&#10;Fourth level&#10;Fifth level"/>
          <p:cNvSpPr>
            <a:spLocks noGrp="1"/>
          </p:cNvSpPr>
          <p:nvPr>
            <p:ph idx="4294967295"/>
          </p:nvPr>
        </p:nvSpPr>
        <p:spPr>
          <a:xfrm>
            <a:off x="15432" y="609600"/>
            <a:ext cx="9128567" cy="62484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6400" dirty="0" smtClean="0"/>
              <a:t>// Page 277</a:t>
            </a:r>
            <a:r>
              <a:rPr lang="en-US" sz="6400" dirty="0"/>
              <a:t>// </a:t>
            </a:r>
            <a:r>
              <a:rPr lang="en-US" sz="6400" dirty="0" smtClean="0"/>
              <a:t>partaray.cpp</a:t>
            </a:r>
          </a:p>
          <a:p>
            <a:pPr marL="0" indent="0">
              <a:buNone/>
            </a:pPr>
            <a:r>
              <a:rPr lang="en-US" sz="6400" dirty="0"/>
              <a:t>#include &lt;</a:t>
            </a:r>
            <a:r>
              <a:rPr lang="en-US" sz="6400" dirty="0" err="1" smtClean="0"/>
              <a:t>iostream.h</a:t>
            </a:r>
            <a:r>
              <a:rPr lang="en-US" sz="6400" dirty="0" smtClean="0"/>
              <a:t>&gt;</a:t>
            </a:r>
            <a:endParaRPr lang="en-US" sz="6400" dirty="0"/>
          </a:p>
          <a:p>
            <a:pPr marL="0" indent="0">
              <a:buNone/>
            </a:pPr>
            <a:r>
              <a:rPr lang="en-US" sz="6400" dirty="0" err="1" smtClean="0"/>
              <a:t>const</a:t>
            </a:r>
            <a:r>
              <a:rPr lang="en-US" sz="6400" dirty="0" smtClean="0"/>
              <a:t> </a:t>
            </a:r>
            <a:r>
              <a:rPr lang="en-US" sz="6400" dirty="0" err="1"/>
              <a:t>int</a:t>
            </a:r>
            <a:r>
              <a:rPr lang="en-US" sz="6400" dirty="0"/>
              <a:t> SIZE = 4; </a:t>
            </a:r>
            <a:r>
              <a:rPr lang="en-US" sz="6400" dirty="0" smtClean="0"/>
              <a:t>		//</a:t>
            </a:r>
            <a:r>
              <a:rPr lang="en-US" sz="6400" dirty="0"/>
              <a:t>number of parts in array</a:t>
            </a:r>
          </a:p>
          <a:p>
            <a:pPr marL="0" indent="0">
              <a:buNone/>
            </a:pPr>
            <a:r>
              <a:rPr lang="en-US" sz="6400" dirty="0" err="1" smtClean="0"/>
              <a:t>struct</a:t>
            </a:r>
            <a:r>
              <a:rPr lang="en-US" sz="6400" dirty="0" smtClean="0"/>
              <a:t> part			 </a:t>
            </a:r>
            <a:r>
              <a:rPr lang="en-US" sz="6400" dirty="0"/>
              <a:t>//specify a structure</a:t>
            </a:r>
          </a:p>
          <a:p>
            <a:pPr marL="0" indent="0">
              <a:buNone/>
            </a:pPr>
            <a:r>
              <a:rPr lang="en-US" sz="6400" dirty="0" smtClean="0"/>
              <a:t>{    </a:t>
            </a:r>
            <a:r>
              <a:rPr lang="en-US" sz="6400" dirty="0" err="1" smtClean="0"/>
              <a:t>int</a:t>
            </a:r>
            <a:r>
              <a:rPr lang="en-US" sz="6400" dirty="0" smtClean="0"/>
              <a:t> </a:t>
            </a:r>
            <a:r>
              <a:rPr lang="en-US" sz="6400" dirty="0" err="1"/>
              <a:t>modelnumber</a:t>
            </a:r>
            <a:r>
              <a:rPr lang="en-US" sz="6400" dirty="0" smtClean="0"/>
              <a:t>;		 </a:t>
            </a:r>
            <a:r>
              <a:rPr lang="en-US" sz="6400" dirty="0"/>
              <a:t>//ID number of widget</a:t>
            </a:r>
          </a:p>
          <a:p>
            <a:pPr marL="0" indent="0">
              <a:buNone/>
            </a:pPr>
            <a:r>
              <a:rPr lang="en-US" sz="6400" dirty="0" smtClean="0"/>
              <a:t>      </a:t>
            </a:r>
            <a:r>
              <a:rPr lang="en-US" sz="6400" dirty="0" err="1" smtClean="0"/>
              <a:t>int</a:t>
            </a:r>
            <a:r>
              <a:rPr lang="en-US" sz="6400" dirty="0" smtClean="0"/>
              <a:t> </a:t>
            </a:r>
            <a:r>
              <a:rPr lang="en-US" sz="6400" dirty="0" err="1"/>
              <a:t>partnumber</a:t>
            </a:r>
            <a:r>
              <a:rPr lang="en-US" sz="6400" dirty="0"/>
              <a:t>; </a:t>
            </a:r>
            <a:r>
              <a:rPr lang="en-US" sz="6400" dirty="0" smtClean="0"/>
              <a:t>		//</a:t>
            </a:r>
            <a:r>
              <a:rPr lang="en-US" sz="6400" dirty="0"/>
              <a:t>ID number of widget part</a:t>
            </a:r>
          </a:p>
          <a:p>
            <a:pPr marL="0" indent="0">
              <a:buNone/>
            </a:pPr>
            <a:r>
              <a:rPr lang="en-US" sz="6400" dirty="0" smtClean="0"/>
              <a:t>     float </a:t>
            </a:r>
            <a:r>
              <a:rPr lang="en-US" sz="6400" dirty="0"/>
              <a:t>cost; </a:t>
            </a:r>
            <a:r>
              <a:rPr lang="en-US" sz="6400" dirty="0" smtClean="0"/>
              <a:t>		//</a:t>
            </a:r>
            <a:r>
              <a:rPr lang="en-US" sz="6400" dirty="0"/>
              <a:t>cost of part</a:t>
            </a:r>
          </a:p>
          <a:p>
            <a:pPr marL="0" indent="0">
              <a:buNone/>
            </a:pPr>
            <a:r>
              <a:rPr lang="en-US" sz="6400" dirty="0" smtClean="0"/>
              <a:t>};</a:t>
            </a:r>
          </a:p>
          <a:p>
            <a:pPr marL="0" indent="0">
              <a:buNone/>
            </a:pPr>
            <a:r>
              <a:rPr lang="en-US" sz="6400" dirty="0" smtClean="0"/>
              <a:t> </a:t>
            </a:r>
            <a:r>
              <a:rPr lang="en-US" sz="6400" dirty="0" err="1" smtClean="0"/>
              <a:t>int</a:t>
            </a:r>
            <a:r>
              <a:rPr lang="en-US" sz="6400" dirty="0" smtClean="0"/>
              <a:t> </a:t>
            </a:r>
            <a:r>
              <a:rPr lang="en-US" sz="6400" dirty="0"/>
              <a:t>main()</a:t>
            </a:r>
          </a:p>
          <a:p>
            <a:pPr marL="0" indent="0">
              <a:buNone/>
            </a:pPr>
            <a:r>
              <a:rPr lang="en-US" sz="6400" dirty="0" smtClean="0"/>
              <a:t>{   </a:t>
            </a:r>
            <a:r>
              <a:rPr lang="en-US" sz="6400" dirty="0" err="1" smtClean="0"/>
              <a:t>int</a:t>
            </a:r>
            <a:r>
              <a:rPr lang="en-US" sz="6400" dirty="0" smtClean="0"/>
              <a:t> </a:t>
            </a:r>
            <a:r>
              <a:rPr lang="en-US" sz="6400" dirty="0"/>
              <a:t>n;</a:t>
            </a:r>
          </a:p>
          <a:p>
            <a:pPr marL="0" indent="0">
              <a:buNone/>
            </a:pPr>
            <a:r>
              <a:rPr lang="en-US" sz="6400" dirty="0" smtClean="0"/>
              <a:t>   part </a:t>
            </a:r>
            <a:r>
              <a:rPr lang="en-US" sz="6400" dirty="0"/>
              <a:t>apart[SIZE]; </a:t>
            </a:r>
            <a:r>
              <a:rPr lang="en-US" sz="6400" dirty="0" smtClean="0"/>
              <a:t>		//</a:t>
            </a:r>
            <a:r>
              <a:rPr lang="en-US" sz="6400" dirty="0"/>
              <a:t>define array of structures</a:t>
            </a:r>
          </a:p>
          <a:p>
            <a:pPr marL="0" indent="0">
              <a:buNone/>
            </a:pPr>
            <a:r>
              <a:rPr lang="en-US" sz="6400" dirty="0"/>
              <a:t>for(n=0; n&lt;SIZE; n</a:t>
            </a:r>
            <a:r>
              <a:rPr lang="en-US" sz="6400" dirty="0" smtClean="0"/>
              <a:t>++)	 </a:t>
            </a:r>
            <a:r>
              <a:rPr lang="en-US" sz="6400" dirty="0"/>
              <a:t>//get values for all members</a:t>
            </a:r>
          </a:p>
          <a:p>
            <a:pPr marL="0" indent="0">
              <a:buNone/>
            </a:pPr>
            <a:r>
              <a:rPr lang="en-US" sz="6400" dirty="0" smtClean="0"/>
              <a:t>{      </a:t>
            </a:r>
            <a:r>
              <a:rPr lang="en-US" sz="6400" dirty="0" err="1" smtClean="0"/>
              <a:t>cout</a:t>
            </a:r>
            <a:r>
              <a:rPr lang="en-US" sz="6400" dirty="0" smtClean="0"/>
              <a:t> </a:t>
            </a:r>
            <a:r>
              <a:rPr lang="en-US" sz="6400" dirty="0"/>
              <a:t>&lt;&lt; </a:t>
            </a:r>
            <a:r>
              <a:rPr lang="en-US" sz="6400" dirty="0" err="1"/>
              <a:t>endl</a:t>
            </a:r>
            <a:r>
              <a:rPr lang="en-US" sz="6400" dirty="0"/>
              <a:t>;</a:t>
            </a:r>
          </a:p>
          <a:p>
            <a:pPr marL="0" indent="0">
              <a:buNone/>
            </a:pPr>
            <a:r>
              <a:rPr lang="en-US" sz="6400" dirty="0" err="1"/>
              <a:t>cout</a:t>
            </a:r>
            <a:r>
              <a:rPr lang="en-US" sz="6400" dirty="0"/>
              <a:t> &lt;&lt; “Enter model number: “;</a:t>
            </a:r>
          </a:p>
          <a:p>
            <a:pPr marL="0" indent="0">
              <a:buNone/>
            </a:pPr>
            <a:r>
              <a:rPr lang="en-US" sz="6400" dirty="0" err="1"/>
              <a:t>cin</a:t>
            </a:r>
            <a:r>
              <a:rPr lang="en-US" sz="6400" dirty="0"/>
              <a:t> &gt;&gt; apart[n].</a:t>
            </a:r>
            <a:r>
              <a:rPr lang="en-US" sz="6400" dirty="0" err="1"/>
              <a:t>modelnumber</a:t>
            </a:r>
            <a:r>
              <a:rPr lang="en-US" sz="6400" dirty="0" smtClean="0"/>
              <a:t>;	 </a:t>
            </a:r>
            <a:r>
              <a:rPr lang="en-US" sz="6400" dirty="0"/>
              <a:t>//get model number</a:t>
            </a:r>
          </a:p>
          <a:p>
            <a:pPr marL="0" indent="0">
              <a:buNone/>
            </a:pPr>
            <a:r>
              <a:rPr lang="en-US" sz="6400" dirty="0" err="1"/>
              <a:t>cout</a:t>
            </a:r>
            <a:r>
              <a:rPr lang="en-US" sz="6400" dirty="0"/>
              <a:t> &lt;&lt; “Enter part number: “;</a:t>
            </a:r>
          </a:p>
          <a:p>
            <a:pPr marL="0" indent="0">
              <a:buNone/>
            </a:pPr>
            <a:r>
              <a:rPr lang="en-US" sz="6400" dirty="0" err="1"/>
              <a:t>cin</a:t>
            </a:r>
            <a:r>
              <a:rPr lang="en-US" sz="6400" dirty="0"/>
              <a:t> &gt;&gt; apart[n].</a:t>
            </a:r>
            <a:r>
              <a:rPr lang="en-US" sz="6400" dirty="0" err="1"/>
              <a:t>partnumber</a:t>
            </a:r>
            <a:r>
              <a:rPr lang="en-US" sz="6400" dirty="0" smtClean="0"/>
              <a:t>;	 </a:t>
            </a:r>
            <a:r>
              <a:rPr lang="en-US" sz="6400" dirty="0"/>
              <a:t>//get part number</a:t>
            </a:r>
          </a:p>
          <a:p>
            <a:pPr marL="0" indent="0">
              <a:buNone/>
            </a:pPr>
            <a:r>
              <a:rPr lang="en-US" sz="6400" dirty="0" err="1"/>
              <a:t>cout</a:t>
            </a:r>
            <a:r>
              <a:rPr lang="en-US" sz="6400" dirty="0"/>
              <a:t> &lt;&lt; “Enter cost: “;</a:t>
            </a:r>
          </a:p>
          <a:p>
            <a:pPr marL="0" indent="0">
              <a:buNone/>
            </a:pPr>
            <a:r>
              <a:rPr lang="en-US" sz="6400" dirty="0" err="1"/>
              <a:t>cin</a:t>
            </a:r>
            <a:r>
              <a:rPr lang="en-US" sz="6400" dirty="0"/>
              <a:t> &gt;&gt; apart[n].cost; //get cost</a:t>
            </a:r>
          </a:p>
          <a:p>
            <a:pPr marL="0" indent="0">
              <a:buNone/>
            </a:pPr>
            <a:r>
              <a:rPr lang="en-US" sz="6400" dirty="0"/>
              <a:t>}</a:t>
            </a:r>
          </a:p>
          <a:p>
            <a:pPr marL="0" indent="0">
              <a:buNone/>
            </a:pPr>
            <a:r>
              <a:rPr lang="en-US" sz="6400" dirty="0" err="1"/>
              <a:t>cout</a:t>
            </a:r>
            <a:r>
              <a:rPr lang="en-US" sz="6400" dirty="0"/>
              <a:t> &lt;&lt; </a:t>
            </a:r>
            <a:r>
              <a:rPr lang="en-US" sz="6400" dirty="0" err="1"/>
              <a:t>endl</a:t>
            </a:r>
            <a:r>
              <a:rPr lang="en-US" sz="6400" dirty="0"/>
              <a:t>;</a:t>
            </a:r>
          </a:p>
          <a:p>
            <a:pPr marL="0" indent="0">
              <a:buNone/>
            </a:pPr>
            <a:r>
              <a:rPr lang="en-US" sz="6400" dirty="0"/>
              <a:t>for(n=0; n&lt;SIZE; n++) //show values for all members</a:t>
            </a:r>
          </a:p>
          <a:p>
            <a:pPr marL="0" indent="0">
              <a:buNone/>
            </a:pPr>
            <a:r>
              <a:rPr lang="en-US" sz="6400" dirty="0" smtClean="0"/>
              <a:t>{      </a:t>
            </a:r>
            <a:r>
              <a:rPr lang="en-US" sz="6400" dirty="0" err="1" smtClean="0"/>
              <a:t>cout</a:t>
            </a:r>
            <a:r>
              <a:rPr lang="en-US" sz="6400" dirty="0" smtClean="0"/>
              <a:t> </a:t>
            </a:r>
            <a:r>
              <a:rPr lang="en-US" sz="6400" dirty="0"/>
              <a:t>&lt;&lt; “Model “ &lt;&lt; apart[n].</a:t>
            </a:r>
            <a:r>
              <a:rPr lang="en-US" sz="6400" dirty="0" err="1"/>
              <a:t>modelnumber</a:t>
            </a:r>
            <a:r>
              <a:rPr lang="en-US" sz="6400" dirty="0"/>
              <a:t>;</a:t>
            </a:r>
          </a:p>
          <a:p>
            <a:pPr marL="0" indent="0">
              <a:buNone/>
            </a:pPr>
            <a:r>
              <a:rPr lang="en-US" sz="6400" dirty="0" smtClean="0"/>
              <a:t>       </a:t>
            </a:r>
            <a:r>
              <a:rPr lang="en-US" sz="6400" dirty="0" err="1" smtClean="0"/>
              <a:t>cout</a:t>
            </a:r>
            <a:r>
              <a:rPr lang="en-US" sz="6400" dirty="0" smtClean="0"/>
              <a:t> </a:t>
            </a:r>
            <a:r>
              <a:rPr lang="en-US" sz="6400" dirty="0"/>
              <a:t>&lt;&lt; “ Part “ &lt;&lt; apart[n].</a:t>
            </a:r>
            <a:r>
              <a:rPr lang="en-US" sz="6400" dirty="0" err="1"/>
              <a:t>partnumber</a:t>
            </a:r>
            <a:r>
              <a:rPr lang="en-US" sz="6400" dirty="0"/>
              <a:t>;</a:t>
            </a:r>
          </a:p>
          <a:p>
            <a:pPr marL="0" indent="0">
              <a:buNone/>
            </a:pPr>
            <a:r>
              <a:rPr lang="en-US" sz="6400" dirty="0" smtClean="0"/>
              <a:t>       </a:t>
            </a:r>
            <a:r>
              <a:rPr lang="en-US" sz="6400" dirty="0" err="1" smtClean="0"/>
              <a:t>cout</a:t>
            </a:r>
            <a:r>
              <a:rPr lang="en-US" sz="6400" dirty="0" smtClean="0"/>
              <a:t> </a:t>
            </a:r>
            <a:r>
              <a:rPr lang="en-US" sz="6400" dirty="0"/>
              <a:t>&lt;&lt; “ Cost “ &lt;&lt; apart[n].cost &lt;&lt; </a:t>
            </a:r>
            <a:r>
              <a:rPr lang="en-US" sz="6400" dirty="0" err="1"/>
              <a:t>endl</a:t>
            </a:r>
            <a:r>
              <a:rPr lang="en-US" sz="6400" dirty="0" smtClean="0"/>
              <a:t>;} return 0;}</a:t>
            </a:r>
            <a:endParaRPr lang="en-US" sz="6400" dirty="0"/>
          </a:p>
          <a:p>
            <a:pPr marL="0" indent="0">
              <a:buNone/>
            </a:pPr>
            <a:endParaRPr lang="en-US" sz="6400" dirty="0" smtClean="0"/>
          </a:p>
          <a:p>
            <a:pPr eaLnBrk="1" hangingPunct="1">
              <a:buFont typeface="Wingdings" pitchFamily="2" charset="2"/>
              <a:buNone/>
            </a:pPr>
            <a:endParaRPr lang="en-US" sz="6400" dirty="0" smtClean="0"/>
          </a:p>
          <a:p>
            <a:pPr eaLnBrk="1" hangingPunct="1">
              <a:buFont typeface="Wingdings" pitchFamily="2" charset="2"/>
              <a:buNone/>
            </a:pPr>
            <a:endParaRPr lang="en-US" sz="1600" dirty="0" smtClean="0"/>
          </a:p>
          <a:p>
            <a:pPr eaLnBrk="1" hangingPunct="1">
              <a:buFont typeface="Wingdings" pitchFamily="2" charset="2"/>
              <a:buNone/>
            </a:pPr>
            <a:endParaRPr lang="en-US" sz="1600" dirty="0" smtClean="0"/>
          </a:p>
          <a:p>
            <a:pPr eaLnBrk="1" hangingPunct="1">
              <a:buFont typeface="Wingdings" pitchFamily="2" charset="2"/>
              <a:buNone/>
            </a:pPr>
            <a:endParaRPr lang="en-US" sz="1600" dirty="0" smtClean="0"/>
          </a:p>
          <a:p>
            <a:pPr eaLnBrk="1" hangingPunct="1">
              <a:buFont typeface="Wingdings" pitchFamily="2" charset="2"/>
              <a:buNone/>
            </a:pPr>
            <a:endParaRPr lang="en-US" sz="1600" dirty="0" smtClean="0"/>
          </a:p>
          <a:p>
            <a:pPr eaLnBrk="1" hangingPunct="1">
              <a:buFont typeface="Wingdings" pitchFamily="2" charset="2"/>
              <a:buNone/>
            </a:pPr>
            <a:endParaRPr lang="en-US" sz="1600" dirty="0" smtClean="0"/>
          </a:p>
          <a:p>
            <a:pPr eaLnBrk="1" hangingPunct="1">
              <a:buFont typeface="Wingdings" pitchFamily="2" charset="2"/>
              <a:buNone/>
            </a:pPr>
            <a:endParaRPr lang="en-US" sz="16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 smtClean="0"/>
              <a:t>Exercise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 smtClean="0"/>
              <a:t>	Sort the parts on cost in ascending order</a:t>
            </a:r>
          </a:p>
        </p:txBody>
      </p:sp>
      <p:sp>
        <p:nvSpPr>
          <p:cNvPr id="3" name="Rectangle 2"/>
          <p:cNvSpPr/>
          <p:nvPr/>
        </p:nvSpPr>
        <p:spPr>
          <a:xfrm>
            <a:off x="5410200" y="1143000"/>
            <a:ext cx="3733800" cy="518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10200" y="1371600"/>
            <a:ext cx="3352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Here’s some sample input:</a:t>
            </a:r>
            <a:endParaRPr lang="en-US" u="sng" dirty="0" smtClean="0"/>
          </a:p>
          <a:p>
            <a:r>
              <a:rPr lang="en-US" dirty="0" smtClean="0"/>
              <a:t>Enter </a:t>
            </a:r>
            <a:r>
              <a:rPr lang="en-US" dirty="0"/>
              <a:t>model number: 44</a:t>
            </a:r>
          </a:p>
          <a:p>
            <a:r>
              <a:rPr lang="en-US" dirty="0"/>
              <a:t>Enter part number: 4954</a:t>
            </a:r>
          </a:p>
          <a:p>
            <a:r>
              <a:rPr lang="en-US" dirty="0"/>
              <a:t>Enter cost: </a:t>
            </a:r>
            <a:r>
              <a:rPr lang="en-US" dirty="0" smtClean="0"/>
              <a:t>133.45</a:t>
            </a:r>
          </a:p>
          <a:p>
            <a:r>
              <a:rPr lang="en-US" dirty="0"/>
              <a:t>Enter model number: 44</a:t>
            </a:r>
          </a:p>
          <a:p>
            <a:r>
              <a:rPr lang="en-US" dirty="0"/>
              <a:t>Enter part number: 8431</a:t>
            </a:r>
          </a:p>
          <a:p>
            <a:r>
              <a:rPr lang="en-US" dirty="0"/>
              <a:t>Enter cost: </a:t>
            </a:r>
            <a:r>
              <a:rPr lang="en-US" dirty="0" smtClean="0"/>
              <a:t>97.59</a:t>
            </a:r>
          </a:p>
          <a:p>
            <a:r>
              <a:rPr lang="en-US" dirty="0"/>
              <a:t>Enter model number: 77</a:t>
            </a:r>
          </a:p>
          <a:p>
            <a:r>
              <a:rPr lang="en-US" dirty="0"/>
              <a:t>Enter part number: 9343</a:t>
            </a:r>
          </a:p>
          <a:p>
            <a:r>
              <a:rPr lang="en-US" dirty="0"/>
              <a:t>Enter cost: 109.99</a:t>
            </a:r>
          </a:p>
          <a:p>
            <a:r>
              <a:rPr lang="en-US" dirty="0"/>
              <a:t>Enter model number: 77</a:t>
            </a:r>
          </a:p>
          <a:p>
            <a:r>
              <a:rPr lang="en-US" dirty="0"/>
              <a:t>Enter part number: 4297</a:t>
            </a:r>
          </a:p>
          <a:p>
            <a:r>
              <a:rPr lang="en-US" dirty="0"/>
              <a:t>Enter cost: 3456.55</a:t>
            </a:r>
          </a:p>
          <a:p>
            <a:r>
              <a:rPr lang="en-US" dirty="0"/>
              <a:t>Model 44 Part 4954 Cost 133.45</a:t>
            </a:r>
          </a:p>
          <a:p>
            <a:r>
              <a:rPr lang="en-US" dirty="0"/>
              <a:t>Model 44 Part 8431 Cost 97.59</a:t>
            </a:r>
          </a:p>
          <a:p>
            <a:r>
              <a:rPr lang="en-US" dirty="0"/>
              <a:t>Model 77 Part 9343 Cost 109.99</a:t>
            </a:r>
          </a:p>
          <a:p>
            <a:r>
              <a:rPr lang="en-US" dirty="0"/>
              <a:t>Model 77 Part 4297 Cost 3456.55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581400" cy="365125"/>
          </a:xfrm>
        </p:spPr>
        <p:txBody>
          <a:bodyPr/>
          <a:lstStyle/>
          <a:p>
            <a:r>
              <a:rPr lang="en-US" dirty="0" smtClean="0"/>
              <a:t>*******Faculty of Computer Science*******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7953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>
          <a:xfrm>
            <a:off x="140677" y="228600"/>
            <a:ext cx="6183923" cy="990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Structure within structure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371600"/>
            <a:ext cx="5715000" cy="493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5" name="Content Placeholder 2" descr="Rectangle: Click to edit Master text styles&#10;Second level&#10;Third level&#10;Fourth level&#10;Fifth level"/>
          <p:cNvSpPr>
            <a:spLocks noGrp="1"/>
          </p:cNvSpPr>
          <p:nvPr>
            <p:ph idx="4294967295"/>
          </p:nvPr>
        </p:nvSpPr>
        <p:spPr>
          <a:xfrm>
            <a:off x="111369" y="1219200"/>
            <a:ext cx="8610600" cy="4419600"/>
          </a:xfrm>
        </p:spPr>
        <p:txBody>
          <a:bodyPr/>
          <a:lstStyle/>
          <a:p>
            <a:pPr>
              <a:buNone/>
            </a:pPr>
            <a:r>
              <a:rPr lang="en-US" sz="1600" u="sng" dirty="0" smtClean="0">
                <a:solidFill>
                  <a:srgbClr val="006666"/>
                </a:solidFill>
              </a:rPr>
              <a:t>Accessing </a:t>
            </a:r>
            <a:r>
              <a:rPr lang="en-US" sz="1600" u="sng" dirty="0">
                <a:solidFill>
                  <a:srgbClr val="006666"/>
                </a:solidFill>
              </a:rPr>
              <a:t>Nested Structure </a:t>
            </a:r>
            <a:r>
              <a:rPr lang="en-US" sz="1600" u="sng" dirty="0" smtClean="0">
                <a:solidFill>
                  <a:srgbClr val="006666"/>
                </a:solidFill>
              </a:rPr>
              <a:t>Members</a:t>
            </a:r>
          </a:p>
          <a:p>
            <a:r>
              <a:rPr lang="en-US" sz="1600" dirty="0"/>
              <a:t>dot operator twice to access</a:t>
            </a:r>
          </a:p>
          <a:p>
            <a:pPr marL="0" indent="0">
              <a:buNone/>
            </a:pPr>
            <a:r>
              <a:rPr lang="en-US" sz="1600" dirty="0" smtClean="0"/>
              <a:t>       the </a:t>
            </a:r>
            <a:r>
              <a:rPr lang="en-US" sz="1600" dirty="0"/>
              <a:t>structure members.</a:t>
            </a:r>
          </a:p>
          <a:p>
            <a:pPr marL="0" indent="0">
              <a:buNone/>
            </a:pPr>
            <a:r>
              <a:rPr lang="en-US" sz="1600" dirty="0" smtClean="0"/>
              <a:t>     </a:t>
            </a:r>
            <a:r>
              <a:rPr lang="en-US" sz="1600" dirty="0" err="1" smtClean="0"/>
              <a:t>Eg</a:t>
            </a:r>
            <a:r>
              <a:rPr lang="en-US" sz="1600" dirty="0" smtClean="0"/>
              <a:t>- </a:t>
            </a:r>
            <a:r>
              <a:rPr lang="en-US" sz="1600" dirty="0" err="1" smtClean="0"/>
              <a:t>dining.length.feet</a:t>
            </a:r>
            <a:r>
              <a:rPr lang="en-US" sz="1600" dirty="0" smtClean="0"/>
              <a:t> </a:t>
            </a:r>
            <a:r>
              <a:rPr lang="en-US" sz="1600" dirty="0"/>
              <a:t>= 13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6666"/>
                </a:solidFill>
              </a:rPr>
              <a:t>Initializing </a:t>
            </a:r>
            <a:r>
              <a:rPr lang="en-US" sz="1600" u="sng" dirty="0">
                <a:solidFill>
                  <a:srgbClr val="006666"/>
                </a:solidFill>
              </a:rPr>
              <a:t>Nested </a:t>
            </a:r>
            <a:r>
              <a:rPr lang="en-US" sz="1600" u="sng" dirty="0" smtClean="0">
                <a:solidFill>
                  <a:srgbClr val="006666"/>
                </a:solidFill>
              </a:rPr>
              <a:t>Structures</a:t>
            </a:r>
          </a:p>
          <a:p>
            <a:pPr marL="0" indent="0">
              <a:buNone/>
            </a:pPr>
            <a:r>
              <a:rPr lang="en-US" sz="1600" u="sng" dirty="0" err="1" smtClean="0"/>
              <a:t>Eg</a:t>
            </a:r>
            <a:r>
              <a:rPr lang="en-US" sz="1600" u="sng" dirty="0" smtClean="0"/>
              <a:t>.</a:t>
            </a:r>
          </a:p>
          <a:p>
            <a:pPr marL="0" indent="0">
              <a:buNone/>
            </a:pPr>
            <a:r>
              <a:rPr lang="en-US" sz="1600" dirty="0" smtClean="0"/>
              <a:t>Room </a:t>
            </a:r>
            <a:r>
              <a:rPr lang="en-US" sz="1600" dirty="0"/>
              <a:t>dining = { {13, 6.5}, {10, 0.0</a:t>
            </a:r>
            <a:r>
              <a:rPr lang="en-US" sz="1600" dirty="0" smtClean="0"/>
              <a:t>}};</a:t>
            </a:r>
          </a:p>
          <a:p>
            <a:pPr marL="0" indent="0">
              <a:buNone/>
            </a:pPr>
            <a:r>
              <a:rPr lang="en-US" sz="1600" u="sng" dirty="0">
                <a:solidFill>
                  <a:srgbClr val="006666"/>
                </a:solidFill>
              </a:rPr>
              <a:t>Depth of </a:t>
            </a:r>
            <a:r>
              <a:rPr lang="en-US" sz="1600" u="sng" dirty="0" smtClean="0">
                <a:solidFill>
                  <a:srgbClr val="006666"/>
                </a:solidFill>
              </a:rPr>
              <a:t>Nesting</a:t>
            </a:r>
          </a:p>
          <a:p>
            <a:pPr marL="0" indent="0">
              <a:buNone/>
            </a:pPr>
            <a:r>
              <a:rPr lang="en-US" sz="1600" dirty="0"/>
              <a:t>In theory, structures can be nested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to </a:t>
            </a:r>
            <a:r>
              <a:rPr lang="en-US" sz="1600" dirty="0"/>
              <a:t>any depth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 err="1" smtClean="0"/>
              <a:t>Eg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 smtClean="0"/>
              <a:t>apartment1.laundry_room.washing_machine.width.feet</a:t>
            </a:r>
            <a:endParaRPr lang="en-US" sz="1600" u="sng" dirty="0" smtClean="0"/>
          </a:p>
        </p:txBody>
      </p:sp>
      <p:sp>
        <p:nvSpPr>
          <p:cNvPr id="2" name="Rectangle 1"/>
          <p:cNvSpPr/>
          <p:nvPr/>
        </p:nvSpPr>
        <p:spPr>
          <a:xfrm>
            <a:off x="-12539" y="6211669"/>
            <a:ext cx="38225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FIGURE 4.6</a:t>
            </a:r>
          </a:p>
          <a:p>
            <a:r>
              <a:rPr lang="en-US" i="1" dirty="0"/>
              <a:t>Dot operator and nested structures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886200" cy="365125"/>
          </a:xfrm>
        </p:spPr>
        <p:txBody>
          <a:bodyPr/>
          <a:lstStyle/>
          <a:p>
            <a:r>
              <a:rPr lang="en-US" dirty="0" smtClean="0"/>
              <a:t>*******Faculty of Computer Science*******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4712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810000" cy="365125"/>
          </a:xfrm>
        </p:spPr>
        <p:txBody>
          <a:bodyPr/>
          <a:lstStyle/>
          <a:p>
            <a:r>
              <a:rPr lang="en-US" dirty="0" smtClean="0"/>
              <a:t>*******Faculty of Computer Science*******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663195"/>
            <a:ext cx="6477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using namespace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std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Distance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//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English distance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{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feet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float inches;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Room //rectangular area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Distance length; //length of rectangle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Distance width; //width of rectangle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Room dining; //define a room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dining.length.feet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13; //assign values to room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dining.length.inches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6.5;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dining.width.feet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10;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dining.width.inches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0.0;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//convert length &amp; width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float l =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dining.length.feet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dining.length.inches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/12;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float w =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dining.width.feet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dining.width.inches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/12;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//find area and display it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&lt;&lt; “Dining room area is “ &lt;&lt; l * w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&lt;&lt; “ square feet\n” 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return 0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;}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1" y="24825"/>
            <a:ext cx="5105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Structure within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  <a:endParaRPr lang="en-US" sz="3200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7550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038600" cy="365125"/>
          </a:xfrm>
        </p:spPr>
        <p:txBody>
          <a:bodyPr/>
          <a:lstStyle/>
          <a:p>
            <a:r>
              <a:rPr lang="en-US" dirty="0" smtClean="0"/>
              <a:t>*******Faculty of Computer Science*******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1" y="914400"/>
            <a:ext cx="3657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// </a:t>
            </a:r>
            <a:r>
              <a:rPr lang="en-US" dirty="0"/>
              <a:t>cards.cpp</a:t>
            </a:r>
          </a:p>
          <a:p>
            <a:r>
              <a:rPr lang="en-US" dirty="0"/>
              <a:t>// demonstrates structures using playing cards</a:t>
            </a:r>
          </a:p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clubs = 0; </a:t>
            </a:r>
            <a:r>
              <a:rPr lang="en-US" dirty="0" smtClean="0"/>
              <a:t>               //</a:t>
            </a:r>
            <a:r>
              <a:rPr lang="en-US" dirty="0"/>
              <a:t>suits</a:t>
            </a:r>
          </a:p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diamonds = 1;</a:t>
            </a:r>
          </a:p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hearts = 2;</a:t>
            </a:r>
          </a:p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spades = 3</a:t>
            </a:r>
            <a:r>
              <a:rPr lang="en-US" dirty="0" smtClean="0"/>
              <a:t>;</a:t>
            </a:r>
          </a:p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jack = 11; </a:t>
            </a:r>
            <a:r>
              <a:rPr lang="en-US" dirty="0" smtClean="0"/>
              <a:t>           //</a:t>
            </a:r>
            <a:r>
              <a:rPr lang="en-US" dirty="0"/>
              <a:t>face cards</a:t>
            </a:r>
          </a:p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queen = 12;</a:t>
            </a:r>
          </a:p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king = 13;</a:t>
            </a:r>
          </a:p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ace = 14;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/>
              <a:t>card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int</a:t>
            </a:r>
            <a:r>
              <a:rPr lang="en-US" dirty="0"/>
              <a:t> number</a:t>
            </a:r>
            <a:r>
              <a:rPr lang="en-US" dirty="0" smtClean="0"/>
              <a:t>;    </a:t>
            </a:r>
            <a:r>
              <a:rPr lang="en-US" dirty="0"/>
              <a:t>//2 to 10, jack, queen, </a:t>
            </a:r>
            <a:r>
              <a:rPr lang="en-US" dirty="0" smtClean="0"/>
              <a:t>              		king</a:t>
            </a:r>
            <a:r>
              <a:rPr lang="en-US" dirty="0"/>
              <a:t>, ace</a:t>
            </a:r>
          </a:p>
          <a:p>
            <a:r>
              <a:rPr lang="en-US" dirty="0" err="1"/>
              <a:t>int</a:t>
            </a:r>
            <a:r>
              <a:rPr lang="en-US" dirty="0"/>
              <a:t> suit; </a:t>
            </a:r>
            <a:r>
              <a:rPr lang="en-US" dirty="0" smtClean="0"/>
              <a:t>	//</a:t>
            </a:r>
            <a:r>
              <a:rPr lang="en-US" dirty="0"/>
              <a:t>clubs, diamonds, hearts, </a:t>
            </a:r>
            <a:r>
              <a:rPr lang="en-US" dirty="0" smtClean="0"/>
              <a:t>		spades</a:t>
            </a:r>
            <a:endParaRPr lang="en-US" dirty="0"/>
          </a:p>
          <a:p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914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60135" y="381000"/>
            <a:ext cx="4876798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main()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card temp, chosen, prize; //define cards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position;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card card1 = { 7, clubs }; //initialize card1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&lt;&lt; “Card 1 is the 7 of clubs\n”;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card card2 = { jack, hearts }; //initialize card2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&lt;&lt; “Card 2 is the jack of hearts\n”;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card card3 = { ace, spades }; //initialize card3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&lt;&lt; “Card 3 is the ace of spades\n”;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prize = card3; //copy this card, to remember it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&lt;&lt; “I’m swapping card 1 and card 3\n”;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temp = card3; card3 = card1; card1 = temp;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&lt;&lt; “I’m swapping card 2 and card 3\n”;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temp = card3; card3 = card2; card2 = temp;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&lt;&lt; “I’m swapping card 1 and card 2\n”;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temp = card2; card2 = card1; card1 = temp;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&lt;&lt; “Now, where (1, 2, or 3) is the ace of spades? “;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&gt;&gt; position;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switch (position)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{case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1: chosen = card1; break;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case 2: chosen = card2; break;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case 3: chosen = card3; break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;}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/>
              <a:t>if(</a:t>
            </a:r>
            <a:r>
              <a:rPr lang="en-US" sz="1400" dirty="0" err="1"/>
              <a:t>chosen.number</a:t>
            </a:r>
            <a:r>
              <a:rPr lang="en-US" sz="1400" dirty="0"/>
              <a:t> == </a:t>
            </a:r>
            <a:r>
              <a:rPr lang="en-US" sz="1400" dirty="0" err="1"/>
              <a:t>prize.number</a:t>
            </a:r>
            <a:r>
              <a:rPr lang="en-US" sz="1400" dirty="0"/>
              <a:t> &amp;&amp; // compare cards</a:t>
            </a:r>
          </a:p>
          <a:p>
            <a:r>
              <a:rPr lang="en-US" sz="1400" dirty="0" err="1"/>
              <a:t>chosen.suit</a:t>
            </a:r>
            <a:r>
              <a:rPr lang="en-US" sz="1400" dirty="0"/>
              <a:t> == </a:t>
            </a:r>
            <a:r>
              <a:rPr lang="en-US" sz="1400" dirty="0" err="1"/>
              <a:t>prize.suit</a:t>
            </a:r>
            <a:r>
              <a:rPr lang="en-US" sz="1400" dirty="0"/>
              <a:t>)</a:t>
            </a:r>
          </a:p>
          <a:p>
            <a:r>
              <a:rPr lang="en-US" sz="1400" dirty="0" err="1"/>
              <a:t>cout</a:t>
            </a:r>
            <a:r>
              <a:rPr lang="en-US" sz="1400" dirty="0"/>
              <a:t> &lt;&lt; “That’s right! You win!\n”;</a:t>
            </a:r>
          </a:p>
          <a:p>
            <a:r>
              <a:rPr lang="en-US" sz="1400" dirty="0"/>
              <a:t>else</a:t>
            </a:r>
          </a:p>
          <a:p>
            <a:r>
              <a:rPr lang="en-US" sz="1400" dirty="0" err="1"/>
              <a:t>cout</a:t>
            </a:r>
            <a:r>
              <a:rPr lang="en-US" sz="1400" dirty="0"/>
              <a:t> &lt;&lt; “Sorry. You lose.\n”;</a:t>
            </a:r>
          </a:p>
          <a:p>
            <a:r>
              <a:rPr lang="en-US" sz="1400" dirty="0"/>
              <a:t>return 0;</a:t>
            </a:r>
          </a:p>
          <a:p>
            <a:r>
              <a:rPr lang="en-US" sz="1400" dirty="0"/>
              <a:t>}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191001" y="685800"/>
            <a:ext cx="0" cy="613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7712" y="152401"/>
            <a:ext cx="3007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5">
                    <a:lumMod val="75000"/>
                  </a:schemeClr>
                </a:solidFill>
              </a:rPr>
              <a:t>A Card Game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506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>
          <a:xfrm>
            <a:off x="140677" y="152400"/>
            <a:ext cx="8792308" cy="990600"/>
          </a:xfrm>
        </p:spPr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Enumerations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(programmer-defined type)</a:t>
            </a:r>
          </a:p>
        </p:txBody>
      </p:sp>
      <p:sp>
        <p:nvSpPr>
          <p:cNvPr id="14339" name="Content Placeholder 2" descr="Rectangle: Click to edit Master text styles&#10;Second level&#10;Third level&#10;Fourth level&#10;Fifth level"/>
          <p:cNvSpPr>
            <a:spLocks noGrp="1"/>
          </p:cNvSpPr>
          <p:nvPr>
            <p:ph idx="4294967295"/>
          </p:nvPr>
        </p:nvSpPr>
        <p:spPr>
          <a:xfrm>
            <a:off x="111369" y="1447800"/>
            <a:ext cx="8610600" cy="4191000"/>
          </a:xfrm>
        </p:spPr>
        <p:txBody>
          <a:bodyPr/>
          <a:lstStyle/>
          <a:p>
            <a:r>
              <a:rPr lang="en-US" sz="2400" dirty="0" smtClean="0"/>
              <a:t>An </a:t>
            </a:r>
            <a:r>
              <a:rPr lang="en-US" sz="2400" dirty="0" err="1" smtClean="0"/>
              <a:t>enum</a:t>
            </a:r>
            <a:r>
              <a:rPr lang="en-US" sz="2400" dirty="0" smtClean="0"/>
              <a:t> declaration defines the set of all names that will be permissible values of the type/list of all possible values.</a:t>
            </a:r>
          </a:p>
          <a:p>
            <a:r>
              <a:rPr lang="en-US" sz="2400" dirty="0" smtClean="0"/>
              <a:t>Use standard arithmetic operators on </a:t>
            </a:r>
            <a:r>
              <a:rPr lang="en-US" sz="2400" dirty="0" err="1" smtClean="0"/>
              <a:t>enum</a:t>
            </a:r>
            <a:r>
              <a:rPr lang="en-US" sz="2400" dirty="0" smtClean="0"/>
              <a:t> type.</a:t>
            </a:r>
          </a:p>
          <a:p>
            <a:r>
              <a:rPr lang="en-US" sz="2400" dirty="0" smtClean="0"/>
              <a:t>Enumerations are treated internally as integers.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108" y="3352800"/>
            <a:ext cx="6400800" cy="270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962400" cy="365125"/>
          </a:xfrm>
        </p:spPr>
        <p:txBody>
          <a:bodyPr/>
          <a:lstStyle/>
          <a:p>
            <a:r>
              <a:rPr lang="en-US" dirty="0" smtClean="0"/>
              <a:t>*******Faculty of Computer Science*******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8524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886200" cy="365125"/>
          </a:xfrm>
        </p:spPr>
        <p:txBody>
          <a:bodyPr/>
          <a:lstStyle/>
          <a:p>
            <a:r>
              <a:rPr lang="en-US" dirty="0" smtClean="0"/>
              <a:t>*******Faculty of Computer Science*******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9" y="1066800"/>
            <a:ext cx="5453062" cy="5185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6211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FIGURE 4.9</a:t>
            </a:r>
          </a:p>
          <a:p>
            <a:r>
              <a:rPr lang="en-US" i="1" dirty="0"/>
              <a:t>Usage of </a:t>
            </a:r>
            <a:r>
              <a:rPr lang="en-US" dirty="0" err="1"/>
              <a:t>int</a:t>
            </a:r>
            <a:r>
              <a:rPr lang="en-US" i="1" dirty="0" err="1"/>
              <a:t>s</a:t>
            </a:r>
            <a:r>
              <a:rPr lang="en-US" i="1" dirty="0"/>
              <a:t> and </a:t>
            </a:r>
            <a:r>
              <a:rPr lang="en-US" dirty="0" err="1"/>
              <a:t>enum</a:t>
            </a:r>
            <a:r>
              <a:rPr lang="en-US" i="1" dirty="0" err="1"/>
              <a:t>s</a:t>
            </a:r>
            <a:r>
              <a:rPr lang="en-US" i="1" dirty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381000"/>
            <a:ext cx="624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Enumeration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s</a:t>
            </a:r>
          </a:p>
        </p:txBody>
      </p:sp>
    </p:spTree>
    <p:extLst>
      <p:ext uri="{BB962C8B-B14F-4D97-AF65-F5344CB8AC3E}">
        <p14:creationId xmlns="" xmlns:p14="http://schemas.microsoft.com/office/powerpoint/2010/main" val="114001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657600" cy="365125"/>
          </a:xfrm>
        </p:spPr>
        <p:txBody>
          <a:bodyPr/>
          <a:lstStyle/>
          <a:p>
            <a:r>
              <a:rPr lang="en-US" dirty="0" smtClean="0"/>
              <a:t>*******Faculty of Computer Science*******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533400"/>
            <a:ext cx="556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Days of the Week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47800"/>
            <a:ext cx="6248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r>
              <a:rPr lang="en-US" dirty="0"/>
              <a:t>//specify </a:t>
            </a:r>
            <a:r>
              <a:rPr lang="en-US" dirty="0" err="1"/>
              <a:t>enum</a:t>
            </a:r>
            <a:r>
              <a:rPr lang="en-US" dirty="0"/>
              <a:t> type</a:t>
            </a:r>
          </a:p>
          <a:p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days_of_week</a:t>
            </a:r>
            <a:r>
              <a:rPr lang="en-US" dirty="0"/>
              <a:t> { Sun, Mon, Tue, Wed, Thu, Fri, Sat };</a:t>
            </a:r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days_of_week</a:t>
            </a:r>
            <a:r>
              <a:rPr lang="en-US" dirty="0"/>
              <a:t> day1, day2</a:t>
            </a:r>
            <a:r>
              <a:rPr lang="en-US" dirty="0" smtClean="0"/>
              <a:t>;                  </a:t>
            </a:r>
            <a:r>
              <a:rPr lang="en-US" dirty="0"/>
              <a:t>//define variables</a:t>
            </a:r>
          </a:p>
          <a:p>
            <a:r>
              <a:rPr lang="en-US" dirty="0" smtClean="0"/>
              <a:t>                                                             //</a:t>
            </a:r>
            <a:r>
              <a:rPr lang="en-US" dirty="0"/>
              <a:t>of type </a:t>
            </a:r>
            <a:r>
              <a:rPr lang="en-US" dirty="0" err="1" smtClean="0"/>
              <a:t>days_of_week</a:t>
            </a:r>
            <a:endParaRPr lang="en-US" dirty="0"/>
          </a:p>
          <a:p>
            <a:r>
              <a:rPr lang="en-US" dirty="0"/>
              <a:t>day1 = Mon</a:t>
            </a:r>
            <a:r>
              <a:rPr lang="en-US" dirty="0" smtClean="0"/>
              <a:t>;                                    </a:t>
            </a:r>
            <a:r>
              <a:rPr lang="en-US" dirty="0"/>
              <a:t>//give values to</a:t>
            </a:r>
          </a:p>
          <a:p>
            <a:r>
              <a:rPr lang="en-US" dirty="0"/>
              <a:t>day2 = Thu</a:t>
            </a:r>
            <a:r>
              <a:rPr lang="en-US" dirty="0" smtClean="0"/>
              <a:t>;                                        </a:t>
            </a:r>
            <a:r>
              <a:rPr lang="en-US" dirty="0"/>
              <a:t>//variables</a:t>
            </a:r>
          </a:p>
          <a:p>
            <a:r>
              <a:rPr lang="en-US" dirty="0" err="1"/>
              <a:t>int</a:t>
            </a:r>
            <a:r>
              <a:rPr lang="en-US" dirty="0"/>
              <a:t> diff = day2 - day1; </a:t>
            </a:r>
            <a:r>
              <a:rPr lang="en-US" dirty="0" smtClean="0"/>
              <a:t>                         //</a:t>
            </a:r>
            <a:r>
              <a:rPr lang="en-US" dirty="0"/>
              <a:t>can do integer arithmetic</a:t>
            </a:r>
          </a:p>
          <a:p>
            <a:r>
              <a:rPr lang="en-US" dirty="0" err="1"/>
              <a:t>cout</a:t>
            </a:r>
            <a:r>
              <a:rPr lang="en-US" dirty="0"/>
              <a:t> &lt;&lt; “Days between = “ &lt;&lt; diff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if(day1 &lt; day2) </a:t>
            </a:r>
            <a:r>
              <a:rPr lang="en-US" dirty="0" smtClean="0"/>
              <a:t>                                               //</a:t>
            </a:r>
            <a:r>
              <a:rPr lang="en-US" dirty="0"/>
              <a:t>can do comparisons</a:t>
            </a:r>
          </a:p>
          <a:p>
            <a:r>
              <a:rPr lang="en-US" dirty="0" err="1"/>
              <a:t>cout</a:t>
            </a:r>
            <a:r>
              <a:rPr lang="en-US" dirty="0"/>
              <a:t> &lt;&lt; “day1 comes before day2\n”;</a:t>
            </a:r>
          </a:p>
          <a:p>
            <a:r>
              <a:rPr lang="en-US" dirty="0"/>
              <a:t>return 0;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09221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>
          <a:xfrm>
            <a:off x="111369" y="152400"/>
            <a:ext cx="6213231" cy="9906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Enumerations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Example</a:t>
            </a:r>
          </a:p>
        </p:txBody>
      </p:sp>
      <p:sp>
        <p:nvSpPr>
          <p:cNvPr id="5" name="Content Placeholder 2" descr="Rectangle: Click to edit Master text styles&#10;Second level&#10;Third level&#10;Fourth level&#10;Fifth level"/>
          <p:cNvSpPr txBox="1">
            <a:spLocks/>
          </p:cNvSpPr>
          <p:nvPr/>
        </p:nvSpPr>
        <p:spPr bwMode="auto">
          <a:xfrm>
            <a:off x="111369" y="1066800"/>
            <a:ext cx="43053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en-US" sz="1600" kern="0" dirty="0"/>
              <a:t>// Page 152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en-US" sz="1600" kern="0" dirty="0"/>
              <a:t>// wdcount.cpp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include &lt;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using namespace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std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conio.h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&gt; //for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getche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enum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itsaWord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{ NO, YES }; //NO=0, YES=1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main()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itsaWord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isWord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NO; //YES when in a word,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//NO when in whitespace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char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‘a’; //character read from keyboard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wordcount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0; //number of words read</a:t>
            </a:r>
          </a:p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cout &lt;&lt; “Enter a phrase:\n”;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do {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getche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(); //get character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if(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==’ ‘ ||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==’\r’) //if white space,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if(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isWord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== YES ) //and doing a word,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{ //then it’s end of word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wordcount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++; //count the word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isWord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NO; //reset flag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} //otherwise, it’s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45269" y="1066800"/>
            <a:ext cx="442253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else		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//normal character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if(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isWord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== NO ) //if start of word,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isWord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YES; //then set flag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} while(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!= ‘\r’ ); //quit on Enter key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&lt;&lt; “\n---Word count is “ &lt;&lt;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wordcount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&lt;&lt; “---\n”;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return 0;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2800" kern="0" dirty="0"/>
              <a:t> </a:t>
            </a:r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416669" y="1066800"/>
            <a:ext cx="0" cy="579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267200" cy="365125"/>
          </a:xfrm>
        </p:spPr>
        <p:txBody>
          <a:bodyPr/>
          <a:lstStyle/>
          <a:p>
            <a:r>
              <a:rPr lang="en-US" dirty="0" smtClean="0"/>
              <a:t>*******Faculty of Computer Science*******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3398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140677" y="152400"/>
            <a:ext cx="6107723" cy="990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Other Examples</a:t>
            </a:r>
          </a:p>
        </p:txBody>
      </p:sp>
      <p:sp>
        <p:nvSpPr>
          <p:cNvPr id="5" name="Content Placeholder 2" descr="Rectangle: Click to edit Master text styles&#10;Second level&#10;Third level&#10;Fourth level&#10;Fifth level"/>
          <p:cNvSpPr txBox="1">
            <a:spLocks/>
          </p:cNvSpPr>
          <p:nvPr/>
        </p:nvSpPr>
        <p:spPr bwMode="auto">
          <a:xfrm>
            <a:off x="281354" y="1295400"/>
            <a:ext cx="8299938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en-US" sz="2400" kern="0" dirty="0" err="1">
                <a:solidFill>
                  <a:schemeClr val="tx1"/>
                </a:solidFill>
                <a:latin typeface="+mn-lt"/>
              </a:rPr>
              <a:t>enum</a:t>
            </a:r>
            <a:r>
              <a:rPr lang="en-US" sz="2400" kern="0" dirty="0">
                <a:solidFill>
                  <a:schemeClr val="tx1"/>
                </a:solidFill>
                <a:latin typeface="+mn-lt"/>
              </a:rPr>
              <a:t> months { Jan, Feb, Mar, Apr, May, </a:t>
            </a:r>
            <a:r>
              <a:rPr lang="en-US" sz="2400" kern="0" dirty="0" err="1">
                <a:solidFill>
                  <a:schemeClr val="tx1"/>
                </a:solidFill>
                <a:latin typeface="+mn-lt"/>
              </a:rPr>
              <a:t>Jun,Jul</a:t>
            </a:r>
            <a:r>
              <a:rPr lang="en-US" sz="2400" kern="0" dirty="0">
                <a:solidFill>
                  <a:schemeClr val="tx1"/>
                </a:solidFill>
                <a:latin typeface="+mn-lt"/>
              </a:rPr>
              <a:t>, Aug, Sep, Oct,           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en-US" sz="2400" kern="0" dirty="0">
                <a:solidFill>
                  <a:schemeClr val="tx1"/>
                </a:solidFill>
                <a:latin typeface="+mn-lt"/>
              </a:rPr>
              <a:t>                       Nov, Dec };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en-US" sz="2400" kern="0" dirty="0" err="1">
                <a:solidFill>
                  <a:schemeClr val="tx1"/>
                </a:solidFill>
                <a:latin typeface="+mn-lt"/>
              </a:rPr>
              <a:t>enum</a:t>
            </a:r>
            <a:r>
              <a:rPr lang="en-US" sz="2400" kern="0" dirty="0">
                <a:solidFill>
                  <a:schemeClr val="tx1"/>
                </a:solidFill>
                <a:latin typeface="+mn-lt"/>
              </a:rPr>
              <a:t> switch { off, on };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en-US" sz="2400" kern="0" dirty="0" err="1">
                <a:solidFill>
                  <a:schemeClr val="tx1"/>
                </a:solidFill>
                <a:latin typeface="+mn-lt"/>
              </a:rPr>
              <a:t>enum</a:t>
            </a:r>
            <a:r>
              <a:rPr lang="en-US" sz="2400" kern="0" dirty="0">
                <a:solidFill>
                  <a:schemeClr val="tx1"/>
                </a:solidFill>
                <a:latin typeface="+mn-lt"/>
              </a:rPr>
              <a:t> meridian { am, pm };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en-US" sz="2400" kern="0" dirty="0" err="1">
                <a:solidFill>
                  <a:schemeClr val="tx1"/>
                </a:solidFill>
                <a:latin typeface="+mn-lt"/>
              </a:rPr>
              <a:t>enum</a:t>
            </a:r>
            <a:r>
              <a:rPr lang="en-US" sz="2400" kern="0" dirty="0">
                <a:solidFill>
                  <a:schemeClr val="tx1"/>
                </a:solidFill>
                <a:latin typeface="+mn-lt"/>
              </a:rPr>
              <a:t> chess { pawn, knight, bishop, rook, queen, king };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en-US" sz="2400" kern="0" dirty="0" err="1">
                <a:solidFill>
                  <a:schemeClr val="tx1"/>
                </a:solidFill>
                <a:latin typeface="+mn-lt"/>
              </a:rPr>
              <a:t>enum</a:t>
            </a:r>
            <a:r>
              <a:rPr lang="en-US" sz="2400" kern="0" dirty="0">
                <a:solidFill>
                  <a:schemeClr val="tx1"/>
                </a:solidFill>
                <a:latin typeface="+mn-lt"/>
              </a:rPr>
              <a:t> coins { penny, nickel, dime, quarter, half-dollar, dollar };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657600" cy="365125"/>
          </a:xfrm>
        </p:spPr>
        <p:txBody>
          <a:bodyPr/>
          <a:lstStyle/>
          <a:p>
            <a:r>
              <a:rPr lang="en-US" dirty="0" smtClean="0"/>
              <a:t>*******Faculty of Computer Science*******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6458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52400"/>
            <a:ext cx="5257800" cy="14478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Lecture Outline </a:t>
            </a:r>
            <a:b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(2</a:t>
            </a:r>
            <a:r>
              <a:rPr lang="en-US" baseline="30000" dirty="0" smtClean="0">
                <a:solidFill>
                  <a:schemeClr val="accent5">
                    <a:lumMod val="75000"/>
                  </a:schemeClr>
                </a:solidFill>
              </a:rPr>
              <a:t>nd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Semester)</a:t>
            </a:r>
          </a:p>
        </p:txBody>
      </p:sp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0" y="1600200"/>
            <a:ext cx="9144000" cy="4953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600" b="1" dirty="0" smtClean="0"/>
              <a:t>Chapter 4 – Structures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600" b="1" dirty="0" smtClean="0"/>
              <a:t>Chapter 12 –Streams and Files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600" b="1" dirty="0" smtClean="0"/>
              <a:t>Chapter 5 – Functions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600" b="1" dirty="0" smtClean="0"/>
              <a:t>Chapter 6 – Object and Classes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600" b="1" dirty="0" smtClean="0"/>
              <a:t>Chapter 8 – Operator Overloading</a:t>
            </a:r>
          </a:p>
          <a:p>
            <a:pPr eaLnBrk="1" hangingPunct="1">
              <a:lnSpc>
                <a:spcPct val="150000"/>
              </a:lnSpc>
            </a:pPr>
            <a:endParaRPr lang="en-US" sz="2600" b="1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886200" cy="365125"/>
          </a:xfrm>
        </p:spPr>
        <p:txBody>
          <a:bodyPr/>
          <a:lstStyle/>
          <a:p>
            <a:r>
              <a:rPr lang="en-US" dirty="0" smtClean="0"/>
              <a:t>*******Faculty of Computer Science*******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4469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422031" y="914405"/>
            <a:ext cx="82999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/>
            <a:r>
              <a:rPr lang="en-US" sz="2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Page 158 </a:t>
            </a:r>
          </a:p>
          <a:p>
            <a:pPr marL="457200" indent="-457200"/>
            <a:r>
              <a:rPr lang="en-US" sz="2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 1 to 12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339" y="-15875"/>
            <a:ext cx="8862646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Exercises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267200" cy="365125"/>
          </a:xfrm>
        </p:spPr>
        <p:txBody>
          <a:bodyPr/>
          <a:lstStyle/>
          <a:p>
            <a:r>
              <a:rPr lang="en-US" dirty="0" smtClean="0"/>
              <a:t>*******Faculty of Computer Science*******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4676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81356" y="2133600"/>
            <a:ext cx="8651631" cy="17526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CHAPTER 4 </a:t>
            </a:r>
            <a:b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Structures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038600" cy="365125"/>
          </a:xfrm>
        </p:spPr>
        <p:txBody>
          <a:bodyPr/>
          <a:lstStyle/>
          <a:p>
            <a:r>
              <a:rPr lang="en-US" dirty="0" smtClean="0"/>
              <a:t>*******Faculty of Computer Science*******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7826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 idx="4294967295"/>
          </p:nvPr>
        </p:nvSpPr>
        <p:spPr>
          <a:xfrm>
            <a:off x="504092" y="152400"/>
            <a:ext cx="8563708" cy="990600"/>
          </a:xfrm>
        </p:spPr>
        <p:txBody>
          <a:bodyPr/>
          <a:lstStyle/>
          <a:p>
            <a:pPr algn="l" eaLnBrk="1" hangingPunct="1">
              <a:tabLst>
                <a:tab pos="4230688" algn="l"/>
              </a:tabLst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What is a structure?</a:t>
            </a:r>
          </a:p>
        </p:txBody>
      </p:sp>
      <p:sp>
        <p:nvSpPr>
          <p:cNvPr id="6147" name="Content Placeholder 2" descr="Rectangle: Click to edit Master text styles&#10;Second level&#10;Third level&#10;Fourth level&#10;Fifth level"/>
          <p:cNvSpPr>
            <a:spLocks noGrp="1"/>
          </p:cNvSpPr>
          <p:nvPr>
            <p:ph idx="4294967295"/>
          </p:nvPr>
        </p:nvSpPr>
        <p:spPr>
          <a:xfrm>
            <a:off x="111369" y="1447800"/>
            <a:ext cx="8610600" cy="4191000"/>
          </a:xfrm>
        </p:spPr>
        <p:txBody>
          <a:bodyPr/>
          <a:lstStyle/>
          <a:p>
            <a:pPr algn="just"/>
            <a:r>
              <a:rPr lang="en-US" sz="2400" dirty="0" smtClean="0"/>
              <a:t>A structure (called record) is a collection of simple variables. The variables in a structure can be of different types: Some can be </a:t>
            </a:r>
            <a:r>
              <a:rPr lang="en-US" sz="2400" dirty="0" err="1" smtClean="0"/>
              <a:t>int</a:t>
            </a:r>
            <a:r>
              <a:rPr lang="en-US" sz="2400" dirty="0" smtClean="0"/>
              <a:t>, some can be float, and so on. </a:t>
            </a:r>
          </a:p>
          <a:p>
            <a:pPr algn="just"/>
            <a:r>
              <a:rPr lang="en-US" sz="2400" dirty="0" smtClean="0"/>
              <a:t>The data items in a structure are called the members of the structure.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886200" cy="365125"/>
          </a:xfrm>
        </p:spPr>
        <p:txBody>
          <a:bodyPr/>
          <a:lstStyle/>
          <a:p>
            <a:r>
              <a:rPr lang="en-US" dirty="0" smtClean="0"/>
              <a:t>*******Faculty of Computer Science*******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944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 idx="4294967295"/>
          </p:nvPr>
        </p:nvSpPr>
        <p:spPr>
          <a:xfrm>
            <a:off x="351692" y="152400"/>
            <a:ext cx="5972908" cy="990600"/>
          </a:xfrm>
        </p:spPr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Syntax</a:t>
            </a: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984" y="2266955"/>
            <a:ext cx="600368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Content Placeholder 2" descr="Rectangle: Click to edit Master text styles&#10;Second level&#10;Third level&#10;Fourth level&#10;Fifth level"/>
          <p:cNvSpPr txBox="1">
            <a:spLocks/>
          </p:cNvSpPr>
          <p:nvPr/>
        </p:nvSpPr>
        <p:spPr bwMode="auto">
          <a:xfrm>
            <a:off x="111369" y="12954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1pPr>
            <a:lvl2pPr marL="742950" indent="-285750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2pPr>
            <a:lvl3pPr marL="1143000" indent="-228600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3pPr>
            <a:lvl4pPr marL="1600200" indent="-228600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4pPr>
            <a:lvl5pPr marL="2057400" indent="-228600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struct</a:t>
            </a: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structure_name</a:t>
            </a:r>
            <a:r>
              <a:rPr lang="en-US" sz="2400" dirty="0">
                <a:solidFill>
                  <a:schemeClr val="tx1"/>
                </a:solidFill>
              </a:rPr>
              <a:t> {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dirty="0">
                <a:solidFill>
                  <a:schemeClr val="tx1"/>
                </a:solidFill>
              </a:rPr>
              <a:t>      variable declarations;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dirty="0">
                <a:solidFill>
                  <a:schemeClr val="tx1"/>
                </a:solidFill>
              </a:rPr>
              <a:t>};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dirty="0">
                <a:solidFill>
                  <a:schemeClr val="tx1"/>
                </a:solidFill>
              </a:rPr>
              <a:t>Example: </a:t>
            </a:r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914400" y="2514605"/>
            <a:ext cx="1531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1pPr>
            <a:lvl2pPr marL="742950" indent="-285750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2pPr>
            <a:lvl3pPr marL="1143000" indent="-228600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3pPr>
            <a:lvl4pPr marL="1600200" indent="-228600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4pPr>
            <a:lvl5pPr marL="2057400" indent="-228600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FF0000"/>
                </a:solidFill>
              </a:rPr>
              <a:t>semicolon</a:t>
            </a:r>
          </a:p>
        </p:txBody>
      </p:sp>
      <p:cxnSp>
        <p:nvCxnSpPr>
          <p:cNvPr id="7174" name="Straight Arrow Connector 3"/>
          <p:cNvCxnSpPr>
            <a:cxnSpLocks noChangeShapeType="1"/>
          </p:cNvCxnSpPr>
          <p:nvPr/>
        </p:nvCxnSpPr>
        <p:spPr bwMode="auto">
          <a:xfrm rot="16200000" flipV="1">
            <a:off x="586826" y="2343946"/>
            <a:ext cx="230188" cy="419100"/>
          </a:xfrm>
          <a:prstGeom prst="straightConnector1">
            <a:avLst/>
          </a:prstGeom>
          <a:noFill/>
          <a:ln w="158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175" name="TextBox 4"/>
          <p:cNvSpPr txBox="1">
            <a:spLocks noChangeArrowheads="1"/>
          </p:cNvSpPr>
          <p:nvPr/>
        </p:nvSpPr>
        <p:spPr bwMode="auto">
          <a:xfrm>
            <a:off x="228600" y="1214735"/>
            <a:ext cx="32288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1pPr>
            <a:lvl2pPr marL="742950" indent="-285750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2pPr>
            <a:lvl3pPr marL="1143000" indent="-228600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3pPr>
            <a:lvl4pPr marL="1600200" indent="-228600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4pPr>
            <a:lvl5pPr marL="2057400" indent="-228600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FF0000"/>
                </a:solidFill>
              </a:rPr>
              <a:t>1. Defining a structure</a:t>
            </a:r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5838092" y="3257550"/>
            <a:ext cx="633046" cy="381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7385538" y="1524000"/>
            <a:ext cx="562708" cy="533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7178" name="Oval 11"/>
          <p:cNvSpPr>
            <a:spLocks noChangeArrowheads="1"/>
          </p:cNvSpPr>
          <p:nvPr/>
        </p:nvSpPr>
        <p:spPr bwMode="auto">
          <a:xfrm>
            <a:off x="5697415" y="3171825"/>
            <a:ext cx="844062" cy="533400"/>
          </a:xfrm>
          <a:prstGeom prst="ellips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7179" name="TextBox 4"/>
          <p:cNvSpPr txBox="1">
            <a:spLocks noChangeArrowheads="1"/>
          </p:cNvSpPr>
          <p:nvPr/>
        </p:nvSpPr>
        <p:spPr bwMode="auto">
          <a:xfrm>
            <a:off x="228600" y="5534030"/>
            <a:ext cx="47823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1pPr>
            <a:lvl2pPr marL="742950" indent="-285750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2pPr>
            <a:lvl3pPr marL="1143000" indent="-228600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3pPr>
            <a:lvl4pPr marL="1600200" indent="-228600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4pPr>
            <a:lvl5pPr marL="2057400" indent="-228600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FF0000"/>
                </a:solidFill>
              </a:rPr>
              <a:t>2. Declaration a structure variable</a:t>
            </a:r>
          </a:p>
        </p:txBody>
      </p:sp>
      <p:pic>
        <p:nvPicPr>
          <p:cNvPr id="71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369" y="5534030"/>
            <a:ext cx="18288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81" name="Straight Arrow Connector 3"/>
          <p:cNvCxnSpPr>
            <a:cxnSpLocks noChangeShapeType="1"/>
          </p:cNvCxnSpPr>
          <p:nvPr/>
        </p:nvCxnSpPr>
        <p:spPr bwMode="auto">
          <a:xfrm rot="5400000">
            <a:off x="4744915" y="4376371"/>
            <a:ext cx="1905000" cy="562708"/>
          </a:xfrm>
          <a:prstGeom prst="straightConnector1">
            <a:avLst/>
          </a:prstGeom>
          <a:noFill/>
          <a:ln w="15875" algn="ctr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182" name="TextBox 4"/>
          <p:cNvSpPr txBox="1">
            <a:spLocks noChangeArrowheads="1"/>
          </p:cNvSpPr>
          <p:nvPr/>
        </p:nvSpPr>
        <p:spPr bwMode="auto">
          <a:xfrm>
            <a:off x="228600" y="6096000"/>
            <a:ext cx="45216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1pPr>
            <a:lvl2pPr marL="742950" indent="-285750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2pPr>
            <a:lvl3pPr marL="1143000" indent="-228600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3pPr>
            <a:lvl4pPr marL="1600200" indent="-228600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4pPr>
            <a:lvl5pPr marL="2057400" indent="-228600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FF0000"/>
                </a:solidFill>
              </a:rPr>
              <a:t>3. Accessing structure members</a:t>
            </a:r>
          </a:p>
        </p:txBody>
      </p:sp>
      <p:pic>
        <p:nvPicPr>
          <p:cNvPr id="718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018" y="6172200"/>
            <a:ext cx="383051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84" name="Straight Arrow Connector 3"/>
          <p:cNvCxnSpPr>
            <a:cxnSpLocks noChangeShapeType="1"/>
          </p:cNvCxnSpPr>
          <p:nvPr/>
        </p:nvCxnSpPr>
        <p:spPr bwMode="auto">
          <a:xfrm rot="10800000" flipV="1">
            <a:off x="5205046" y="5867400"/>
            <a:ext cx="773723" cy="457200"/>
          </a:xfrm>
          <a:prstGeom prst="straightConnector1">
            <a:avLst/>
          </a:prstGeom>
          <a:noFill/>
          <a:ln w="15875" algn="ctr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85" name="Straight Arrow Connector 3"/>
          <p:cNvCxnSpPr>
            <a:cxnSpLocks noChangeShapeType="1"/>
          </p:cNvCxnSpPr>
          <p:nvPr/>
        </p:nvCxnSpPr>
        <p:spPr bwMode="auto">
          <a:xfrm rot="16200000" flipH="1">
            <a:off x="5794131" y="5002823"/>
            <a:ext cx="2057400" cy="281354"/>
          </a:xfrm>
          <a:prstGeom prst="straightConnector1">
            <a:avLst/>
          </a:prstGeom>
          <a:noFill/>
          <a:ln w="15875" algn="ctr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199" y="6400800"/>
            <a:ext cx="3574075" cy="365125"/>
          </a:xfrm>
        </p:spPr>
        <p:txBody>
          <a:bodyPr/>
          <a:lstStyle/>
          <a:p>
            <a:r>
              <a:rPr lang="en-US" dirty="0" smtClean="0"/>
              <a:t>*******Faculty of Computer Science*******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0713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>
          <a:xfrm>
            <a:off x="140677" y="609600"/>
            <a:ext cx="8792308" cy="990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Structure Member in Memory</a:t>
            </a:r>
          </a:p>
        </p:txBody>
      </p:sp>
      <p:sp>
        <p:nvSpPr>
          <p:cNvPr id="8195" name="Content Placeholder 2" descr="Rectangle: Click to edit Master text styles&#10;Second level&#10;Third level&#10;Fourth level&#10;Fifth level"/>
          <p:cNvSpPr txBox="1">
            <a:spLocks/>
          </p:cNvSpPr>
          <p:nvPr/>
        </p:nvSpPr>
        <p:spPr bwMode="auto">
          <a:xfrm>
            <a:off x="111369" y="12954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1pPr>
            <a:lvl2pPr marL="742950" indent="-285750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2pPr>
            <a:lvl3pPr marL="1143000" indent="-228600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3pPr>
            <a:lvl4pPr marL="1600200" indent="-228600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4pPr>
            <a:lvl5pPr marL="2057400" indent="-228600" eaLnBrk="0" hangingPunct="0">
              <a:defRPr sz="4400">
                <a:solidFill>
                  <a:schemeClr val="folHlink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</a:pPr>
            <a:endParaRPr lang="en-US" sz="2400">
              <a:solidFill>
                <a:schemeClr val="tx1"/>
              </a:solidFill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448" y="1524005"/>
            <a:ext cx="5908431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3733800" cy="365125"/>
          </a:xfrm>
        </p:spPr>
        <p:txBody>
          <a:bodyPr/>
          <a:lstStyle/>
          <a:p>
            <a:r>
              <a:rPr lang="en-US" dirty="0" smtClean="0"/>
              <a:t>*******Faculty of Computer Science*******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4771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 idx="4294967295"/>
          </p:nvPr>
        </p:nvSpPr>
        <p:spPr>
          <a:xfrm>
            <a:off x="140677" y="381000"/>
            <a:ext cx="8792308" cy="990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 Simple Structure</a:t>
            </a:r>
          </a:p>
        </p:txBody>
      </p:sp>
      <p:sp>
        <p:nvSpPr>
          <p:cNvPr id="5" name="Content Placeholder 2" descr="Rectangle: Click to edit Master text styles&#10;Second level&#10;Third level&#10;Fourth level&#10;Fifth level"/>
          <p:cNvSpPr txBox="1">
            <a:spLocks/>
          </p:cNvSpPr>
          <p:nvPr/>
        </p:nvSpPr>
        <p:spPr bwMode="auto">
          <a:xfrm>
            <a:off x="111369" y="1368950"/>
            <a:ext cx="8610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en-US" sz="1400" kern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// Page 132 – </a:t>
            </a:r>
            <a:r>
              <a:rPr lang="en-US" sz="1400" kern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133</a:t>
            </a:r>
            <a:r>
              <a:rPr lang="en-US" sz="1400" kern="0" dirty="0">
                <a:latin typeface="Times New Roman" pitchFamily="18" charset="0"/>
                <a:cs typeface="Times New Roman" pitchFamily="18" charset="0"/>
              </a:rPr>
              <a:t>// part.cpp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#include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iostream.h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part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	//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declare a structure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modelnumber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			//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ID number of widget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partnumber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//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ID number of widget part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float cost;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	//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cost of part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part part1;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	//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define a structure variable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part1.modelnumber = 6244;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//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give values to structure members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part1.partnumber = 373;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part1.cost = 217.55F;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//display structure members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&lt;&lt; “Model “ &lt;&lt; part1.modelnumber;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&lt;&lt; “, part “ &lt;&lt; part1.partnumber;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&lt;&lt; “, costs $” &lt;&lt; part1.cost &lt;&lt;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return 0;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16669" y="5219700"/>
            <a:ext cx="4498731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378568" y="4946492"/>
            <a:ext cx="453683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u="sng" dirty="0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endParaRPr lang="en-US" sz="1600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Model 6244, part 373, costs $217.55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3657600" cy="365125"/>
          </a:xfrm>
        </p:spPr>
        <p:txBody>
          <a:bodyPr/>
          <a:lstStyle/>
          <a:p>
            <a:r>
              <a:rPr lang="en-US" dirty="0" smtClean="0"/>
              <a:t>*******Faculty of Computer Science*******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356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657600" cy="365125"/>
          </a:xfrm>
        </p:spPr>
        <p:txBody>
          <a:bodyPr/>
          <a:lstStyle/>
          <a:p>
            <a:r>
              <a:rPr lang="en-US" dirty="0" smtClean="0"/>
              <a:t>*******Faculty of Computer Science*******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620921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Accessing Structure Member</a:t>
            </a:r>
            <a:endParaRPr lang="en-US" sz="3200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219200"/>
            <a:ext cx="49911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71092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>
          <a:xfrm>
            <a:off x="140677" y="533400"/>
            <a:ext cx="7174523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Initializing Structure Members</a:t>
            </a:r>
          </a:p>
        </p:txBody>
      </p:sp>
      <p:sp>
        <p:nvSpPr>
          <p:cNvPr id="5" name="Content Placeholder 2" descr="Rectangle: Click to edit Master text styles&#10;Second level&#10;Third level&#10;Fourth level&#10;Fifth level"/>
          <p:cNvSpPr txBox="1">
            <a:spLocks/>
          </p:cNvSpPr>
          <p:nvPr/>
        </p:nvSpPr>
        <p:spPr bwMode="auto">
          <a:xfrm>
            <a:off x="111369" y="1295400"/>
            <a:ext cx="8610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1600" kern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// Page </a:t>
            </a:r>
            <a:r>
              <a:rPr lang="en-US" sz="1600" kern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138//partinit.cpp</a:t>
            </a:r>
            <a:endParaRPr lang="en-US" sz="16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using namespace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std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part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	//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specify a structure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{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modelnumber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//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ID number of widget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partnumber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//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ID number of widget part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float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cost;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//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cost of part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	//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initialize variable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part part1 = { 6244, 373, 217.55F };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part part2;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	//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define variable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	//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display first variable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&lt;&lt; “Model “ &lt;&lt; part1.modelnumber;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&lt;&lt; “, part “ &lt;&lt; part1.partnumber;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&lt;&lt; “, costs $” &lt;&lt; part1.cost &lt;&lt;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part2 = part1; //assign first variable to second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//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display second variable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&lt;&lt; “Model “ &lt;&lt; part2.modelnumber;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&lt;&lt; “, part “ &lt;&lt; part2.partnumber;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&lt;&lt; “, costs $” &lt;&lt; part2.cost &lt;&lt;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return 0;</a:t>
            </a:r>
            <a:endParaRPr lang="en-US" sz="16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00600" y="5410200"/>
            <a:ext cx="4191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876800" y="5562600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Here’s the output:</a:t>
            </a:r>
          </a:p>
          <a:p>
            <a:r>
              <a:rPr lang="en-US" dirty="0"/>
              <a:t>Model 6244, part 373, costs $217.55</a:t>
            </a:r>
          </a:p>
          <a:p>
            <a:r>
              <a:rPr lang="en-US" dirty="0"/>
              <a:t>Model 6244, part 373, costs $217.55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771900" cy="365125"/>
          </a:xfrm>
        </p:spPr>
        <p:txBody>
          <a:bodyPr/>
          <a:lstStyle/>
          <a:p>
            <a:r>
              <a:rPr lang="en-US" dirty="0" smtClean="0"/>
              <a:t>*******Faculty of Computer Science*******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3252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475&quot;&gt;&lt;object type=&quot;3&quot; unique_id=&quot;10476&quot;&gt;&lt;property id=&quot;20148&quot; value=&quot;5&quot;/&gt;&lt;property id=&quot;20300&quot; value=&quot;Slide 1 - &amp;quot;CST-204&amp;quot;&quot;/&gt;&lt;property id=&quot;20307&quot; value=&quot;256&quot;/&gt;&lt;/object&gt;&lt;object type=&quot;3&quot; unique_id=&quot;10477&quot;&gt;&lt;property id=&quot;20148&quot; value=&quot;5&quot;/&gt;&lt;property id=&quot;20300&quot; value=&quot;Slide 157&quot;/&gt;&lt;property id=&quot;20307&quot; value=&quot;257&quot;/&gt;&lt;/object&gt;&lt;object type=&quot;3&quot; unique_id=&quot;10478&quot;&gt;&lt;property id=&quot;20148&quot; value=&quot;5&quot;/&gt;&lt;property id=&quot;20300&quot; value=&quot;Slide 158&quot;/&gt;&lt;property id=&quot;20307&quot; value=&quot;258&quot;/&gt;&lt;/object&gt;&lt;object type=&quot;3&quot; unique_id=&quot;11274&quot;&gt;&lt;property id=&quot;20148&quot; value=&quot;5&quot;/&gt;&lt;property id=&quot;20300&quot; value=&quot;Slide 2 - &amp;quot;Lecture Outline (1st Semester)&amp;quot;&quot;/&gt;&lt;property id=&quot;20307&quot; value=&quot;260&quot;/&gt;&lt;/object&gt;&lt;object type=&quot;3&quot; unique_id=&quot;11275&quot;&gt;&lt;property id=&quot;20148&quot; value=&quot;5&quot;/&gt;&lt;property id=&quot;20300&quot; value=&quot;Slide 3 - &amp;quot;Java Basics&amp;quot;&quot;/&gt;&lt;property id=&quot;20307&quot; value=&quot;261&quot;/&gt;&lt;/object&gt;&lt;object type=&quot;3&quot; unique_id=&quot;11276&quot;&gt;&lt;property id=&quot;20148&quot; value=&quot;5&quot;/&gt;&lt;property id=&quot;20300&quot; value=&quot;Slide 4 - &amp;quot;Chapter 1 – A Modern Language&amp;quot;&quot;/&gt;&lt;property id=&quot;20307&quot; value=&quot;262&quot;/&gt;&lt;/object&gt;&lt;object type=&quot;3&quot; unique_id=&quot;11277&quot;&gt;&lt;property id=&quot;20148&quot; value=&quot;5&quot;/&gt;&lt;property id=&quot;20300&quot; value=&quot;Slide 5 - &amp;quot;Java Programming Language&amp;quot;&quot;/&gt;&lt;property id=&quot;20307&quot; value=&quot;263&quot;/&gt;&lt;/object&gt;&lt;object type=&quot;3&quot; unique_id=&quot;11278&quot;&gt;&lt;property id=&quot;20148&quot; value=&quot;5&quot;/&gt;&lt;property id=&quot;20300&quot; value=&quot;Slide 6 - &amp;quot;Java Programming Language (Cont’d)&amp;quot;&quot;/&gt;&lt;property id=&quot;20307&quot; value=&quot;264&quot;/&gt;&lt;/object&gt;&lt;object type=&quot;3&quot; unique_id=&quot;11279&quot;&gt;&lt;property id=&quot;20148&quot; value=&quot;5&quot;/&gt;&lt;property id=&quot;20300&quot; value=&quot;Slide 7 - &amp;quot;A Virtual Machine&amp;quot;&quot;/&gt;&lt;property id=&quot;20307&quot; value=&quot;265&quot;/&gt;&lt;/object&gt;&lt;object type=&quot;3&quot; unique_id=&quot;11280&quot;&gt;&lt;property id=&quot;20148&quot; value=&quot;5&quot;/&gt;&lt;property id=&quot;20300&quot; value=&quot;Slide 8 - &amp;quot;Compared with Other Languages&amp;quot;&quot;/&gt;&lt;property id=&quot;20307&quot; value=&quot;266&quot;/&gt;&lt;/object&gt;&lt;object type=&quot;3&quot; unique_id=&quot;11281&quot;&gt;&lt;property id=&quot;20148&quot; value=&quot;5&quot;/&gt;&lt;property id=&quot;20300&quot; value=&quot;Slide 9 - &amp;quot;Object-Oriented Languages - Comparison&amp;quot;&quot;/&gt;&lt;property id=&quot;20307&quot; value=&quot;267&quot;/&gt;&lt;/object&gt;&lt;object type=&quot;3&quot; unique_id=&quot;11282&quot;&gt;&lt;property id=&quot;20148&quot; value=&quot;5&quot;/&gt;&lt;property id=&quot;20300&quot; value=&quot;Slide 10 - &amp;quot;Java Features&amp;quot;&quot;/&gt;&lt;property id=&quot;20307&quot; value=&quot;268&quot;/&gt;&lt;/object&gt;&lt;object type=&quot;3&quot; unique_id=&quot;11283&quot;&gt;&lt;property id=&quot;20148&quot; value=&quot;5&quot;/&gt;&lt;property id=&quot;20300&quot; value=&quot;Slide 11 - &amp;quot;Java Features (Cont’d)&amp;quot;&quot;/&gt;&lt;property id=&quot;20307&quot; value=&quot;269&quot;/&gt;&lt;/object&gt;&lt;object type=&quot;3&quot; unique_id=&quot;11284&quot;&gt;&lt;property id=&quot;20148&quot; value=&quot;5&quot;/&gt;&lt;property id=&quot;20300&quot; value=&quot;Slide 12 - &amp;quot;Java Road Map&amp;quot;&quot;/&gt;&lt;property id=&quot;20307&quot; value=&quot;270&quot;/&gt;&lt;/object&gt;&lt;object type=&quot;3&quot; unique_id=&quot;11285&quot;&gt;&lt;property id=&quot;20148&quot; value=&quot;5&quot;/&gt;&lt;property id=&quot;20300&quot; value=&quot;Slide 13 - &amp;quot;Java Platform&amp;quot;&quot;/&gt;&lt;property id=&quot;20307&quot; value=&quot;271&quot;/&gt;&lt;/object&gt;&lt;object type=&quot;3&quot; unique_id=&quot;11286&quot;&gt;&lt;property id=&quot;20148&quot; value=&quot;5&quot;/&gt;&lt;property id=&quot;20300&quot; value=&quot;Slide 14 - &amp;quot;jdk - History&amp;quot;&quot;/&gt;&lt;property id=&quot;20307&quot; value=&quot;272&quot;/&gt;&lt;/object&gt;&lt;object type=&quot;3&quot; unique_id=&quot;11287&quot;&gt;&lt;property id=&quot;20148&quot; value=&quot;5&quot;/&gt;&lt;property id=&quot;20300&quot; value=&quot;Slide 15 - &amp;quot;Java EE Past &amp;amp; Present&amp;quot;&quot;/&gt;&lt;property id=&quot;20307&quot; value=&quot;273&quot;/&gt;&lt;/object&gt;&lt;object type=&quot;3&quot; unique_id=&quot;11288&quot;&gt;&lt;property id=&quot;20148&quot; value=&quot;5&quot;/&gt;&lt;property id=&quot;20300&quot; value=&quot;Slide 16 - &amp;quot;Chapter 2 – A First Application&amp;quot;&quot;/&gt;&lt;property id=&quot;20307&quot; value=&quot;274&quot;/&gt;&lt;/object&gt;&lt;object type=&quot;3&quot; unique_id=&quot;11289&quot;&gt;&lt;property id=&quot;20148&quot; value=&quot;5&quot;/&gt;&lt;property id=&quot;20300&quot; value=&quot;Slide 17 - &amp;quot;Java Tools &amp;amp; Environment&amp;quot;&quot;/&gt;&lt;property id=&quot;20307&quot; value=&quot;275&quot;/&gt;&lt;/object&gt;&lt;object type=&quot;3&quot; unique_id=&quot;11290&quot;&gt;&lt;property id=&quot;20148&quot; value=&quot;5&quot;/&gt;&lt;property id=&quot;20300&quot; value=&quot;Slide 18 - &amp;quot;Java Tools &amp;amp; Environment (Cont’d)&amp;quot;&quot;/&gt;&lt;property id=&quot;20307&quot; value=&quot;276&quot;/&gt;&lt;/object&gt;&lt;object type=&quot;3&quot; unique_id=&quot;11291&quot;&gt;&lt;property id=&quot;20148&quot; value=&quot;5&quot;/&gt;&lt;property id=&quot;20300&quot; value=&quot;Slide 19 - &amp;quot;Configuring Eclipse &amp;amp; Creating a Project&amp;quot;&quot;/&gt;&lt;property id=&quot;20307&quot; value=&quot;277&quot;/&gt;&lt;/object&gt;&lt;object type=&quot;3&quot; unique_id=&quot;11292&quot;&gt;&lt;property id=&quot;20148&quot; value=&quot;5&quot;/&gt;&lt;property id=&quot;20300&quot; value=&quot;Slide 20&quot;/&gt;&lt;property id=&quot;20307&quot; value=&quot;278&quot;/&gt;&lt;/object&gt;&lt;object type=&quot;3&quot; unique_id=&quot;11293&quot;&gt;&lt;property id=&quot;20148&quot; value=&quot;5&quot;/&gt;&lt;property id=&quot;20300&quot; value=&quot;Slide 21 - &amp;quot;Exercises&amp;quot;&quot;/&gt;&lt;property id=&quot;20307&quot; value=&quot;279&quot;/&gt;&lt;/object&gt;&lt;object type=&quot;3&quot; unique_id=&quot;11294&quot;&gt;&lt;property id=&quot;20148&quot; value=&quot;5&quot;/&gt;&lt;property id=&quot;20300&quot; value=&quot;Slide 22 - &amp;quot;Chapter 3 – Tools of the Trade&amp;quot;&quot;/&gt;&lt;property id=&quot;20307&quot; value=&quot;280&quot;/&gt;&lt;/object&gt;&lt;object type=&quot;3&quot; unique_id=&quot;11295&quot;&gt;&lt;property id=&quot;20148&quot; value=&quot;5&quot;/&gt;&lt;property id=&quot;20300&quot; value=&quot;Slide 23 - &amp;quot;JDK Environment&amp;quot;&quot;/&gt;&lt;property id=&quot;20307&quot; value=&quot;281&quot;/&gt;&lt;/object&gt;&lt;object type=&quot;3&quot; unique_id=&quot;11296&quot;&gt;&lt;property id=&quot;20148&quot; value=&quot;5&quot;/&gt;&lt;property id=&quot;20300&quot; value=&quot;Slide 24 - &amp;quot;Classpath&amp;quot;&quot;/&gt;&lt;property id=&quot;20307&quot; value=&quot;282&quot;/&gt;&lt;/object&gt;&lt;object type=&quot;3&quot; unique_id=&quot;11297&quot;&gt;&lt;property id=&quot;20148&quot; value=&quot;5&quot;/&gt;&lt;property id=&quot;20300&quot; value=&quot;Slide 25 - &amp;quot;Java Compiler&amp;quot;&quot;/&gt;&lt;property id=&quot;20307&quot; value=&quot;283&quot;/&gt;&lt;/object&gt;&lt;object type=&quot;3&quot; unique_id=&quot;11298&quot;&gt;&lt;property id=&quot;20148&quot; value=&quot;5&quot;/&gt;&lt;property id=&quot;20300&quot; value=&quot;Slide 26 - &amp;quot;Java Virtual Machine (Java VM)&amp;quot;&quot;/&gt;&lt;property id=&quot;20307&quot; value=&quot;284&quot;/&gt;&lt;/object&gt;&lt;object type=&quot;3&quot; unique_id=&quot;11299&quot;&gt;&lt;property id=&quot;20148&quot; value=&quot;5&quot;/&gt;&lt;property id=&quot;20300&quot; value=&quot;Slide 27 - &amp;quot;Running Java Applications&amp;quot;&quot;/&gt;&lt;property id=&quot;20307&quot; value=&quot;285&quot;/&gt;&lt;/object&gt;&lt;object type=&quot;3&quot; unique_id=&quot;11300&quot;&gt;&lt;property id=&quot;20148&quot; value=&quot;5&quot;/&gt;&lt;property id=&quot;20300&quot; value=&quot;Slide 28 - &amp;quot; Java Archive (Jar) Files &amp;quot;&quot;/&gt;&lt;property id=&quot;20307&quot; value=&quot;286&quot;/&gt;&lt;/object&gt;&lt;object type=&quot;3&quot; unique_id=&quot;11301&quot;&gt;&lt;property id=&quot;20148&quot; value=&quot;5&quot;/&gt;&lt;property id=&quot;20300&quot; value=&quot;Slide 29 - &amp;quot; Making a Jar File Runnable &amp;quot;&quot;/&gt;&lt;property id=&quot;20307&quot; value=&quot;287&quot;/&gt;&lt;/object&gt;&lt;object type=&quot;3&quot; unique_id=&quot;11302&quot;&gt;&lt;property id=&quot;20148&quot; value=&quot;5&quot;/&gt;&lt;property id=&quot;20300&quot; value=&quot;Slide 30 - &amp;quot;Chapter 4 – The Java Language&amp;quot;&quot;/&gt;&lt;property id=&quot;20307&quot; value=&quot;288&quot;/&gt;&lt;/object&gt;&lt;object type=&quot;3&quot; unique_id=&quot;11303&quot;&gt;&lt;property id=&quot;20148&quot; value=&quot;5&quot;/&gt;&lt;property id=&quot;20300&quot; value=&quot;Slide 31 - &amp;quot;Java Language&amp;quot;&quot;/&gt;&lt;property id=&quot;20307&quot; value=&quot;289&quot;/&gt;&lt;/object&gt;&lt;object type=&quot;3&quot; unique_id=&quot;11304&quot;&gt;&lt;property id=&quot;20148&quot; value=&quot;5&quot;/&gt;&lt;property id=&quot;20300&quot; value=&quot;Slide 32 - &amp;quot;Comments&amp;quot;&quot;/&gt;&lt;property id=&quot;20307&quot; value=&quot;290&quot;/&gt;&lt;/object&gt;&lt;object type=&quot;3&quot; unique_id=&quot;11305&quot;&gt;&lt;property id=&quot;20148&quot; value=&quot;5&quot;/&gt;&lt;property id=&quot;20300&quot; value=&quot;Slide 33 - &amp;quot;Data Types&amp;quot;&quot;/&gt;&lt;property id=&quot;20307&quot; value=&quot;291&quot;/&gt;&lt;/object&gt;&lt;object type=&quot;3&quot; unique_id=&quot;11306&quot;&gt;&lt;property id=&quot;20148&quot; value=&quot;5&quot;/&gt;&lt;property id=&quot;20300&quot; value=&quot;Slide 34 - &amp;quot;Data Types – Primitive Types&amp;quot;&quot;/&gt;&lt;property id=&quot;20307&quot; value=&quot;292&quot;/&gt;&lt;/object&gt;&lt;object type=&quot;3&quot; unique_id=&quot;11307&quot;&gt;&lt;property id=&quot;20148&quot; value=&quot;5&quot;/&gt;&lt;property id=&quot;20300&quot; value=&quot;Slide 35 - &amp;quot;Data Types – Primitive Types (Cont’d)&amp;quot;&quot;/&gt;&lt;property id=&quot;20307&quot; value=&quot;293&quot;/&gt;&lt;/object&gt;&lt;object type=&quot;3&quot; unique_id=&quot;11308&quot;&gt;&lt;property id=&quot;20148&quot; value=&quot;5&quot;/&gt;&lt;property id=&quot;20300&quot; value=&quot;Slide 36 - &amp;quot;Primitive Types - Examples&amp;quot;&quot;/&gt;&lt;property id=&quot;20307&quot; value=&quot;294&quot;/&gt;&lt;/object&gt;&lt;object type=&quot;3&quot; unique_id=&quot;11309&quot;&gt;&lt;property id=&quot;20148&quot; value=&quot;5&quot;/&gt;&lt;property id=&quot;20300&quot; value=&quot;Slide 37 - &amp;quot;Primitive Types – Examples (Cont’d)&amp;quot;&quot;/&gt;&lt;property id=&quot;20307&quot; value=&quot;295&quot;/&gt;&lt;/object&gt;&lt;object type=&quot;3&quot; unique_id=&quot;11310&quot;&gt;&lt;property id=&quot;20148&quot; value=&quot;5&quot;/&gt;&lt;property id=&quot;20300&quot; value=&quot;Slide 38 - &amp;quot;Data Type – Reference Type&amp;quot;&quot;/&gt;&lt;property id=&quot;20307&quot; value=&quot;296&quot;/&gt;&lt;/object&gt;&lt;object type=&quot;3&quot; unique_id=&quot;11311&quot;&gt;&lt;property id=&quot;20148&quot; value=&quot;5&quot;/&gt;&lt;property id=&quot;20300&quot; value=&quot;Slide 39 - &amp;quot;Special Type - String&amp;quot;&quot;/&gt;&lt;property id=&quot;20307&quot; value=&quot;297&quot;/&gt;&lt;/object&gt;&lt;object type=&quot;3&quot; unique_id=&quot;11312&quot;&gt;&lt;property id=&quot;20148&quot; value=&quot;5&quot;/&gt;&lt;property id=&quot;20300&quot; value=&quot;Slide 40 - &amp;quot;Wrapper Classes&amp;quot;&quot;/&gt;&lt;property id=&quot;20307&quot; value=&quot;298&quot;/&gt;&lt;/object&gt;&lt;object type=&quot;3&quot; unique_id=&quot;11313&quot;&gt;&lt;property id=&quot;20148&quot; value=&quot;5&quot;/&gt;&lt;property id=&quot;20300&quot; value=&quot;Slide 41 - &amp;quot;Generic Type - Example&amp;quot;&quot;/&gt;&lt;property id=&quot;20307&quot; value=&quot;299&quot;/&gt;&lt;/object&gt;&lt;object type=&quot;3&quot; unique_id=&quot;11314&quot;&gt;&lt;property id=&quot;20148&quot; value=&quot;5&quot;/&gt;&lt;property id=&quot;20300&quot; value=&quot;Slide 42 - &amp;quot;Statements and Expressions&amp;quot;&quot;/&gt;&lt;property id=&quot;20307&quot; value=&quot;300&quot;/&gt;&lt;/object&gt;&lt;object type=&quot;3&quot; unique_id=&quot;11315&quot;&gt;&lt;property id=&quot;20148&quot; value=&quot;5&quot;/&gt;&lt;property id=&quot;20300&quot; value=&quot;Slide 43 - &amp;quot;Enhanced for loop&amp;quot;&quot;/&gt;&lt;property id=&quot;20307&quot; value=&quot;301&quot;/&gt;&lt;/object&gt;&lt;object type=&quot;3&quot; unique_id=&quot;11316&quot;&gt;&lt;property id=&quot;20148&quot; value=&quot;5&quot;/&gt;&lt;property id=&quot;20300&quot; value=&quot;Slide 44 - &amp;quot;Statements &amp;amp; Expressions - Exerciese&amp;quot;&quot;/&gt;&lt;property id=&quot;20307&quot; value=&quot;302&quot;/&gt;&lt;/object&gt;&lt;object type=&quot;3&quot; unique_id=&quot;11317&quot;&gt;&lt;property id=&quot;20148&quot; value=&quot;5&quot;/&gt;&lt;property id=&quot;20300&quot; value=&quot;Slide 45 - &amp;quot;break, continue &amp;amp; return &amp;quot;&quot;/&gt;&lt;property id=&quot;20307&quot; value=&quot;303&quot;/&gt;&lt;/object&gt;&lt;object type=&quot;3&quot; unique_id=&quot;11318&quot;&gt;&lt;property id=&quot;20148&quot; value=&quot;5&quot;/&gt;&lt;property id=&quot;20300&quot; value=&quot;Slide 46 - &amp;quot;Operators&amp;quot;&quot;/&gt;&lt;property id=&quot;20307&quot; value=&quot;304&quot;/&gt;&lt;/object&gt;&lt;object type=&quot;3&quot; unique_id=&quot;11319&quot;&gt;&lt;property id=&quot;20148&quot; value=&quot;5&quot;/&gt;&lt;property id=&quot;20300&quot; value=&quot;Slide 47 - &amp;quot;Operators &amp;amp; their Precedence&amp;quot;&quot;/&gt;&lt;property id=&quot;20307&quot; value=&quot;305&quot;/&gt;&lt;/object&gt;&lt;object type=&quot;3&quot; unique_id=&quot;11320&quot;&gt;&lt;property id=&quot;20148&quot; value=&quot;5&quot;/&gt;&lt;property id=&quot;20300&quot; value=&quot;Slide 48 - &amp;quot;instanceOf operator&amp;quot;&quot;/&gt;&lt;property id=&quot;20307&quot; value=&quot;306&quot;/&gt;&lt;/object&gt;&lt;object type=&quot;3&quot; unique_id=&quot;11321&quot;&gt;&lt;property id=&quot;20148&quot; value=&quot;5&quot;/&gt;&lt;property id=&quot;20300&quot; value=&quot;Slide 49 - &amp;quot;Exceptions&amp;quot;&quot;/&gt;&lt;property id=&quot;20307&quot; value=&quot;307&quot;/&gt;&lt;/object&gt;&lt;object type=&quot;3&quot; unique_id=&quot;11322&quot;&gt;&lt;property id=&quot;20148&quot; value=&quot;5&quot;/&gt;&lt;property id=&quot;20300&quot; value=&quot;Slide 50 - &amp;quot;Exceptions and Error Classes&amp;quot;&quot;/&gt;&lt;property id=&quot;20307&quot; value=&quot;308&quot;/&gt;&lt;/object&gt;&lt;object type=&quot;3&quot; unique_id=&quot;11323&quot;&gt;&lt;property id=&quot;20148&quot; value=&quot;5&quot;/&gt;&lt;property id=&quot;20300&quot; value=&quot;Slide 51 - &amp;quot;Exceptions and Error Classes (Cont’d)&amp;quot;&quot;/&gt;&lt;property id=&quot;20307&quot; value=&quot;309&quot;/&gt;&lt;/object&gt;&lt;object type=&quot;3&quot; unique_id=&quot;11324&quot;&gt;&lt;property id=&quot;20148&quot; value=&quot;5&quot;/&gt;&lt;property id=&quot;20300&quot; value=&quot;Slide 52 - &amp;quot;Exception Handling&amp;quot;&quot;/&gt;&lt;property id=&quot;20307&quot; value=&quot;310&quot;/&gt;&lt;/object&gt;&lt;object type=&quot;3&quot; unique_id=&quot;11325&quot;&gt;&lt;property id=&quot;20148&quot; value=&quot;5&quot;/&gt;&lt;property id=&quot;20300&quot; value=&quot;Slide 53 - &amp;quot;Exception Handling - Examples&amp;quot;&quot;/&gt;&lt;property id=&quot;20307&quot; value=&quot;311&quot;/&gt;&lt;/object&gt;&lt;object type=&quot;3&quot; unique_id=&quot;11326&quot;&gt;&lt;property id=&quot;20148&quot; value=&quot;5&quot;/&gt;&lt;property id=&quot;20300&quot; value=&quot;Slide 54 - &amp;quot;Array&amp;quot;&quot;/&gt;&lt;property id=&quot;20307&quot; value=&quot;312&quot;/&gt;&lt;/object&gt;&lt;object type=&quot;3&quot; unique_id=&quot;11327&quot;&gt;&lt;property id=&quot;20148&quot; value=&quot;5&quot;/&gt;&lt;property id=&quot;20300&quot; value=&quot;Slide 55 - &amp;quot;Array (Cont’d)&amp;quot;&quot;/&gt;&lt;property id=&quot;20307&quot; value=&quot;313&quot;/&gt;&lt;/object&gt;&lt;object type=&quot;3&quot; unique_id=&quot;11328&quot;&gt;&lt;property id=&quot;20148&quot; value=&quot;5&quot;/&gt;&lt;property id=&quot;20300&quot; value=&quot;Slide 56 - &amp;quot;Lesson Learnt&amp;quot;&quot;/&gt;&lt;property id=&quot;20307&quot; value=&quot;314&quot;/&gt;&lt;/object&gt;&lt;object type=&quot;3&quot; unique_id=&quot;11329&quot;&gt;&lt;property id=&quot;20148&quot; value=&quot;5&quot;/&gt;&lt;property id=&quot;20300&quot; value=&quot;Slide 57 - &amp;quot;Java Input and Output (I/O)&amp;quot;&quot;/&gt;&lt;property id=&quot;20307&quot; value=&quot;315&quot;/&gt;&lt;/object&gt;&lt;object type=&quot;3&quot; unique_id=&quot;11330&quot;&gt;&lt;property id=&quot;20148&quot; value=&quot;5&quot;/&gt;&lt;property id=&quot;20300&quot; value=&quot;Slide 58 - &amp;quot;Java Input and Output (I/O) Cont’d&amp;quot;&quot;/&gt;&lt;property id=&quot;20307&quot; value=&quot;316&quot;/&gt;&lt;/object&gt;&lt;object type=&quot;3&quot; unique_id=&quot;11331&quot;&gt;&lt;property id=&quot;20148&quot; value=&quot;5&quot;/&gt;&lt;property id=&quot;20300&quot; value=&quot;Slide 59 - &amp;quot;Console Output - Example&amp;quot;&quot;/&gt;&lt;property id=&quot;20307&quot; value=&quot;317&quot;/&gt;&lt;/object&gt;&lt;object type=&quot;3&quot; unique_id=&quot;11332&quot;&gt;&lt;property id=&quot;20148&quot; value=&quot;5&quot;/&gt;&lt;property id=&quot;20300&quot; value=&quot;Slide 60 - &amp;quot;Console Input – Example 1&amp;quot;&quot;/&gt;&lt;property id=&quot;20307&quot; value=&quot;318&quot;/&gt;&lt;/object&gt;&lt;object type=&quot;3&quot; unique_id=&quot;11333&quot;&gt;&lt;property id=&quot;20148&quot; value=&quot;5&quot;/&gt;&lt;property id=&quot;20300&quot; value=&quot;Slide 61 - &amp;quot;Console Input – Example 2&amp;quot;&quot;/&gt;&lt;property id=&quot;20307&quot; value=&quot;319&quot;/&gt;&lt;/object&gt;&lt;object type=&quot;3&quot; unique_id=&quot;11334&quot;&gt;&lt;property id=&quot;20148&quot; value=&quot;5&quot;/&gt;&lt;property id=&quot;20300&quot; value=&quot;Slide 62 - &amp;quot;Chapter 4 - Exercieses&amp;quot;&quot;/&gt;&lt;property id=&quot;20307&quot; value=&quot;320&quot;/&gt;&lt;/object&gt;&lt;object type=&quot;3&quot; unique_id=&quot;11335&quot;&gt;&lt;property id=&quot;20148&quot; value=&quot;5&quot;/&gt;&lt;property id=&quot;20300&quot; value=&quot;Slide 63 - &amp;quot;Object-Oriented Chapter 5 – Objects in Java&amp;quot;&quot;/&gt;&lt;property id=&quot;20307&quot; value=&quot;321&quot;/&gt;&lt;/object&gt;&lt;object type=&quot;3&quot; unique_id=&quot;11336&quot;&gt;&lt;property id=&quot;20148&quot; value=&quot;5&quot;/&gt;&lt;property id=&quot;20300&quot; value=&quot;Slide 64 - &amp;quot;Object-oriented Language&amp;quot;&quot;/&gt;&lt;property id=&quot;20307&quot; value=&quot;322&quot;/&gt;&lt;/object&gt;&lt;object type=&quot;3&quot; unique_id=&quot;11337&quot;&gt;&lt;property id=&quot;20148&quot; value=&quot;5&quot;/&gt;&lt;property id=&quot;20300&quot; value=&quot;Slide 65 - &amp;quot;Object-oriented Language : Features&amp;quot;&quot;/&gt;&lt;property id=&quot;20307&quot; value=&quot;323&quot;/&gt;&lt;/object&gt;&lt;object type=&quot;3&quot; unique_id=&quot;11338&quot;&gt;&lt;property id=&quot;20148&quot; value=&quot;5&quot;/&gt;&lt;property id=&quot;20300&quot; value=&quot;Slide 66 - &amp;quot;Class and Methods&amp;quot;&quot;/&gt;&lt;property id=&quot;20307&quot; value=&quot;324&quot;/&gt;&lt;/object&gt;&lt;object type=&quot;3&quot; unique_id=&quot;11339&quot;&gt;&lt;property id=&quot;20148&quot; value=&quot;5&quot;/&gt;&lt;property id=&quot;20300&quot; value=&quot;Slide 67 - &amp;quot;Access Modifiers&amp;quot;&quot;/&gt;&lt;property id=&quot;20307&quot; value=&quot;325&quot;/&gt;&lt;/object&gt;&lt;object type=&quot;3&quot; unique_id=&quot;11340&quot;&gt;&lt;property id=&quot;20148&quot; value=&quot;5&quot;/&gt;&lt;property id=&quot;20300&quot; value=&quot;Slide 68 - &amp;quot;Access Modifiers- default&amp;quot;&quot;/&gt;&lt;property id=&quot;20307&quot; value=&quot;326&quot;/&gt;&lt;/object&gt;&lt;object type=&quot;3&quot; unique_id=&quot;11341&quot;&gt;&lt;property id=&quot;20148&quot; value=&quot;5&quot;/&gt;&lt;property id=&quot;20300&quot; value=&quot;Slide 69 - &amp;quot;Static Members&amp;quot;&quot;/&gt;&lt;property id=&quot;20307&quot; value=&quot;327&quot;/&gt;&lt;/object&gt;&lt;object type=&quot;3&quot; unique_id=&quot;11342&quot;&gt;&lt;property id=&quot;20148&quot; value=&quot;5&quot;/&gt;&lt;property id=&quot;20300&quot; value=&quot;Slide 70 - &amp;quot;Static Final Variable - constants&amp;quot;&quot;/&gt;&lt;property id=&quot;20307&quot; value=&quot;328&quot;/&gt;&lt;/object&gt;&lt;object type=&quot;3&quot; unique_id=&quot;11343&quot;&gt;&lt;property id=&quot;20148&quot; value=&quot;5&quot;/&gt;&lt;property id=&quot;20300&quot; value=&quot;Slide 71 - &amp;quot;Shadowing&amp;quot;&quot;/&gt;&lt;property id=&quot;20307&quot; value=&quot;329&quot;/&gt;&lt;/object&gt;&lt;object type=&quot;3&quot; unique_id=&quot;11344&quot;&gt;&lt;property id=&quot;20148&quot; value=&quot;5&quot;/&gt;&lt;property id=&quot;20300&quot; value=&quot;Slide 72 - &amp;quot;Methods – Argument Passing&amp;quot;&quot;/&gt;&lt;property id=&quot;20307&quot; value=&quot;330&quot;/&gt;&lt;/object&gt;&lt;object type=&quot;3&quot; unique_id=&quot;11345&quot;&gt;&lt;property id=&quot;20148&quot; value=&quot;5&quot;/&gt;&lt;property id=&quot;20300&quot; value=&quot;Slide 73 - &amp;quot;Autoboxing and Unboxing Primitive&amp;quot;&quot;/&gt;&lt;property id=&quot;20307&quot; value=&quot;331&quot;/&gt;&lt;/object&gt;&lt;object type=&quot;3&quot; unique_id=&quot;11346&quot;&gt;&lt;property id=&quot;20148&quot; value=&quot;5&quot;/&gt;&lt;property id=&quot;20300&quot; value=&quot;Slide 74 - &amp;quot;Method Overloading&amp;quot;&quot;/&gt;&lt;property id=&quot;20307&quot; value=&quot;332&quot;/&gt;&lt;/object&gt;&lt;object type=&quot;3&quot; unique_id=&quot;11347&quot;&gt;&lt;property id=&quot;20148&quot; value=&quot;5&quot;/&gt;&lt;property id=&quot;20300&quot; value=&quot;Slide 75 - &amp;quot;Object Creation&amp;quot;&quot;/&gt;&lt;property id=&quot;20307&quot; value=&quot;333&quot;/&gt;&lt;/object&gt;&lt;object type=&quot;3&quot; unique_id=&quot;11348&quot;&gt;&lt;property id=&quot;20148&quot; value=&quot;5&quot;/&gt;&lt;property id=&quot;20300&quot; value=&quot;Slide 76 - &amp;quot;Overloaded Constructors&amp;quot;&quot;/&gt;&lt;property id=&quot;20307&quot; value=&quot;334&quot;/&gt;&lt;/object&gt;&lt;object type=&quot;3&quot; unique_id=&quot;11349&quot;&gt;&lt;property id=&quot;20148&quot; value=&quot;5&quot;/&gt;&lt;property id=&quot;20300&quot; value=&quot;Slide 77 - &amp;quot;Working with Overloaded Constructors&amp;quot;&quot;/&gt;&lt;property id=&quot;20307&quot; value=&quot;335&quot;/&gt;&lt;/object&gt;&lt;object type=&quot;3&quot; unique_id=&quot;11350&quot;&gt;&lt;property id=&quot;20148&quot; value=&quot;5&quot;/&gt;&lt;property id=&quot;20300&quot; value=&quot;Slide 78 - &amp;quot;Illegal / Compile-time Errors&amp;quot;&quot;/&gt;&lt;property id=&quot;20307&quot; value=&quot;336&quot;/&gt;&lt;/object&gt;&lt;object type=&quot;3&quot; unique_id=&quot;11351&quot;&gt;&lt;property id=&quot;20148&quot; value=&quot;5&quot;/&gt;&lt;property id=&quot;20300&quot; value=&quot;Slide 79 - &amp;quot;static variable  instead of instance variable&amp;quot;&quot;/&gt;&lt;property id=&quot;20307&quot; value=&quot;337&quot;/&gt;&lt;/object&gt;&lt;object type=&quot;3&quot; unique_id=&quot;11352&quot;&gt;&lt;property id=&quot;20148&quot; value=&quot;5&quot;/&gt;&lt;property id=&quot;20300&quot; value=&quot;Slide 80 - &amp;quot;Object Destruction&amp;quot;&quot;/&gt;&lt;property id=&quot;20307&quot; value=&quot;338&quot;/&gt;&lt;/object&gt;&lt;object type=&quot;3&quot; unique_id=&quot;11353&quot;&gt;&lt;property id=&quot;20148&quot; value=&quot;5&quot;/&gt;&lt;property id=&quot;20300&quot; value=&quot;Slide 81 - &amp;quot;Object Destruction (Cont’d)&amp;quot;&quot;/&gt;&lt;property id=&quot;20307&quot; value=&quot;339&quot;/&gt;&lt;/object&gt;&lt;object type=&quot;3&quot; unique_id=&quot;11354&quot;&gt;&lt;property id=&quot;20148&quot; value=&quot;5&quot;/&gt;&lt;property id=&quot;20300&quot; value=&quot;Slide 82 - &amp;quot;Garbage Collection&amp;quot;&quot;/&gt;&lt;property id=&quot;20307&quot; value=&quot;340&quot;/&gt;&lt;/object&gt;&lt;object type=&quot;3&quot; unique_id=&quot;11355&quot;&gt;&lt;property id=&quot;20148&quot; value=&quot;5&quot;/&gt;&lt;property id=&quot;20300&quot; value=&quot;Slide 83 - &amp;quot;Example&amp;quot;&quot;/&gt;&lt;property id=&quot;20307&quot; value=&quot;341&quot;/&gt;&lt;/object&gt;&lt;object type=&quot;3&quot; unique_id=&quot;11356&quot;&gt;&lt;property id=&quot;20148&quot; value=&quot;5&quot;/&gt;&lt;property id=&quot;20300&quot; value=&quot;Slide 84 - &amp;quot;Example (Cont’d)&amp;quot;&quot;/&gt;&lt;property id=&quot;20307&quot; value=&quot;342&quot;/&gt;&lt;/object&gt;&lt;object type=&quot;3&quot; unique_id=&quot;11357&quot;&gt;&lt;property id=&quot;20148&quot; value=&quot;5&quot;/&gt;&lt;property id=&quot;20300&quot; value=&quot;Slide 85 - &amp;quot;Chapter 5 - Exercieses&amp;quot;&quot;/&gt;&lt;property id=&quot;20307&quot; value=&quot;343&quot;/&gt;&lt;/object&gt;&lt;object type=&quot;3&quot; unique_id=&quot;11358&quot;&gt;&lt;property id=&quot;20148&quot; value=&quot;5&quot;/&gt;&lt;property id=&quot;20300&quot; value=&quot;Slide 86 - &amp;quot;Chapter 6 – Relationships Among Classes&amp;quot;&quot;/&gt;&lt;property id=&quot;20307&quot; value=&quot;344&quot;/&gt;&lt;/object&gt;&lt;object type=&quot;3&quot; unique_id=&quot;11359&quot;&gt;&lt;property id=&quot;20148&quot; value=&quot;5&quot;/&gt;&lt;property id=&quot;20300&quot; value=&quot;Slide 87 - &amp;quot;Kinds of Relationships&amp;quot;&quot;/&gt;&lt;property id=&quot;20307&quot; value=&quot;345&quot;/&gt;&lt;/object&gt;&lt;object type=&quot;3&quot; unique_id=&quot;11360&quot;&gt;&lt;property id=&quot;20148&quot; value=&quot;5&quot;/&gt;&lt;property id=&quot;20300&quot; value=&quot;Slide 88 - &amp;quot;I. Subclass and Inheritance&amp;quot;&quot;/&gt;&lt;property id=&quot;20307&quot; value=&quot;346&quot;/&gt;&lt;/object&gt;&lt;object type=&quot;3&quot; unique_id=&quot;11361&quot;&gt;&lt;property id=&quot;20148&quot; value=&quot;5&quot;/&gt;&lt;property id=&quot;20300&quot; value=&quot;Slide 89 - &amp;quot;Special References&amp;quot;&quot;/&gt;&lt;property id=&quot;20307&quot; value=&quot;347&quot;/&gt;&lt;/object&gt;&lt;object type=&quot;3&quot; unique_id=&quot;11362&quot;&gt;&lt;property id=&quot;20148&quot; value=&quot;5&quot;/&gt;&lt;property id=&quot;20300&quot; value=&quot;Slide 90 - &amp;quot;Inheritance - Example&amp;quot;&quot;/&gt;&lt;property id=&quot;20307&quot; value=&quot;348&quot;/&gt;&lt;/object&gt;&lt;object type=&quot;3&quot; unique_id=&quot;11363&quot;&gt;&lt;property id=&quot;20148&quot; value=&quot;5&quot;/&gt;&lt;property id=&quot;20300&quot; value=&quot;Slide 91 - &amp;quot;Abstract Methods and Classes&amp;quot;&quot;/&gt;&lt;property id=&quot;20307&quot; value=&quot;349&quot;/&gt;&lt;/object&gt;&lt;object type=&quot;3&quot; unique_id=&quot;11364&quot;&gt;&lt;property id=&quot;20148&quot; value=&quot;5&quot;/&gt;&lt;property id=&quot;20300&quot; value=&quot;Slide 92 - &amp;quot;Abstract - Example&amp;quot;&quot;/&gt;&lt;property id=&quot;20307&quot; value=&quot;350&quot;/&gt;&lt;/object&gt;&lt;object type=&quot;3&quot; unique_id=&quot;11365&quot;&gt;&lt;property id=&quot;20148&quot; value=&quot;5&quot;/&gt;&lt;property id=&quot;20300&quot; value=&quot;Slide 93 - &amp;quot;II. Interfaces&amp;quot;&quot;/&gt;&lt;property id=&quot;20307&quot; value=&quot;351&quot;/&gt;&lt;/object&gt;&lt;object type=&quot;3&quot; unique_id=&quot;11366&quot;&gt;&lt;property id=&quot;20148&quot; value=&quot;5&quot;/&gt;&lt;property id=&quot;20300&quot; value=&quot;Slide 94 - &amp;quot;Subinterfaces&amp;quot;&quot;/&gt;&lt;property id=&quot;20307&quot; value=&quot;352&quot;/&gt;&lt;/object&gt;&lt;object type=&quot;3&quot; unique_id=&quot;11367&quot;&gt;&lt;property id=&quot;20148&quot; value=&quot;5&quot;/&gt;&lt;property id=&quot;20300&quot; value=&quot;Slide 95 - &amp;quot;Interface- Example&amp;quot;&quot;/&gt;&lt;property id=&quot;20307&quot; value=&quot;353&quot;/&gt;&lt;/object&gt;&lt;object type=&quot;3&quot; unique_id=&quot;11368&quot;&gt;&lt;property id=&quot;20148&quot; value=&quot;5&quot;/&gt;&lt;property id=&quot;20300&quot; value=&quot;Slide 96 - &amp;quot;III. Packaging&amp;quot;&quot;/&gt;&lt;property id=&quot;20307&quot; value=&quot;354&quot;/&gt;&lt;/object&gt;&lt;object type=&quot;3&quot; unique_id=&quot;11369&quot;&gt;&lt;property id=&quot;20148&quot; value=&quot;5&quot;/&gt;&lt;property id=&quot;20300&quot; value=&quot;Slide 97 - &amp;quot;Class Visibility&amp;quot;&quot;/&gt;&lt;property id=&quot;20307&quot; value=&quot;355&quot;/&gt;&lt;/object&gt;&lt;object type=&quot;3&quot; unique_id=&quot;11370&quot;&gt;&lt;property id=&quot;20148&quot; value=&quot;5&quot;/&gt;&lt;property id=&quot;20300&quot; value=&quot;Slide 98 - &amp;quot;static import&amp;quot;&quot;/&gt;&lt;property id=&quot;20307&quot; value=&quot;356&quot;/&gt;&lt;/object&gt;&lt;object type=&quot;3&quot; unique_id=&quot;11371&quot;&gt;&lt;property id=&quot;20148&quot; value=&quot;5&quot;/&gt;&lt;property id=&quot;20300&quot; value=&quot;Slide 99 - &amp;quot;Visibility of Variables and Methods&amp;quot;&quot;/&gt;&lt;property id=&quot;20307&quot; value=&quot;357&quot;/&gt;&lt;/object&gt;&lt;object type=&quot;3&quot; unique_id=&quot;11372&quot;&gt;&lt;property id=&quot;20148&quot; value=&quot;5&quot;/&gt;&lt;property id=&quot;20300&quot; value=&quot;Slide 100 - &amp;quot;IV. Inner Classes&amp;quot;&quot;/&gt;&lt;property id=&quot;20307&quot; value=&quot;358&quot;/&gt;&lt;/object&gt;&lt;object type=&quot;3&quot; unique_id=&quot;11373&quot;&gt;&lt;property id=&quot;20148&quot; value=&quot;5&quot;/&gt;&lt;property id=&quot;20300&quot; value=&quot;Slide 101 - &amp;quot;Inner Classes - Example&amp;quot;&quot;/&gt;&lt;property id=&quot;20307&quot; value=&quot;359&quot;/&gt;&lt;/object&gt;&lt;object type=&quot;3&quot; unique_id=&quot;11374&quot;&gt;&lt;property id=&quot;20148&quot; value=&quot;5&quot;/&gt;&lt;property id=&quot;20300&quot; value=&quot;Slide 102 - &amp;quot;Threads&amp;quot;&quot;/&gt;&lt;property id=&quot;20307&quot; value=&quot;360&quot;/&gt;&lt;/object&gt;&lt;object type=&quot;3&quot; unique_id=&quot;11375&quot;&gt;&lt;property id=&quot;20148&quot; value=&quot;5&quot;/&gt;&lt;property id=&quot;20300&quot; value=&quot;Slide 103 - &amp;quot;Graphical User Interface  Chapter 16 – Swing&amp;quot;&quot;/&gt;&lt;property id=&quot;20307&quot; value=&quot;361&quot;/&gt;&lt;/object&gt;&lt;object type=&quot;3&quot; unique_id=&quot;11376&quot;&gt;&lt;property id=&quot;20148&quot; value=&quot;5&quot;/&gt;&lt;property id=&quot;20300&quot; value=&quot;Slide 104 - &amp;quot;Java’s Graphical User Interface Tookit&amp;quot;&quot;/&gt;&lt;property id=&quot;20307&quot; value=&quot;362&quot;/&gt;&lt;/object&gt;&lt;object type=&quot;3&quot; unique_id=&quot;11377&quot;&gt;&lt;property id=&quot;20148&quot; value=&quot;5&quot;/&gt;&lt;property id=&quot;20300&quot; value=&quot;Slide 105 - &amp;quot;Swing&amp;quot;&quot;/&gt;&lt;property id=&quot;20307&quot; value=&quot;363&quot;/&gt;&lt;/object&gt;&lt;object type=&quot;3&quot; unique_id=&quot;11378&quot;&gt;&lt;property id=&quot;20148&quot; value=&quot;5&quot;/&gt;&lt;property id=&quot;20300&quot; value=&quot;Slide 106 - &amp;quot;Components in AWT &amp;amp; swing&amp;quot;&quot;/&gt;&lt;property id=&quot;20307&quot; value=&quot;364&quot;/&gt;&lt;/object&gt;&lt;object type=&quot;3&quot; unique_id=&quot;11379&quot;&gt;&lt;property id=&quot;20148&quot; value=&quot;5&quot;/&gt;&lt;property id=&quot;20300&quot; value=&quot;Slide 107 - &amp;quot;User Interface Components in swing&amp;quot;&quot;/&gt;&lt;property id=&quot;20307&quot; value=&quot;365&quot;/&gt;&lt;/object&gt;&lt;object type=&quot;3&quot; unique_id=&quot;11380&quot;&gt;&lt;property id=&quot;20148&quot; value=&quot;5&quot;/&gt;&lt;property id=&quot;20300&quot; value=&quot;Slide 108 - &amp;quot;Components&amp;quot;&quot;/&gt;&lt;property id=&quot;20307&quot; value=&quot;366&quot;/&gt;&lt;/object&gt;&lt;object type=&quot;3&quot; unique_id=&quot;11381&quot;&gt;&lt;property id=&quot;20148&quot; value=&quot;5&quot;/&gt;&lt;property id=&quot;20300&quot; value=&quot;Slide 109 - &amp;quot;MVC Framework&amp;quot;&quot;/&gt;&lt;property id=&quot;20307&quot; value=&quot;367&quot;/&gt;&lt;/object&gt;&lt;object type=&quot;3&quot; unique_id=&quot;11382&quot;&gt;&lt;property id=&quot;20148&quot; value=&quot;5&quot;/&gt;&lt;property id=&quot;20300&quot; value=&quot;Slide 110 - &amp;quot;Methods&amp;quot;&quot;/&gt;&lt;property id=&quot;20307&quot; value=&quot;368&quot;/&gt;&lt;/object&gt;&lt;object type=&quot;3&quot; unique_id=&quot;11383&quot;&gt;&lt;property id=&quot;20148&quot; value=&quot;5&quot;/&gt;&lt;property id=&quot;20300&quot; value=&quot;Slide 111 - &amp;quot;Layout Managers&amp;quot;&quot;/&gt;&lt;property id=&quot;20307&quot; value=&quot;369&quot;/&gt;&lt;/object&gt;&lt;object type=&quot;3&quot; unique_id=&quot;11384&quot;&gt;&lt;property id=&quot;20148&quot; value=&quot;5&quot;/&gt;&lt;property id=&quot;20300&quot; value=&quot;Slide 112 - &amp;quot;Windows and Frames&amp;quot;&quot;/&gt;&lt;property id=&quot;20307&quot; value=&quot;370&quot;/&gt;&lt;/object&gt;&lt;object type=&quot;3&quot; unique_id=&quot;11385&quot;&gt;&lt;property id=&quot;20148&quot; value=&quot;5&quot;/&gt;&lt;property id=&quot;20300&quot; value=&quot;Slide 113 - &amp;quot;Content Panes&amp;quot;&quot;/&gt;&lt;property id=&quot;20307&quot; value=&quot;371&quot;/&gt;&lt;/object&gt;&lt;object type=&quot;3&quot; unique_id=&quot;11386&quot;&gt;&lt;property id=&quot;20148&quot; value=&quot;5&quot;/&gt;&lt;property id=&quot;20300&quot; value=&quot;Slide 114 - &amp;quot;Desktop Integration&amp;quot;&quot;/&gt;&lt;property id=&quot;20307&quot; value=&quot;372&quot;/&gt;&lt;/object&gt;&lt;object type=&quot;3&quot; unique_id=&quot;11387&quot;&gt;&lt;property id=&quot;20148&quot; value=&quot;5&quot;/&gt;&lt;property id=&quot;20300&quot; value=&quot;Slide 115 - &amp;quot;Events&amp;quot;&quot;/&gt;&lt;property id=&quot;20307&quot; value=&quot;373&quot;/&gt;&lt;/object&gt;&lt;object type=&quot;3&quot; unique_id=&quot;11388&quot;&gt;&lt;property id=&quot;20148&quot; value=&quot;5&quot;/&gt;&lt;property id=&quot;20300&quot; value=&quot;Slide 116 - &amp;quot;Semantic Event Classes&amp;quot;&quot;/&gt;&lt;property id=&quot;20307&quot; value=&quot;374&quot;/&gt;&lt;/object&gt;&lt;object type=&quot;3&quot; unique_id=&quot;11389&quot;&gt;&lt;property id=&quot;20148&quot; value=&quot;5&quot;/&gt;&lt;property id=&quot;20300&quot; value=&quot;Slide 117 - &amp;quot;Event Classes - Relationship&amp;quot;&quot;/&gt;&lt;property id=&quot;20307&quot; value=&quot;375&quot;/&gt;&lt;/object&gt;&lt;object type=&quot;3&quot; unique_id=&quot;11390&quot;&gt;&lt;property id=&quot;20148&quot; value=&quot;5&quot;/&gt;&lt;property id=&quot;20300&quot; value=&quot;Slide 118 - &amp;quot;Event Receivers and Listener Interfaces&amp;quot;&quot;/&gt;&lt;property id=&quot;20307&quot; value=&quot;376&quot;/&gt;&lt;/object&gt;&lt;object type=&quot;3&quot; unique_id=&quot;11391&quot;&gt;&lt;property id=&quot;20148&quot; value=&quot;5&quot;/&gt;&lt;property id=&quot;20300&quot; value=&quot;Slide 119 - &amp;quot;Event Sources&amp;quot;&quot;/&gt;&lt;property id=&quot;20307&quot; value=&quot;377&quot;/&gt;&lt;/object&gt;&lt;object type=&quot;3&quot; unique_id=&quot;11392&quot;&gt;&lt;property id=&quot;20148&quot; value=&quot;5&quot;/&gt;&lt;property id=&quot;20300&quot; value=&quot;Slide 120 - &amp;quot;Event Delivery&amp;quot;&quot;/&gt;&lt;property id=&quot;20307&quot; value=&quot;378&quot;/&gt;&lt;/object&gt;&lt;object type=&quot;3&quot; unique_id=&quot;11393&quot;&gt;&lt;property id=&quot;20148&quot; value=&quot;5&quot;/&gt;&lt;property id=&quot;20300&quot; value=&quot;Slide 121 - &amp;quot;Event Summary&amp;quot;&quot;/&gt;&lt;property id=&quot;20307&quot; value=&quot;379&quot;/&gt;&lt;/object&gt;&lt;object type=&quot;3&quot; unique_id=&quot;11394&quot;&gt;&lt;property id=&quot;20148&quot; value=&quot;5&quot;/&gt;&lt;property id=&quot;20300&quot; value=&quot;Slide 122 - &amp;quot;AWT Robot&amp;quot;&quot;/&gt;&lt;property id=&quot;20307&quot; value=&quot;380&quot;/&gt;&lt;/object&gt;&lt;object type=&quot;3&quot; unique_id=&quot;11395&quot;&gt;&lt;property id=&quot;20148&quot; value=&quot;5&quot;/&gt;&lt;property id=&quot;20300&quot; value=&quot;Slide 123 - &amp;quot;Chapter 17- Using Swing Components&amp;quot;&quot;/&gt;&lt;property id=&quot;20307&quot; value=&quot;381&quot;/&gt;&lt;/object&gt;&lt;object type=&quot;3&quot; unique_id=&quot;11396&quot;&gt;&lt;property id=&quot;20148&quot; value=&quot;5&quot;/&gt;&lt;property id=&quot;20300&quot; value=&quot;Slide 124 - &amp;quot;Swing Components&amp;quot;&quot;/&gt;&lt;property id=&quot;20307&quot; value=&quot;382&quot;/&gt;&lt;/object&gt;&lt;object type=&quot;3&quot; unique_id=&quot;11397&quot;&gt;&lt;property id=&quot;20148&quot; value=&quot;5&quot;/&gt;&lt;property id=&quot;20300&quot; value=&quot;Slide 125 - &amp;quot;Swing Components - Examples&amp;quot;&quot;/&gt;&lt;property id=&quot;20307&quot; value=&quot;383&quot;/&gt;&lt;/object&gt;&lt;object type=&quot;3&quot; unique_id=&quot;11398&quot;&gt;&lt;property id=&quot;20148&quot; value=&quot;5&quot;/&gt;&lt;property id=&quot;20300&quot; value=&quot;Slide 126 - &amp;quot;Lesson Learnt - Option&amp;quot;&quot;/&gt;&lt;property id=&quot;20307&quot; value=&quot;384&quot;/&gt;&lt;/object&gt;&lt;object type=&quot;3&quot; unique_id=&quot;11399&quot;&gt;&lt;property id=&quot;20148&quot; value=&quot;5&quot;/&gt;&lt;property id=&quot;20300&quot; value=&quot;Slide 127 - &amp;quot;Dialogs&amp;quot;&quot;/&gt;&lt;property id=&quot;20307&quot; value=&quot;385&quot;/&gt;&lt;/object&gt;&lt;object type=&quot;3&quot; unique_id=&quot;11400&quot;&gt;&lt;property id=&quot;20148&quot; value=&quot;5&quot;/&gt;&lt;property id=&quot;20300&quot; value=&quot;Slide 128 - &amp;quot;Dialogs  - Examples&amp;quot;&quot;/&gt;&lt;property id=&quot;20307&quot; value=&quot;386&quot;/&gt;&lt;/object&gt;&lt;object type=&quot;3&quot; unique_id=&quot;11401&quot;&gt;&lt;property id=&quot;20148&quot; value=&quot;5&quot;/&gt;&lt;property id=&quot;20300&quot; value=&quot;Slide 129 - &amp;quot;Dialogs  - Examples&amp;quot;&quot;/&gt;&lt;property id=&quot;20307&quot; value=&quot;387&quot;/&gt;&lt;/object&gt;&lt;object type=&quot;3&quot; unique_id=&quot;11402&quot;&gt;&lt;property id=&quot;20148&quot; value=&quot;5&quot;/&gt;&lt;property id=&quot;20300&quot; value=&quot;Slide 130 - &amp;quot;Dialogs  - Cont’d&amp;quot;&quot;/&gt;&lt;property id=&quot;20307&quot; value=&quot;388&quot;/&gt;&lt;/object&gt;&lt;object type=&quot;3&quot; unique_id=&quot;11403&quot;&gt;&lt;property id=&quot;20148&quot; value=&quot;5&quot;/&gt;&lt;property id=&quot;20300&quot; value=&quot;Slide 131 - &amp;quot;Exercise1&amp;quot;&quot;/&gt;&lt;property id=&quot;20307&quot; value=&quot;389&quot;/&gt;&lt;/object&gt;&lt;object type=&quot;3&quot; unique_id=&quot;11404&quot;&gt;&lt;property id=&quot;20148&quot; value=&quot;5&quot;/&gt;&lt;property id=&quot;20300&quot; value=&quot;Slide 132 - &amp;quot;Exercise 2&amp;quot;&quot;/&gt;&lt;property id=&quot;20307&quot; value=&quot;390&quot;/&gt;&lt;/object&gt;&lt;object type=&quot;3&quot; unique_id=&quot;11405&quot;&gt;&lt;property id=&quot;20148&quot; value=&quot;5&quot;/&gt;&lt;property id=&quot;20300&quot; value=&quot;Slide 133 - &amp;quot;Chapter 19- Layout Managers&amp;quot;&quot;/&gt;&lt;property id=&quot;20307&quot; value=&quot;391&quot;/&gt;&lt;/object&gt;&lt;object type=&quot;3&quot; unique_id=&quot;11406&quot;&gt;&lt;property id=&quot;20148&quot; value=&quot;5&quot;/&gt;&lt;property id=&quot;20300&quot; value=&quot;Slide 134 - &amp;quot;Layout Manager&amp;quot;&quot;/&gt;&lt;property id=&quot;20307&quot; value=&quot;392&quot;/&gt;&lt;/object&gt;&lt;object type=&quot;3&quot; unique_id=&quot;11407&quot;&gt;&lt;property id=&quot;20148&quot; value=&quot;5&quot;/&gt;&lt;property id=&quot;20300&quot; value=&quot;Slide 135 - &amp;quot;Layout Managers&amp;quot;&quot;/&gt;&lt;property id=&quot;20307&quot; value=&quot;393&quot;/&gt;&lt;/object&gt;&lt;object type=&quot;3&quot; unique_id=&quot;11408&quot;&gt;&lt;property id=&quot;20148&quot; value=&quot;5&quot;/&gt;&lt;property id=&quot;20300&quot; value=&quot;Slide 136 - &amp;quot;FlowLayout&amp;quot;&quot;/&gt;&lt;property id=&quot;20307&quot; value=&quot;394&quot;/&gt;&lt;/object&gt;&lt;object type=&quot;3&quot; unique_id=&quot;11409&quot;&gt;&lt;property id=&quot;20148&quot; value=&quot;5&quot;/&gt;&lt;property id=&quot;20300&quot; value=&quot;Slide 137 - &amp;quot;GridLayout&amp;quot;&quot;/&gt;&lt;property id=&quot;20307&quot; value=&quot;395&quot;/&gt;&lt;/object&gt;&lt;object type=&quot;3&quot; unique_id=&quot;11410&quot;&gt;&lt;property id=&quot;20148&quot; value=&quot;5&quot;/&gt;&lt;property id=&quot;20300&quot; value=&quot;Slide 138 - &amp;quot;BorderLayout&amp;quot;&quot;/&gt;&lt;property id=&quot;20307&quot; value=&quot;396&quot;/&gt;&lt;/object&gt;&lt;object type=&quot;3&quot; unique_id=&quot;11411&quot;&gt;&lt;property id=&quot;20148&quot; value=&quot;5&quot;/&gt;&lt;property id=&quot;20300&quot; value=&quot;Slide 139 - &amp;quot;Exercise&amp;quot;&quot;/&gt;&lt;property id=&quot;20307&quot; value=&quot;397&quot;/&gt;&lt;/object&gt;&lt;object type=&quot;3&quot; unique_id=&quot;11412&quot;&gt;&lt;property id=&quot;20148&quot; value=&quot;5&quot;/&gt;&lt;property id=&quot;20300&quot; value=&quot;Slide 140 - &amp;quot;Database Programming  with JDBC and Java&amp;quot;&quot;/&gt;&lt;property id=&quot;20307&quot; value=&quot;398&quot;/&gt;&lt;/object&gt;&lt;object type=&quot;3&quot; unique_id=&quot;11413&quot;&gt;&lt;property id=&quot;20148&quot; value=&quot;5&quot;/&gt;&lt;property id=&quot;20300&quot; value=&quot;Slide 141 - &amp;quot;JDBC&amp;quot;&quot;/&gt;&lt;property id=&quot;20307&quot; value=&quot;399&quot;/&gt;&lt;/object&gt;&lt;object type=&quot;3&quot; unique_id=&quot;11414&quot;&gt;&lt;property id=&quot;20148&quot; value=&quot;5&quot;/&gt;&lt;property id=&quot;20300&quot; value=&quot;Slide 142 - &amp;quot;Java Database Connectivity Basics&amp;quot;&quot;/&gt;&lt;property id=&quot;20307&quot; value=&quot;400&quot;/&gt;&lt;/object&gt;&lt;object type=&quot;3&quot; unique_id=&quot;11415&quot;&gt;&lt;property id=&quot;20148&quot; value=&quot;5&quot;/&gt;&lt;property id=&quot;20300&quot; value=&quot;Slide 143 - &amp;quot;Understanding SQL Statements&amp;quot;&quot;/&gt;&lt;property id=&quot;20307&quot; value=&quot;401&quot;/&gt;&lt;/object&gt;&lt;object type=&quot;3&quot; unique_id=&quot;11416&quot;&gt;&lt;property id=&quot;20148&quot; value=&quot;5&quot;/&gt;&lt;property id=&quot;20300&quot; value=&quot;Slide 144 - &amp;quot;Select Statment&amp;quot;&quot;/&gt;&lt;property id=&quot;20307&quot; value=&quot;402&quot;/&gt;&lt;/object&gt;&lt;object type=&quot;3&quot; unique_id=&quot;11417&quot;&gt;&lt;property id=&quot;20148&quot; value=&quot;5&quot;/&gt;&lt;property id=&quot;20300&quot; value=&quot;Slide 145 - &amp;quot;Insert Into Statment&amp;quot;&quot;/&gt;&lt;property id=&quot;20307&quot; value=&quot;403&quot;/&gt;&lt;/object&gt;&lt;object type=&quot;3&quot; unique_id=&quot;11418&quot;&gt;&lt;property id=&quot;20148&quot; value=&quot;5&quot;/&gt;&lt;property id=&quot;20300&quot; value=&quot;Slide 146 - &amp;quot;Update Statment&amp;quot;&quot;/&gt;&lt;property id=&quot;20307&quot; value=&quot;404&quot;/&gt;&lt;/object&gt;&lt;object type=&quot;3&quot; unique_id=&quot;11419&quot;&gt;&lt;property id=&quot;20148&quot; value=&quot;5&quot;/&gt;&lt;property id=&quot;20300&quot; value=&quot;Slide 147 - &amp;quot;Delete Statment&amp;quot;&quot;/&gt;&lt;property id=&quot;20307&quot; value=&quot;405&quot;/&gt;&lt;/object&gt;&lt;object type=&quot;3&quot; unique_id=&quot;11420&quot;&gt;&lt;property id=&quot;20148&quot; value=&quot;5&quot;/&gt;&lt;property id=&quot;20300&quot; value=&quot;Slide 148 - &amp;quot;Connection to MS-Access&amp;quot;&quot;/&gt;&lt;property id=&quot;20307&quot; value=&quot;406&quot;/&gt;&lt;/object&gt;&lt;object type=&quot;3&quot; unique_id=&quot;11421&quot;&gt;&lt;property id=&quot;20148&quot; value=&quot;5&quot;/&gt;&lt;property id=&quot;20300&quot; value=&quot;Slide 149 - &amp;quot;Prepare Connection to MySQL&amp;quot;&quot;/&gt;&lt;property id=&quot;20307&quot; value=&quot;407&quot;/&gt;&lt;/object&gt;&lt;object type=&quot;3&quot; unique_id=&quot;11422&quot;&gt;&lt;property id=&quot;20148&quot; value=&quot;5&quot;/&gt;&lt;property id=&quot;20300&quot; value=&quot;Slide 150 - &amp;quot;Basic Steps Using JDBC&amp;quot;&quot;/&gt;&lt;property id=&quot;20307&quot; value=&quot;408&quot;/&gt;&lt;/object&gt;&lt;object type=&quot;3&quot; unique_id=&quot;11423&quot;&gt;&lt;property id=&quot;20148&quot; value=&quot;5&quot;/&gt;&lt;property id=&quot;20300&quot; value=&quot;Slide 151 - &amp;quot;JDBC Connection&amp;quot;&quot;/&gt;&lt;property id=&quot;20307&quot; value=&quot;409&quot;/&gt;&lt;/object&gt;&lt;object type=&quot;3&quot; unique_id=&quot;11424&quot;&gt;&lt;property id=&quot;20148&quot; value=&quot;5&quot;/&gt;&lt;property id=&quot;20300&quot; value=&quot;Slide 152 - &amp;quot;Mysql Query Statements Execution(1)&amp;quot;&quot;/&gt;&lt;property id=&quot;20307&quot; value=&quot;410&quot;/&gt;&lt;/object&gt;&lt;object type=&quot;3&quot; unique_id=&quot;11425&quot;&gt;&lt;property id=&quot;20148&quot; value=&quot;5&quot;/&gt;&lt;property id=&quot;20300&quot; value=&quot;Slide 153 - &amp;quot;Mysql Query Statements Execution(2)&amp;quot;&quot;/&gt;&lt;property id=&quot;20307&quot; value=&quot;411&quot;/&gt;&lt;/object&gt;&lt;object type=&quot;3&quot; unique_id=&quot;11426&quot;&gt;&lt;property id=&quot;20148&quot; value=&quot;5&quot;/&gt;&lt;property id=&quot;20300&quot; value=&quot;Slide 154 - &amp;quot;Mysql Query Statements Execution(3)&amp;quot;&quot;/&gt;&lt;property id=&quot;20307&quot; value=&quot;412&quot;/&gt;&lt;/object&gt;&lt;object type=&quot;3&quot; unique_id=&quot;11427&quot;&gt;&lt;property id=&quot;20148&quot; value=&quot;5&quot;/&gt;&lt;property id=&quot;20300&quot; value=&quot;Slide 155 - &amp;quot;Mysql Query Statements Execution(4)&amp;quot;&quot;/&gt;&lt;property id=&quot;20307&quot; value=&quot;413&quot;/&gt;&lt;/object&gt;&lt;object type=&quot;3&quot; unique_id=&quot;11428&quot;&gt;&lt;property id=&quot;20148&quot; value=&quot;5&quot;/&gt;&lt;property id=&quot;20300&quot; value=&quot;Slide 156 - &amp;quot;Group Assignment (Project)&amp;quot;&quot;/&gt;&lt;property id=&quot;20307&quot; value=&quot;414&quot;/&gt;&lt;/object&gt;&lt;/object&gt;&lt;object type=&quot;8&quot; unique_id=&quot;10483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1871</TotalTime>
  <Words>1393</Words>
  <Application>Microsoft Office PowerPoint</Application>
  <PresentationFormat>On-screen Show (4:3)</PresentationFormat>
  <Paragraphs>363</Paragraphs>
  <Slides>20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CST-104</vt:lpstr>
      <vt:lpstr>Lecture Outline  (2nd Semester)</vt:lpstr>
      <vt:lpstr>CHAPTER 4  Structures</vt:lpstr>
      <vt:lpstr>What is a structure?</vt:lpstr>
      <vt:lpstr>Syntax</vt:lpstr>
      <vt:lpstr>Structure Member in Memory</vt:lpstr>
      <vt:lpstr>A Simple Structure</vt:lpstr>
      <vt:lpstr>Slide 8</vt:lpstr>
      <vt:lpstr>Initializing Structure Members</vt:lpstr>
      <vt:lpstr>Initializing Structure Members</vt:lpstr>
      <vt:lpstr>Array of struture</vt:lpstr>
      <vt:lpstr>Structure within structure</vt:lpstr>
      <vt:lpstr>Slide 13</vt:lpstr>
      <vt:lpstr>Slide 14</vt:lpstr>
      <vt:lpstr>Enumerations (programmer-defined type)</vt:lpstr>
      <vt:lpstr>Slide 16</vt:lpstr>
      <vt:lpstr>Slide 17</vt:lpstr>
      <vt:lpstr>Enumerations Example</vt:lpstr>
      <vt:lpstr>Other Examples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M-743K</dc:creator>
  <cp:lastModifiedBy>M-743K</cp:lastModifiedBy>
  <cp:revision>140</cp:revision>
  <dcterms:created xsi:type="dcterms:W3CDTF">2015-09-24T07:39:38Z</dcterms:created>
  <dcterms:modified xsi:type="dcterms:W3CDTF">2018-06-05T03:53:04Z</dcterms:modified>
</cp:coreProperties>
</file>