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17" r:id="rId14"/>
    <p:sldId id="292" r:id="rId15"/>
    <p:sldId id="318" r:id="rId16"/>
    <p:sldId id="294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16" r:id="rId25"/>
    <p:sldId id="304" r:id="rId26"/>
    <p:sldId id="320" r:id="rId27"/>
    <p:sldId id="321" r:id="rId28"/>
    <p:sldId id="305" r:id="rId29"/>
    <p:sldId id="319" r:id="rId30"/>
    <p:sldId id="322" r:id="rId31"/>
    <p:sldId id="309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8" autoAdjust="0"/>
  </p:normalViewPr>
  <p:slideViewPr>
    <p:cSldViewPr>
      <p:cViewPr>
        <p:scale>
          <a:sx n="75" d="100"/>
          <a:sy n="75" d="100"/>
        </p:scale>
        <p:origin x="-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4DE43-E1E5-49BB-A07C-69F36BFCF5D2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639-656C-420E-B1E4-C4F5B72A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FF4DD2A4-5313-4CE1-9C7A-CD517568388C}" type="datetime1">
              <a:rPr lang="en-US" sz="1100">
                <a:solidFill>
                  <a:prstClr val="black"/>
                </a:solidFill>
                <a:latin typeface="Times New Roman" pitchFamily="18" charset="0"/>
              </a:rPr>
              <a:pPr/>
              <a:t>8/26/2018</a:t>
            </a:fld>
            <a:endParaRPr lang="en-US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64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42EDC66E-94E7-4CFD-872B-01DBC3DBF26D}" type="slidenum">
              <a:rPr lang="en-US" sz="11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Inheritance</a:t>
            </a:r>
          </a:p>
          <a:p>
            <a:r>
              <a:rPr lang="en-US" dirty="0" smtClean="0"/>
              <a:t>Inheritance lets you create new classes from existing class. Any new class that you create from an existing class is called </a:t>
            </a:r>
            <a:r>
              <a:rPr lang="en-US" b="1" dirty="0" smtClean="0"/>
              <a:t>derived class</a:t>
            </a:r>
            <a:r>
              <a:rPr lang="en-US" dirty="0" smtClean="0"/>
              <a:t>; existing class is called </a:t>
            </a:r>
            <a:r>
              <a:rPr lang="en-US" b="1" dirty="0" smtClean="0"/>
              <a:t>base class</a:t>
            </a:r>
            <a:r>
              <a:rPr lang="en-US" dirty="0" smtClean="0"/>
              <a:t>. The inheritance relationship enables a derived class to inherit features from its base class.</a:t>
            </a:r>
          </a:p>
          <a:p>
            <a:endParaRPr lang="en-US" dirty="0" smtClean="0"/>
          </a:p>
          <a:p>
            <a:pPr marL="0" lvl="1"/>
            <a:r>
              <a:rPr lang="en-US" sz="2400" b="1" dirty="0" smtClean="0"/>
              <a:t>Operator Overloading</a:t>
            </a:r>
          </a:p>
          <a:p>
            <a:r>
              <a:rPr lang="en-US" dirty="0" smtClean="0"/>
              <a:t>When an existing operator, such as + or =, is given the capability to operate on a new data type, it is said to be overloaded.</a:t>
            </a:r>
          </a:p>
          <a:p>
            <a:endParaRPr lang="en-US" b="1" dirty="0" smtClean="0"/>
          </a:p>
          <a:p>
            <a:r>
              <a:rPr lang="en-US" b="1" dirty="0" smtClean="0"/>
              <a:t>Polymorphism</a:t>
            </a:r>
          </a:p>
          <a:p>
            <a:r>
              <a:rPr lang="en-US" dirty="0" smtClean="0"/>
              <a:t>Using functions in different ways, depending on what they are operating on, is called </a:t>
            </a:r>
            <a:r>
              <a:rPr lang="en-US" b="1" dirty="0" smtClean="0"/>
              <a:t>polymorphism</a:t>
            </a:r>
            <a:r>
              <a:rPr lang="en-US" dirty="0" smtClean="0"/>
              <a:t>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B984F281-4EFE-4995-8DC7-3005F465A740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E3EF6E16-DC9C-4DF8-AA5D-B6866ACF48FE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EDCE-885A-4648-BCA5-914FC0865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3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ECD-8045-423F-96AB-4B3DDE5B25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5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89A1-EAA2-4C67-A3AF-D11B58CC5B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6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EDCE-885A-4648-BCA5-914FC0865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DA58-4D5B-45F9-88D0-58D9691DE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8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E359-EC2B-4307-960F-841CFE5D31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3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926-65BA-4DF4-8693-C20A2CB169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598E-B260-40AD-A521-6DB55E5ED8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54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C4C-82C4-4AC4-BB16-0EAAE5A1C7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7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AB17-E16A-4421-BA9C-BBDDEF43BF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5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51A6-F5A2-46D1-B2A1-7668CD5318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DA58-4D5B-45F9-88D0-58D9691DE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2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47-737F-44AE-8466-9DEF71A6B5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10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ECD-8045-423F-96AB-4B3DDE5B25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2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89A1-EAA2-4C67-A3AF-D11B58CC5B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E359-EC2B-4307-960F-841CFE5D31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926-65BA-4DF4-8693-C20A2CB169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6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598E-B260-40AD-A521-6DB55E5ED8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C4C-82C4-4AC4-BB16-0EAAE5A1C7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AB17-E16A-4421-BA9C-BBDDEF43BF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51A6-F5A2-46D1-B2A1-7668CD5318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47-737F-44AE-8466-9DEF71A6B5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01BA-D734-41F0-820D-CE7D3A0717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8BBD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*******Faculty of Computer Science*******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15185" b="26471"/>
          <a:stretch/>
        </p:blipFill>
        <p:spPr>
          <a:xfrm>
            <a:off x="6324600" y="44449"/>
            <a:ext cx="2806700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0" i="0" u="none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01BA-D734-41F0-820D-CE7D3A0717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8BBD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*******Faculty of Computer Science*******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15185" b="26471"/>
          <a:stretch/>
        </p:blipFill>
        <p:spPr>
          <a:xfrm>
            <a:off x="6324600" y="44449"/>
            <a:ext cx="2806700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0" i="0" u="none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sz="8000" smtClean="0"/>
              <a:t>CST-104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2133600"/>
            <a:ext cx="9144000" cy="2362200"/>
          </a:xfrm>
        </p:spPr>
        <p:txBody>
          <a:bodyPr/>
          <a:lstStyle/>
          <a:p>
            <a:pPr algn="ctr" eaLnBrk="1" hangingPunct="1"/>
            <a:r>
              <a:rPr lang="en-US" sz="4800" b="1" dirty="0" smtClean="0"/>
              <a:t>Object Oriented</a:t>
            </a:r>
          </a:p>
          <a:p>
            <a:pPr algn="ctr" eaLnBrk="1" hangingPunct="1"/>
            <a:r>
              <a:rPr lang="en-US" sz="4800" b="1" dirty="0" smtClean="0"/>
              <a:t> Programming In  C++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03385" y="419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sz="2600" kern="0" dirty="0">
                <a:solidFill>
                  <a:prstClr val="black"/>
                </a:solidFill>
              </a:rPr>
              <a:t>Fourth Edition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sz="2600" kern="0" dirty="0">
                <a:solidFill>
                  <a:prstClr val="black"/>
                </a:solidFill>
              </a:rPr>
              <a:t>Robert </a:t>
            </a:r>
            <a:r>
              <a:rPr lang="en-US" sz="2600" kern="0" dirty="0" err="1">
                <a:solidFill>
                  <a:prstClr val="black"/>
                </a:solidFill>
              </a:rPr>
              <a:t>Lafore</a:t>
            </a:r>
            <a:endParaRPr lang="en-US" sz="2600" kern="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Class - Example</a:t>
            </a:r>
          </a:p>
        </p:txBody>
      </p:sp>
      <p:sp>
        <p:nvSpPr>
          <p:cNvPr id="7885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876800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class smallobj               //define a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int somedata;          //class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void setdata(int d)    //member function to set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{ somedata = d;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void showdata()        //member function to display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{ cout &lt;&lt; “\nData is “ &lt;&lt; somedata;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590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Accessing / Calling member functions</a:t>
            </a:r>
          </a:p>
        </p:txBody>
      </p:sp>
      <p:sp>
        <p:nvSpPr>
          <p:cNvPr id="79875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Defining Object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smallobj s1, s2;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Calling Member Functions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s1.setdata(10);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s2.setdata(20);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s1.showdata();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s2.showdata();    </a:t>
            </a:r>
          </a:p>
        </p:txBody>
      </p:sp>
    </p:spTree>
    <p:extLst>
      <p:ext uri="{BB962C8B-B14F-4D97-AF65-F5344CB8AC3E}">
        <p14:creationId xmlns:p14="http://schemas.microsoft.com/office/powerpoint/2010/main" val="26241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4191000" cy="5791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smallobj.cpp</a:t>
            </a:r>
          </a:p>
          <a:p>
            <a:pPr marL="0" indent="0">
              <a:buNone/>
            </a:pPr>
            <a:r>
              <a:rPr lang="en-US" dirty="0"/>
              <a:t>// demonstrates a small, simple object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smallobj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somedata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somedata</a:t>
            </a:r>
            <a:r>
              <a:rPr lang="en-US" dirty="0"/>
              <a:t> = d; 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showdata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“Data is “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&lt;&lt; </a:t>
            </a:r>
            <a:r>
              <a:rPr lang="en-US" dirty="0" err="1" smtClean="0"/>
              <a:t>somedata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smallobj</a:t>
            </a:r>
            <a:r>
              <a:rPr lang="en-US" dirty="0"/>
              <a:t> s1, s2; </a:t>
            </a:r>
          </a:p>
          <a:p>
            <a:pPr marL="0" indent="0">
              <a:buNone/>
            </a:pPr>
            <a:r>
              <a:rPr lang="en-US" dirty="0"/>
              <a:t>s1.setdata(1066); </a:t>
            </a:r>
            <a:r>
              <a:rPr lang="en-US" dirty="0" smtClean="0"/>
              <a:t>s2.setdata(1776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s1.showdata();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s2.showdata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211015" y="0"/>
            <a:ext cx="8792308" cy="838200"/>
          </a:xfrm>
        </p:spPr>
        <p:txBody>
          <a:bodyPr/>
          <a:lstStyle/>
          <a:p>
            <a:pPr eaLnBrk="1" hangingPunct="1"/>
            <a:r>
              <a:rPr lang="en-US" sz="4200" smtClean="0"/>
              <a:t>Class C++ Objects as Physical Objects</a:t>
            </a:r>
          </a:p>
        </p:txBody>
      </p:sp>
      <p:sp>
        <p:nvSpPr>
          <p:cNvPr id="8089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609600"/>
            <a:ext cx="4314092" cy="6096000"/>
          </a:xfr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// objpart.cpp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#include &lt;</a:t>
            </a:r>
            <a:r>
              <a:rPr lang="en-US" sz="1800" dirty="0" err="1" smtClean="0">
                <a:solidFill>
                  <a:srgbClr val="000000"/>
                </a:solidFill>
              </a:rPr>
              <a:t>iostream.h</a:t>
            </a:r>
            <a:r>
              <a:rPr lang="en-US" sz="1800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class part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modelnumber</a:t>
            </a:r>
            <a:r>
              <a:rPr lang="en-US" sz="1800" dirty="0" smtClean="0">
                <a:solidFill>
                  <a:srgbClr val="000000"/>
                </a:solidFill>
              </a:rPr>
              <a:t>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partnumber</a:t>
            </a:r>
            <a:r>
              <a:rPr lang="en-US" sz="1800" dirty="0" smtClean="0">
                <a:solidFill>
                  <a:srgbClr val="000000"/>
                </a:solidFill>
              </a:rPr>
              <a:t>;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float cost;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void </a:t>
            </a:r>
            <a:r>
              <a:rPr lang="en-US" sz="1800" dirty="0" err="1" smtClean="0">
                <a:solidFill>
                  <a:srgbClr val="000000"/>
                </a:solidFill>
              </a:rPr>
              <a:t>setpart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mn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pn</a:t>
            </a:r>
            <a:r>
              <a:rPr lang="en-US" sz="1800" dirty="0" smtClean="0">
                <a:solidFill>
                  <a:srgbClr val="000000"/>
                </a:solidFill>
              </a:rPr>
              <a:t>, float c)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{ </a:t>
            </a:r>
            <a:r>
              <a:rPr lang="en-US" sz="1800" dirty="0" err="1" smtClean="0">
                <a:solidFill>
                  <a:srgbClr val="000000"/>
                </a:solidFill>
              </a:rPr>
              <a:t>modelnumber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</a:rPr>
              <a:t>mn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  </a:t>
            </a:r>
            <a:r>
              <a:rPr lang="en-US" sz="1800" dirty="0" err="1" smtClean="0">
                <a:solidFill>
                  <a:srgbClr val="000000"/>
                </a:solidFill>
              </a:rPr>
              <a:t>partnumber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</a:rPr>
              <a:t>pn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  cost = 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void </a:t>
            </a:r>
            <a:r>
              <a:rPr lang="en-US" sz="1800" dirty="0" err="1" smtClean="0">
                <a:solidFill>
                  <a:srgbClr val="000000"/>
                </a:solidFill>
              </a:rPr>
              <a:t>showpart</a:t>
            </a:r>
            <a:r>
              <a:rPr lang="en-US" sz="1800" dirty="0" smtClean="0">
                <a:solidFill>
                  <a:srgbClr val="000000"/>
                </a:solidFill>
              </a:rPr>
              <a:t>()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{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“Model “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    &lt;&lt; </a:t>
            </a:r>
            <a:r>
              <a:rPr lang="en-US" sz="1800" dirty="0" err="1" smtClean="0">
                <a:solidFill>
                  <a:srgbClr val="000000"/>
                </a:solidFill>
              </a:rPr>
              <a:t>modelnumber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“, part “   &lt;&lt; </a:t>
            </a:r>
            <a:r>
              <a:rPr lang="en-US" sz="1800" dirty="0" err="1" smtClean="0">
                <a:solidFill>
                  <a:srgbClr val="000000"/>
                </a:solidFill>
              </a:rPr>
              <a:t>partnumber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“, costs $” &lt;&lt; cost &lt;&lt; </a:t>
            </a:r>
            <a:r>
              <a:rPr lang="en-US" sz="1800" dirty="0" err="1" smtClean="0">
                <a:solidFill>
                  <a:srgbClr val="000000"/>
                </a:solidFill>
              </a:rPr>
              <a:t>endl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};</a:t>
            </a:r>
          </a:p>
        </p:txBody>
      </p:sp>
      <p:sp>
        <p:nvSpPr>
          <p:cNvPr id="4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724400" y="914400"/>
            <a:ext cx="3810000" cy="556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part part1;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part1.setpart(6244, 373, 217.55F);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part1.showpart();                  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return 0;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4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-1143000" y="0"/>
            <a:ext cx="8792308" cy="838200"/>
          </a:xfrm>
        </p:spPr>
        <p:txBody>
          <a:bodyPr/>
          <a:lstStyle/>
          <a:p>
            <a:pPr eaLnBrk="1" hangingPunct="1"/>
            <a:r>
              <a:rPr lang="en-US" sz="4200" dirty="0" smtClean="0"/>
              <a:t>C++ Objects as Data Types</a:t>
            </a:r>
          </a:p>
        </p:txBody>
      </p:sp>
      <p:sp>
        <p:nvSpPr>
          <p:cNvPr id="8397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762000"/>
            <a:ext cx="4542692" cy="5715000"/>
          </a:xfrm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// englobj.cpp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#include &lt;</a:t>
            </a:r>
            <a:r>
              <a:rPr lang="en-US" sz="1800" dirty="0" err="1" smtClean="0">
                <a:solidFill>
                  <a:srgbClr val="000000"/>
                </a:solidFill>
              </a:rPr>
              <a:t>iostream.h</a:t>
            </a:r>
            <a:r>
              <a:rPr lang="en-US" sz="1800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class Distance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feet;   float inches;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void </a:t>
            </a:r>
            <a:r>
              <a:rPr lang="en-US" sz="1800" dirty="0" err="1" smtClean="0">
                <a:solidFill>
                  <a:srgbClr val="000000"/>
                </a:solidFill>
              </a:rPr>
              <a:t>setdist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ft</a:t>
            </a:r>
            <a:r>
              <a:rPr lang="en-US" sz="1800" dirty="0" smtClean="0">
                <a:solidFill>
                  <a:srgbClr val="000000"/>
                </a:solidFill>
              </a:rPr>
              <a:t>, float in)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{ feet = </a:t>
            </a:r>
            <a:r>
              <a:rPr lang="en-US" sz="1800" dirty="0" err="1" smtClean="0">
                <a:solidFill>
                  <a:srgbClr val="000000"/>
                </a:solidFill>
              </a:rPr>
              <a:t>ft</a:t>
            </a:r>
            <a:r>
              <a:rPr lang="en-US" sz="1800" dirty="0" smtClean="0">
                <a:solidFill>
                  <a:srgbClr val="000000"/>
                </a:solidFill>
              </a:rPr>
              <a:t>; inches = in;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void </a:t>
            </a:r>
            <a:r>
              <a:rPr lang="en-US" sz="1800" dirty="0" err="1" smtClean="0">
                <a:solidFill>
                  <a:srgbClr val="000000"/>
                </a:solidFill>
              </a:rPr>
              <a:t>getdist</a:t>
            </a:r>
            <a:r>
              <a:rPr lang="en-US" sz="1800" dirty="0" smtClean="0">
                <a:solidFill>
                  <a:srgbClr val="000000"/>
                </a:solidFill>
              </a:rPr>
              <a:t>()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{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“\</a:t>
            </a:r>
            <a:r>
              <a:rPr lang="en-US" sz="1800" dirty="0" err="1" smtClean="0">
                <a:solidFill>
                  <a:srgbClr val="000000"/>
                </a:solidFill>
              </a:rPr>
              <a:t>nEnter</a:t>
            </a:r>
            <a:r>
              <a:rPr lang="en-US" sz="1800" dirty="0" smtClean="0">
                <a:solidFill>
                  <a:srgbClr val="000000"/>
                </a:solidFill>
              </a:rPr>
              <a:t> feet: “;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</a:rPr>
              <a:t>cin</a:t>
            </a:r>
            <a:r>
              <a:rPr lang="en-US" sz="1800" dirty="0" smtClean="0">
                <a:solidFill>
                  <a:srgbClr val="000000"/>
                </a:solidFill>
              </a:rPr>
              <a:t> &gt;&gt; feet;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“Enter inches: “;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</a:rPr>
              <a:t>cin</a:t>
            </a:r>
            <a:r>
              <a:rPr lang="en-US" sz="1800" dirty="0" smtClean="0">
                <a:solidFill>
                  <a:srgbClr val="000000"/>
                </a:solidFill>
              </a:rPr>
              <a:t> &gt;&gt; inches;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void </a:t>
            </a:r>
            <a:r>
              <a:rPr lang="en-US" sz="1800" dirty="0" err="1" smtClean="0">
                <a:solidFill>
                  <a:srgbClr val="000000"/>
                </a:solidFill>
              </a:rPr>
              <a:t>showdist</a:t>
            </a:r>
            <a:r>
              <a:rPr lang="en-US" sz="1800" dirty="0" smtClean="0">
                <a:solidFill>
                  <a:srgbClr val="000000"/>
                </a:solidFill>
              </a:rPr>
              <a:t>()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{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feet &lt;&lt; “\’-” &lt;&lt; inches &lt;&lt; ‘\”’;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4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800600" y="990600"/>
            <a:ext cx="4191000" cy="525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Distance dist1, dist2;        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dist1.setdist(11, 6.25);      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dist2.getdist();               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“\ndist1 = “;  dist1.showdist();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“\ndist2 = “;  dist2.showdist();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cout</a:t>
            </a:r>
            <a:r>
              <a:rPr lang="en-US" sz="1800" dirty="0" smtClean="0">
                <a:solidFill>
                  <a:srgbClr val="000000"/>
                </a:solidFill>
              </a:rPr>
              <a:t> &lt;&lt; </a:t>
            </a:r>
            <a:r>
              <a:rPr lang="en-US" sz="1800" dirty="0" err="1" smtClean="0">
                <a:solidFill>
                  <a:srgbClr val="000000"/>
                </a:solidFill>
              </a:rPr>
              <a:t>endl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return 0;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211015" y="76200"/>
            <a:ext cx="8792308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Accessing Member Data with </a:t>
            </a:r>
            <a:r>
              <a:rPr lang="en-US" sz="4000" smtClean="0">
                <a:solidFill>
                  <a:srgbClr val="FF0000"/>
                </a:solidFill>
              </a:rPr>
              <a:t>this</a:t>
            </a:r>
            <a:endParaRPr lang="en-US" sz="4200" smtClean="0">
              <a:solidFill>
                <a:srgbClr val="FF0000"/>
              </a:solidFill>
            </a:endParaRPr>
          </a:p>
        </p:txBody>
      </p:sp>
      <p:sp>
        <p:nvSpPr>
          <p:cNvPr id="8294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252046" y="1066800"/>
            <a:ext cx="8610600" cy="5562600"/>
          </a:xfrm>
        </p:spPr>
        <p:txBody>
          <a:bodyPr/>
          <a:lstStyle/>
          <a:p>
            <a:pPr eaLnBrk="1" hangingPunct="1"/>
            <a:r>
              <a:rPr lang="en-US" sz="2600" smtClean="0">
                <a:solidFill>
                  <a:srgbClr val="000000"/>
                </a:solidFill>
              </a:rPr>
              <a:t>The </a:t>
            </a:r>
            <a:r>
              <a:rPr lang="en-US" sz="2600" smtClean="0">
                <a:solidFill>
                  <a:srgbClr val="FF0000"/>
                </a:solidFill>
              </a:rPr>
              <a:t>this</a:t>
            </a:r>
            <a:r>
              <a:rPr lang="en-US" sz="2600" smtClean="0"/>
              <a:t>  pointer can be used to access the member data in an object it point to</a:t>
            </a:r>
          </a:p>
          <a:p>
            <a:pPr eaLnBrk="1" hangingPunct="1"/>
            <a:endParaRPr lang="en-US" sz="1000" smtClean="0"/>
          </a:p>
          <a:p>
            <a:pPr algn="just" eaLnBrk="1" hangingPunct="1"/>
            <a:r>
              <a:rPr lang="en-US" sz="2600" smtClean="0"/>
              <a:t>When the name of member data and argument are the same, use </a:t>
            </a:r>
            <a:r>
              <a:rPr lang="en-US" sz="2600" smtClean="0">
                <a:solidFill>
                  <a:srgbClr val="FF0000"/>
                </a:solidFill>
              </a:rPr>
              <a:t>this-&gt; </a:t>
            </a:r>
            <a:r>
              <a:rPr lang="en-US" sz="2600" smtClean="0"/>
              <a:t>to represent the member data</a:t>
            </a:r>
          </a:p>
          <a:p>
            <a:pPr algn="just" eaLnBrk="1" hangingPunct="1"/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Example:</a:t>
            </a: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void setpart(int modelnumber , int pn, float cost)  //set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    </a:t>
            </a:r>
            <a:r>
              <a:rPr lang="en-US" sz="2400" smtClean="0">
                <a:solidFill>
                  <a:srgbClr val="FF0000"/>
                </a:solidFill>
              </a:rPr>
              <a:t>this-&gt;</a:t>
            </a:r>
            <a:r>
              <a:rPr lang="en-US" sz="2400" smtClean="0">
                <a:solidFill>
                  <a:srgbClr val="000000"/>
                </a:solidFill>
              </a:rPr>
              <a:t>modelnumber = modelnumber 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    partnumber = pn;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    </a:t>
            </a:r>
            <a:r>
              <a:rPr lang="en-US" sz="2400" smtClean="0">
                <a:solidFill>
                  <a:srgbClr val="FF0000"/>
                </a:solidFill>
              </a:rPr>
              <a:t>this-&gt;</a:t>
            </a:r>
            <a:r>
              <a:rPr lang="en-US" sz="2400" smtClean="0">
                <a:solidFill>
                  <a:srgbClr val="000000"/>
                </a:solidFill>
              </a:rPr>
              <a:t>cost = cost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       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>
          <a:xfrm>
            <a:off x="140677" y="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Constructor</a:t>
            </a:r>
          </a:p>
        </p:txBody>
      </p:sp>
      <p:sp>
        <p:nvSpPr>
          <p:cNvPr id="8601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47775"/>
            <a:ext cx="8610600" cy="55626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A constructor is </a:t>
            </a:r>
            <a:r>
              <a:rPr lang="en-US" sz="2600" dirty="0" smtClean="0">
                <a:solidFill>
                  <a:srgbClr val="FF0000"/>
                </a:solidFill>
              </a:rPr>
              <a:t>a member function that is executed automatically whenever an object is created</a:t>
            </a:r>
          </a:p>
          <a:p>
            <a:pPr eaLnBrk="1" hangingPunct="1"/>
            <a:endParaRPr lang="en-US" sz="2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600" dirty="0" smtClean="0"/>
              <a:t>it’s convenient if an object can initialize itself when it’s first created, </a:t>
            </a:r>
            <a:r>
              <a:rPr lang="en-US" sz="2600" dirty="0" smtClean="0">
                <a:solidFill>
                  <a:srgbClr val="FF0000"/>
                </a:solidFill>
              </a:rPr>
              <a:t>without requiring a separate call </a:t>
            </a:r>
            <a:r>
              <a:rPr lang="en-US" sz="2600" dirty="0" smtClean="0"/>
              <a:t>to a member function</a:t>
            </a:r>
          </a:p>
          <a:p>
            <a:pPr eaLnBrk="1" hangingPunct="1"/>
            <a:endParaRPr lang="en-US" sz="2600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Automatic initialization </a:t>
            </a:r>
            <a:r>
              <a:rPr lang="en-US" sz="2600" dirty="0" smtClean="0"/>
              <a:t>is carried out using a special member function called a constructor</a:t>
            </a:r>
          </a:p>
          <a:p>
            <a:pPr algn="just" eaLnBrk="1" hangingPunct="1"/>
            <a:endParaRPr lang="en-US" sz="2600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sz="2600" dirty="0" smtClean="0">
                <a:solidFill>
                  <a:srgbClr val="FF0000"/>
                </a:solidFill>
              </a:rPr>
              <a:t>Same name</a:t>
            </a:r>
            <a:r>
              <a:rPr lang="en-US" sz="2600" dirty="0" smtClean="0"/>
              <a:t> as the class</a:t>
            </a:r>
            <a:endParaRPr lang="en-US" sz="2600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sz="2600" dirty="0" smtClean="0">
                <a:solidFill>
                  <a:srgbClr val="FF0000"/>
                </a:solidFill>
              </a:rPr>
              <a:t>No return type</a:t>
            </a:r>
            <a:r>
              <a:rPr lang="en-US" sz="2600" dirty="0" smtClean="0"/>
              <a:t> is used for constructor</a:t>
            </a:r>
          </a:p>
          <a:p>
            <a:pPr eaLnBrk="1" hangingPunct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34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211015" y="0"/>
            <a:ext cx="8792308" cy="838200"/>
          </a:xfrm>
        </p:spPr>
        <p:txBody>
          <a:bodyPr/>
          <a:lstStyle/>
          <a:p>
            <a:pPr eaLnBrk="1" hangingPunct="1"/>
            <a:r>
              <a:rPr lang="en-US" sz="4200" smtClean="0"/>
              <a:t>C++ Objects as Data Types</a:t>
            </a:r>
          </a:p>
        </p:txBody>
      </p:sp>
      <p:sp>
        <p:nvSpPr>
          <p:cNvPr id="87043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762000"/>
            <a:ext cx="8610600" cy="5715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// counter.cpp  // page 228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// object represents a counter variable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#include &lt;</a:t>
            </a:r>
            <a:r>
              <a:rPr lang="en-US" dirty="0" err="1" smtClean="0">
                <a:solidFill>
                  <a:srgbClr val="000000"/>
                </a:solidFill>
              </a:rPr>
              <a:t>iostream.h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Counter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{    </a:t>
            </a:r>
            <a:r>
              <a:rPr lang="en-US" dirty="0" smtClean="0">
                <a:solidFill>
                  <a:srgbClr val="000000"/>
                </a:solidFill>
              </a:rPr>
              <a:t>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unsigned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count;                  //count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Counter() : count(0)              //constructor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{ /*empty body*/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void </a:t>
            </a:r>
            <a:r>
              <a:rPr lang="en-US" dirty="0" err="1" smtClean="0">
                <a:solidFill>
                  <a:srgbClr val="000000"/>
                </a:solidFill>
              </a:rPr>
              <a:t>inc_count</a:t>
            </a:r>
            <a:r>
              <a:rPr lang="en-US" dirty="0" smtClean="0">
                <a:solidFill>
                  <a:srgbClr val="000000"/>
                </a:solidFill>
              </a:rPr>
              <a:t>()                     //increment count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{ count++;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get_count</a:t>
            </a:r>
            <a:r>
              <a:rPr lang="en-US" dirty="0" smtClean="0">
                <a:solidFill>
                  <a:srgbClr val="000000"/>
                </a:solidFill>
              </a:rPr>
              <a:t>()                      //return count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{ return count;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35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>
          <a:xfrm>
            <a:off x="211015" y="152400"/>
            <a:ext cx="8792308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counter.cpp (Cont’d)</a:t>
            </a:r>
            <a:endParaRPr lang="en-US" sz="4200" smtClean="0"/>
          </a:p>
        </p:txBody>
      </p:sp>
      <p:sp>
        <p:nvSpPr>
          <p:cNvPr id="8806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1219200"/>
            <a:ext cx="8610600" cy="5257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Counter c1, c2;                     //define and initialize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cout &lt;&lt; “\nc1=” &lt;&lt; c1.get_count();  //display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cout &lt;&lt; “\nc2=” &lt;&lt; c2.get_count();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c1.inc_count();                     //increment c1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c2.inc_count();                     //increment c2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c2.inc_count();                     //increment c2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cout &lt;&lt; “\nc1=” &lt;&lt; c1.get_count();  //display again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cout &lt;&lt; “\nc2=” &lt;&lt; c2.get_count();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cout &lt;&lt; endl;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0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211015" y="0"/>
            <a:ext cx="8792308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Initializer List</a:t>
            </a:r>
            <a:endParaRPr lang="en-US" sz="4200" smtClean="0"/>
          </a:p>
        </p:txBody>
      </p:sp>
      <p:sp>
        <p:nvSpPr>
          <p:cNvPr id="8909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9906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6F89F7"/>
              </a:buClr>
            </a:pPr>
            <a:r>
              <a:rPr lang="en-US" sz="2400" dirty="0" smtClean="0">
                <a:solidFill>
                  <a:srgbClr val="40458C"/>
                </a:solidFill>
              </a:rPr>
              <a:t>the constructor must initialize the count member to 0 in function body</a:t>
            </a:r>
          </a:p>
          <a:p>
            <a:pPr lvl="1" eaLnBrk="1" hangingPunct="1">
              <a:spcBef>
                <a:spcPct val="0"/>
              </a:spcBef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Counter()</a:t>
            </a:r>
          </a:p>
          <a:p>
            <a:pPr lvl="1" eaLnBrk="1" hangingPunct="1">
              <a:spcBef>
                <a:spcPct val="0"/>
              </a:spcBef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lvl="1" eaLnBrk="1" hangingPunct="1">
              <a:spcBef>
                <a:spcPct val="0"/>
              </a:spcBef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count = 0;</a:t>
            </a:r>
          </a:p>
          <a:p>
            <a:pPr lvl="1" eaLnBrk="1" hangingPunct="1">
              <a:spcBef>
                <a:spcPct val="0"/>
              </a:spcBef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Clr>
                <a:srgbClr val="6F89F7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6F89F7"/>
              </a:buClr>
            </a:pPr>
            <a:r>
              <a:rPr lang="en-US" sz="2400" dirty="0" smtClean="0">
                <a:solidFill>
                  <a:srgbClr val="40458C"/>
                </a:solidFill>
              </a:rPr>
              <a:t>the preferred approach </a:t>
            </a:r>
            <a:r>
              <a:rPr lang="en-US" sz="2400" dirty="0" smtClean="0">
                <a:solidFill>
                  <a:srgbClr val="000000"/>
                </a:solidFill>
              </a:rPr>
              <a:t> //default constructor(no argument constructor)</a:t>
            </a:r>
            <a:endParaRPr lang="en-US" sz="2400" dirty="0" smtClean="0">
              <a:solidFill>
                <a:srgbClr val="40458C"/>
              </a:solidFill>
            </a:endParaRP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Counter() : count(0)</a:t>
            </a: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{}</a:t>
            </a:r>
          </a:p>
          <a:p>
            <a:pPr eaLnBrk="1" hangingPunct="1">
              <a:buClr>
                <a:srgbClr val="6F89F7"/>
              </a:buClr>
              <a:buFont typeface="Wingding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algn="just" eaLnBrk="1" hangingPunct="1">
              <a:buClr>
                <a:srgbClr val="6F89F7"/>
              </a:buClr>
            </a:pPr>
            <a:r>
              <a:rPr lang="en-US" sz="2400" dirty="0" smtClean="0">
                <a:solidFill>
                  <a:srgbClr val="40458C"/>
                </a:solidFill>
              </a:rPr>
              <a:t>If multiple members must be initialized, they’re separated by </a:t>
            </a:r>
            <a:r>
              <a:rPr lang="en-US" sz="2400" dirty="0" smtClean="0">
                <a:solidFill>
                  <a:srgbClr val="FF0000"/>
                </a:solidFill>
              </a:rPr>
              <a:t>commas</a:t>
            </a: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Counter() : count(0), num1(10), num2(20)</a:t>
            </a: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{}  //</a:t>
            </a:r>
            <a:r>
              <a:rPr lang="en-US" dirty="0" err="1" smtClean="0">
                <a:solidFill>
                  <a:srgbClr val="000000"/>
                </a:solidFill>
              </a:rPr>
              <a:t>initializer</a:t>
            </a:r>
            <a:r>
              <a:rPr lang="en-US" dirty="0" smtClean="0">
                <a:solidFill>
                  <a:srgbClr val="000000"/>
                </a:solidFill>
              </a:rPr>
              <a:t> list(member-initialization list)</a:t>
            </a:r>
          </a:p>
          <a:p>
            <a:pPr algn="just" eaLnBrk="1" hangingPunct="1">
              <a:buClr>
                <a:srgbClr val="6F89F7"/>
              </a:buClr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81356" y="2133600"/>
            <a:ext cx="8651631" cy="1752600"/>
          </a:xfrm>
        </p:spPr>
        <p:txBody>
          <a:bodyPr/>
          <a:lstStyle/>
          <a:p>
            <a:pPr algn="ctr"/>
            <a:r>
              <a:rPr lang="en-US" b="1" smtClean="0"/>
              <a:t>Chapter 6 – Objects and Classes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4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 idx="4294967295"/>
          </p:nvPr>
        </p:nvSpPr>
        <p:spPr>
          <a:xfrm>
            <a:off x="140677" y="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Overloaded Constructors</a:t>
            </a:r>
          </a:p>
        </p:txBody>
      </p:sp>
      <p:sp>
        <p:nvSpPr>
          <p:cNvPr id="90115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47775"/>
            <a:ext cx="86106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//constructor (no args)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Distance() : feet(0), inches(0.0)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{  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//constructor (two args)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Distance(int ft, float in)  : feet(ft), inches(in)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{  }</a:t>
            </a:r>
          </a:p>
        </p:txBody>
      </p:sp>
    </p:spTree>
    <p:extLst>
      <p:ext uri="{BB962C8B-B14F-4D97-AF65-F5344CB8AC3E}">
        <p14:creationId xmlns:p14="http://schemas.microsoft.com/office/powerpoint/2010/main" val="4423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>
          <a:xfrm>
            <a:off x="140677" y="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Destructor</a:t>
            </a:r>
          </a:p>
        </p:txBody>
      </p:sp>
      <p:sp>
        <p:nvSpPr>
          <p:cNvPr id="9113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066800"/>
            <a:ext cx="8610600" cy="57435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smtClean="0"/>
              <a:t>A destructor is </a:t>
            </a:r>
            <a:r>
              <a:rPr lang="en-US" sz="2600" smtClean="0">
                <a:solidFill>
                  <a:srgbClr val="FF0000"/>
                </a:solidFill>
              </a:rPr>
              <a:t>is called automatically when an object is destroyed</a:t>
            </a:r>
          </a:p>
          <a:p>
            <a:pPr algn="just" eaLnBrk="1" hangingPunct="1"/>
            <a:r>
              <a:rPr lang="en-US" sz="2600" smtClean="0"/>
              <a:t>A destructor has the </a:t>
            </a:r>
            <a:r>
              <a:rPr lang="en-US" sz="2600" smtClean="0">
                <a:solidFill>
                  <a:srgbClr val="FF0000"/>
                </a:solidFill>
              </a:rPr>
              <a:t>same name as the constructor </a:t>
            </a:r>
            <a:r>
              <a:rPr lang="en-US" sz="2600" smtClean="0"/>
              <a:t>(which is the same as the class name) but is preceded by </a:t>
            </a:r>
            <a:r>
              <a:rPr lang="en-US" sz="2600" smtClean="0">
                <a:solidFill>
                  <a:srgbClr val="FF0000"/>
                </a:solidFill>
              </a:rPr>
              <a:t>a tilde</a:t>
            </a:r>
            <a:r>
              <a:rPr lang="en-US" sz="2600" smtClean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class Foo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{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private: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	int data;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public: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Foo() : data(0)      //constructor (same name as class)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{  }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~Foo()               //destructor (same name with tilde)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{  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};</a:t>
            </a:r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41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2308" cy="838200"/>
          </a:xfrm>
        </p:spPr>
        <p:txBody>
          <a:bodyPr/>
          <a:lstStyle/>
          <a:p>
            <a:pPr algn="l" eaLnBrk="1" hangingPunct="1"/>
            <a:r>
              <a:rPr lang="en-US" sz="4200" dirty="0" smtClean="0"/>
              <a:t>Objects as Function Arguments</a:t>
            </a:r>
          </a:p>
        </p:txBody>
      </p:sp>
      <p:sp>
        <p:nvSpPr>
          <p:cNvPr id="92163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52400" y="533400"/>
            <a:ext cx="8610600" cy="7620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 englcon.cpp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 constructors, adds objects using member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71" y="10668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029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tabLst>
                <a:tab pos="5029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Distance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//English Distance class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feet;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 inches;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public: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//constructor (no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Distance() : feet(0), inches(0.0)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 }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constructor (two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Distance(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float in)  : feet(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inches(in)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 }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length from user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“\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feet: “;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 feet;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“Enter inches: “;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 inches;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showdist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//display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feet &lt;&lt; “\’-” &lt;&lt; inches &lt;&lt; ‘\”’; }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add_dist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Distance, Distance );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//declaration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4267200" cy="365125"/>
          </a:xfrm>
        </p:spPr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Distance::</a:t>
            </a:r>
            <a:r>
              <a:rPr lang="en-US" dirty="0" err="1"/>
              <a:t>add_dist</a:t>
            </a:r>
            <a:r>
              <a:rPr lang="en-US" dirty="0"/>
              <a:t>(Distance d2, Distance d3)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094"/>
            <a:ext cx="7848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inches = d2.inches + d3.inches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//add the inches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feet = 0;                       </a:t>
            </a: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//(for possible carry)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if(inches &gt;= 12.0)             </a:t>
            </a:r>
            <a:r>
              <a:rPr lang="en-US" dirty="0" smtClean="0"/>
              <a:t>	 </a:t>
            </a:r>
            <a:r>
              <a:rPr lang="en-US" dirty="0">
                <a:solidFill>
                  <a:srgbClr val="FF0000"/>
                </a:solidFill>
              </a:rPr>
              <a:t>//if total exceeds 12.0,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{                            </a:t>
            </a: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//then decrease inches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inches -= 12.0;             </a:t>
            </a:r>
            <a:r>
              <a:rPr lang="en-US" dirty="0" smtClean="0"/>
              <a:t>	 </a:t>
            </a:r>
            <a:r>
              <a:rPr lang="en-US" dirty="0">
                <a:solidFill>
                  <a:srgbClr val="FF0000"/>
                </a:solidFill>
              </a:rPr>
              <a:t>//by 12.0 and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feet++;                     </a:t>
            </a:r>
            <a:r>
              <a:rPr lang="en-US" dirty="0" smtClean="0"/>
              <a:t>	 </a:t>
            </a:r>
            <a:r>
              <a:rPr lang="en-US" dirty="0">
                <a:solidFill>
                  <a:srgbClr val="FF0000"/>
                </a:solidFill>
              </a:rPr>
              <a:t>//increase feet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}                            </a:t>
            </a: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//by 1</a:t>
            </a:r>
          </a:p>
          <a:p>
            <a:r>
              <a:rPr lang="en-US" dirty="0"/>
              <a:t>feet += d2.feet + d3.feet;     </a:t>
            </a:r>
            <a:r>
              <a:rPr lang="en-US" dirty="0" smtClean="0"/>
              <a:t>	 </a:t>
            </a:r>
            <a:r>
              <a:rPr lang="en-US" dirty="0"/>
              <a:t>//add the feet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////////////////////////////////////////////////////////////////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tabLst>
                <a:tab pos="5029200" algn="l"/>
              </a:tabLst>
            </a:pPr>
            <a:r>
              <a:rPr lang="en-US" dirty="0" smtClean="0"/>
              <a:t>{Distance </a:t>
            </a:r>
            <a:r>
              <a:rPr lang="en-US" dirty="0"/>
              <a:t>dist1, dist3;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//define two lengths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Distance dist2(11, 6.25);      </a:t>
            </a:r>
            <a:r>
              <a:rPr lang="en-US" dirty="0" smtClean="0"/>
              <a:t>	 </a:t>
            </a:r>
            <a:r>
              <a:rPr lang="en-US" dirty="0">
                <a:solidFill>
                  <a:srgbClr val="FF0000"/>
                </a:solidFill>
              </a:rPr>
              <a:t>//define and initialize dist2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dist1.getdist();       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get dist1 from user</a:t>
            </a:r>
          </a:p>
          <a:p>
            <a:pPr>
              <a:tabLst>
                <a:tab pos="5029200" algn="l"/>
              </a:tabLst>
            </a:pPr>
            <a:r>
              <a:rPr lang="en-US" dirty="0"/>
              <a:t>dist3.add_dist(dist1, dist2);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dist3 = dist1 + dist2</a:t>
            </a:r>
          </a:p>
          <a:p>
            <a:r>
              <a:rPr lang="en-US" dirty="0">
                <a:solidFill>
                  <a:srgbClr val="FF0000"/>
                </a:solidFill>
              </a:rPr>
              <a:t>//display all lengths</a:t>
            </a:r>
          </a:p>
          <a:p>
            <a:r>
              <a:rPr lang="en-US" dirty="0" err="1"/>
              <a:t>cout</a:t>
            </a:r>
            <a:r>
              <a:rPr lang="en-US" dirty="0"/>
              <a:t> &lt;&lt; “\ndist1 = “;  dist1.showdist();</a:t>
            </a:r>
          </a:p>
          <a:p>
            <a:r>
              <a:rPr lang="en-US" dirty="0" err="1"/>
              <a:t>cout</a:t>
            </a:r>
            <a:r>
              <a:rPr lang="en-US" dirty="0"/>
              <a:t> &lt;&lt; “\ndist2 = “;  dist2.showdist();</a:t>
            </a:r>
          </a:p>
          <a:p>
            <a:r>
              <a:rPr lang="en-US" dirty="0" err="1"/>
              <a:t>cout</a:t>
            </a:r>
            <a:r>
              <a:rPr lang="en-US" dirty="0"/>
              <a:t> &lt;&lt; “\ndist3 = “;  dist3.showdist();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8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>
          <a:xfrm>
            <a:off x="-8965" y="0"/>
            <a:ext cx="8792308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/>
              <a:t>Member Functions Defined Outside the Class</a:t>
            </a:r>
          </a:p>
        </p:txBody>
      </p:sp>
      <p:sp>
        <p:nvSpPr>
          <p:cNvPr id="9318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81708" y="914400"/>
            <a:ext cx="8610600" cy="5867400"/>
          </a:xfrm>
        </p:spPr>
        <p:txBody>
          <a:bodyPr>
            <a:normAutofit fontScale="92500"/>
          </a:bodyPr>
          <a:lstStyle/>
          <a:p>
            <a:pPr algn="just" eaLnBrk="1" hangingPunct="1">
              <a:buClr>
                <a:srgbClr val="6F89F7"/>
              </a:buClr>
            </a:pPr>
            <a:r>
              <a:rPr lang="en-US" sz="2400" dirty="0" smtClean="0"/>
              <a:t>The function name is preceded by the class name and a new symbol—the double colon (::). This symbol is called the scope resolution operator</a:t>
            </a:r>
          </a:p>
          <a:p>
            <a:pPr eaLnBrk="1" hangingPunct="1">
              <a:buClr>
                <a:srgbClr val="6F89F7"/>
              </a:buClr>
            </a:pPr>
            <a:endParaRPr lang="en-US" sz="2400" dirty="0" smtClean="0"/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</a:rPr>
              <a:t>Distance::</a:t>
            </a:r>
            <a:r>
              <a:rPr lang="en-US" dirty="0" err="1" smtClean="0">
                <a:solidFill>
                  <a:srgbClr val="FF0000"/>
                </a:solidFill>
              </a:rPr>
              <a:t>add_dist</a:t>
            </a:r>
            <a:r>
              <a:rPr lang="en-US" dirty="0" smtClean="0">
                <a:solidFill>
                  <a:srgbClr val="000000"/>
                </a:solidFill>
              </a:rPr>
              <a:t>(Distance d2, Distance d3)</a:t>
            </a: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inches = d2.inches + d3.inches;  //add the inches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feet = 0;                                   //(for possible carry)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if(inches &gt;= 12.0)                      //if total exceeds 12.0,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{                                              //then decrease inches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inches -= 12.0;   feet++;           //by 12.0 and increase feet by 1                                    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lvl="2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feet += d2.feet + d3.feet;       //add the feet</a:t>
            </a:r>
          </a:p>
          <a:p>
            <a:pPr lvl="1" eaLnBrk="1" hangingPunct="1">
              <a:buClr>
                <a:srgbClr val="6F89F7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2895600"/>
            <a:ext cx="78676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8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62611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Objects from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495800" cy="60198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#include&lt;</a:t>
            </a:r>
            <a:r>
              <a:rPr lang="en-US" sz="2000" kern="0" dirty="0" err="1" smtClean="0">
                <a:solidFill>
                  <a:prstClr val="black"/>
                </a:solidFill>
              </a:rPr>
              <a:t>iostream.h</a:t>
            </a:r>
            <a:r>
              <a:rPr lang="en-US" sz="2000" kern="0" dirty="0" smtClean="0">
                <a:solidFill>
                  <a:prstClr val="black"/>
                </a:solidFill>
              </a:rPr>
              <a:t>&gt;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class Distance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{private:  </a:t>
            </a:r>
            <a:r>
              <a:rPr lang="en-US" sz="2000" kern="0" dirty="0" err="1" smtClean="0">
                <a:solidFill>
                  <a:prstClr val="black"/>
                </a:solidFill>
              </a:rPr>
              <a:t>int</a:t>
            </a:r>
            <a:r>
              <a:rPr lang="en-US" sz="2000" kern="0" dirty="0" smtClean="0">
                <a:solidFill>
                  <a:prstClr val="black"/>
                </a:solidFill>
              </a:rPr>
              <a:t> feet;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	           float inches;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public: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Distance():feet(0),inches(0.0)       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{}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Distance(</a:t>
            </a:r>
            <a:r>
              <a:rPr lang="en-US" sz="2000" kern="0" dirty="0" err="1" smtClean="0">
                <a:solidFill>
                  <a:prstClr val="black"/>
                </a:solidFill>
              </a:rPr>
              <a:t>int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ft,float</a:t>
            </a:r>
            <a:r>
              <a:rPr lang="en-US" sz="2000" kern="0" dirty="0" smtClean="0">
                <a:solidFill>
                  <a:prstClr val="black"/>
                </a:solidFill>
              </a:rPr>
              <a:t> in):feet(ft),inches(in)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{}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void </a:t>
            </a:r>
            <a:r>
              <a:rPr lang="en-US" sz="2000" kern="0" dirty="0" err="1" smtClean="0">
                <a:solidFill>
                  <a:prstClr val="black"/>
                </a:solidFill>
              </a:rPr>
              <a:t>getdist</a:t>
            </a:r>
            <a:r>
              <a:rPr lang="en-US" sz="2000" kern="0" dirty="0" smtClean="0">
                <a:solidFill>
                  <a:prstClr val="black"/>
                </a:solidFill>
              </a:rPr>
              <a:t>()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{  </a:t>
            </a:r>
            <a:r>
              <a:rPr lang="en-US" sz="2000" kern="0" dirty="0" err="1" smtClean="0">
                <a:solidFill>
                  <a:prstClr val="black"/>
                </a:solidFill>
              </a:rPr>
              <a:t>cout</a:t>
            </a:r>
            <a:r>
              <a:rPr lang="en-US" sz="2000" kern="0" dirty="0" smtClean="0">
                <a:solidFill>
                  <a:prstClr val="black"/>
                </a:solidFill>
              </a:rPr>
              <a:t>&lt;&lt;"\</a:t>
            </a:r>
            <a:r>
              <a:rPr lang="en-US" sz="2000" kern="0" dirty="0" err="1" smtClean="0">
                <a:solidFill>
                  <a:prstClr val="black"/>
                </a:solidFill>
              </a:rPr>
              <a:t>nEnter</a:t>
            </a:r>
            <a:r>
              <a:rPr lang="en-US" sz="2000" kern="0" dirty="0" smtClean="0">
                <a:solidFill>
                  <a:prstClr val="black"/>
                </a:solidFill>
              </a:rPr>
              <a:t> feet: ";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cin</a:t>
            </a:r>
            <a:r>
              <a:rPr lang="en-US" sz="2000" kern="0" dirty="0" smtClean="0">
                <a:solidFill>
                  <a:prstClr val="black"/>
                </a:solidFill>
              </a:rPr>
              <a:t>&gt;&gt;feet;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cout</a:t>
            </a:r>
            <a:r>
              <a:rPr lang="en-US" sz="2000" kern="0" dirty="0" smtClean="0">
                <a:solidFill>
                  <a:prstClr val="black"/>
                </a:solidFill>
              </a:rPr>
              <a:t>&lt;&lt;"\</a:t>
            </a:r>
            <a:r>
              <a:rPr lang="en-US" sz="2000" kern="0" dirty="0" err="1" smtClean="0">
                <a:solidFill>
                  <a:prstClr val="black"/>
                </a:solidFill>
              </a:rPr>
              <a:t>nEnter</a:t>
            </a:r>
            <a:r>
              <a:rPr lang="en-US" sz="2000" kern="0" dirty="0" smtClean="0">
                <a:solidFill>
                  <a:prstClr val="black"/>
                </a:solidFill>
              </a:rPr>
              <a:t> inches: ";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cin</a:t>
            </a:r>
            <a:r>
              <a:rPr lang="en-US" sz="2000" kern="0" dirty="0" smtClean="0">
                <a:solidFill>
                  <a:prstClr val="black"/>
                </a:solidFill>
              </a:rPr>
              <a:t>&gt;&gt;inches;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19600" cy="60198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showdist</a:t>
            </a:r>
            <a:r>
              <a:rPr lang="en-US" sz="2000" dirty="0" smtClean="0"/>
              <a:t>()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&lt;&lt;feet&lt;&lt;"\'-"&lt;&lt;inches&lt;&lt;'\"'	; 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Distance </a:t>
            </a:r>
            <a:r>
              <a:rPr lang="en-US" sz="2000" dirty="0" err="1" smtClean="0"/>
              <a:t>add_dist</a:t>
            </a:r>
            <a:r>
              <a:rPr lang="en-US" sz="2000" dirty="0" smtClean="0"/>
              <a:t>(Distance);  	    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};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Distance </a:t>
            </a:r>
            <a:r>
              <a:rPr lang="en-US" sz="2000" dirty="0" err="1" smtClean="0"/>
              <a:t>Distance</a:t>
            </a:r>
            <a:r>
              <a:rPr lang="en-US" sz="2000" dirty="0" smtClean="0"/>
              <a:t>::</a:t>
            </a:r>
            <a:r>
              <a:rPr lang="en-US" sz="2000" dirty="0" err="1" smtClean="0"/>
              <a:t>add_dist</a:t>
            </a:r>
            <a:r>
              <a:rPr lang="en-US" sz="2000" dirty="0" smtClean="0"/>
              <a:t>(Distance d2)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Distance temp;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temp.inches</a:t>
            </a:r>
            <a:r>
              <a:rPr lang="en-US" sz="2000" dirty="0" smtClean="0"/>
              <a:t>=inches+d2.inches;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if(</a:t>
            </a:r>
            <a:r>
              <a:rPr lang="en-US" sz="2000" dirty="0" err="1" smtClean="0"/>
              <a:t>temp.inches</a:t>
            </a:r>
            <a:r>
              <a:rPr lang="en-US" sz="2000" dirty="0" smtClean="0"/>
              <a:t>&gt;=12.0)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temp.inches</a:t>
            </a:r>
            <a:r>
              <a:rPr lang="en-US" sz="2000" dirty="0" smtClean="0"/>
              <a:t>-=12.0;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temp.feet</a:t>
            </a:r>
            <a:r>
              <a:rPr lang="en-US" sz="2000" dirty="0" smtClean="0"/>
              <a:t>=1;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temp.feet</a:t>
            </a:r>
            <a:r>
              <a:rPr lang="en-US" sz="2000" dirty="0" smtClean="0"/>
              <a:t>+=feet+d2.feet;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return temp;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62611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Objects from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914400"/>
            <a:ext cx="6096000" cy="59436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Distance dist1,dist3;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Distance dist2(11,6.25);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dist1.getdist();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dist3=dist1.add_dist(dist2);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&lt;&lt;"\ndist1= ";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dist1.showdist();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&lt;&lt;"\ndist2= ";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dist2.showdist();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&lt;&lt;"\ndist3= ";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dist3.showdist();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008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Default Copy Constructor</a:t>
            </a:r>
          </a:p>
        </p:txBody>
      </p:sp>
      <p:sp>
        <p:nvSpPr>
          <p:cNvPr id="9421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252046" y="1247775"/>
            <a:ext cx="8610600" cy="55626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Two ways to initialize objects</a:t>
            </a:r>
          </a:p>
          <a:p>
            <a:pPr lvl="1" eaLnBrk="1" hangingPunct="1"/>
            <a:r>
              <a:rPr lang="en-US" sz="2400" dirty="0" smtClean="0"/>
              <a:t>A no-argument constructor can initialize data members to constant values, </a:t>
            </a:r>
          </a:p>
          <a:p>
            <a:pPr lvl="1" eaLnBrk="1" hangingPunct="1"/>
            <a:r>
              <a:rPr lang="en-US" sz="2400" dirty="0" smtClean="0"/>
              <a:t>A multi-argument constructor can initialize data members to values passed as arguments</a:t>
            </a:r>
          </a:p>
          <a:p>
            <a:pPr lvl="1" eaLnBrk="1" hangingPunct="1">
              <a:buNone/>
            </a:pPr>
            <a:endParaRPr lang="en-US" sz="2600" dirty="0" smtClean="0"/>
          </a:p>
          <a:p>
            <a:pPr eaLnBrk="1" hangingPunct="1"/>
            <a:r>
              <a:rPr lang="en-US" sz="2600" dirty="0" smtClean="0"/>
              <a:t>Another way: you can initialize it with another object of the same type. Surprisingly, you don’t need to create a special constructor for this; one is already built into all classes. It’s called the </a:t>
            </a:r>
            <a:r>
              <a:rPr lang="en-US" sz="2600" dirty="0" smtClean="0">
                <a:solidFill>
                  <a:srgbClr val="FF0000"/>
                </a:solidFill>
              </a:rPr>
              <a:t>default copy constructor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It’s a one-argument constructor whose argument is an object of the same class as the constructor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33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6261100" cy="838200"/>
          </a:xfrm>
        </p:spPr>
        <p:txBody>
          <a:bodyPr/>
          <a:lstStyle/>
          <a:p>
            <a:r>
              <a:rPr lang="en-US" dirty="0" smtClean="0"/>
              <a:t>Default Copy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572000" cy="60198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class Distance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{private:  </a:t>
            </a:r>
            <a:r>
              <a:rPr lang="en-US" sz="2000" kern="0" dirty="0" err="1" smtClean="0">
                <a:solidFill>
                  <a:prstClr val="black"/>
                </a:solidFill>
              </a:rPr>
              <a:t>int</a:t>
            </a:r>
            <a:r>
              <a:rPr lang="en-US" sz="2000" kern="0" dirty="0" smtClean="0">
                <a:solidFill>
                  <a:prstClr val="black"/>
                </a:solidFill>
              </a:rPr>
              <a:t> feet;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	           float inches;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public:  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Distance():feet(0),inches(0.0)       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{}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Distance(</a:t>
            </a:r>
            <a:r>
              <a:rPr lang="en-US" sz="2000" kern="0" dirty="0" err="1" smtClean="0">
                <a:solidFill>
                  <a:prstClr val="black"/>
                </a:solidFill>
              </a:rPr>
              <a:t>int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ft,float</a:t>
            </a:r>
            <a:r>
              <a:rPr lang="en-US" sz="2000" kern="0" dirty="0" smtClean="0">
                <a:solidFill>
                  <a:prstClr val="black"/>
                </a:solidFill>
              </a:rPr>
              <a:t> in):feet(ft),inches(in)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{}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void </a:t>
            </a:r>
            <a:r>
              <a:rPr lang="en-US" sz="2000" kern="0" dirty="0" err="1" smtClean="0">
                <a:solidFill>
                  <a:prstClr val="black"/>
                </a:solidFill>
              </a:rPr>
              <a:t>getdist</a:t>
            </a:r>
            <a:r>
              <a:rPr lang="en-US" sz="2000" kern="0" dirty="0" smtClean="0">
                <a:solidFill>
                  <a:prstClr val="black"/>
                </a:solidFill>
              </a:rPr>
              <a:t>()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{</a:t>
            </a:r>
            <a:r>
              <a:rPr lang="en-US" sz="2000" kern="0" dirty="0" err="1" smtClean="0">
                <a:solidFill>
                  <a:prstClr val="black"/>
                </a:solidFill>
              </a:rPr>
              <a:t>cout</a:t>
            </a:r>
            <a:r>
              <a:rPr lang="en-US" sz="2000" kern="0" dirty="0" smtClean="0">
                <a:solidFill>
                  <a:prstClr val="black"/>
                </a:solidFill>
              </a:rPr>
              <a:t>&lt;&lt;"\</a:t>
            </a:r>
            <a:r>
              <a:rPr lang="en-US" sz="2000" kern="0" dirty="0" err="1" smtClean="0">
                <a:solidFill>
                  <a:prstClr val="black"/>
                </a:solidFill>
              </a:rPr>
              <a:t>nEnter</a:t>
            </a:r>
            <a:r>
              <a:rPr lang="en-US" sz="2000" kern="0" dirty="0" smtClean="0">
                <a:solidFill>
                  <a:prstClr val="black"/>
                </a:solidFill>
              </a:rPr>
              <a:t> feet:";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cin</a:t>
            </a:r>
            <a:r>
              <a:rPr lang="en-US" sz="2000" kern="0" dirty="0" smtClean="0">
                <a:solidFill>
                  <a:prstClr val="black"/>
                </a:solidFill>
              </a:rPr>
              <a:t>&gt;&gt;feet;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cout</a:t>
            </a:r>
            <a:r>
              <a:rPr lang="en-US" sz="2000" kern="0" dirty="0" smtClean="0">
                <a:solidFill>
                  <a:prstClr val="black"/>
                </a:solidFill>
              </a:rPr>
              <a:t>&lt;&lt;"\</a:t>
            </a:r>
            <a:r>
              <a:rPr lang="en-US" sz="2000" kern="0" dirty="0" err="1" smtClean="0">
                <a:solidFill>
                  <a:prstClr val="black"/>
                </a:solidFill>
              </a:rPr>
              <a:t>nEnter</a:t>
            </a:r>
            <a:r>
              <a:rPr lang="en-US" sz="2000" kern="0" dirty="0" smtClean="0">
                <a:solidFill>
                  <a:prstClr val="black"/>
                </a:solidFill>
              </a:rPr>
              <a:t> inches:";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 </a:t>
            </a:r>
            <a:r>
              <a:rPr lang="en-US" sz="2000" kern="0" dirty="0" err="1" smtClean="0">
                <a:solidFill>
                  <a:prstClr val="black"/>
                </a:solidFill>
              </a:rPr>
              <a:t>cin</a:t>
            </a:r>
            <a:r>
              <a:rPr lang="en-US" sz="2000" kern="0" dirty="0" smtClean="0">
                <a:solidFill>
                  <a:prstClr val="black"/>
                </a:solidFill>
              </a:rPr>
              <a:t>&gt;&gt;inches;  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   void </a:t>
            </a:r>
            <a:r>
              <a:rPr lang="en-US" sz="2000" kern="0" dirty="0" err="1" smtClean="0">
                <a:solidFill>
                  <a:prstClr val="black"/>
                </a:solidFill>
              </a:rPr>
              <a:t>showdist</a:t>
            </a:r>
            <a:r>
              <a:rPr lang="en-US" sz="2000" kern="0" dirty="0" smtClean="0">
                <a:solidFill>
                  <a:prstClr val="black"/>
                </a:solidFill>
              </a:rPr>
              <a:t>()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{</a:t>
            </a:r>
            <a:r>
              <a:rPr lang="en-US" sz="2000" kern="0" dirty="0" err="1" smtClean="0">
                <a:solidFill>
                  <a:prstClr val="black"/>
                </a:solidFill>
              </a:rPr>
              <a:t>cout</a:t>
            </a:r>
            <a:r>
              <a:rPr lang="en-US" sz="2000" kern="0" dirty="0" smtClean="0">
                <a:solidFill>
                  <a:prstClr val="black"/>
                </a:solidFill>
              </a:rPr>
              <a:t>&lt;&lt;feet&lt;&lt;"\'-"&lt;&lt;inches&lt;&lt;'\"'	; 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4191000" cy="59436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Distance dist1(11,6.25);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Distance dist2(dist1);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Distance dist3=dist1;  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&lt;&lt;"\ndist1= ";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dist1.showdist();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&lt;&lt;"\ndist2= ";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dist2.showdist();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&lt;&lt;"\ndist3= ";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dist3.showdist();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return 0;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6261100" cy="838200"/>
          </a:xfrm>
        </p:spPr>
        <p:txBody>
          <a:bodyPr/>
          <a:lstStyle/>
          <a:p>
            <a:r>
              <a:rPr lang="en-US" dirty="0" smtClean="0"/>
              <a:t>Uses of Static Class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200400" cy="60198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#include&lt;</a:t>
            </a:r>
            <a:r>
              <a:rPr lang="en-US" sz="2400" kern="0" dirty="0" err="1" smtClean="0">
                <a:solidFill>
                  <a:prstClr val="black"/>
                </a:solidFill>
              </a:rPr>
              <a:t>iostream.h</a:t>
            </a:r>
            <a:r>
              <a:rPr lang="en-US" sz="2400" kern="0" dirty="0" smtClean="0">
                <a:solidFill>
                  <a:prstClr val="black"/>
                </a:solidFill>
              </a:rPr>
              <a:t>&gt;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class </a:t>
            </a:r>
            <a:r>
              <a:rPr lang="en-US" sz="2400" kern="0" dirty="0" err="1" smtClean="0">
                <a:solidFill>
                  <a:prstClr val="black"/>
                </a:solidFill>
              </a:rPr>
              <a:t>foo</a:t>
            </a:r>
            <a:endParaRPr lang="en-US" sz="2400" kern="0" dirty="0" smtClean="0">
              <a:solidFill>
                <a:prstClr val="black"/>
              </a:solidFill>
            </a:endParaRP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{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	private: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	    static </a:t>
            </a:r>
            <a:r>
              <a:rPr lang="en-US" sz="2400" kern="0" dirty="0" err="1" smtClean="0">
                <a:solidFill>
                  <a:prstClr val="black"/>
                </a:solidFill>
              </a:rPr>
              <a:t>int</a:t>
            </a:r>
            <a:r>
              <a:rPr lang="en-US" sz="2400" kern="0" dirty="0" smtClean="0">
                <a:solidFill>
                  <a:prstClr val="black"/>
                </a:solidFill>
              </a:rPr>
              <a:t> count;   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    public: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       </a:t>
            </a:r>
            <a:r>
              <a:rPr lang="en-US" sz="2400" kern="0" dirty="0" err="1" smtClean="0">
                <a:solidFill>
                  <a:prstClr val="black"/>
                </a:solidFill>
              </a:rPr>
              <a:t>foo</a:t>
            </a:r>
            <a:r>
              <a:rPr lang="en-US" sz="2400" kern="0" dirty="0" smtClean="0">
                <a:solidFill>
                  <a:prstClr val="black"/>
                </a:solidFill>
              </a:rPr>
              <a:t>()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       {count++;}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       </a:t>
            </a:r>
            <a:r>
              <a:rPr lang="en-US" sz="2400" kern="0" dirty="0" err="1" smtClean="0">
                <a:solidFill>
                  <a:prstClr val="black"/>
                </a:solidFill>
              </a:rPr>
              <a:t>int</a:t>
            </a:r>
            <a:r>
              <a:rPr lang="en-US" sz="2400" kern="0" dirty="0" smtClean="0">
                <a:solidFill>
                  <a:prstClr val="black"/>
                </a:solidFill>
              </a:rPr>
              <a:t> </a:t>
            </a:r>
            <a:r>
              <a:rPr lang="en-US" sz="2400" kern="0" dirty="0" err="1" smtClean="0">
                <a:solidFill>
                  <a:prstClr val="black"/>
                </a:solidFill>
              </a:rPr>
              <a:t>getcount</a:t>
            </a:r>
            <a:r>
              <a:rPr lang="en-US" sz="2400" kern="0" dirty="0" smtClean="0">
                <a:solidFill>
                  <a:prstClr val="black"/>
                </a:solidFill>
              </a:rPr>
              <a:t>()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       {return count;}</a:t>
            </a:r>
          </a:p>
          <a:p>
            <a:pPr>
              <a:buClr>
                <a:srgbClr val="0000FF"/>
              </a:buClr>
              <a:buSzPct val="110000"/>
              <a:buNone/>
              <a:defRPr/>
            </a:pPr>
            <a:r>
              <a:rPr lang="en-US" sz="2400" kern="0" dirty="0" smtClean="0">
                <a:solidFill>
                  <a:prstClr val="black"/>
                </a:solidFill>
              </a:rPr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838200"/>
            <a:ext cx="5715000" cy="6019800"/>
          </a:xfrm>
          <a:solidFill>
            <a:srgbClr val="EAF7FA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foo</a:t>
            </a:r>
            <a:r>
              <a:rPr lang="en-US" sz="2400" dirty="0" smtClean="0"/>
              <a:t>::count=0; 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   </a:t>
            </a:r>
            <a:r>
              <a:rPr lang="en-US" sz="2400" dirty="0" err="1" smtClean="0"/>
              <a:t>foo</a:t>
            </a:r>
            <a:r>
              <a:rPr lang="en-US" sz="2400" dirty="0" smtClean="0"/>
              <a:t> f1,f2,f3;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&lt;&lt;"count is”&lt;&lt;f1.getcount()&lt;&lt;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&lt;&lt;"count is  “&lt;&lt;f2.getcount()&lt;&lt;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&lt;&lt;"count is "&lt;&lt;f3.getcount()&lt;&lt;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140677" y="762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Programming Paradigms</a:t>
            </a:r>
          </a:p>
        </p:txBody>
      </p:sp>
      <p:sp>
        <p:nvSpPr>
          <p:cNvPr id="71683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Imperative Programming</a:t>
            </a:r>
          </a:p>
          <a:p>
            <a:pPr eaLnBrk="1" hangingPunct="1"/>
            <a:r>
              <a:rPr lang="en-US" sz="2400" dirty="0" smtClean="0"/>
              <a:t>Procedural Programming</a:t>
            </a:r>
          </a:p>
          <a:p>
            <a:pPr eaLnBrk="1" hangingPunct="1"/>
            <a:r>
              <a:rPr lang="en-US" sz="2400" dirty="0" smtClean="0"/>
              <a:t>Structural Programming</a:t>
            </a:r>
          </a:p>
          <a:p>
            <a:pPr eaLnBrk="1" hangingPunct="1"/>
            <a:r>
              <a:rPr lang="en-US" sz="2400" dirty="0" smtClean="0"/>
              <a:t>Declarative Programming</a:t>
            </a:r>
          </a:p>
          <a:p>
            <a:pPr eaLnBrk="1" hangingPunct="1"/>
            <a:r>
              <a:rPr lang="en-US" sz="2400" dirty="0" smtClean="0"/>
              <a:t>Functional Programming</a:t>
            </a:r>
          </a:p>
          <a:p>
            <a:pPr eaLnBrk="1" hangingPunct="1"/>
            <a:r>
              <a:rPr lang="en-US" sz="2400" dirty="0" smtClean="0"/>
              <a:t>Object-Oriented Programming</a:t>
            </a:r>
          </a:p>
          <a:p>
            <a:pPr eaLnBrk="1" hangingPunct="1"/>
            <a:r>
              <a:rPr lang="en-US" sz="2400" dirty="0" smtClean="0"/>
              <a:t>Event-driven Programming</a:t>
            </a:r>
          </a:p>
          <a:p>
            <a:pPr eaLnBrk="1" hangingPunct="1"/>
            <a:r>
              <a:rPr lang="en-US" sz="2400" dirty="0" smtClean="0"/>
              <a:t>…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87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Exercises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2954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</a:rPr>
              <a:t>Page 259 – 261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</a:rPr>
              <a:t>Ex. 1 to 9</a:t>
            </a:r>
          </a:p>
        </p:txBody>
      </p:sp>
    </p:spTree>
    <p:extLst>
      <p:ext uri="{BB962C8B-B14F-4D97-AF65-F5344CB8AC3E}">
        <p14:creationId xmlns:p14="http://schemas.microsoft.com/office/powerpoint/2010/main" val="35096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140677" y="762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Comparisons</a:t>
            </a:r>
          </a:p>
        </p:txBody>
      </p:sp>
      <p:sp>
        <p:nvSpPr>
          <p:cNvPr id="7270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3" y="1371600"/>
            <a:ext cx="8605214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233" y="3716357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1233" y="1905000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1233" y="2438400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1233" y="3048000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1233" y="4316506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233" y="4953000"/>
            <a:ext cx="20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3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140677" y="762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Procedural Programming</a:t>
            </a:r>
          </a:p>
        </p:txBody>
      </p:sp>
      <p:sp>
        <p:nvSpPr>
          <p:cNvPr id="7373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5410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Problems in Procedural Programming</a:t>
            </a:r>
          </a:p>
          <a:p>
            <a:pPr lvl="1" eaLnBrk="1" hangingPunct="1"/>
            <a:r>
              <a:rPr lang="en-US" sz="2400" dirty="0" smtClean="0"/>
              <a:t>Functions have unrestricted access to global data</a:t>
            </a:r>
          </a:p>
          <a:p>
            <a:pPr lvl="1" eaLnBrk="1" hangingPunct="1"/>
            <a:r>
              <a:rPr lang="en-US" sz="2400" dirty="0" smtClean="0"/>
              <a:t>Unrelated functions and data provide a poor model of the real world</a:t>
            </a:r>
          </a:p>
          <a:p>
            <a:pPr eaLnBrk="1" hangingPunct="1"/>
            <a:r>
              <a:rPr lang="en-US" sz="2400" dirty="0" smtClean="0"/>
              <a:t>Unrestricted Access</a:t>
            </a:r>
          </a:p>
          <a:p>
            <a:pPr lvl="1" algn="just" eaLnBrk="1" hangingPunct="1"/>
            <a:r>
              <a:rPr lang="en-US" sz="2300" dirty="0" smtClean="0"/>
              <a:t>Local data is hidden inside a function and is exclusively used by the function. When two or more functions of multiple functions must access the same data – the data must be made global. Global data can be accessed by any function in the program.</a:t>
            </a:r>
          </a:p>
          <a:p>
            <a:pPr eaLnBrk="1" hangingPunct="1"/>
            <a:r>
              <a:rPr lang="en-US" sz="2400" dirty="0" smtClean="0"/>
              <a:t>Real – World Modeling</a:t>
            </a:r>
          </a:p>
          <a:p>
            <a:pPr lvl="1" eaLnBrk="1" hangingPunct="1"/>
            <a:r>
              <a:rPr lang="en-US" sz="2400" dirty="0" smtClean="0"/>
              <a:t>Complex real-world objects have </a:t>
            </a:r>
          </a:p>
          <a:p>
            <a:pPr lvl="2" eaLnBrk="1" hangingPunct="1"/>
            <a:r>
              <a:rPr lang="en-US" sz="2400" dirty="0" smtClean="0"/>
              <a:t>attributes or characteristics or properties </a:t>
            </a:r>
          </a:p>
          <a:p>
            <a:pPr lvl="2" eaLnBrk="1" hangingPunct="1"/>
            <a:r>
              <a:rPr lang="en-US" sz="2400" dirty="0" smtClean="0"/>
              <a:t>behaviors or functions</a:t>
            </a:r>
          </a:p>
        </p:txBody>
      </p:sp>
    </p:spTree>
    <p:extLst>
      <p:ext uri="{BB962C8B-B14F-4D97-AF65-F5344CB8AC3E}">
        <p14:creationId xmlns:p14="http://schemas.microsoft.com/office/powerpoint/2010/main" val="2685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140677" y="76200"/>
            <a:ext cx="8792308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Objects in Object-Oriented Programming</a:t>
            </a:r>
          </a:p>
        </p:txBody>
      </p:sp>
      <p:sp>
        <p:nvSpPr>
          <p:cNvPr id="74755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5410200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What kinds of things become objects in object-oriented programs?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209800"/>
            <a:ext cx="340555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8" y="2133600"/>
            <a:ext cx="334107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8" y="4352925"/>
            <a:ext cx="284870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Object-Oriented Programming</a:t>
            </a:r>
          </a:p>
        </p:txBody>
      </p:sp>
      <p:sp>
        <p:nvSpPr>
          <p:cNvPr id="7577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Placing data and functions together into a single entity is a central idea in object-oriented programming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Features of OO language</a:t>
            </a:r>
          </a:p>
          <a:p>
            <a:pPr lvl="1" eaLnBrk="1" hangingPunct="1"/>
            <a:r>
              <a:rPr lang="en-US" sz="2400" dirty="0" smtClean="0"/>
              <a:t>Data Hiding </a:t>
            </a:r>
          </a:p>
          <a:p>
            <a:pPr lvl="1" eaLnBrk="1" hangingPunct="1"/>
            <a:r>
              <a:rPr lang="en-US" sz="2400" dirty="0" smtClean="0"/>
              <a:t>Encapsulation</a:t>
            </a:r>
          </a:p>
          <a:p>
            <a:pPr lvl="1" eaLnBrk="1" hangingPunct="1"/>
            <a:r>
              <a:rPr lang="en-US" sz="2400" smtClean="0"/>
              <a:t>Inheritance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Polymorphism </a:t>
            </a:r>
            <a:r>
              <a:rPr lang="en-US" sz="2400" dirty="0" smtClean="0">
                <a:sym typeface="Wingdings" pitchFamily="2" charset="2"/>
              </a:rPr>
              <a:t> virtual functions</a:t>
            </a:r>
            <a:endParaRPr lang="en-US" sz="2400" dirty="0" smtClean="0"/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79" y="2667000"/>
            <a:ext cx="2045677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6743700" y="1981204"/>
            <a:ext cx="14510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110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Class and Object</a:t>
            </a:r>
          </a:p>
        </p:txBody>
      </p:sp>
      <p:sp>
        <p:nvSpPr>
          <p:cNvPr id="76803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Defining a Class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Object : is said to be an instance of a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 Example:    </a:t>
            </a:r>
            <a:r>
              <a:rPr lang="en-US" sz="2400" smtClean="0">
                <a:solidFill>
                  <a:srgbClr val="000000"/>
                </a:solidFill>
              </a:rPr>
              <a:t>foo fobj</a:t>
            </a:r>
            <a:r>
              <a:rPr lang="en-US" sz="2400" smtClean="0"/>
              <a:t>;</a:t>
            </a:r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905000"/>
            <a:ext cx="612530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7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Data Hiding (or) Encapsulation</a:t>
            </a:r>
          </a:p>
        </p:txBody>
      </p:sp>
      <p:sp>
        <p:nvSpPr>
          <p:cNvPr id="7782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876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000000"/>
                </a:solidFill>
              </a:rPr>
              <a:t>The primary mechanism for hiding data is to put it in a class and make it </a:t>
            </a:r>
            <a:r>
              <a:rPr lang="en-US" sz="2600" dirty="0" smtClean="0">
                <a:solidFill>
                  <a:srgbClr val="FF0000"/>
                </a:solidFill>
              </a:rPr>
              <a:t>private. </a:t>
            </a:r>
          </a:p>
          <a:p>
            <a:pPr eaLnBrk="1" hangingPunct="1"/>
            <a:r>
              <a:rPr lang="en-US" sz="2600" dirty="0" smtClean="0">
                <a:solidFill>
                  <a:srgbClr val="FF0000"/>
                </a:solidFill>
              </a:rPr>
              <a:t>private</a:t>
            </a:r>
            <a:r>
              <a:rPr lang="en-US" sz="2600" dirty="0" smtClean="0"/>
              <a:t> data or functions</a:t>
            </a:r>
          </a:p>
          <a:p>
            <a:pPr lvl="1" eaLnBrk="1" hangingPunct="1"/>
            <a:r>
              <a:rPr lang="en-US" sz="2400" dirty="0" smtClean="0"/>
              <a:t>can only be accessed from within the class </a:t>
            </a:r>
          </a:p>
          <a:p>
            <a:pPr eaLnBrk="1" hangingPunct="1"/>
            <a:r>
              <a:rPr lang="en-US" sz="2600" dirty="0" smtClean="0">
                <a:solidFill>
                  <a:srgbClr val="FF0000"/>
                </a:solidFill>
              </a:rPr>
              <a:t>public</a:t>
            </a:r>
            <a:r>
              <a:rPr lang="en-US" sz="2600" dirty="0" smtClean="0"/>
              <a:t> data or functions</a:t>
            </a:r>
          </a:p>
          <a:p>
            <a:pPr lvl="1" eaLnBrk="1" hangingPunct="1"/>
            <a:r>
              <a:rPr lang="en-US" sz="2400" dirty="0" smtClean="0"/>
              <a:t>are accessible from outside the class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6092" y="6197602"/>
            <a:ext cx="7033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In C++, the default access specifier is private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4387"/>
            <a:ext cx="3235735" cy="29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3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-104&amp;quot;&quot;/&gt;&lt;property id=&quot;20307&quot; value=&quot;257&quot;/&gt;&lt;/object&gt;&lt;object type=&quot;3&quot; unique_id=&quot;10004&quot;&gt;&lt;property id=&quot;20148&quot; value=&quot;5&quot;/&gt;&lt;property id=&quot;20300&quot; value=&quot;Slide 2 - &amp;quot;Chapter 6 – Objects and Classes&amp;quot;&quot;/&gt;&lt;property id=&quot;20307&quot; value=&quot;282&quot;/&gt;&lt;/object&gt;&lt;object type=&quot;3&quot; unique_id=&quot;10005&quot;&gt;&lt;property id=&quot;20148&quot; value=&quot;5&quot;/&gt;&lt;property id=&quot;20300&quot; value=&quot;Slide 3 - &amp;quot;Programming Paradigms&amp;quot;&quot;/&gt;&lt;property id=&quot;20307&quot; value=&quot;283&quot;/&gt;&lt;/object&gt;&lt;object type=&quot;3&quot; unique_id=&quot;10006&quot;&gt;&lt;property id=&quot;20148&quot; value=&quot;5&quot;/&gt;&lt;property id=&quot;20300&quot; value=&quot;Slide 4 - &amp;quot;Comparisons&amp;quot;&quot;/&gt;&lt;property id=&quot;20307&quot; value=&quot;284&quot;/&gt;&lt;/object&gt;&lt;object type=&quot;3&quot; unique_id=&quot;10007&quot;&gt;&lt;property id=&quot;20148&quot; value=&quot;5&quot;/&gt;&lt;property id=&quot;20300&quot; value=&quot;Slide 5 - &amp;quot;Procedural Programming&amp;quot;&quot;/&gt;&lt;property id=&quot;20307&quot; value=&quot;285&quot;/&gt;&lt;/object&gt;&lt;object type=&quot;3&quot; unique_id=&quot;10008&quot;&gt;&lt;property id=&quot;20148&quot; value=&quot;5&quot;/&gt;&lt;property id=&quot;20300&quot; value=&quot;Slide 6 - &amp;quot;Objects in Object-Oriented Programming&amp;quot;&quot;/&gt;&lt;property id=&quot;20307&quot; value=&quot;286&quot;/&gt;&lt;/object&gt;&lt;object type=&quot;3&quot; unique_id=&quot;10009&quot;&gt;&lt;property id=&quot;20148&quot; value=&quot;5&quot;/&gt;&lt;property id=&quot;20300&quot; value=&quot;Slide 7 - &amp;quot;Object-Oriented Programming&amp;quot;&quot;/&gt;&lt;property id=&quot;20307&quot; value=&quot;287&quot;/&gt;&lt;/object&gt;&lt;object type=&quot;3&quot; unique_id=&quot;10010&quot;&gt;&lt;property id=&quot;20148&quot; value=&quot;5&quot;/&gt;&lt;property id=&quot;20300&quot; value=&quot;Slide 8 - &amp;quot;Class and Object&amp;quot;&quot;/&gt;&lt;property id=&quot;20307&quot; value=&quot;288&quot;/&gt;&lt;/object&gt;&lt;object type=&quot;3&quot; unique_id=&quot;10011&quot;&gt;&lt;property id=&quot;20148&quot; value=&quot;5&quot;/&gt;&lt;property id=&quot;20300&quot; value=&quot;Slide 9 - &amp;quot;Data Hiding (or) Encapsulation&amp;quot;&quot;/&gt;&lt;property id=&quot;20307&quot; value=&quot;289&quot;/&gt;&lt;/object&gt;&lt;object type=&quot;3&quot; unique_id=&quot;10012&quot;&gt;&lt;property id=&quot;20148&quot; value=&quot;5&quot;/&gt;&lt;property id=&quot;20300&quot; value=&quot;Slide 10 - &amp;quot;Class - Example&amp;quot;&quot;/&gt;&lt;property id=&quot;20307&quot; value=&quot;290&quot;/&gt;&lt;/object&gt;&lt;object type=&quot;3&quot; unique_id=&quot;10013&quot;&gt;&lt;property id=&quot;20148&quot; value=&quot;5&quot;/&gt;&lt;property id=&quot;20300&quot; value=&quot;Slide 11 - &amp;quot;Accessing / Calling member functions&amp;quot;&quot;/&gt;&lt;property id=&quot;20307&quot; value=&quot;291&quot;/&gt;&lt;/object&gt;&lt;object type=&quot;3&quot; unique_id=&quot;10014&quot;&gt;&lt;property id=&quot;20148&quot; value=&quot;5&quot;/&gt;&lt;property id=&quot;20300&quot; value=&quot;Slide 12 - &amp;quot;Class C++ Objects as Physical Objects&amp;quot;&quot;/&gt;&lt;property id=&quot;20307&quot; value=&quot;292&quot;/&gt;&lt;/object&gt;&lt;object type=&quot;3&quot; unique_id=&quot;10015&quot;&gt;&lt;property id=&quot;20148&quot; value=&quot;5&quot;/&gt;&lt;property id=&quot;20300&quot; value=&quot;Slide 13 - &amp;quot;objpart.cpp (Cont’d)&amp;quot;&quot;/&gt;&lt;property id=&quot;20307&quot; value=&quot;293&quot;/&gt;&lt;/object&gt;&lt;object type=&quot;3&quot; unique_id=&quot;10016&quot;&gt;&lt;property id=&quot;20148&quot; value=&quot;5&quot;/&gt;&lt;property id=&quot;20300&quot; value=&quot;Slide 14 - &amp;quot;Accessing Member Data with this&amp;quot;&quot;/&gt;&lt;property id=&quot;20307&quot; value=&quot;294&quot;/&gt;&lt;/object&gt;&lt;object type=&quot;3&quot; unique_id=&quot;10017&quot;&gt;&lt;property id=&quot;20148&quot; value=&quot;5&quot;/&gt;&lt;property id=&quot;20300&quot; value=&quot;Slide 15 - &amp;quot;C++ Objects as Data Types&amp;quot;&quot;/&gt;&lt;property id=&quot;20307&quot; value=&quot;295&quot;/&gt;&lt;/object&gt;&lt;object type=&quot;3&quot; unique_id=&quot;10018&quot;&gt;&lt;property id=&quot;20148&quot; value=&quot;5&quot;/&gt;&lt;property id=&quot;20300&quot; value=&quot;Slide 16 - &amp;quot;englobj.cpp (Cont’d)&amp;quot;&quot;/&gt;&lt;property id=&quot;20307&quot; value=&quot;296&quot;/&gt;&lt;/object&gt;&lt;object type=&quot;3&quot; unique_id=&quot;10019&quot;&gt;&lt;property id=&quot;20148&quot; value=&quot;5&quot;/&gt;&lt;property id=&quot;20300&quot; value=&quot;Slide 17 - &amp;quot;Constructor&amp;quot;&quot;/&gt;&lt;property id=&quot;20307&quot; value=&quot;297&quot;/&gt;&lt;/object&gt;&lt;object type=&quot;3&quot; unique_id=&quot;10020&quot;&gt;&lt;property id=&quot;20148&quot; value=&quot;5&quot;/&gt;&lt;property id=&quot;20300&quot; value=&quot;Slide 18 - &amp;quot;C++ Objects as Data Types&amp;quot;&quot;/&gt;&lt;property id=&quot;20307&quot; value=&quot;298&quot;/&gt;&lt;/object&gt;&lt;object type=&quot;3&quot; unique_id=&quot;10021&quot;&gt;&lt;property id=&quot;20148&quot; value=&quot;5&quot;/&gt;&lt;property id=&quot;20300&quot; value=&quot;Slide 19 - &amp;quot;counter.cpp (Cont’d)&amp;quot;&quot;/&gt;&lt;property id=&quot;20307&quot; value=&quot;299&quot;/&gt;&lt;/object&gt;&lt;object type=&quot;3&quot; unique_id=&quot;10022&quot;&gt;&lt;property id=&quot;20148&quot; value=&quot;5&quot;/&gt;&lt;property id=&quot;20300&quot; value=&quot;Slide 20 - &amp;quot;Initializer List&amp;quot;&quot;/&gt;&lt;property id=&quot;20307&quot; value=&quot;300&quot;/&gt;&lt;/object&gt;&lt;object type=&quot;3&quot; unique_id=&quot;10023&quot;&gt;&lt;property id=&quot;20148&quot; value=&quot;5&quot;/&gt;&lt;property id=&quot;20300&quot; value=&quot;Slide 21 - &amp;quot;Overloaded Constructors&amp;quot;&quot;/&gt;&lt;property id=&quot;20307&quot; value=&quot;301&quot;/&gt;&lt;/object&gt;&lt;object type=&quot;3&quot; unique_id=&quot;10024&quot;&gt;&lt;property id=&quot;20148&quot; value=&quot;5&quot;/&gt;&lt;property id=&quot;20300&quot; value=&quot;Slide 22 - &amp;quot;Destructor&amp;quot;&quot;/&gt;&lt;property id=&quot;20307&quot; value=&quot;302&quot;/&gt;&lt;/object&gt;&lt;object type=&quot;3&quot; unique_id=&quot;10025&quot;&gt;&lt;property id=&quot;20148&quot; value=&quot;5&quot;/&gt;&lt;property id=&quot;20300&quot; value=&quot;Slide 23 - &amp;quot;Objects as Function Arguments&amp;quot;&quot;/&gt;&lt;property id=&quot;20307&quot; value=&quot;303&quot;/&gt;&lt;/object&gt;&lt;object type=&quot;3&quot; unique_id=&quot;10026&quot;&gt;&lt;property id=&quot;20148&quot; value=&quot;5&quot;/&gt;&lt;property id=&quot;20300&quot; value=&quot;Slide 24 - &amp;quot;Member Functions    Defined Outside the Class&amp;quot;&quot;/&gt;&lt;property id=&quot;20307&quot; value=&quot;304&quot;/&gt;&lt;/object&gt;&lt;object type=&quot;3&quot; unique_id=&quot;10027&quot;&gt;&lt;property id=&quot;20148&quot; value=&quot;5&quot;/&gt;&lt;property id=&quot;20300&quot; value=&quot;Slide 25 - &amp;quot;Default Copy Constructor&amp;quot;&quot;/&gt;&lt;property id=&quot;20307&quot; value=&quot;305&quot;/&gt;&lt;/object&gt;&lt;object type=&quot;3&quot; unique_id=&quot;10028&quot;&gt;&lt;property id=&quot;20148&quot; value=&quot;5&quot;/&gt;&lt;property id=&quot;20300&quot; value=&quot;Slide 26 - &amp;quot;Default Copy Constructor - Example&amp;quot;&quot;/&gt;&lt;property id=&quot;20307&quot; value=&quot;306&quot;/&gt;&lt;/object&gt;&lt;object type=&quot;3&quot; unique_id=&quot;10029&quot;&gt;&lt;property id=&quot;20148&quot; value=&quot;5&quot;/&gt;&lt;property id=&quot;20300&quot; value=&quot;Slide 27 - &amp;quot;Returning Objects from Functions&amp;quot;&quot;/&gt;&lt;property id=&quot;20307&quot; value=&quot;307&quot;/&gt;&lt;/object&gt;&lt;object type=&quot;3&quot; unique_id=&quot;10030&quot;&gt;&lt;property id=&quot;20148&quot; value=&quot;5&quot;/&gt;&lt;property id=&quot;20300&quot; value=&quot;Slide 28 - &amp;quot;Uses of Static Class Data&amp;quot;&quot;/&gt;&lt;property id=&quot;20307&quot; value=&quot;308&quot;/&gt;&lt;/object&gt;&lt;object type=&quot;3&quot; unique_id=&quot;10031&quot;&gt;&lt;property id=&quot;20148&quot; value=&quot;5&quot;/&gt;&lt;property id=&quot;20300&quot; value=&quot;Slide 29 - &amp;quot;Exercises&amp;quot;&quot;/&gt;&lt;property id=&quot;20307&quot; value=&quot;309&quot;/&gt;&lt;/object&gt;&lt;object type=&quot;3&quot; unique_id=&quot;10032&quot;&gt;&lt;property id=&quot;20148&quot; value=&quot;5&quot;/&gt;&lt;property id=&quot;20300&quot; value=&quot;Slide 30 - &amp;quot;Chapter 8  Operator Overloading&amp;quot;&quot;/&gt;&lt;property id=&quot;20307&quot; value=&quot;310&quot;/&gt;&lt;/object&gt;&lt;object type=&quot;3&quot; unique_id=&quot;10033&quot;&gt;&lt;property id=&quot;20148&quot; value=&quot;5&quot;/&gt;&lt;property id=&quot;20300&quot; value=&quot;Slide 31 - &amp;quot;Operator Overloading&amp;quot;&quot;/&gt;&lt;property id=&quot;20307&quot; value=&quot;311&quot;/&gt;&lt;/object&gt;&lt;object type=&quot;3&quot; unique_id=&quot;10034&quot;&gt;&lt;property id=&quot;20148&quot; value=&quot;5&quot;/&gt;&lt;property id=&quot;20300&quot; value=&quot;Slide 32 - &amp;quot;Overloading Unary Operators&amp;quot;&quot;/&gt;&lt;property id=&quot;20307&quot; value=&quot;312&quot;/&gt;&lt;/object&gt;&lt;object type=&quot;3&quot; unique_id=&quot;10035&quot;&gt;&lt;property id=&quot;20148&quot; value=&quot;5&quot;/&gt;&lt;property id=&quot;20300&quot; value=&quot;Slide 33 - &amp;quot;Overloading Unary Operators - Example&amp;quot;&quot;/&gt;&lt;property id=&quot;20307&quot; value=&quot;313&quot;/&gt;&lt;/object&gt;&lt;object type=&quot;3&quot; unique_id=&quot;10036&quot;&gt;&lt;property id=&quot;20148&quot; value=&quot;5&quot;/&gt;&lt;property id=&quot;20300&quot; value=&quot;Slide 34 - &amp;quot;Overloading Binary Operators&amp;quot;&quot;/&gt;&lt;property id=&quot;20307&quot; value=&quot;314&quot;/&gt;&lt;/object&gt;&lt;object type=&quot;3&quot; unique_id=&quot;10037&quot;&gt;&lt;property id=&quot;20148&quot; value=&quot;5&quot;/&gt;&lt;property id=&quot;20300&quot; value=&quot;Slide 35 - &amp;quot;Exercises&amp;quot;&quot;/&gt;&lt;property id=&quot;20307&quot; value=&quot;315&quot;/&gt;&lt;/object&gt;&lt;object type=&quot;3&quot; unique_id=&quot;10038&quot;&gt;&lt;property id=&quot;20148&quot; value=&quot;5&quot;/&gt;&lt;property id=&quot;20300&quot; value=&quot;Slide 36 - &amp;quot;Simple Function&amp;quot;&quot;/&gt;&lt;property id=&quot;20307&quot; value=&quot;262&quot;/&gt;&lt;/object&gt;&lt;object type=&quot;3&quot; unique_id=&quot;10039&quot;&gt;&lt;property id=&quot;20148&quot; value=&quot;5&quot;/&gt;&lt;property id=&quot;20300&quot; value=&quot;Slide 37 - &amp;quot;Simple Function – Cont’d&amp;quot;&quot;/&gt;&lt;property id=&quot;20307&quot; value=&quot;263&quot;/&gt;&lt;/object&gt;&lt;object type=&quot;3&quot; unique_id=&quot;10040&quot;&gt;&lt;property id=&quot;20148&quot; value=&quot;5&quot;/&gt;&lt;property id=&quot;20300&quot; value=&quot;Slide 38 - &amp;quot;Passing Arguments to Functions&amp;quot;&quot;/&gt;&lt;property id=&quot;20307&quot; value=&quot;264&quot;/&gt;&lt;/object&gt;&lt;object type=&quot;3&quot; unique_id=&quot;10041&quot;&gt;&lt;property id=&quot;20148&quot; value=&quot;5&quot;/&gt;&lt;property id=&quot;20300&quot; value=&quot;Slide 39 - &amp;quot;Passing Constants- Example&amp;quot;&quot;/&gt;&lt;property id=&quot;20307&quot; value=&quot;265&quot;/&gt;&lt;/object&gt;&lt;object type=&quot;3&quot; unique_id=&quot;10042&quot;&gt;&lt;property id=&quot;20148&quot; value=&quot;5&quot;/&gt;&lt;property id=&quot;20300&quot; value=&quot;Slide 40 - &amp;quot;Passing Variables - Example&amp;quot;&quot;/&gt;&lt;property id=&quot;20307&quot; value=&quot;266&quot;/&gt;&lt;/object&gt;&lt;object type=&quot;3&quot; unique_id=&quot;10043&quot;&gt;&lt;property id=&quot;20148&quot; value=&quot;5&quot;/&gt;&lt;property id=&quot;20300&quot; value=&quot;Slide 41 - &amp;quot;Structures as Arguments - Example&amp;quot;&quot;/&gt;&lt;property id=&quot;20307&quot; value=&quot;267&quot;/&gt;&lt;/object&gt;&lt;object type=&quot;3&quot; unique_id=&quot;10044&quot;&gt;&lt;property id=&quot;20148&quot; value=&quot;5&quot;/&gt;&lt;property id=&quot;20300&quot; value=&quot;Slide 42 - &amp;quot;Passing by References- Example&amp;quot;&quot;/&gt;&lt;property id=&quot;20307&quot; value=&quot;268&quot;/&gt;&lt;/object&gt;&lt;object type=&quot;3&quot; unique_id=&quot;10045&quot;&gt;&lt;property id=&quot;20148&quot; value=&quot;5&quot;/&gt;&lt;property id=&quot;20300&quot; value=&quot;Slide 43 - &amp;quot;Functions&amp;quot;&quot;/&gt;&lt;property id=&quot;20307&quot; value=&quot;269&quot;/&gt;&lt;/object&gt;&lt;object type=&quot;3&quot; unique_id=&quot;10046&quot;&gt;&lt;property id=&quot;20148&quot; value=&quot;5&quot;/&gt;&lt;property id=&quot;20300&quot; value=&quot;Slide 44 - &amp;quot;Returning Values from Functions&amp;quot;&quot;/&gt;&lt;property id=&quot;20307&quot; value=&quot;270&quot;/&gt;&lt;/object&gt;&lt;object type=&quot;3&quot; unique_id=&quot;10047&quot;&gt;&lt;property id=&quot;20148&quot; value=&quot;5&quot;/&gt;&lt;property id=&quot;20300&quot; value=&quot;Slide 45 - &amp;quot;Overloaded Function- Example&amp;quot;&quot;/&gt;&lt;property id=&quot;20307&quot; value=&quot;271&quot;/&gt;&lt;/object&gt;&lt;object type=&quot;3&quot; unique_id=&quot;10048&quot;&gt;&lt;property id=&quot;20148&quot; value=&quot;5&quot;/&gt;&lt;property id=&quot;20300&quot; value=&quot;Slide 46 - &amp;quot;Recursion - Example&amp;quot;&quot;/&gt;&lt;property id=&quot;20307&quot; value=&quot;272&quot;/&gt;&lt;/object&gt;&lt;object type=&quot;3&quot; unique_id=&quot;10049&quot;&gt;&lt;property id=&quot;20148&quot; value=&quot;5&quot;/&gt;&lt;property id=&quot;20300&quot; value=&quot;Slide 47 - &amp;quot;Inline Function- Example&amp;quot;&quot;/&gt;&lt;property id=&quot;20307&quot; value=&quot;273&quot;/&gt;&lt;/object&gt;&lt;object type=&quot;3&quot; unique_id=&quot;10050&quot;&gt;&lt;property id=&quot;20148&quot; value=&quot;5&quot;/&gt;&lt;property id=&quot;20300&quot; value=&quot;Slide 48 - &amp;quot;Default Arguments- Example&amp;quot;&quot;/&gt;&lt;property id=&quot;20307&quot; value=&quot;274&quot;/&gt;&lt;/object&gt;&lt;object type=&quot;3&quot; unique_id=&quot;10051&quot;&gt;&lt;property id=&quot;20148&quot; value=&quot;5&quot;/&gt;&lt;property id=&quot;20300&quot; value=&quot;Slide 49 - &amp;quot;Variables&amp;quot;&quot;/&gt;&lt;property id=&quot;20307&quot; value=&quot;275&quot;/&gt;&lt;/object&gt;&lt;object type=&quot;3&quot; unique_id=&quot;10052&quot;&gt;&lt;property id=&quot;20148&quot; value=&quot;5&quot;/&gt;&lt;property id=&quot;20300&quot; value=&quot;Slide 50 - &amp;quot;Local Variables - Example&amp;quot;&quot;/&gt;&lt;property id=&quot;20307&quot; value=&quot;276&quot;/&gt;&lt;/object&gt;&lt;object type=&quot;3&quot; unique_id=&quot;10053&quot;&gt;&lt;property id=&quot;20148&quot; value=&quot;5&quot;/&gt;&lt;property id=&quot;20300&quot; value=&quot;Slide 51 - &amp;quot;Global Variables - Example&amp;quot;&quot;/&gt;&lt;property id=&quot;20307&quot; value=&quot;277&quot;/&gt;&lt;/object&gt;&lt;object type=&quot;3&quot; unique_id=&quot;10054&quot;&gt;&lt;property id=&quot;20148&quot; value=&quot;5&quot;/&gt;&lt;property id=&quot;20300&quot; value=&quot;Slide 52 - &amp;quot;Static Local Variables - Example&amp;quot;&quot;/&gt;&lt;property id=&quot;20307&quot; value=&quot;278&quot;/&gt;&lt;/object&gt;&lt;object type=&quot;3&quot; unique_id=&quot;10055&quot;&gt;&lt;property id=&quot;20148&quot; value=&quot;5&quot;/&gt;&lt;property id=&quot;20300&quot; value=&quot;Slide 53 - &amp;quot;Summary of Variable Scopes&amp;quot;&quot;/&gt;&lt;property id=&quot;20307&quot; value=&quot;279&quot;/&gt;&lt;/object&gt;&lt;object type=&quot;3&quot; unique_id=&quot;10056&quot;&gt;&lt;property id=&quot;20148&quot; value=&quot;5&quot;/&gt;&lt;property id=&quot;20300&quot; value=&quot;Slide 54 - &amp;quot;Exercises&amp;quot;&quot;/&gt;&lt;property id=&quot;20307&quot; value=&quot;280&quot;/&gt;&lt;/object&gt;&lt;object type=&quot;3&quot; unique_id=&quot;10057&quot;&gt;&lt;property id=&quot;20148&quot; value=&quot;5&quot;/&gt;&lt;property id=&quot;20300&quot; value=&quot;Slide 55&quot;/&gt;&lt;property id=&quot;20307&quot; value=&quot;281&quot;/&gt;&lt;/object&gt;&lt;/object&gt;&lt;object type=&quot;8&quot; unique_id=&quot;1011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1551</Words>
  <Application>Microsoft Office PowerPoint</Application>
  <PresentationFormat>On-screen Show (4:3)</PresentationFormat>
  <Paragraphs>440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1_Office Theme</vt:lpstr>
      <vt:lpstr>Office Theme</vt:lpstr>
      <vt:lpstr>CST-104</vt:lpstr>
      <vt:lpstr>Chapter 6 – Objects and Classes</vt:lpstr>
      <vt:lpstr>Programming Paradigms</vt:lpstr>
      <vt:lpstr>Comparisons</vt:lpstr>
      <vt:lpstr>Procedural Programming</vt:lpstr>
      <vt:lpstr>Objects in Object-Oriented Programming</vt:lpstr>
      <vt:lpstr>Object-Oriented Programming</vt:lpstr>
      <vt:lpstr>Class and Object</vt:lpstr>
      <vt:lpstr>Data Hiding (or) Encapsulation</vt:lpstr>
      <vt:lpstr>Class - Example</vt:lpstr>
      <vt:lpstr>Accessing / Calling member functions</vt:lpstr>
      <vt:lpstr>PowerPoint Presentation</vt:lpstr>
      <vt:lpstr>Class C++ Objects as Physical Objects</vt:lpstr>
      <vt:lpstr>C++ Objects as Data Types</vt:lpstr>
      <vt:lpstr>Accessing Member Data with this</vt:lpstr>
      <vt:lpstr>Constructor</vt:lpstr>
      <vt:lpstr>C++ Objects as Data Types</vt:lpstr>
      <vt:lpstr>counter.cpp (Cont’d)</vt:lpstr>
      <vt:lpstr>Initializer List</vt:lpstr>
      <vt:lpstr>Overloaded Constructors</vt:lpstr>
      <vt:lpstr>Destructor</vt:lpstr>
      <vt:lpstr>Objects as Function Arguments</vt:lpstr>
      <vt:lpstr>PowerPoint Presentation</vt:lpstr>
      <vt:lpstr>Member Functions Defined Outside the Class</vt:lpstr>
      <vt:lpstr>Returning Objects from Functions</vt:lpstr>
      <vt:lpstr>Returning Objects from Functions</vt:lpstr>
      <vt:lpstr>Default Copy Constructor</vt:lpstr>
      <vt:lpstr>Default Copy Constructor</vt:lpstr>
      <vt:lpstr>Uses of Static Class Data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CST-104</dc:title>
  <dc:creator>user</dc:creator>
  <cp:lastModifiedBy>Phoe Nyan</cp:lastModifiedBy>
  <cp:revision>44</cp:revision>
  <dcterms:created xsi:type="dcterms:W3CDTF">2016-07-05T01:53:54Z</dcterms:created>
  <dcterms:modified xsi:type="dcterms:W3CDTF">2018-08-26T06:53:59Z</dcterms:modified>
</cp:coreProperties>
</file>