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10" r:id="rId2"/>
    <p:sldId id="316" r:id="rId3"/>
    <p:sldId id="311" r:id="rId4"/>
    <p:sldId id="312" r:id="rId5"/>
    <p:sldId id="313" r:id="rId6"/>
    <p:sldId id="317" r:id="rId7"/>
    <p:sldId id="318" r:id="rId8"/>
    <p:sldId id="319" r:id="rId9"/>
    <p:sldId id="314" r:id="rId10"/>
    <p:sldId id="320" r:id="rId11"/>
    <p:sldId id="324" r:id="rId12"/>
    <p:sldId id="323" r:id="rId13"/>
    <p:sldId id="325" r:id="rId14"/>
    <p:sldId id="322" r:id="rId15"/>
    <p:sldId id="31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8313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4DE43-E1E5-49BB-A07C-69F36BFCF5D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639-656C-420E-B1E4-C4F5B7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operator overloading in C++ with simple example?</a:t>
            </a:r>
          </a:p>
          <a:p>
            <a:r>
              <a:rPr lang="en-US" dirty="0" smtClean="0"/>
              <a:t>The meaning of an operator is always same for variable of basic types like: </a:t>
            </a:r>
            <a:r>
              <a:rPr lang="en-US" dirty="0" err="1" smtClean="0"/>
              <a:t>int</a:t>
            </a:r>
            <a:r>
              <a:rPr lang="en-US" dirty="0" smtClean="0"/>
              <a:t>, float, double etc. For example: To add two integers, + operator is used. ... This feature in C++ programming that allows programmer to redefine the meaning of an operator (when they operate on class objects) is known as operator overloading.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5639-656C-420E-B1E4-C4F5B72A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5639-656C-420E-B1E4-C4F5B72A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prefix notation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Counter operator ++ ()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postfix notation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Counter operator ++ (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Counter operator ++ ()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	return Counter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(++count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Counter operator ++ 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//increment count (postfix)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	return Counter(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count++);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5639-656C-420E-B1E4-C4F5B72A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prefix notation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Counter operator ++ ()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postfix notation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Counter operator ++ (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Counter operator ++ ()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	return Counter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(++count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Counter operator ++ 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//increment count (postfix)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	return Counter(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count++);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5639-656C-420E-B1E4-C4F5B72A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prefix notation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Counter operator ++ ()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postfix notation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Counter operator ++ (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Counter operator ++ ()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	return Counter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(++count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Counter operator ++ 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//increment count (postfix)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	return Counter(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count++);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5639-656C-420E-B1E4-C4F5B72A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prefix notation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Counter operator ++ ()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postfix notation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Counter operator ++ (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Counter operator ++ ()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	return Counter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(++count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Counter operator ++ 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//increment count (postfix)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	return Counter(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count++);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5639-656C-420E-B1E4-C4F5B72A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EDCE-885A-4648-BCA5-914FC08653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ECD-8045-423F-96AB-4B3DDE5B25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2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89A1-EAA2-4C67-A3AF-D11B58CC5B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3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DA58-4D5B-45F9-88D0-58D9691DE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8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E359-EC2B-4307-960F-841CFE5D31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3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926-65BA-4DF4-8693-C20A2CB169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8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598E-B260-40AD-A521-6DB55E5ED8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4C4C-82C4-4AC4-BB16-0EAAE5A1C7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7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AB17-E16A-4421-BA9C-BBDDEF43BF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5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51A6-F5A2-46D1-B2A1-7668CD5318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47-737F-44AE-8466-9DEF71A6B5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1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01BA-D734-41F0-820D-CE7D3A0717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8BBD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*******Faculty of Computer Science*******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77BF-8D54-494A-95CF-F5563713F6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15185" b="26471"/>
          <a:stretch/>
        </p:blipFill>
        <p:spPr>
          <a:xfrm>
            <a:off x="6324600" y="44449"/>
            <a:ext cx="2806700" cy="9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0" i="0" u="none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281356" y="2133600"/>
            <a:ext cx="8651631" cy="1752600"/>
          </a:xfrm>
        </p:spPr>
        <p:txBody>
          <a:bodyPr/>
          <a:lstStyle/>
          <a:p>
            <a:pPr algn="ctr"/>
            <a:r>
              <a:rPr lang="en-US" b="1" dirty="0" smtClean="0"/>
              <a:t>Chapter 8 </a:t>
            </a:r>
            <a:br>
              <a:rPr lang="en-US" b="1" dirty="0" smtClean="0"/>
            </a:br>
            <a:r>
              <a:rPr lang="en-US" b="1" dirty="0" smtClean="0"/>
              <a:t>Operator Overloading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Overloading Binary Operators – Example</a:t>
            </a:r>
            <a:r>
              <a:rPr lang="en-US" sz="2800" dirty="0">
                <a:solidFill>
                  <a:srgbClr val="40458C"/>
                </a:solidFill>
              </a:rPr>
              <a:t/>
            </a:r>
            <a:br>
              <a:rPr lang="en-US" sz="2800" dirty="0">
                <a:solidFill>
                  <a:srgbClr val="40458C"/>
                </a:solidFill>
              </a:rPr>
            </a:br>
            <a:endParaRPr lang="en-US" sz="2800" b="1" dirty="0" smtClean="0"/>
          </a:p>
        </p:txBody>
      </p:sp>
      <p:sp>
        <p:nvSpPr>
          <p:cNvPr id="7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0" y="609600"/>
            <a:ext cx="45720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//</a:t>
            </a:r>
            <a:r>
              <a:rPr lang="en-US" sz="1600" b="1" dirty="0" smtClean="0"/>
              <a:t>Page 329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/>
              <a:t>// englplus.cpp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/>
              <a:t>// overloaded ‘+’ operator adds two Distances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class Distance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{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private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feet;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float </a:t>
            </a:r>
            <a:r>
              <a:rPr lang="en-US" sz="2000" dirty="0"/>
              <a:t>inches;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public</a:t>
            </a:r>
            <a:r>
              <a:rPr lang="en-US" sz="2000" dirty="0"/>
              <a:t>: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Distance</a:t>
            </a:r>
            <a:r>
              <a:rPr lang="en-US" sz="2000" dirty="0"/>
              <a:t>() : feet(0</a:t>
            </a:r>
            <a:r>
              <a:rPr lang="en-US" sz="2000" dirty="0" smtClean="0"/>
              <a:t>),inches(0.0){ </a:t>
            </a:r>
            <a:r>
              <a:rPr lang="en-US" sz="2000" dirty="0"/>
              <a:t>}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Distance(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ft</a:t>
            </a:r>
            <a:r>
              <a:rPr lang="en-US" sz="2000" dirty="0"/>
              <a:t>, float in) </a:t>
            </a:r>
            <a:r>
              <a:rPr lang="en-US" sz="2000" dirty="0" smtClean="0"/>
              <a:t>:feet(</a:t>
            </a:r>
            <a:r>
              <a:rPr lang="en-US" sz="2000" dirty="0" err="1" smtClean="0"/>
              <a:t>ft</a:t>
            </a:r>
            <a:r>
              <a:rPr lang="en-US" sz="2000" dirty="0" smtClean="0"/>
              <a:t>),inches(in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getdist</a:t>
            </a:r>
            <a:r>
              <a:rPr lang="en-US" sz="2000" dirty="0" smtClean="0"/>
              <a:t>()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{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“\</a:t>
            </a:r>
            <a:r>
              <a:rPr lang="en-US" sz="2000" dirty="0" err="1"/>
              <a:t>nEnter</a:t>
            </a:r>
            <a:r>
              <a:rPr lang="en-US" sz="2000" dirty="0"/>
              <a:t> feet: “; </a:t>
            </a:r>
            <a:r>
              <a:rPr lang="en-US" sz="2000" dirty="0" err="1"/>
              <a:t>cin</a:t>
            </a:r>
            <a:r>
              <a:rPr lang="en-US" sz="2000" dirty="0"/>
              <a:t> &gt;&gt; feet;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“Enter inches: “; </a:t>
            </a:r>
            <a:r>
              <a:rPr lang="en-US" sz="2000" dirty="0" err="1"/>
              <a:t>cin</a:t>
            </a:r>
            <a:r>
              <a:rPr lang="en-US" sz="2000" dirty="0"/>
              <a:t> &gt;&gt; inches</a:t>
            </a:r>
            <a:r>
              <a:rPr lang="en-US" sz="2000" dirty="0" smtClean="0"/>
              <a:t>;}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showdist</a:t>
            </a:r>
            <a:r>
              <a:rPr lang="en-US" sz="2000" dirty="0"/>
              <a:t>() </a:t>
            </a:r>
            <a:r>
              <a:rPr lang="en-US" sz="2000" dirty="0" err="1" smtClean="0"/>
              <a:t>const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 </a:t>
            </a:r>
            <a:r>
              <a:rPr lang="en-US" sz="2000" dirty="0" err="1"/>
              <a:t>cout</a:t>
            </a:r>
            <a:r>
              <a:rPr lang="en-US" sz="2000" dirty="0"/>
              <a:t> &lt;&lt; feet &lt;&lt; “\’-” &lt;&lt; inches &lt;&lt; </a:t>
            </a:r>
            <a:r>
              <a:rPr lang="en-US" sz="2000" dirty="0" smtClean="0"/>
              <a:t>‘\”’;}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Distance operator + ( Distance </a:t>
            </a:r>
            <a:r>
              <a:rPr lang="en-US" sz="2000" b="1" dirty="0" smtClean="0">
                <a:solidFill>
                  <a:srgbClr val="FF0000"/>
                </a:solidFill>
              </a:rPr>
              <a:t>); 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4419600" y="609600"/>
            <a:ext cx="48006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Distance Distance::operator + (Distance d2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   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f = feet + d2.feet;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float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 = inches + d2.inches;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if(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&gt;= 12.0)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{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-= </a:t>
            </a:r>
            <a:r>
              <a:rPr lang="en-US" sz="1800" dirty="0" smtClean="0">
                <a:solidFill>
                  <a:srgbClr val="FF0000"/>
                </a:solidFill>
              </a:rPr>
              <a:t>12.0;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f++;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} 	</a:t>
            </a:r>
            <a:r>
              <a:rPr lang="en-US" sz="1800" dirty="0" smtClean="0"/>
              <a:t>	//</a:t>
            </a:r>
            <a:r>
              <a:rPr lang="en-US" sz="1800" dirty="0"/>
              <a:t>return a temporary Distance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return Distance(</a:t>
            </a:r>
            <a:r>
              <a:rPr lang="en-US" sz="1800" dirty="0" err="1">
                <a:solidFill>
                  <a:srgbClr val="FF0000"/>
                </a:solidFill>
              </a:rPr>
              <a:t>f,i</a:t>
            </a:r>
            <a:r>
              <a:rPr lang="en-US" sz="1800" dirty="0">
                <a:solidFill>
                  <a:srgbClr val="FF0000"/>
                </a:solidFill>
              </a:rPr>
              <a:t>); </a:t>
            </a:r>
            <a:r>
              <a:rPr lang="en-US" sz="1800" dirty="0"/>
              <a:t>//initialized to sum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Distance dist1, dist3, dist4;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dist1.getdist(); 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Distance </a:t>
            </a:r>
            <a:r>
              <a:rPr lang="en-US" sz="1800" dirty="0"/>
              <a:t>dist2(11, 6.25); 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dist3 </a:t>
            </a:r>
            <a:r>
              <a:rPr lang="en-US" sz="1800" dirty="0">
                <a:solidFill>
                  <a:srgbClr val="FF0000"/>
                </a:solidFill>
              </a:rPr>
              <a:t>= dist1 + dist2; </a:t>
            </a:r>
            <a:r>
              <a:rPr lang="en-US" sz="1800" dirty="0"/>
              <a:t>//single ‘+’ operator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dist4 = dist1 + dist2 + dist3</a:t>
            </a:r>
            <a:r>
              <a:rPr lang="en-US" sz="1600" dirty="0">
                <a:solidFill>
                  <a:srgbClr val="FF0000"/>
                </a:solidFill>
              </a:rPr>
              <a:t>; </a:t>
            </a:r>
            <a:r>
              <a:rPr lang="en-US" sz="1600" dirty="0"/>
              <a:t>//multiple ‘+’ operators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“dist1 = “; dist1.showdist();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“dist2 = “; dist2.showdist();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“dist3 = “; dist3.showdist();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“dist4 = “; dist4.showdist();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return 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3886200" cy="365125"/>
          </a:xfrm>
        </p:spPr>
        <p:txBody>
          <a:bodyPr/>
          <a:lstStyle/>
          <a:p>
            <a:r>
              <a:rPr lang="en-US" dirty="0" smtClean="0"/>
              <a:t>Faculty of Computer Science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4484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9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Overloading Binary Operators – Example</a:t>
            </a:r>
            <a:r>
              <a:rPr lang="en-US" sz="2800" dirty="0">
                <a:solidFill>
                  <a:srgbClr val="40458C"/>
                </a:solidFill>
              </a:rPr>
              <a:t/>
            </a:r>
            <a:br>
              <a:rPr lang="en-US" sz="2800" dirty="0">
                <a:solidFill>
                  <a:srgbClr val="40458C"/>
                </a:solidFill>
              </a:rPr>
            </a:br>
            <a:endParaRPr lang="en-US" sz="2800" b="1" dirty="0" smtClean="0"/>
          </a:p>
        </p:txBody>
      </p:sp>
      <p:sp>
        <p:nvSpPr>
          <p:cNvPr id="7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0" y="609600"/>
            <a:ext cx="48006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Comparison Operators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engless.cpp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/>
              <a:t>// overloaded ‘&lt;’ operator compares two Distances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Distance //English Distance class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{private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feet;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float inches;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public: //constructor (no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Distance() : feet(0), inches(0.0)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 } //constructor (two </a:t>
            </a:r>
            <a:r>
              <a:rPr lang="en-US" sz="2000" dirty="0" err="1"/>
              <a:t>args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Distance(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ft</a:t>
            </a:r>
            <a:r>
              <a:rPr lang="en-US" sz="2000" dirty="0"/>
              <a:t>, float in) : feet(</a:t>
            </a:r>
            <a:r>
              <a:rPr lang="en-US" sz="2000" dirty="0" err="1"/>
              <a:t>ft</a:t>
            </a:r>
            <a:r>
              <a:rPr lang="en-US" sz="2000" dirty="0"/>
              <a:t>), inches(in)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getdist</a:t>
            </a:r>
            <a:r>
              <a:rPr lang="en-US" sz="2000" dirty="0"/>
              <a:t>() //get length from user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{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“\</a:t>
            </a:r>
            <a:r>
              <a:rPr lang="en-US" sz="2000" dirty="0" err="1"/>
              <a:t>nEnter</a:t>
            </a:r>
            <a:r>
              <a:rPr lang="en-US" sz="2000" dirty="0"/>
              <a:t> feet: “; </a:t>
            </a:r>
            <a:r>
              <a:rPr lang="en-US" sz="2000" dirty="0" err="1"/>
              <a:t>cin</a:t>
            </a:r>
            <a:r>
              <a:rPr lang="en-US" sz="2000" dirty="0"/>
              <a:t> &gt;&gt; feet;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“Enter inches: “; </a:t>
            </a:r>
            <a:r>
              <a:rPr lang="en-US" sz="2000" dirty="0" err="1"/>
              <a:t>cin</a:t>
            </a:r>
            <a:r>
              <a:rPr lang="en-US" sz="2000" dirty="0"/>
              <a:t> &gt;&gt; inches</a:t>
            </a:r>
            <a:r>
              <a:rPr lang="en-US" sz="2000" dirty="0" smtClean="0"/>
              <a:t>;}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showdist</a:t>
            </a:r>
            <a:r>
              <a:rPr lang="en-US" sz="2000" dirty="0"/>
              <a:t>() </a:t>
            </a:r>
            <a:r>
              <a:rPr lang="en-US" sz="2000" dirty="0" err="1"/>
              <a:t>const</a:t>
            </a:r>
            <a:r>
              <a:rPr lang="en-US" sz="2000" dirty="0"/>
              <a:t> //display distance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 </a:t>
            </a:r>
            <a:r>
              <a:rPr lang="en-US" sz="2000" dirty="0" err="1"/>
              <a:t>cout</a:t>
            </a:r>
            <a:r>
              <a:rPr lang="en-US" sz="2000" dirty="0"/>
              <a:t> &lt;&lt; feet &lt;&lt; “\’-” &lt;&lt; inches &lt;&lt; ‘\”’;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0000"/>
                </a:solidFill>
              </a:rPr>
              <a:t>bool</a:t>
            </a:r>
            <a:r>
              <a:rPr lang="en-US" sz="2000" dirty="0">
                <a:solidFill>
                  <a:srgbClr val="FF0000"/>
                </a:solidFill>
              </a:rPr>
              <a:t> operator &lt; (Distance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4572000" y="609600"/>
            <a:ext cx="4495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/>
              <a:t>//compare this distance with d2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Distance::operator &lt; (Distance d2)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float bf1 = feet + inches/12;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float bf2 = d2.feet + d2.inches/12;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return (bf1 &lt; bf2) ? true : false;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Distance dist1; //define Distance dist1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dist1.getdist(); //get dist1 from user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Distance dist2(6, 2.5); 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“\ndist1 = “; dist1.showdist();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“\ndist2 = “; dist2.showdist();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if</a:t>
            </a:r>
            <a:r>
              <a:rPr lang="en-US" sz="1800" dirty="0">
                <a:solidFill>
                  <a:srgbClr val="FF0000"/>
                </a:solidFill>
              </a:rPr>
              <a:t>( dist1 &lt; dist2 ) </a:t>
            </a:r>
            <a:r>
              <a:rPr lang="en-US" sz="1800" dirty="0"/>
              <a:t>//overloaded ‘&lt;’ operator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“\ndist1 is less than dist2”;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“\ndist1 is greater than (or equal to) dist2”;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return 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Overloading Binary Operators – Example</a:t>
            </a:r>
            <a:r>
              <a:rPr lang="en-US" sz="2800" dirty="0">
                <a:solidFill>
                  <a:srgbClr val="40458C"/>
                </a:solidFill>
              </a:rPr>
              <a:t/>
            </a:r>
            <a:br>
              <a:rPr lang="en-US" sz="2800" dirty="0">
                <a:solidFill>
                  <a:srgbClr val="40458C"/>
                </a:solidFill>
              </a:rPr>
            </a:br>
            <a:endParaRPr lang="en-US" sz="2800" b="1" dirty="0" smtClean="0"/>
          </a:p>
        </p:txBody>
      </p:sp>
      <p:sp>
        <p:nvSpPr>
          <p:cNvPr id="7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0" y="609600"/>
            <a:ext cx="48768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Arithmetic Assignment Operators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// </a:t>
            </a:r>
            <a:r>
              <a:rPr lang="en-US" sz="2000" dirty="0"/>
              <a:t>englpleq.cpp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// overloaded ‘+=’ assignment </a:t>
            </a:r>
            <a:r>
              <a:rPr lang="en-US" sz="2000" dirty="0" smtClean="0"/>
              <a:t>operator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class Distance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{private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feet;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float inches;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public: </a:t>
            </a:r>
            <a:r>
              <a:rPr lang="en-US" sz="2000" dirty="0" smtClean="0"/>
              <a:t>Distance</a:t>
            </a:r>
            <a:r>
              <a:rPr lang="en-US" sz="2000" dirty="0"/>
              <a:t>() : feet(0), inches(0.0)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{ </a:t>
            </a:r>
            <a:r>
              <a:rPr lang="en-US" sz="2000" dirty="0"/>
              <a:t>} //constructor (two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Distance(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ft</a:t>
            </a:r>
            <a:r>
              <a:rPr lang="en-US" sz="2000" dirty="0"/>
              <a:t>, float in) : feet(</a:t>
            </a:r>
            <a:r>
              <a:rPr lang="en-US" sz="2000" dirty="0" err="1"/>
              <a:t>ft</a:t>
            </a:r>
            <a:r>
              <a:rPr lang="en-US" sz="2000" dirty="0"/>
              <a:t>), inches(in)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{ </a:t>
            </a:r>
            <a:r>
              <a:rPr lang="en-US" sz="20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getdist</a:t>
            </a:r>
            <a:r>
              <a:rPr lang="en-US" sz="2000" dirty="0"/>
              <a:t>() //get length from user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{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“\</a:t>
            </a:r>
            <a:r>
              <a:rPr lang="en-US" sz="2000" dirty="0" err="1"/>
              <a:t>nEnter</a:t>
            </a:r>
            <a:r>
              <a:rPr lang="en-US" sz="2000" dirty="0"/>
              <a:t> feet: “; </a:t>
            </a:r>
            <a:r>
              <a:rPr lang="en-US" sz="2000" dirty="0" err="1"/>
              <a:t>cin</a:t>
            </a:r>
            <a:r>
              <a:rPr lang="en-US" sz="2000" dirty="0"/>
              <a:t> &gt;&gt; feet;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“Enter inches: “; </a:t>
            </a:r>
            <a:r>
              <a:rPr lang="en-US" sz="2000" dirty="0" err="1"/>
              <a:t>cin</a:t>
            </a:r>
            <a:r>
              <a:rPr lang="en-US" sz="2000" dirty="0"/>
              <a:t> &gt;&gt; inches</a:t>
            </a:r>
            <a:r>
              <a:rPr lang="en-US" sz="2000" dirty="0" smtClean="0"/>
              <a:t>;}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showdist</a:t>
            </a:r>
            <a:r>
              <a:rPr lang="en-US" sz="2000" dirty="0"/>
              <a:t>() </a:t>
            </a:r>
            <a:r>
              <a:rPr lang="en-US" sz="2000" dirty="0" smtClean="0"/>
              <a:t> </a:t>
            </a:r>
            <a:r>
              <a:rPr lang="en-US" sz="2000" dirty="0"/>
              <a:t>//display distance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 </a:t>
            </a:r>
            <a:r>
              <a:rPr lang="en-US" sz="2000" dirty="0" err="1"/>
              <a:t>cout</a:t>
            </a:r>
            <a:r>
              <a:rPr lang="en-US" sz="2000" dirty="0"/>
              <a:t> &lt;&lt; feet &lt;&lt; “\’-” &lt;&lt; inches &lt;&lt; ‘\”’;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void operator += ( Distance 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};</a:t>
            </a:r>
          </a:p>
        </p:txBody>
      </p:sp>
      <p:sp>
        <p:nvSpPr>
          <p:cNvPr id="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4876800" y="609600"/>
            <a:ext cx="41910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void </a:t>
            </a:r>
            <a:r>
              <a:rPr lang="en-US" sz="1800" dirty="0">
                <a:solidFill>
                  <a:srgbClr val="FF0000"/>
                </a:solidFill>
              </a:rPr>
              <a:t>Distance::operator += (Distance d2)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feet += d2.feet; //add the feet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inches += d2.inches; //add the inches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if(inches &gt;= 12.0) //if total exceeds 12.0,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{ //then decrease inches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inches -= 12.0; //by 12.0 and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feet++; //increase feet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  <a:r>
              <a:rPr lang="en-US" sz="1800" dirty="0"/>
              <a:t> //by 1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{Distance </a:t>
            </a:r>
            <a:r>
              <a:rPr lang="en-US" sz="1800" dirty="0"/>
              <a:t>dist1; //define dist1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dist1.getdist</a:t>
            </a:r>
            <a:r>
              <a:rPr lang="en-US" sz="1800" dirty="0"/>
              <a:t>(); //get dist1 from user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“\ndist1 = “; dist1.showdist();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Distance dist2(11, 6.25); 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“\ndist2 = “; dist2.showdist();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dist1 += dist2; </a:t>
            </a:r>
            <a:r>
              <a:rPr lang="en-US" sz="1800" dirty="0"/>
              <a:t>//dist1 = dist1 + dist2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“\</a:t>
            </a:r>
            <a:r>
              <a:rPr lang="en-US" sz="1800" dirty="0" err="1"/>
              <a:t>nAfter</a:t>
            </a:r>
            <a:r>
              <a:rPr lang="en-US" sz="1800" dirty="0"/>
              <a:t> addition</a:t>
            </a:r>
            <a:r>
              <a:rPr lang="en-US" sz="1800" dirty="0" smtClean="0"/>
              <a:t>,”;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“\ndist1 = “; dist1.showdist();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return 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8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5"/>
            <a:ext cx="62611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Concatenating </a:t>
            </a:r>
            <a:r>
              <a:rPr lang="en-US" b="1" dirty="0"/>
              <a:t>Strings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4419600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en-US" dirty="0" smtClean="0"/>
              <a:t>strplus.cpp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overloaded ‘+’ operator concatenates strings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string.h</a:t>
            </a:r>
            <a:r>
              <a:rPr lang="en-US" dirty="0"/>
              <a:t>&gt; //for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strcat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 //for exit()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String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{ SZ=80 };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[SZ];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String()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“”); }</a:t>
            </a:r>
          </a:p>
          <a:p>
            <a:pPr marL="0" indent="0">
              <a:buNone/>
            </a:pPr>
            <a:r>
              <a:rPr lang="en-US" dirty="0"/>
              <a:t>String( char s[] 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s); }</a:t>
            </a:r>
          </a:p>
          <a:p>
            <a:pPr marL="0" indent="0">
              <a:buNone/>
            </a:pPr>
            <a:r>
              <a:rPr lang="en-US" dirty="0"/>
              <a:t>void display() </a:t>
            </a:r>
            <a:r>
              <a:rPr lang="en-US" dirty="0" err="1"/>
              <a:t>const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str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String operator + (String </a:t>
            </a:r>
            <a:r>
              <a:rPr lang="en-US" dirty="0" err="1"/>
              <a:t>ss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381000"/>
            <a:ext cx="54864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String temp; //make a temporary String</a:t>
            </a:r>
          </a:p>
          <a:p>
            <a:pPr marL="0" indent="0">
              <a:buNone/>
            </a:pPr>
            <a:r>
              <a:rPr lang="en-US" sz="1800" dirty="0"/>
              <a:t>if( </a:t>
            </a:r>
            <a:r>
              <a:rPr lang="en-US" sz="1800" dirty="0" err="1"/>
              <a:t>strlen</a:t>
            </a:r>
            <a:r>
              <a:rPr lang="en-US" sz="1800" dirty="0"/>
              <a:t>(</a:t>
            </a:r>
            <a:r>
              <a:rPr lang="en-US" sz="1800" dirty="0" err="1"/>
              <a:t>str</a:t>
            </a:r>
            <a:r>
              <a:rPr lang="en-US" sz="1800" dirty="0"/>
              <a:t>) + </a:t>
            </a:r>
            <a:r>
              <a:rPr lang="en-US" sz="1800" dirty="0" err="1"/>
              <a:t>strlen</a:t>
            </a:r>
            <a:r>
              <a:rPr lang="en-US" sz="1800" dirty="0"/>
              <a:t>(</a:t>
            </a:r>
            <a:r>
              <a:rPr lang="en-US" sz="1800" dirty="0" err="1"/>
              <a:t>ss.str</a:t>
            </a:r>
            <a:r>
              <a:rPr lang="en-US" sz="1800" dirty="0"/>
              <a:t>) &lt; SZ 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 err="1" smtClean="0"/>
              <a:t>strcpy</a:t>
            </a:r>
            <a:r>
              <a:rPr lang="en-US" sz="1800" dirty="0" smtClean="0"/>
              <a:t>(</a:t>
            </a:r>
            <a:r>
              <a:rPr lang="en-US" sz="1800" dirty="0" err="1" smtClean="0"/>
              <a:t>temp.str</a:t>
            </a:r>
            <a:r>
              <a:rPr lang="en-US" sz="1800" dirty="0"/>
              <a:t>, </a:t>
            </a:r>
            <a:r>
              <a:rPr lang="en-US" sz="1800" dirty="0" err="1"/>
              <a:t>str</a:t>
            </a:r>
            <a:r>
              <a:rPr lang="en-US" sz="1800" dirty="0"/>
              <a:t>); </a:t>
            </a:r>
            <a:r>
              <a:rPr lang="en-US" sz="1400" dirty="0"/>
              <a:t>//copy this string to temp</a:t>
            </a:r>
          </a:p>
          <a:p>
            <a:pPr marL="0" indent="0">
              <a:buNone/>
            </a:pPr>
            <a:r>
              <a:rPr lang="en-US" sz="1800" dirty="0" err="1" smtClean="0"/>
              <a:t>strcat</a:t>
            </a:r>
            <a:r>
              <a:rPr lang="en-US" sz="1800" dirty="0" smtClean="0"/>
              <a:t>(</a:t>
            </a:r>
            <a:r>
              <a:rPr lang="en-US" sz="1800" dirty="0" err="1" smtClean="0"/>
              <a:t>temp.str</a:t>
            </a:r>
            <a:r>
              <a:rPr lang="en-US" sz="1800" dirty="0" smtClean="0"/>
              <a:t>, </a:t>
            </a:r>
            <a:r>
              <a:rPr lang="en-US" sz="1800" dirty="0" err="1" smtClean="0"/>
              <a:t>ss.str</a:t>
            </a:r>
            <a:r>
              <a:rPr lang="en-US" sz="1800" dirty="0" smtClean="0"/>
              <a:t>); </a:t>
            </a:r>
            <a:r>
              <a:rPr lang="en-US" sz="1400" dirty="0" smtClean="0"/>
              <a:t>//add the argument string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else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 </a:t>
            </a:r>
            <a:r>
              <a:rPr lang="en-US" sz="1800" dirty="0" err="1"/>
              <a:t>cout</a:t>
            </a:r>
            <a:r>
              <a:rPr lang="en-US" sz="1800" dirty="0"/>
              <a:t> &lt;&lt; “\</a:t>
            </a:r>
            <a:r>
              <a:rPr lang="en-US" sz="1800" dirty="0" err="1"/>
              <a:t>nString</a:t>
            </a:r>
            <a:r>
              <a:rPr lang="en-US" sz="1800" dirty="0"/>
              <a:t> overflow”; exit(1); }</a:t>
            </a:r>
          </a:p>
          <a:p>
            <a:pPr marL="0" indent="0">
              <a:buNone/>
            </a:pPr>
            <a:r>
              <a:rPr lang="en-US" sz="1800" dirty="0"/>
              <a:t>return temp; </a:t>
            </a:r>
            <a:r>
              <a:rPr lang="en-US" sz="1800" dirty="0" smtClean="0"/>
              <a:t>}</a:t>
            </a:r>
            <a:r>
              <a:rPr lang="en-US" sz="1800" dirty="0"/>
              <a:t> </a:t>
            </a:r>
            <a:r>
              <a:rPr lang="en-US" sz="1400" dirty="0"/>
              <a:t>//return temp String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String s1 = “\</a:t>
            </a:r>
            <a:r>
              <a:rPr lang="en-US" sz="1800" dirty="0" err="1"/>
              <a:t>nMerry</a:t>
            </a:r>
            <a:r>
              <a:rPr lang="en-US" sz="1800" dirty="0"/>
              <a:t> Christmas! “; </a:t>
            </a:r>
            <a:r>
              <a:rPr lang="en-US" sz="1400" dirty="0"/>
              <a:t>//uses constructor 2</a:t>
            </a:r>
          </a:p>
          <a:p>
            <a:pPr marL="0" indent="0">
              <a:buNone/>
            </a:pPr>
            <a:r>
              <a:rPr lang="en-US" sz="1800" dirty="0"/>
              <a:t>String s2 = “Happy new year!”; </a:t>
            </a:r>
            <a:r>
              <a:rPr lang="en-US" sz="1400" dirty="0"/>
              <a:t>//uses constructor 2</a:t>
            </a:r>
          </a:p>
          <a:p>
            <a:pPr marL="0" indent="0">
              <a:buNone/>
            </a:pPr>
            <a:r>
              <a:rPr lang="en-US" sz="1800" dirty="0"/>
              <a:t>String s3; //uses constructor 1</a:t>
            </a:r>
          </a:p>
          <a:p>
            <a:pPr marL="0" indent="0">
              <a:buNone/>
            </a:pPr>
            <a:r>
              <a:rPr lang="en-US" sz="1800" dirty="0"/>
              <a:t>s1.display(); </a:t>
            </a:r>
            <a:r>
              <a:rPr lang="en-US" sz="1800" dirty="0" smtClean="0"/>
              <a:t>s2.display();s3.display();</a:t>
            </a:r>
          </a:p>
          <a:p>
            <a:pPr marL="0" indent="0">
              <a:buNone/>
            </a:pPr>
            <a:r>
              <a:rPr lang="en-US" sz="1800" dirty="0" smtClean="0"/>
              <a:t>s3 </a:t>
            </a:r>
            <a:r>
              <a:rPr lang="en-US" sz="1800" dirty="0"/>
              <a:t>= s1 + s2; </a:t>
            </a:r>
          </a:p>
          <a:p>
            <a:pPr marL="0" indent="0">
              <a:buNone/>
            </a:pPr>
            <a:r>
              <a:rPr lang="en-US" sz="1800" dirty="0" smtClean="0"/>
              <a:t>s3.display</a:t>
            </a:r>
            <a:r>
              <a:rPr lang="en-US" sz="1800" dirty="0"/>
              <a:t>(); //display s3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 smtClean="0"/>
              <a:t>endl;return</a:t>
            </a:r>
            <a:r>
              <a:rPr lang="en-US" sz="1800" dirty="0" smtClean="0"/>
              <a:t> </a:t>
            </a:r>
            <a:r>
              <a:rPr lang="en-US" sz="1800" dirty="0"/>
              <a:t>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13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/>
          <a:lstStyle/>
          <a:p>
            <a:pPr eaLnBrk="1" hangingPunct="1"/>
            <a:r>
              <a:rPr lang="en-US" smtClean="0"/>
              <a:t>Exercises</a:t>
            </a:r>
          </a:p>
        </p:txBody>
      </p:sp>
      <p:sp>
        <p:nvSpPr>
          <p:cNvPr id="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11369" y="12954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</a:rPr>
              <a:t>Page 367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</a:rPr>
              <a:t>Ex. 1, </a:t>
            </a:r>
            <a:r>
              <a:rPr lang="en-US" sz="2400" kern="0" dirty="0" smtClean="0">
                <a:solidFill>
                  <a:schemeClr val="tx1"/>
                </a:solidFill>
                <a:latin typeface="+mn-lt"/>
              </a:rPr>
              <a:t>3, </a:t>
            </a:r>
            <a:r>
              <a:rPr lang="en-US" sz="2400" kern="0" dirty="0"/>
              <a:t>6 and </a:t>
            </a:r>
            <a:r>
              <a:rPr lang="en-US" sz="2400" kern="0" dirty="0" smtClean="0"/>
              <a:t>7.</a:t>
            </a:r>
            <a:endParaRPr lang="en-US" sz="2400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86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25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</a:p>
          <a:p>
            <a:pPr algn="ctr">
              <a:defRPr/>
            </a:pPr>
            <a:endParaRPr lang="en-US" sz="2500" b="1" u="sng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itchFamily="18" charset="0"/>
              </a:rPr>
              <a:t>Operator overloading is one of the most exciting features of object-oriented programming</a:t>
            </a:r>
          </a:p>
          <a:p>
            <a:pPr marL="457200" indent="-457200"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itchFamily="18" charset="0"/>
              </a:rPr>
              <a:t>For example, statements like</a:t>
            </a:r>
          </a:p>
          <a:p>
            <a:pPr marL="457200" indent="-457200">
              <a:defRPr/>
            </a:pPr>
            <a:r>
              <a:rPr lang="en-US" sz="2500" dirty="0">
                <a:latin typeface="Times New Roman" pitchFamily="18" charset="0"/>
              </a:rPr>
              <a:t>					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</a:rPr>
              <a:t>d3.addobjects(d1, d2</a:t>
            </a:r>
            <a:r>
              <a:rPr lang="en-US" sz="2500" dirty="0" smtClean="0">
                <a:solidFill>
                  <a:srgbClr val="FF0000"/>
                </a:solidFill>
                <a:latin typeface="Times New Roman" pitchFamily="18" charset="0"/>
              </a:rPr>
              <a:t>);  </a:t>
            </a:r>
            <a:r>
              <a:rPr lang="en-US" sz="2500" dirty="0" smtClean="0">
                <a:latin typeface="Times New Roman" pitchFamily="18" charset="0"/>
              </a:rPr>
              <a:t>OR</a:t>
            </a:r>
          </a:p>
          <a:p>
            <a:pPr marL="457200" indent="-457200">
              <a:defRPr/>
            </a:pPr>
            <a:r>
              <a:rPr lang="en-US" sz="2500" dirty="0">
                <a:latin typeface="Times New Roman" pitchFamily="18" charset="0"/>
              </a:rPr>
              <a:t>	</a:t>
            </a:r>
            <a:r>
              <a:rPr lang="en-US" sz="2500" dirty="0" smtClean="0">
                <a:latin typeface="Times New Roman" pitchFamily="18" charset="0"/>
              </a:rPr>
              <a:t>				</a:t>
            </a:r>
            <a:r>
              <a:rPr lang="en-US" sz="2500" dirty="0" smtClean="0">
                <a:solidFill>
                  <a:srgbClr val="FF0000"/>
                </a:solidFill>
                <a:latin typeface="Times New Roman" pitchFamily="18" charset="0"/>
              </a:rPr>
              <a:t>d3=d1.addobjects(d2);</a:t>
            </a:r>
            <a:endParaRPr lang="en-US" sz="25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itchFamily="18" charset="0"/>
              </a:rPr>
              <a:t>can be changed to the much more readable</a:t>
            </a:r>
          </a:p>
          <a:p>
            <a:pPr marL="457200" indent="-457200">
              <a:defRPr/>
            </a:pPr>
            <a:r>
              <a:rPr lang="en-US" sz="2500" dirty="0">
                <a:latin typeface="Times New Roman" pitchFamily="18" charset="0"/>
              </a:rPr>
              <a:t>					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</a:rPr>
              <a:t>d3 = d1 + d2</a:t>
            </a:r>
            <a:r>
              <a:rPr lang="en-US" sz="2500" dirty="0" smtClean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  <a:p>
            <a:pPr marL="457200" indent="-457200">
              <a:defRPr/>
            </a:pPr>
            <a:r>
              <a:rPr lang="en-US" sz="2500" dirty="0" smtClean="0">
                <a:latin typeface="Times New Roman" pitchFamily="18" charset="0"/>
              </a:rPr>
              <a:t>Here </a:t>
            </a:r>
            <a:r>
              <a:rPr lang="en-US" sz="2500" dirty="0">
                <a:latin typeface="Times New Roman" pitchFamily="18" charset="0"/>
              </a:rPr>
              <a:t>is a list of all the operators that can be overloaded</a:t>
            </a:r>
            <a:r>
              <a:rPr lang="en-US" sz="2500" dirty="0" smtClean="0">
                <a:latin typeface="Times New Roman" pitchFamily="18" charset="0"/>
              </a:rPr>
              <a:t>:</a:t>
            </a:r>
          </a:p>
          <a:p>
            <a:pPr marL="457200" indent="-457200">
              <a:defRPr/>
            </a:pPr>
            <a:endParaRPr lang="en-US" sz="2800" dirty="0"/>
          </a:p>
          <a:p>
            <a:pPr marL="457200" indent="-457200">
              <a:defRPr/>
            </a:pPr>
            <a:endParaRPr lang="en-US" sz="2500" dirty="0" smtClean="0">
              <a:latin typeface="Times New Roman" pitchFamily="18" charset="0"/>
            </a:endParaRPr>
          </a:p>
          <a:p>
            <a:pPr marL="457200" indent="-457200">
              <a:defRPr/>
            </a:pPr>
            <a:endParaRPr lang="en-US" sz="2500" dirty="0">
              <a:latin typeface="Times New Roman" pitchFamily="18" charset="0"/>
            </a:endParaRPr>
          </a:p>
          <a:p>
            <a:pPr marL="457200" indent="-457200">
              <a:defRPr/>
            </a:pPr>
            <a:endParaRPr lang="en-US" sz="2500" dirty="0" smtClean="0">
              <a:latin typeface="Times New Roman" pitchFamily="18" charset="0"/>
            </a:endParaRPr>
          </a:p>
          <a:p>
            <a:pPr marL="457200" indent="-457200">
              <a:defRPr/>
            </a:pPr>
            <a:endParaRPr lang="en-US" sz="2500" dirty="0">
              <a:latin typeface="Times New Roman" pitchFamily="18" charset="0"/>
            </a:endParaRPr>
          </a:p>
          <a:p>
            <a:pPr marL="457200" indent="-457200">
              <a:defRPr/>
            </a:pPr>
            <a:endParaRPr lang="en-US" sz="2500" dirty="0" smtClean="0">
              <a:latin typeface="Times New Roman" pitchFamily="18" charset="0"/>
            </a:endParaRPr>
          </a:p>
          <a:p>
            <a:pPr marL="457200" indent="-457200">
              <a:defRPr/>
            </a:pPr>
            <a:endParaRPr lang="en-US" sz="2500" dirty="0">
              <a:latin typeface="Times New Roman" pitchFamily="18" charset="0"/>
            </a:endParaRPr>
          </a:p>
          <a:p>
            <a:pPr marL="457200" indent="-457200">
              <a:defRPr/>
            </a:pPr>
            <a:endParaRPr lang="en-US" sz="2500" dirty="0" smtClean="0">
              <a:latin typeface="Times New Roman" pitchFamily="18" charset="0"/>
            </a:endParaRPr>
          </a:p>
          <a:p>
            <a:pPr marL="457200" indent="-457200">
              <a:defRPr/>
            </a:pPr>
            <a:endParaRPr lang="en-US" sz="2500" dirty="0">
              <a:latin typeface="Times New Roman" pitchFamily="18" charset="0"/>
            </a:endParaRPr>
          </a:p>
          <a:p>
            <a:pPr marL="457200" indent="-457200">
              <a:defRPr/>
            </a:pPr>
            <a:endParaRPr lang="en-US" sz="2500" dirty="0">
              <a:latin typeface="Times New Roman" pitchFamily="18" charset="0"/>
            </a:endParaRPr>
          </a:p>
          <a:p>
            <a:pPr>
              <a:defRPr/>
            </a:pPr>
            <a:endParaRPr lang="en-US" sz="2500" dirty="0"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95800"/>
            <a:ext cx="914400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37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Operator Overloading Cont’d</a:t>
            </a:r>
          </a:p>
        </p:txBody>
      </p:sp>
      <p:sp>
        <p:nvSpPr>
          <p:cNvPr id="100355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opportunity to redefine the C++ language </a:t>
            </a:r>
          </a:p>
          <a:p>
            <a:pPr eaLnBrk="1" hangingPunct="1"/>
            <a:r>
              <a:rPr lang="en-US" sz="2400" dirty="0" smtClean="0"/>
              <a:t>to create new definitions for operators</a:t>
            </a:r>
          </a:p>
          <a:p>
            <a:r>
              <a:rPr lang="en-US" sz="2400" dirty="0" smtClean="0"/>
              <a:t>Using the </a:t>
            </a:r>
            <a:r>
              <a:rPr lang="en-US" sz="2400" b="1" dirty="0" smtClean="0">
                <a:solidFill>
                  <a:srgbClr val="002060"/>
                </a:solidFill>
              </a:rPr>
              <a:t>operator</a:t>
            </a:r>
            <a:r>
              <a:rPr lang="en-US" sz="2400" dirty="0" smtClean="0"/>
              <a:t> Keyword</a:t>
            </a:r>
            <a:r>
              <a:rPr lang="en-US" sz="2400" dirty="0">
                <a:ea typeface="Times New Roman" pitchFamily="18" charset="0"/>
              </a:rPr>
              <a:t> followed by the </a:t>
            </a:r>
            <a:r>
              <a:rPr lang="en-US" sz="2400" b="1" dirty="0">
                <a:solidFill>
                  <a:srgbClr val="002060"/>
                </a:solidFill>
                <a:ea typeface="Times New Roman" pitchFamily="18" charset="0"/>
              </a:rPr>
              <a:t>operator sign </a:t>
            </a:r>
            <a:r>
              <a:rPr lang="en-US" sz="2400" dirty="0">
                <a:ea typeface="Times New Roman" pitchFamily="18" charset="0"/>
              </a:rPr>
              <a:t>that we want to overload. </a:t>
            </a:r>
            <a:endParaRPr lang="en-US" sz="2400" dirty="0"/>
          </a:p>
          <a:p>
            <a:r>
              <a:rPr lang="en-US" sz="2400" dirty="0" smtClean="0"/>
              <a:t>data type conversion, is closely connected with operator overloading</a:t>
            </a:r>
          </a:p>
          <a:p>
            <a:pPr algn="just" eaLnBrk="1" hangingPunct="1"/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Overloading Unary Operators</a:t>
            </a:r>
          </a:p>
          <a:p>
            <a:pPr lvl="1" algn="just" eaLnBrk="1" hangingPunct="1"/>
            <a:r>
              <a:rPr lang="en-US" sz="2400" dirty="0" smtClean="0"/>
              <a:t>Overloading Binary Operators</a:t>
            </a:r>
          </a:p>
        </p:txBody>
      </p:sp>
    </p:spTree>
    <p:extLst>
      <p:ext uri="{BB962C8B-B14F-4D97-AF65-F5344CB8AC3E}">
        <p14:creationId xmlns:p14="http://schemas.microsoft.com/office/powerpoint/2010/main" val="32288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58908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Overloading Unary Operators</a:t>
            </a:r>
          </a:p>
        </p:txBody>
      </p:sp>
      <p:sp>
        <p:nvSpPr>
          <p:cNvPr id="101379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Unary operators acts on only one operand.</a:t>
            </a:r>
          </a:p>
          <a:p>
            <a:pPr eaLnBrk="1" hangingPunct="1"/>
            <a:r>
              <a:rPr lang="en-US" sz="2400" dirty="0" smtClean="0"/>
              <a:t>unary operators are the increment and decrement operators ++ and - -.</a:t>
            </a:r>
          </a:p>
          <a:p>
            <a:pPr eaLnBrk="1" hangingPunct="1"/>
            <a:endParaRPr lang="en-US" sz="24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c1.inc_count();          // by calling function </a:t>
            </a:r>
            <a:r>
              <a:rPr lang="en-US" sz="2400" dirty="0" err="1" smtClean="0">
                <a:solidFill>
                  <a:srgbClr val="000000"/>
                </a:solidFill>
              </a:rPr>
              <a:t>inc_count</a:t>
            </a:r>
            <a:r>
              <a:rPr lang="en-US" sz="2400" dirty="0" smtClean="0">
                <a:solidFill>
                  <a:srgbClr val="000000"/>
                </a:solidFill>
              </a:rPr>
              <a:t>()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  ++c1;           // by using increment operator ++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76300" y="3352800"/>
            <a:ext cx="266700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1415066" y="4096435"/>
            <a:ext cx="947134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266" y="3773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‘s instance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 idx="4294967295"/>
          </p:nvPr>
        </p:nvSpPr>
        <p:spPr>
          <a:xfrm>
            <a:off x="-1066800" y="0"/>
            <a:ext cx="8792308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Overloading Unary Operators - Example</a:t>
            </a:r>
          </a:p>
        </p:txBody>
      </p:sp>
      <p:sp>
        <p:nvSpPr>
          <p:cNvPr id="102403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76200" y="762000"/>
            <a:ext cx="4114800" cy="5943600"/>
          </a:xfr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900" b="1" dirty="0" smtClean="0"/>
              <a:t>// Page 321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900" b="1" dirty="0" smtClean="0"/>
              <a:t>// countpp1.cpp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900" b="1" dirty="0" smtClean="0"/>
              <a:t>// increment counter variable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with ++ operator(</a:t>
            </a:r>
            <a:r>
              <a:rPr lang="en-US" sz="2900" b="1" dirty="0" smtClean="0">
                <a:solidFill>
                  <a:srgbClr val="FF0000"/>
                </a:solidFill>
              </a:rPr>
              <a:t>prefix</a:t>
            </a:r>
            <a:r>
              <a:rPr lang="en-US" sz="2900" b="1" dirty="0" smtClean="0"/>
              <a:t>)</a:t>
            </a:r>
          </a:p>
          <a:p>
            <a:pPr>
              <a:buNone/>
            </a:pPr>
            <a:r>
              <a:rPr lang="en-US" sz="2900" dirty="0"/>
              <a:t>#include &lt;</a:t>
            </a:r>
            <a:r>
              <a:rPr lang="en-US" sz="2900" dirty="0" err="1" smtClean="0"/>
              <a:t>iostream.h</a:t>
            </a:r>
            <a:r>
              <a:rPr lang="en-US" sz="2900" dirty="0" smtClean="0"/>
              <a:t>&gt;</a:t>
            </a:r>
            <a:endParaRPr lang="en-US" sz="2900" dirty="0"/>
          </a:p>
          <a:p>
            <a:pPr>
              <a:buNone/>
            </a:pPr>
            <a:r>
              <a:rPr lang="en-US" sz="2900" dirty="0" smtClean="0"/>
              <a:t>class </a:t>
            </a:r>
            <a:r>
              <a:rPr lang="en-US" sz="2900" dirty="0"/>
              <a:t>Counter</a:t>
            </a:r>
          </a:p>
          <a:p>
            <a:pPr>
              <a:buNone/>
            </a:pPr>
            <a:r>
              <a:rPr lang="en-US" sz="2900" dirty="0"/>
              <a:t>{</a:t>
            </a:r>
          </a:p>
          <a:p>
            <a:pPr>
              <a:buNone/>
            </a:pPr>
            <a:r>
              <a:rPr lang="en-US" sz="2900" dirty="0" smtClean="0"/>
              <a:t>	private</a:t>
            </a:r>
            <a:r>
              <a:rPr lang="en-US" sz="2900" dirty="0"/>
              <a:t>:</a:t>
            </a:r>
          </a:p>
          <a:p>
            <a:pPr>
              <a:buNone/>
            </a:pPr>
            <a:r>
              <a:rPr lang="en-US" sz="2900" dirty="0" smtClean="0"/>
              <a:t>		unsigned </a:t>
            </a:r>
            <a:r>
              <a:rPr lang="en-US" sz="2900" dirty="0" err="1"/>
              <a:t>int</a:t>
            </a:r>
            <a:r>
              <a:rPr lang="en-US" sz="2900" dirty="0"/>
              <a:t> count; </a:t>
            </a:r>
          </a:p>
          <a:p>
            <a:pPr>
              <a:buNone/>
            </a:pPr>
            <a:r>
              <a:rPr lang="en-US" sz="2900" dirty="0" smtClean="0"/>
              <a:t>	public</a:t>
            </a:r>
            <a:r>
              <a:rPr lang="en-US" sz="2900" dirty="0"/>
              <a:t>:</a:t>
            </a:r>
          </a:p>
          <a:p>
            <a:pPr>
              <a:buNone/>
            </a:pPr>
            <a:r>
              <a:rPr lang="en-US" sz="2900" dirty="0" smtClean="0"/>
              <a:t>		Counter</a:t>
            </a:r>
            <a:r>
              <a:rPr lang="en-US" sz="2900" dirty="0"/>
              <a:t>() : count(0) </a:t>
            </a:r>
          </a:p>
          <a:p>
            <a:pPr>
              <a:buNone/>
            </a:pPr>
            <a:r>
              <a:rPr lang="en-US" sz="2900" dirty="0" smtClean="0"/>
              <a:t>		{ </a:t>
            </a:r>
            <a:r>
              <a:rPr lang="en-US" sz="2900" dirty="0"/>
              <a:t>}</a:t>
            </a:r>
          </a:p>
          <a:p>
            <a:pPr>
              <a:buNone/>
            </a:pPr>
            <a:r>
              <a:rPr lang="en-US" sz="2900" dirty="0" smtClean="0"/>
              <a:t>		unsigned 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get_count</a:t>
            </a:r>
            <a:r>
              <a:rPr lang="en-US" sz="2900" dirty="0"/>
              <a:t>() </a:t>
            </a:r>
          </a:p>
          <a:p>
            <a:pPr>
              <a:buNone/>
            </a:pPr>
            <a:r>
              <a:rPr lang="en-US" sz="2900" dirty="0" smtClean="0"/>
              <a:t>		{ </a:t>
            </a:r>
            <a:r>
              <a:rPr lang="en-US" sz="2900" dirty="0"/>
              <a:t>return count; }</a:t>
            </a:r>
          </a:p>
          <a:p>
            <a:pPr>
              <a:buNone/>
            </a:pPr>
            <a:r>
              <a:rPr lang="en-US" sz="2900" dirty="0" smtClean="0"/>
              <a:t>		</a:t>
            </a:r>
            <a:r>
              <a:rPr lang="en-US" sz="2900" b="1" dirty="0" smtClean="0">
                <a:solidFill>
                  <a:srgbClr val="FF0000"/>
                </a:solidFill>
              </a:rPr>
              <a:t>void </a:t>
            </a:r>
            <a:r>
              <a:rPr lang="en-US" sz="2900" b="1" dirty="0">
                <a:solidFill>
                  <a:srgbClr val="FF0000"/>
                </a:solidFill>
              </a:rPr>
              <a:t>operator ++ </a:t>
            </a:r>
            <a:r>
              <a:rPr lang="en-US" sz="2900" b="1" dirty="0" smtClean="0">
                <a:solidFill>
                  <a:srgbClr val="FF0000"/>
                </a:solidFill>
              </a:rPr>
              <a:t>()</a:t>
            </a:r>
            <a:endParaRPr lang="en-US" sz="29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		</a:t>
            </a:r>
            <a:r>
              <a:rPr lang="en-US" sz="2900" b="1" dirty="0" smtClean="0">
                <a:solidFill>
                  <a:srgbClr val="FF0000"/>
                </a:solidFill>
              </a:rPr>
              <a:t>{</a:t>
            </a:r>
            <a:endParaRPr lang="en-US" sz="29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		   ++</a:t>
            </a:r>
            <a:r>
              <a:rPr lang="en-US" sz="2900" b="1" dirty="0">
                <a:solidFill>
                  <a:srgbClr val="FF0000"/>
                </a:solidFill>
              </a:rPr>
              <a:t>count;</a:t>
            </a:r>
          </a:p>
          <a:p>
            <a:pPr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		}</a:t>
            </a:r>
            <a:endParaRPr lang="en-US" sz="29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900" dirty="0"/>
              <a:t>};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4267200" y="914400"/>
            <a:ext cx="4724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{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	Counter c1, c2;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“\nc1=” &lt;&lt; c1.get_count();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“\nc2=” &lt;&lt; c2.get_count();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	++c1;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	++c2;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	++c2;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</a:rPr>
              <a:t>cout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&lt;&lt; “\nc1=” &lt;&lt; c1.get_count();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</a:rPr>
              <a:t>cout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&lt;&lt; “\nc2=” &lt;&lt; c2.get_count() &lt;&lt; </a:t>
            </a:r>
            <a:r>
              <a:rPr lang="en-US" sz="2000" dirty="0" err="1">
                <a:solidFill>
                  <a:srgbClr val="000000"/>
                </a:solidFill>
              </a:rPr>
              <a:t>endl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return </a:t>
            </a:r>
            <a:r>
              <a:rPr lang="en-US" sz="2000" dirty="0">
                <a:solidFill>
                  <a:srgbClr val="000000"/>
                </a:solidFill>
              </a:rPr>
              <a:t>0;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Overloading Unary Operators – Example</a:t>
            </a:r>
            <a:r>
              <a:rPr lang="en-US" sz="2800" dirty="0">
                <a:solidFill>
                  <a:srgbClr val="40458C"/>
                </a:solidFill>
              </a:rPr>
              <a:t/>
            </a:r>
            <a:br>
              <a:rPr lang="en-US" sz="2800" dirty="0">
                <a:solidFill>
                  <a:srgbClr val="40458C"/>
                </a:solidFill>
              </a:rPr>
            </a:br>
            <a:endParaRPr lang="en-US" sz="2800" b="1" dirty="0" smtClean="0"/>
          </a:p>
        </p:txBody>
      </p:sp>
      <p:sp>
        <p:nvSpPr>
          <p:cNvPr id="7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76200" y="609600"/>
            <a:ext cx="39624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/>
              <a:t>// Page 324</a:t>
            </a:r>
          </a:p>
          <a:p>
            <a:pPr>
              <a:buNone/>
            </a:pPr>
            <a:r>
              <a:rPr lang="en-US" sz="2000" b="1" dirty="0"/>
              <a:t>// countpp2.cpp</a:t>
            </a:r>
          </a:p>
          <a:p>
            <a:pPr>
              <a:buNone/>
            </a:pPr>
            <a:r>
              <a:rPr lang="en-US" sz="2000" b="1" dirty="0"/>
              <a:t>// increment counter variable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with </a:t>
            </a:r>
            <a:r>
              <a:rPr lang="en-US" sz="2000" b="1" dirty="0"/>
              <a:t>++ operator, </a:t>
            </a:r>
            <a:r>
              <a:rPr lang="en-US" sz="2000" b="1" dirty="0">
                <a:solidFill>
                  <a:srgbClr val="FF0000"/>
                </a:solidFill>
              </a:rPr>
              <a:t>return 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Counter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smtClean="0"/>
              <a:t>	private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 smtClean="0"/>
              <a:t>		unsigned </a:t>
            </a:r>
            <a:r>
              <a:rPr lang="en-US" sz="2000" dirty="0" err="1"/>
              <a:t>int</a:t>
            </a:r>
            <a:r>
              <a:rPr lang="en-US" sz="2000" dirty="0"/>
              <a:t> count;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public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 smtClean="0"/>
              <a:t>		Counter</a:t>
            </a:r>
            <a:r>
              <a:rPr lang="en-US" sz="2000" dirty="0"/>
              <a:t>() : count(0)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{ </a:t>
            </a: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 smtClean="0"/>
              <a:t>		unsigned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get_count</a:t>
            </a:r>
            <a:r>
              <a:rPr lang="en-US" sz="2000" dirty="0"/>
              <a:t>()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{ </a:t>
            </a:r>
            <a:r>
              <a:rPr lang="en-US" sz="2000" dirty="0"/>
              <a:t>return count; }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4256468" y="609600"/>
            <a:ext cx="4735132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Counter operator ++ ()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{</a:t>
            </a:r>
            <a:endParaRPr lang="en-US" sz="2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++</a:t>
            </a:r>
            <a:r>
              <a:rPr lang="en-US" sz="2200" dirty="0">
                <a:solidFill>
                  <a:srgbClr val="FF0000"/>
                </a:solidFill>
              </a:rPr>
              <a:t>count;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Counter </a:t>
            </a:r>
            <a:r>
              <a:rPr lang="en-US" sz="2200" dirty="0">
                <a:solidFill>
                  <a:srgbClr val="FF0000"/>
                </a:solidFill>
              </a:rPr>
              <a:t>temp;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</a:t>
            </a:r>
            <a:r>
              <a:rPr lang="en-US" sz="2200" dirty="0" err="1" smtClean="0">
                <a:solidFill>
                  <a:srgbClr val="FF0000"/>
                </a:solidFill>
              </a:rPr>
              <a:t>temp.count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= count;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return </a:t>
            </a:r>
            <a:r>
              <a:rPr lang="en-US" sz="2200" dirty="0">
                <a:solidFill>
                  <a:srgbClr val="FF0000"/>
                </a:solidFill>
              </a:rPr>
              <a:t>temp; 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200" dirty="0"/>
              <a:t>};</a:t>
            </a:r>
          </a:p>
          <a:p>
            <a:pPr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main()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 smtClean="0"/>
              <a:t>Counter </a:t>
            </a:r>
            <a:r>
              <a:rPr lang="en-US" sz="2200" dirty="0"/>
              <a:t>c1, c2; </a:t>
            </a:r>
            <a:r>
              <a:rPr lang="en-US" sz="2200" dirty="0">
                <a:solidFill>
                  <a:srgbClr val="0070C0"/>
                </a:solidFill>
              </a:rPr>
              <a:t>//c1=0, c2=0</a:t>
            </a:r>
          </a:p>
          <a:p>
            <a:pPr>
              <a:buNone/>
            </a:pPr>
            <a:r>
              <a:rPr lang="en-US" sz="2200" dirty="0" err="1"/>
              <a:t>cout</a:t>
            </a:r>
            <a:r>
              <a:rPr lang="en-US" sz="2200" dirty="0"/>
              <a:t> &lt;&lt; “\nc1=” &lt;&lt; c1.get_count(); </a:t>
            </a:r>
            <a:endParaRPr lang="en-US" sz="2200" dirty="0" smtClean="0"/>
          </a:p>
          <a:p>
            <a:pPr>
              <a:buNone/>
            </a:pPr>
            <a:r>
              <a:rPr lang="en-US" sz="2200" dirty="0" err="1" smtClean="0"/>
              <a:t>cout</a:t>
            </a:r>
            <a:r>
              <a:rPr lang="en-US" sz="2200" dirty="0" smtClean="0"/>
              <a:t> </a:t>
            </a:r>
            <a:r>
              <a:rPr lang="en-US" sz="2200" dirty="0"/>
              <a:t>&lt;&lt; “\nc2=” &lt;&lt; c2.get_count();</a:t>
            </a:r>
          </a:p>
          <a:p>
            <a:pPr>
              <a:buNone/>
            </a:pPr>
            <a:r>
              <a:rPr lang="en-US" sz="2200" dirty="0"/>
              <a:t>++c1; </a:t>
            </a:r>
            <a:r>
              <a:rPr lang="en-US" sz="2200" dirty="0" smtClean="0"/>
              <a:t>		</a:t>
            </a:r>
            <a:r>
              <a:rPr lang="en-US" sz="2200" dirty="0" smtClean="0">
                <a:solidFill>
                  <a:srgbClr val="0070C0"/>
                </a:solidFill>
              </a:rPr>
              <a:t>//</a:t>
            </a:r>
            <a:r>
              <a:rPr lang="en-US" sz="2200" dirty="0">
                <a:solidFill>
                  <a:srgbClr val="0070C0"/>
                </a:solidFill>
              </a:rPr>
              <a:t>c1=1</a:t>
            </a:r>
          </a:p>
          <a:p>
            <a:pPr>
              <a:buNone/>
            </a:pPr>
            <a:r>
              <a:rPr lang="en-US" sz="2200" dirty="0"/>
              <a:t>c2 = ++c1; 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//</a:t>
            </a:r>
            <a:r>
              <a:rPr lang="en-US" sz="2200" dirty="0">
                <a:solidFill>
                  <a:srgbClr val="0070C0"/>
                </a:solidFill>
              </a:rPr>
              <a:t>c1=2, c2=2</a:t>
            </a:r>
          </a:p>
          <a:p>
            <a:pPr>
              <a:buNone/>
            </a:pPr>
            <a:r>
              <a:rPr lang="en-US" sz="2200" dirty="0" err="1"/>
              <a:t>cout</a:t>
            </a:r>
            <a:r>
              <a:rPr lang="en-US" sz="2200" dirty="0"/>
              <a:t> &lt;&lt; “\nc1=” &lt;&lt; c1.get_count(); </a:t>
            </a:r>
            <a:endParaRPr lang="en-US" sz="2200" dirty="0" smtClean="0"/>
          </a:p>
          <a:p>
            <a:pPr>
              <a:buNone/>
            </a:pPr>
            <a:r>
              <a:rPr lang="en-US" sz="2200" dirty="0" err="1" smtClean="0"/>
              <a:t>cout</a:t>
            </a:r>
            <a:r>
              <a:rPr lang="en-US" sz="2200" dirty="0" smtClean="0"/>
              <a:t> </a:t>
            </a:r>
            <a:r>
              <a:rPr lang="en-US" sz="2200" dirty="0"/>
              <a:t>&lt;&lt; “\nc2=” &lt;&lt; c2.get_count() &lt;&lt; 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return 0;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606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Overloading Unary Operators – Example</a:t>
            </a:r>
            <a:r>
              <a:rPr lang="en-US" sz="2800" dirty="0">
                <a:solidFill>
                  <a:srgbClr val="40458C"/>
                </a:solidFill>
              </a:rPr>
              <a:t/>
            </a:r>
            <a:br>
              <a:rPr lang="en-US" sz="2800" dirty="0">
                <a:solidFill>
                  <a:srgbClr val="40458C"/>
                </a:solidFill>
              </a:rPr>
            </a:br>
            <a:endParaRPr lang="en-US" sz="2800" b="1" dirty="0" smtClean="0"/>
          </a:p>
        </p:txBody>
      </p:sp>
      <p:sp>
        <p:nvSpPr>
          <p:cNvPr id="7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76200" y="609600"/>
            <a:ext cx="38100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1" dirty="0"/>
              <a:t>// Page </a:t>
            </a:r>
            <a:r>
              <a:rPr lang="en-US" sz="2000" b="1" dirty="0" smtClean="0"/>
              <a:t>325</a:t>
            </a:r>
            <a:endParaRPr lang="en-US" sz="2000" b="1" dirty="0"/>
          </a:p>
          <a:p>
            <a:pPr>
              <a:spcBef>
                <a:spcPts val="0"/>
              </a:spcBef>
              <a:buNone/>
            </a:pPr>
            <a:r>
              <a:rPr lang="en-US" sz="2000" b="1" dirty="0"/>
              <a:t>// countpp3.cpp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/>
              <a:t>// increment counter </a:t>
            </a:r>
            <a:r>
              <a:rPr lang="en-US" sz="2000" b="1" dirty="0" smtClean="0"/>
              <a:t>variable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 </a:t>
            </a:r>
            <a:r>
              <a:rPr lang="en-US" sz="2000" b="1" dirty="0"/>
              <a:t>with ++ operator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// uses unnamed temporary object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Counter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private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unsigned </a:t>
            </a:r>
            <a:r>
              <a:rPr lang="en-US" sz="2000" dirty="0" err="1"/>
              <a:t>int</a:t>
            </a:r>
            <a:r>
              <a:rPr lang="en-US" sz="2000" dirty="0"/>
              <a:t> count;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public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Counter</a:t>
            </a:r>
            <a:r>
              <a:rPr lang="en-US" sz="2000" dirty="0"/>
              <a:t>() : count(0)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{ </a:t>
            </a:r>
            <a:r>
              <a:rPr lang="en-US" sz="20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Counter(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c) : count(c)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{ </a:t>
            </a:r>
            <a:r>
              <a:rPr lang="en-US" sz="20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unsigned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get_count</a:t>
            </a:r>
            <a:r>
              <a:rPr lang="en-US" sz="2000" dirty="0"/>
              <a:t>()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{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   return </a:t>
            </a:r>
            <a:r>
              <a:rPr lang="en-US" sz="2000" dirty="0"/>
              <a:t>count;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  <a:endParaRPr lang="en-US" sz="2000" dirty="0"/>
          </a:p>
        </p:txBody>
      </p:sp>
      <p:sp>
        <p:nvSpPr>
          <p:cNvPr id="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3962400" y="593501"/>
            <a:ext cx="50292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Counter operator ++ ()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++count; 	       </a:t>
            </a:r>
            <a:r>
              <a:rPr lang="en-US" sz="1700" dirty="0" smtClean="0">
                <a:solidFill>
                  <a:srgbClr val="FF0000"/>
                </a:solidFill>
              </a:rPr>
              <a:t>// increment count, then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return Counter(count); </a:t>
            </a:r>
            <a:r>
              <a:rPr lang="en-US" sz="1700" dirty="0" smtClean="0">
                <a:solidFill>
                  <a:srgbClr val="FF0000"/>
                </a:solidFill>
              </a:rPr>
              <a:t>// an unnamed temporary 		                         //object initialized to this count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};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Counter c1, c2; </a:t>
            </a:r>
            <a:r>
              <a:rPr lang="en-US" sz="2000" dirty="0" smtClean="0">
                <a:solidFill>
                  <a:schemeClr val="accent1"/>
                </a:solidFill>
              </a:rPr>
              <a:t>//c1=0, c2=0</a:t>
            </a:r>
          </a:p>
          <a:p>
            <a:pPr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“\nc1=” &lt;&lt; c1.get_count(); </a:t>
            </a:r>
          </a:p>
          <a:p>
            <a:pPr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“\nc2=” &lt;&lt; c2.get_count();</a:t>
            </a:r>
          </a:p>
          <a:p>
            <a:pPr>
              <a:buNone/>
            </a:pPr>
            <a:r>
              <a:rPr lang="en-US" sz="2000" dirty="0" smtClean="0"/>
              <a:t>++c1; 		</a:t>
            </a:r>
            <a:r>
              <a:rPr lang="en-US" sz="1700" dirty="0" smtClean="0">
                <a:solidFill>
                  <a:schemeClr val="accent1"/>
                </a:solidFill>
              </a:rPr>
              <a:t>//c1=1</a:t>
            </a:r>
          </a:p>
          <a:p>
            <a:pPr>
              <a:buNone/>
            </a:pPr>
            <a:r>
              <a:rPr lang="en-US" sz="2000" dirty="0" smtClean="0"/>
              <a:t>c2 = ++c1;	</a:t>
            </a:r>
            <a:r>
              <a:rPr lang="en-US" sz="1700" dirty="0" smtClean="0">
                <a:solidFill>
                  <a:schemeClr val="accent1"/>
                </a:solidFill>
              </a:rPr>
              <a:t>//c1=2, c2=2</a:t>
            </a:r>
          </a:p>
          <a:p>
            <a:pPr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“\nc1=” &lt;&lt; c1.get_count(); </a:t>
            </a:r>
          </a:p>
          <a:p>
            <a:pPr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“\nc2=” &lt;&lt; c2.get_count()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return 0;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154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Overloading Unary Operators – Example</a:t>
            </a:r>
            <a:r>
              <a:rPr lang="en-US" sz="2800" dirty="0">
                <a:solidFill>
                  <a:srgbClr val="40458C"/>
                </a:solidFill>
              </a:rPr>
              <a:t/>
            </a:r>
            <a:br>
              <a:rPr lang="en-US" sz="2800" dirty="0">
                <a:solidFill>
                  <a:srgbClr val="40458C"/>
                </a:solidFill>
              </a:rPr>
            </a:br>
            <a:endParaRPr lang="en-US" sz="2800" b="1" dirty="0" smtClean="0"/>
          </a:p>
        </p:txBody>
      </p:sp>
      <p:sp>
        <p:nvSpPr>
          <p:cNvPr id="7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76200" y="609600"/>
            <a:ext cx="38100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//Page 327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// </a:t>
            </a:r>
            <a:r>
              <a:rPr lang="en-US" sz="2000" b="1" dirty="0"/>
              <a:t>postfix.cpp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/>
              <a:t>// </a:t>
            </a:r>
            <a:r>
              <a:rPr lang="en-US" sz="2000" b="1" dirty="0">
                <a:solidFill>
                  <a:srgbClr val="FF0000"/>
                </a:solidFill>
              </a:rPr>
              <a:t>overloaded ++ operator in both prefix and postfix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/>
              <a:t>#include 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</a:t>
            </a:r>
            <a:endParaRPr lang="en-US" sz="2000" b="1" dirty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Counter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private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unsigned </a:t>
            </a:r>
            <a:r>
              <a:rPr lang="en-US" sz="2000" dirty="0" err="1"/>
              <a:t>int</a:t>
            </a:r>
            <a:r>
              <a:rPr lang="en-US" sz="2000" dirty="0"/>
              <a:t> count;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public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Counter</a:t>
            </a:r>
            <a:r>
              <a:rPr lang="en-US" sz="2000" dirty="0"/>
              <a:t>() : count(0) </a:t>
            </a:r>
            <a:r>
              <a:rPr lang="en-US" sz="20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Counter(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c) : count(c)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unsigned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get_count</a:t>
            </a:r>
            <a:r>
              <a:rPr lang="en-US" sz="2000" dirty="0"/>
              <a:t>()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{ </a:t>
            </a:r>
            <a:r>
              <a:rPr lang="en-US" sz="2000" dirty="0"/>
              <a:t>return count;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Counter </a:t>
            </a:r>
            <a:r>
              <a:rPr lang="en-US" sz="2000" dirty="0">
                <a:solidFill>
                  <a:srgbClr val="FF0000"/>
                </a:solidFill>
              </a:rPr>
              <a:t>operator ++ () </a:t>
            </a:r>
            <a:r>
              <a:rPr lang="en-US" sz="1600" dirty="0"/>
              <a:t>//increment 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{</a:t>
            </a:r>
            <a:r>
              <a:rPr lang="en-US" sz="2000" dirty="0" smtClean="0"/>
              <a:t> 			        </a:t>
            </a:r>
            <a:r>
              <a:rPr lang="en-US" sz="1600" dirty="0" smtClean="0"/>
              <a:t>count </a:t>
            </a:r>
            <a:r>
              <a:rPr lang="en-US" sz="1600" dirty="0"/>
              <a:t>(prefix)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return </a:t>
            </a:r>
            <a:r>
              <a:rPr lang="en-US" sz="2000" dirty="0">
                <a:solidFill>
                  <a:srgbClr val="FF0000"/>
                </a:solidFill>
              </a:rPr>
              <a:t>Counter(++count);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3962400" y="593501"/>
            <a:ext cx="50292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Counter operator ++ 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1600" dirty="0"/>
              <a:t>//increment count (postfix)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return Counter(count</a:t>
            </a:r>
            <a:r>
              <a:rPr lang="en-US" sz="2000" dirty="0" smtClean="0">
                <a:solidFill>
                  <a:srgbClr val="FF0000"/>
                </a:solidFill>
              </a:rPr>
              <a:t>++);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};</a:t>
            </a:r>
            <a:endParaRPr lang="en-US" sz="2000" dirty="0"/>
          </a:p>
          <a:p>
            <a:pPr marL="0" lv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Counter c1, c2; //c1=0, c2=0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“\nc1=” &lt;&lt; c1.get_count();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“\nc2=” &lt;&lt; c2.get_count();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++c1; </a:t>
            </a:r>
            <a:r>
              <a:rPr lang="en-US" sz="2000" dirty="0" smtClean="0"/>
              <a:t>		//</a:t>
            </a:r>
            <a:r>
              <a:rPr lang="en-US" sz="2000" dirty="0"/>
              <a:t>c1=1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c2 = ++c1; </a:t>
            </a:r>
            <a:r>
              <a:rPr lang="en-US" sz="2000" dirty="0" smtClean="0"/>
              <a:t>	//</a:t>
            </a:r>
            <a:r>
              <a:rPr lang="en-US" sz="2000" dirty="0"/>
              <a:t>c1=2, c2=2 (prefix)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“\nc1=” &lt;&lt; c1.get_count(); </a:t>
            </a:r>
            <a:endParaRPr lang="en-US" sz="2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“\nc2=” &lt;&lt; c2.get_count();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c2 = c1++; </a:t>
            </a:r>
            <a:r>
              <a:rPr lang="en-US" sz="2000" dirty="0" smtClean="0"/>
              <a:t>	//</a:t>
            </a:r>
            <a:r>
              <a:rPr lang="en-US" sz="2000" dirty="0"/>
              <a:t>c1=3, c2=2 (postfix)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“\nc1=” &lt;&lt; c1.get_count(); </a:t>
            </a:r>
            <a:endParaRPr lang="en-US" sz="2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“\nc2=” &lt;&lt; c2.get_count()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319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792308" cy="9906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 Binary Operators</a:t>
            </a:r>
          </a:p>
        </p:txBody>
      </p:sp>
      <p:sp>
        <p:nvSpPr>
          <p:cNvPr id="103427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95400"/>
            <a:ext cx="8610600" cy="4648200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Binary operators can be overloaded just as easily as unary operators </a:t>
            </a:r>
          </a:p>
          <a:p>
            <a:pPr algn="just" eaLnBrk="1" hangingPunct="1"/>
            <a:r>
              <a:rPr lang="en-US" sz="2400" dirty="0" smtClean="0"/>
              <a:t>Overload arithmetic operators, comparison operators, and arithmetic assignment operators</a:t>
            </a:r>
          </a:p>
          <a:p>
            <a:pPr algn="just" eaLnBrk="1" hangingPunct="1"/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b="1" dirty="0"/>
              <a:t>operator + () function</a:t>
            </a:r>
            <a:r>
              <a:rPr lang="en-US" sz="2400" dirty="0"/>
              <a:t>, the </a:t>
            </a:r>
            <a:r>
              <a:rPr lang="en-US" sz="2400" b="1" dirty="0"/>
              <a:t>left operand </a:t>
            </a:r>
            <a:r>
              <a:rPr lang="en-US" sz="2400" dirty="0"/>
              <a:t>is </a:t>
            </a:r>
            <a:r>
              <a:rPr lang="en-US" sz="2400" b="1" dirty="0"/>
              <a:t>accessed directly</a:t>
            </a:r>
            <a:r>
              <a:rPr lang="en-US" sz="2400" dirty="0"/>
              <a:t>—since this is the object of which the operator is a member—using </a:t>
            </a:r>
            <a:r>
              <a:rPr lang="en-US" sz="2400" b="1" dirty="0"/>
              <a:t>feet and inches. </a:t>
            </a:r>
          </a:p>
          <a:p>
            <a:pPr algn="just" eaLnBrk="1" hangingPunct="1"/>
            <a:r>
              <a:rPr lang="en-US" sz="2400" dirty="0" smtClean="0"/>
              <a:t>The </a:t>
            </a:r>
            <a:r>
              <a:rPr lang="en-US" sz="2400" b="1" dirty="0"/>
              <a:t>right operand </a:t>
            </a:r>
            <a:r>
              <a:rPr lang="en-US" sz="2400" dirty="0"/>
              <a:t>is </a:t>
            </a:r>
            <a:r>
              <a:rPr lang="en-US" sz="2400" b="1" dirty="0"/>
              <a:t>accessed as the function’s argument</a:t>
            </a:r>
            <a:r>
              <a:rPr lang="en-US" sz="2400" dirty="0"/>
              <a:t>, as </a:t>
            </a:r>
            <a:r>
              <a:rPr lang="en-US" sz="2400" b="1" dirty="0"/>
              <a:t>d2.feet and d2.inches</a:t>
            </a:r>
            <a:r>
              <a:rPr lang="en-US" sz="2400" dirty="0" smtClean="0"/>
              <a:t>.</a:t>
            </a:r>
          </a:p>
          <a:p>
            <a:pPr marL="0" indent="0" algn="just" eaLnBrk="1" hangingPunct="1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endParaRPr lang="en-US" sz="2400" dirty="0"/>
          </a:p>
          <a:p>
            <a:pPr algn="just" eaLnBrk="1" hangingPunct="1"/>
            <a:endParaRPr lang="en-US" sz="2400" dirty="0" smtClean="0"/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037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T-104&amp;quot;&quot;/&gt;&lt;property id=&quot;20307&quot; value=&quot;257&quot;/&gt;&lt;/object&gt;&lt;object type=&quot;3&quot; unique_id=&quot;10004&quot;&gt;&lt;property id=&quot;20148&quot; value=&quot;5&quot;/&gt;&lt;property id=&quot;20300&quot; value=&quot;Slide 2 - &amp;quot;Chapter 6 – Objects and Classes&amp;quot;&quot;/&gt;&lt;property id=&quot;20307&quot; value=&quot;282&quot;/&gt;&lt;/object&gt;&lt;object type=&quot;3&quot; unique_id=&quot;10005&quot;&gt;&lt;property id=&quot;20148&quot; value=&quot;5&quot;/&gt;&lt;property id=&quot;20300&quot; value=&quot;Slide 3 - &amp;quot;Programming Paradigms&amp;quot;&quot;/&gt;&lt;property id=&quot;20307&quot; value=&quot;283&quot;/&gt;&lt;/object&gt;&lt;object type=&quot;3&quot; unique_id=&quot;10006&quot;&gt;&lt;property id=&quot;20148&quot; value=&quot;5&quot;/&gt;&lt;property id=&quot;20300&quot; value=&quot;Slide 4 - &amp;quot;Comparisons&amp;quot;&quot;/&gt;&lt;property id=&quot;20307&quot; value=&quot;284&quot;/&gt;&lt;/object&gt;&lt;object type=&quot;3&quot; unique_id=&quot;10007&quot;&gt;&lt;property id=&quot;20148&quot; value=&quot;5&quot;/&gt;&lt;property id=&quot;20300&quot; value=&quot;Slide 5 - &amp;quot;Procedural Programming&amp;quot;&quot;/&gt;&lt;property id=&quot;20307&quot; value=&quot;285&quot;/&gt;&lt;/object&gt;&lt;object type=&quot;3&quot; unique_id=&quot;10008&quot;&gt;&lt;property id=&quot;20148&quot; value=&quot;5&quot;/&gt;&lt;property id=&quot;20300&quot; value=&quot;Slide 6 - &amp;quot;Objects in Object-Oriented Programming&amp;quot;&quot;/&gt;&lt;property id=&quot;20307&quot; value=&quot;286&quot;/&gt;&lt;/object&gt;&lt;object type=&quot;3&quot; unique_id=&quot;10009&quot;&gt;&lt;property id=&quot;20148&quot; value=&quot;5&quot;/&gt;&lt;property id=&quot;20300&quot; value=&quot;Slide 7 - &amp;quot;Object-Oriented Programming&amp;quot;&quot;/&gt;&lt;property id=&quot;20307&quot; value=&quot;287&quot;/&gt;&lt;/object&gt;&lt;object type=&quot;3&quot; unique_id=&quot;10010&quot;&gt;&lt;property id=&quot;20148&quot; value=&quot;5&quot;/&gt;&lt;property id=&quot;20300&quot; value=&quot;Slide 8 - &amp;quot;Class and Object&amp;quot;&quot;/&gt;&lt;property id=&quot;20307&quot; value=&quot;288&quot;/&gt;&lt;/object&gt;&lt;object type=&quot;3&quot; unique_id=&quot;10011&quot;&gt;&lt;property id=&quot;20148&quot; value=&quot;5&quot;/&gt;&lt;property id=&quot;20300&quot; value=&quot;Slide 9 - &amp;quot;Data Hiding (or) Encapsulation&amp;quot;&quot;/&gt;&lt;property id=&quot;20307&quot; value=&quot;289&quot;/&gt;&lt;/object&gt;&lt;object type=&quot;3&quot; unique_id=&quot;10012&quot;&gt;&lt;property id=&quot;20148&quot; value=&quot;5&quot;/&gt;&lt;property id=&quot;20300&quot; value=&quot;Slide 10 - &amp;quot;Class - Example&amp;quot;&quot;/&gt;&lt;property id=&quot;20307&quot; value=&quot;290&quot;/&gt;&lt;/object&gt;&lt;object type=&quot;3&quot; unique_id=&quot;10013&quot;&gt;&lt;property id=&quot;20148&quot; value=&quot;5&quot;/&gt;&lt;property id=&quot;20300&quot; value=&quot;Slide 11 - &amp;quot;Accessing / Calling member functions&amp;quot;&quot;/&gt;&lt;property id=&quot;20307&quot; value=&quot;291&quot;/&gt;&lt;/object&gt;&lt;object type=&quot;3&quot; unique_id=&quot;10014&quot;&gt;&lt;property id=&quot;20148&quot; value=&quot;5&quot;/&gt;&lt;property id=&quot;20300&quot; value=&quot;Slide 12 - &amp;quot;Class C++ Objects as Physical Objects&amp;quot;&quot;/&gt;&lt;property id=&quot;20307&quot; value=&quot;292&quot;/&gt;&lt;/object&gt;&lt;object type=&quot;3&quot; unique_id=&quot;10015&quot;&gt;&lt;property id=&quot;20148&quot; value=&quot;5&quot;/&gt;&lt;property id=&quot;20300&quot; value=&quot;Slide 13 - &amp;quot;objpart.cpp (Cont’d)&amp;quot;&quot;/&gt;&lt;property id=&quot;20307&quot; value=&quot;293&quot;/&gt;&lt;/object&gt;&lt;object type=&quot;3&quot; unique_id=&quot;10016&quot;&gt;&lt;property id=&quot;20148&quot; value=&quot;5&quot;/&gt;&lt;property id=&quot;20300&quot; value=&quot;Slide 14 - &amp;quot;Accessing Member Data with this&amp;quot;&quot;/&gt;&lt;property id=&quot;20307&quot; value=&quot;294&quot;/&gt;&lt;/object&gt;&lt;object type=&quot;3&quot; unique_id=&quot;10017&quot;&gt;&lt;property id=&quot;20148&quot; value=&quot;5&quot;/&gt;&lt;property id=&quot;20300&quot; value=&quot;Slide 15 - &amp;quot;C++ Objects as Data Types&amp;quot;&quot;/&gt;&lt;property id=&quot;20307&quot; value=&quot;295&quot;/&gt;&lt;/object&gt;&lt;object type=&quot;3&quot; unique_id=&quot;10018&quot;&gt;&lt;property id=&quot;20148&quot; value=&quot;5&quot;/&gt;&lt;property id=&quot;20300&quot; value=&quot;Slide 16 - &amp;quot;englobj.cpp (Cont’d)&amp;quot;&quot;/&gt;&lt;property id=&quot;20307&quot; value=&quot;296&quot;/&gt;&lt;/object&gt;&lt;object type=&quot;3&quot; unique_id=&quot;10019&quot;&gt;&lt;property id=&quot;20148&quot; value=&quot;5&quot;/&gt;&lt;property id=&quot;20300&quot; value=&quot;Slide 17 - &amp;quot;Constructor&amp;quot;&quot;/&gt;&lt;property id=&quot;20307&quot; value=&quot;297&quot;/&gt;&lt;/object&gt;&lt;object type=&quot;3&quot; unique_id=&quot;10020&quot;&gt;&lt;property id=&quot;20148&quot; value=&quot;5&quot;/&gt;&lt;property id=&quot;20300&quot; value=&quot;Slide 18 - &amp;quot;C++ Objects as Data Types&amp;quot;&quot;/&gt;&lt;property id=&quot;20307&quot; value=&quot;298&quot;/&gt;&lt;/object&gt;&lt;object type=&quot;3&quot; unique_id=&quot;10021&quot;&gt;&lt;property id=&quot;20148&quot; value=&quot;5&quot;/&gt;&lt;property id=&quot;20300&quot; value=&quot;Slide 19 - &amp;quot;counter.cpp (Cont’d)&amp;quot;&quot;/&gt;&lt;property id=&quot;20307&quot; value=&quot;299&quot;/&gt;&lt;/object&gt;&lt;object type=&quot;3&quot; unique_id=&quot;10022&quot;&gt;&lt;property id=&quot;20148&quot; value=&quot;5&quot;/&gt;&lt;property id=&quot;20300&quot; value=&quot;Slide 20 - &amp;quot;Initializer List&amp;quot;&quot;/&gt;&lt;property id=&quot;20307&quot; value=&quot;300&quot;/&gt;&lt;/object&gt;&lt;object type=&quot;3&quot; unique_id=&quot;10023&quot;&gt;&lt;property id=&quot;20148&quot; value=&quot;5&quot;/&gt;&lt;property id=&quot;20300&quot; value=&quot;Slide 21 - &amp;quot;Overloaded Constructors&amp;quot;&quot;/&gt;&lt;property id=&quot;20307&quot; value=&quot;301&quot;/&gt;&lt;/object&gt;&lt;object type=&quot;3&quot; unique_id=&quot;10024&quot;&gt;&lt;property id=&quot;20148&quot; value=&quot;5&quot;/&gt;&lt;property id=&quot;20300&quot; value=&quot;Slide 22 - &amp;quot;Destructor&amp;quot;&quot;/&gt;&lt;property id=&quot;20307&quot; value=&quot;302&quot;/&gt;&lt;/object&gt;&lt;object type=&quot;3&quot; unique_id=&quot;10025&quot;&gt;&lt;property id=&quot;20148&quot; value=&quot;5&quot;/&gt;&lt;property id=&quot;20300&quot; value=&quot;Slide 23 - &amp;quot;Objects as Function Arguments&amp;quot;&quot;/&gt;&lt;property id=&quot;20307&quot; value=&quot;303&quot;/&gt;&lt;/object&gt;&lt;object type=&quot;3&quot; unique_id=&quot;10026&quot;&gt;&lt;property id=&quot;20148&quot; value=&quot;5&quot;/&gt;&lt;property id=&quot;20300&quot; value=&quot;Slide 24 - &amp;quot;Member Functions    Defined Outside the Class&amp;quot;&quot;/&gt;&lt;property id=&quot;20307&quot; value=&quot;304&quot;/&gt;&lt;/object&gt;&lt;object type=&quot;3&quot; unique_id=&quot;10027&quot;&gt;&lt;property id=&quot;20148&quot; value=&quot;5&quot;/&gt;&lt;property id=&quot;20300&quot; value=&quot;Slide 25 - &amp;quot;Default Copy Constructor&amp;quot;&quot;/&gt;&lt;property id=&quot;20307&quot; value=&quot;305&quot;/&gt;&lt;/object&gt;&lt;object type=&quot;3&quot; unique_id=&quot;10028&quot;&gt;&lt;property id=&quot;20148&quot; value=&quot;5&quot;/&gt;&lt;property id=&quot;20300&quot; value=&quot;Slide 26 - &amp;quot;Default Copy Constructor - Example&amp;quot;&quot;/&gt;&lt;property id=&quot;20307&quot; value=&quot;306&quot;/&gt;&lt;/object&gt;&lt;object type=&quot;3&quot; unique_id=&quot;10029&quot;&gt;&lt;property id=&quot;20148&quot; value=&quot;5&quot;/&gt;&lt;property id=&quot;20300&quot; value=&quot;Slide 27 - &amp;quot;Returning Objects from Functions&amp;quot;&quot;/&gt;&lt;property id=&quot;20307&quot; value=&quot;307&quot;/&gt;&lt;/object&gt;&lt;object type=&quot;3&quot; unique_id=&quot;10030&quot;&gt;&lt;property id=&quot;20148&quot; value=&quot;5&quot;/&gt;&lt;property id=&quot;20300&quot; value=&quot;Slide 28 - &amp;quot;Uses of Static Class Data&amp;quot;&quot;/&gt;&lt;property id=&quot;20307&quot; value=&quot;308&quot;/&gt;&lt;/object&gt;&lt;object type=&quot;3&quot; unique_id=&quot;10031&quot;&gt;&lt;property id=&quot;20148&quot; value=&quot;5&quot;/&gt;&lt;property id=&quot;20300&quot; value=&quot;Slide 29 - &amp;quot;Exercises&amp;quot;&quot;/&gt;&lt;property id=&quot;20307&quot; value=&quot;309&quot;/&gt;&lt;/object&gt;&lt;object type=&quot;3&quot; unique_id=&quot;10032&quot;&gt;&lt;property id=&quot;20148&quot; value=&quot;5&quot;/&gt;&lt;property id=&quot;20300&quot; value=&quot;Slide 30 - &amp;quot;Chapter 8  Operator Overloading&amp;quot;&quot;/&gt;&lt;property id=&quot;20307&quot; value=&quot;310&quot;/&gt;&lt;/object&gt;&lt;object type=&quot;3&quot; unique_id=&quot;10033&quot;&gt;&lt;property id=&quot;20148&quot; value=&quot;5&quot;/&gt;&lt;property id=&quot;20300&quot; value=&quot;Slide 31 - &amp;quot;Operator Overloading&amp;quot;&quot;/&gt;&lt;property id=&quot;20307&quot; value=&quot;311&quot;/&gt;&lt;/object&gt;&lt;object type=&quot;3&quot; unique_id=&quot;10034&quot;&gt;&lt;property id=&quot;20148&quot; value=&quot;5&quot;/&gt;&lt;property id=&quot;20300&quot; value=&quot;Slide 32 - &amp;quot;Overloading Unary Operators&amp;quot;&quot;/&gt;&lt;property id=&quot;20307&quot; value=&quot;312&quot;/&gt;&lt;/object&gt;&lt;object type=&quot;3&quot; unique_id=&quot;10035&quot;&gt;&lt;property id=&quot;20148&quot; value=&quot;5&quot;/&gt;&lt;property id=&quot;20300&quot; value=&quot;Slide 33 - &amp;quot;Overloading Unary Operators - Example&amp;quot;&quot;/&gt;&lt;property id=&quot;20307&quot; value=&quot;313&quot;/&gt;&lt;/object&gt;&lt;object type=&quot;3&quot; unique_id=&quot;10036&quot;&gt;&lt;property id=&quot;20148&quot; value=&quot;5&quot;/&gt;&lt;property id=&quot;20300&quot; value=&quot;Slide 34 - &amp;quot;Overloading Binary Operators&amp;quot;&quot;/&gt;&lt;property id=&quot;20307&quot; value=&quot;314&quot;/&gt;&lt;/object&gt;&lt;object type=&quot;3&quot; unique_id=&quot;10037&quot;&gt;&lt;property id=&quot;20148&quot; value=&quot;5&quot;/&gt;&lt;property id=&quot;20300&quot; value=&quot;Slide 35 - &amp;quot;Exercises&amp;quot;&quot;/&gt;&lt;property id=&quot;20307&quot; value=&quot;315&quot;/&gt;&lt;/object&gt;&lt;object type=&quot;3&quot; unique_id=&quot;10038&quot;&gt;&lt;property id=&quot;20148&quot; value=&quot;5&quot;/&gt;&lt;property id=&quot;20300&quot; value=&quot;Slide 36 - &amp;quot;Simple Function&amp;quot;&quot;/&gt;&lt;property id=&quot;20307&quot; value=&quot;262&quot;/&gt;&lt;/object&gt;&lt;object type=&quot;3&quot; unique_id=&quot;10039&quot;&gt;&lt;property id=&quot;20148&quot; value=&quot;5&quot;/&gt;&lt;property id=&quot;20300&quot; value=&quot;Slide 37 - &amp;quot;Simple Function – Cont’d&amp;quot;&quot;/&gt;&lt;property id=&quot;20307&quot; value=&quot;263&quot;/&gt;&lt;/object&gt;&lt;object type=&quot;3&quot; unique_id=&quot;10040&quot;&gt;&lt;property id=&quot;20148&quot; value=&quot;5&quot;/&gt;&lt;property id=&quot;20300&quot; value=&quot;Slide 38 - &amp;quot;Passing Arguments to Functions&amp;quot;&quot;/&gt;&lt;property id=&quot;20307&quot; value=&quot;264&quot;/&gt;&lt;/object&gt;&lt;object type=&quot;3&quot; unique_id=&quot;10041&quot;&gt;&lt;property id=&quot;20148&quot; value=&quot;5&quot;/&gt;&lt;property id=&quot;20300&quot; value=&quot;Slide 39 - &amp;quot;Passing Constants- Example&amp;quot;&quot;/&gt;&lt;property id=&quot;20307&quot; value=&quot;265&quot;/&gt;&lt;/object&gt;&lt;object type=&quot;3&quot; unique_id=&quot;10042&quot;&gt;&lt;property id=&quot;20148&quot; value=&quot;5&quot;/&gt;&lt;property id=&quot;20300&quot; value=&quot;Slide 40 - &amp;quot;Passing Variables - Example&amp;quot;&quot;/&gt;&lt;property id=&quot;20307&quot; value=&quot;266&quot;/&gt;&lt;/object&gt;&lt;object type=&quot;3&quot; unique_id=&quot;10043&quot;&gt;&lt;property id=&quot;20148&quot; value=&quot;5&quot;/&gt;&lt;property id=&quot;20300&quot; value=&quot;Slide 41 - &amp;quot;Structures as Arguments - Example&amp;quot;&quot;/&gt;&lt;property id=&quot;20307&quot; value=&quot;267&quot;/&gt;&lt;/object&gt;&lt;object type=&quot;3&quot; unique_id=&quot;10044&quot;&gt;&lt;property id=&quot;20148&quot; value=&quot;5&quot;/&gt;&lt;property id=&quot;20300&quot; value=&quot;Slide 42 - &amp;quot;Passing by References- Example&amp;quot;&quot;/&gt;&lt;property id=&quot;20307&quot; value=&quot;268&quot;/&gt;&lt;/object&gt;&lt;object type=&quot;3&quot; unique_id=&quot;10045&quot;&gt;&lt;property id=&quot;20148&quot; value=&quot;5&quot;/&gt;&lt;property id=&quot;20300&quot; value=&quot;Slide 43 - &amp;quot;Functions&amp;quot;&quot;/&gt;&lt;property id=&quot;20307&quot; value=&quot;269&quot;/&gt;&lt;/object&gt;&lt;object type=&quot;3&quot; unique_id=&quot;10046&quot;&gt;&lt;property id=&quot;20148&quot; value=&quot;5&quot;/&gt;&lt;property id=&quot;20300&quot; value=&quot;Slide 44 - &amp;quot;Returning Values from Functions&amp;quot;&quot;/&gt;&lt;property id=&quot;20307&quot; value=&quot;270&quot;/&gt;&lt;/object&gt;&lt;object type=&quot;3&quot; unique_id=&quot;10047&quot;&gt;&lt;property id=&quot;20148&quot; value=&quot;5&quot;/&gt;&lt;property id=&quot;20300&quot; value=&quot;Slide 45 - &amp;quot;Overloaded Function- Example&amp;quot;&quot;/&gt;&lt;property id=&quot;20307&quot; value=&quot;271&quot;/&gt;&lt;/object&gt;&lt;object type=&quot;3&quot; unique_id=&quot;10048&quot;&gt;&lt;property id=&quot;20148&quot; value=&quot;5&quot;/&gt;&lt;property id=&quot;20300&quot; value=&quot;Slide 46 - &amp;quot;Recursion - Example&amp;quot;&quot;/&gt;&lt;property id=&quot;20307&quot; value=&quot;272&quot;/&gt;&lt;/object&gt;&lt;object type=&quot;3&quot; unique_id=&quot;10049&quot;&gt;&lt;property id=&quot;20148&quot; value=&quot;5&quot;/&gt;&lt;property id=&quot;20300&quot; value=&quot;Slide 47 - &amp;quot;Inline Function- Example&amp;quot;&quot;/&gt;&lt;property id=&quot;20307&quot; value=&quot;273&quot;/&gt;&lt;/object&gt;&lt;object type=&quot;3&quot; unique_id=&quot;10050&quot;&gt;&lt;property id=&quot;20148&quot; value=&quot;5&quot;/&gt;&lt;property id=&quot;20300&quot; value=&quot;Slide 48 - &amp;quot;Default Arguments- Example&amp;quot;&quot;/&gt;&lt;property id=&quot;20307&quot; value=&quot;274&quot;/&gt;&lt;/object&gt;&lt;object type=&quot;3&quot; unique_id=&quot;10051&quot;&gt;&lt;property id=&quot;20148&quot; value=&quot;5&quot;/&gt;&lt;property id=&quot;20300&quot; value=&quot;Slide 49 - &amp;quot;Variables&amp;quot;&quot;/&gt;&lt;property id=&quot;20307&quot; value=&quot;275&quot;/&gt;&lt;/object&gt;&lt;object type=&quot;3&quot; unique_id=&quot;10052&quot;&gt;&lt;property id=&quot;20148&quot; value=&quot;5&quot;/&gt;&lt;property id=&quot;20300&quot; value=&quot;Slide 50 - &amp;quot;Local Variables - Example&amp;quot;&quot;/&gt;&lt;property id=&quot;20307&quot; value=&quot;276&quot;/&gt;&lt;/object&gt;&lt;object type=&quot;3&quot; unique_id=&quot;10053&quot;&gt;&lt;property id=&quot;20148&quot; value=&quot;5&quot;/&gt;&lt;property id=&quot;20300&quot; value=&quot;Slide 51 - &amp;quot;Global Variables - Example&amp;quot;&quot;/&gt;&lt;property id=&quot;20307&quot; value=&quot;277&quot;/&gt;&lt;/object&gt;&lt;object type=&quot;3&quot; unique_id=&quot;10054&quot;&gt;&lt;property id=&quot;20148&quot; value=&quot;5&quot;/&gt;&lt;property id=&quot;20300&quot; value=&quot;Slide 52 - &amp;quot;Static Local Variables - Example&amp;quot;&quot;/&gt;&lt;property id=&quot;20307&quot; value=&quot;278&quot;/&gt;&lt;/object&gt;&lt;object type=&quot;3&quot; unique_id=&quot;10055&quot;&gt;&lt;property id=&quot;20148&quot; value=&quot;5&quot;/&gt;&lt;property id=&quot;20300&quot; value=&quot;Slide 53 - &amp;quot;Summary of Variable Scopes&amp;quot;&quot;/&gt;&lt;property id=&quot;20307&quot; value=&quot;279&quot;/&gt;&lt;/object&gt;&lt;object type=&quot;3&quot; unique_id=&quot;10056&quot;&gt;&lt;property id=&quot;20148&quot; value=&quot;5&quot;/&gt;&lt;property id=&quot;20300&quot; value=&quot;Slide 54 - &amp;quot;Exercises&amp;quot;&quot;/&gt;&lt;property id=&quot;20307&quot; value=&quot;280&quot;/&gt;&lt;/object&gt;&lt;object type=&quot;3&quot; unique_id=&quot;10057&quot;&gt;&lt;property id=&quot;20148&quot; value=&quot;5&quot;/&gt;&lt;property id=&quot;20300&quot; value=&quot;Slide 55&quot;/&gt;&lt;property id=&quot;20307&quot; value=&quot;281&quot;/&gt;&lt;/object&gt;&lt;/object&gt;&lt;object type=&quot;8&quot; unique_id=&quot;1011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1288</Words>
  <Application>Microsoft Office PowerPoint</Application>
  <PresentationFormat>On-screen Show (4:3)</PresentationFormat>
  <Paragraphs>424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Chapter 8  Operator Overloading</vt:lpstr>
      <vt:lpstr>PowerPoint Presentation</vt:lpstr>
      <vt:lpstr>Operator Overloading Cont’d</vt:lpstr>
      <vt:lpstr>Overloading Unary Operators</vt:lpstr>
      <vt:lpstr>Overloading Unary Operators - Example</vt:lpstr>
      <vt:lpstr>Overloading Unary Operators – Example </vt:lpstr>
      <vt:lpstr>Overloading Unary Operators – Example </vt:lpstr>
      <vt:lpstr>Overloading Unary Operators – Example </vt:lpstr>
      <vt:lpstr>Overloading Binary Operators</vt:lpstr>
      <vt:lpstr>Overloading Binary Operators – Example </vt:lpstr>
      <vt:lpstr>PowerPoint Presentation</vt:lpstr>
      <vt:lpstr>Overloading Binary Operators – Example </vt:lpstr>
      <vt:lpstr>Overloading Binary Operators – Example </vt:lpstr>
      <vt:lpstr> Concatenating Strings 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CST-104</dc:title>
  <dc:creator>user</dc:creator>
  <cp:lastModifiedBy>fcs</cp:lastModifiedBy>
  <cp:revision>111</cp:revision>
  <dcterms:created xsi:type="dcterms:W3CDTF">2016-07-05T01:53:54Z</dcterms:created>
  <dcterms:modified xsi:type="dcterms:W3CDTF">2017-08-08T02:15:13Z</dcterms:modified>
</cp:coreProperties>
</file>