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73530-C976-4B4A-A4E3-3C12D5428ED4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873CB8-3F12-40AE-AB1B-E0B28F39CB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Multifile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0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information needs for many files</a:t>
            </a:r>
          </a:p>
          <a:p>
            <a:r>
              <a:rPr lang="en-US" dirty="0" smtClean="0"/>
              <a:t>Header file holds  variable or function declarations</a:t>
            </a:r>
          </a:p>
          <a:p>
            <a:r>
              <a:rPr lang="en-US" dirty="0" smtClean="0"/>
              <a:t>Definitions of functions and variable in header file will generate “multiply define” error</a:t>
            </a:r>
          </a:p>
          <a:p>
            <a:r>
              <a:rPr lang="en-US" dirty="0" smtClean="0"/>
              <a:t>A class definition does not create multiply define error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FileH.h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extern </a:t>
            </a:r>
            <a:r>
              <a:rPr lang="en-US" i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globar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gloFunc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//FileA.cpp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 err="1"/>
              <a:t>fileH.h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glovar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gloFunc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n){ return n; }</a:t>
            </a:r>
          </a:p>
          <a:p>
            <a:pPr marL="0" indent="0">
              <a:buNone/>
            </a:pPr>
            <a:r>
              <a:rPr lang="en-US" dirty="0" smtClean="0"/>
              <a:t>//FileB.cpp </a:t>
            </a:r>
          </a:p>
          <a:p>
            <a:pPr marL="0" indent="0"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fileH.h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lovar</a:t>
            </a:r>
            <a:r>
              <a:rPr lang="en-US" dirty="0" smtClean="0"/>
              <a:t>= 5;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glovarB</a:t>
            </a:r>
            <a:r>
              <a:rPr lang="en-US" dirty="0" smtClean="0"/>
              <a:t> = </a:t>
            </a:r>
            <a:r>
              <a:rPr lang="en-US" dirty="0" err="1" smtClean="0"/>
              <a:t>gloFunc</a:t>
            </a:r>
            <a:r>
              <a:rPr lang="en-US" dirty="0" smtClean="0"/>
              <a:t>(</a:t>
            </a:r>
            <a:r>
              <a:rPr lang="en-US" dirty="0" err="1" smtClean="0"/>
              <a:t>glovar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68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fileH.h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someClass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 </a:t>
            </a:r>
            <a:r>
              <a:rPr lang="en-US" i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memvar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Public: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memFunc</a:t>
            </a:r>
            <a:r>
              <a:rPr lang="en-US" dirty="0" smtClean="0"/>
              <a:t>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//fileA.cpp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 err="1"/>
              <a:t>fileH.h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someClass</a:t>
            </a:r>
            <a:r>
              <a:rPr lang="en-US" dirty="0" smtClean="0"/>
              <a:t>::</a:t>
            </a:r>
            <a:r>
              <a:rPr lang="en-US" dirty="0" err="1" smtClean="0"/>
              <a:t>memFunc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n2){return n1+n2;}</a:t>
            </a:r>
          </a:p>
          <a:p>
            <a:pPr marL="0" indent="0">
              <a:buNone/>
            </a:pPr>
            <a:r>
              <a:rPr lang="en-US" dirty="0" smtClean="0"/>
              <a:t>//fileB.cpp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 err="1"/>
              <a:t>fileH.h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 smtClean="0"/>
              <a:t>someClass</a:t>
            </a:r>
            <a:r>
              <a:rPr lang="en-US" dirty="0" smtClean="0"/>
              <a:t> </a:t>
            </a:r>
            <a:r>
              <a:rPr lang="en-US" dirty="0" err="1" smtClean="0"/>
              <a:t>anObj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answer = </a:t>
            </a:r>
            <a:r>
              <a:rPr lang="en-US" dirty="0" err="1" smtClean="0"/>
              <a:t>anObj.memFunc</a:t>
            </a:r>
            <a:r>
              <a:rPr lang="en-US" dirty="0" smtClean="0"/>
              <a:t>(6,7);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36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Includes Hazard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Including the same header file twice in source file causes multiple-definition errors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//file </a:t>
            </a:r>
            <a:r>
              <a:rPr lang="en-US" dirty="0" err="1" smtClean="0">
                <a:solidFill>
                  <a:schemeClr val="tx2"/>
                </a:solidFill>
              </a:rPr>
              <a:t>headtwo.h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globalVar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//file </a:t>
            </a:r>
            <a:r>
              <a:rPr lang="en-US" dirty="0" err="1" smtClean="0">
                <a:solidFill>
                  <a:schemeClr val="tx2"/>
                </a:solidFill>
              </a:rPr>
              <a:t>headone.h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#include </a:t>
            </a:r>
            <a:r>
              <a:rPr lang="en-US" dirty="0" err="1" smtClean="0">
                <a:solidFill>
                  <a:schemeClr val="tx2"/>
                </a:solidFill>
              </a:rPr>
              <a:t>headtwo.h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//file aap.cpp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#include “</a:t>
            </a:r>
            <a:r>
              <a:rPr lang="en-US" dirty="0" err="1" smtClean="0">
                <a:solidFill>
                  <a:schemeClr val="tx2"/>
                </a:solidFill>
              </a:rPr>
              <a:t>headone.h</a:t>
            </a:r>
            <a:r>
              <a:rPr lang="en-US" dirty="0" smtClean="0">
                <a:solidFill>
                  <a:schemeClr val="tx2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#include “</a:t>
            </a:r>
            <a:r>
              <a:rPr lang="en-US" dirty="0" err="1" smtClean="0">
                <a:solidFill>
                  <a:schemeClr val="tx2"/>
                </a:solidFill>
              </a:rPr>
              <a:t>headtwo.h</a:t>
            </a:r>
            <a:r>
              <a:rPr lang="en-US" dirty="0" smtClean="0">
                <a:solidFill>
                  <a:schemeClr val="tx2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 err="1" smtClean="0">
                <a:solidFill>
                  <a:schemeClr val="tx2"/>
                </a:solidFill>
              </a:rPr>
              <a:t>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globalvar</a:t>
            </a:r>
            <a:r>
              <a:rPr lang="en-US" dirty="0" smtClean="0">
                <a:solidFill>
                  <a:schemeClr val="tx2"/>
                </a:solidFill>
              </a:rPr>
              <a:t>;  // from </a:t>
            </a:r>
            <a:r>
              <a:rPr lang="en-US" dirty="0" err="1" smtClean="0">
                <a:solidFill>
                  <a:schemeClr val="tx2"/>
                </a:solidFill>
              </a:rPr>
              <a:t>headtwo.h</a:t>
            </a:r>
            <a:r>
              <a:rPr lang="en-US" dirty="0" smtClean="0">
                <a:solidFill>
                  <a:schemeClr val="tx2"/>
                </a:solidFill>
              </a:rPr>
              <a:t> via </a:t>
            </a:r>
            <a:r>
              <a:rPr lang="en-US" dirty="0" err="1" smtClean="0">
                <a:solidFill>
                  <a:schemeClr val="tx2"/>
                </a:solidFill>
              </a:rPr>
              <a:t>headone.h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globalvar</a:t>
            </a:r>
            <a:r>
              <a:rPr lang="en-US" dirty="0" smtClean="0">
                <a:solidFill>
                  <a:schemeClr val="tx2"/>
                </a:solidFill>
              </a:rPr>
              <a:t>;  // from </a:t>
            </a:r>
            <a:r>
              <a:rPr lang="en-US" dirty="0" err="1" smtClean="0">
                <a:solidFill>
                  <a:schemeClr val="tx2"/>
                </a:solidFill>
              </a:rPr>
              <a:t>headtwo.h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To avoid from such hazard use #if and #define directives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#if !define(HEADCOM)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#define HEADCOM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 err="1" smtClean="0">
                <a:solidFill>
                  <a:schemeClr val="tx2"/>
                </a:solidFill>
              </a:rPr>
              <a:t>endif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1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fontScale="92500"/>
          </a:bodyPr>
          <a:lstStyle/>
          <a:p>
            <a:r>
              <a:rPr lang="en-US" dirty="0"/>
              <a:t>Namespaces allow to group entities like classes, objects and functions under a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namespace </a:t>
            </a:r>
            <a:r>
              <a:rPr lang="en-US" dirty="0">
                <a:solidFill>
                  <a:schemeClr val="tx2"/>
                </a:solidFill>
              </a:rPr>
              <a:t>identifier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{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entities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 smtClean="0"/>
          </a:p>
          <a:p>
            <a:r>
              <a:rPr lang="en-US" dirty="0" smtClean="0"/>
              <a:t>Identifier is any name given to name space and entities are group of classes, functions, variables</a:t>
            </a:r>
          </a:p>
          <a:p>
            <a:r>
              <a:rPr lang="en-US" dirty="0" smtClean="0"/>
              <a:t>Its useful when global object of function uses same variable. </a:t>
            </a:r>
          </a:p>
          <a:p>
            <a:r>
              <a:rPr lang="en-US" i="1" dirty="0" smtClean="0"/>
              <a:t>Using </a:t>
            </a:r>
            <a:r>
              <a:rPr lang="en-US" dirty="0" smtClean="0"/>
              <a:t>keyword is used to introduce namespace in program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8501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i="1" dirty="0"/>
              <a:t>#include &lt;iostream</a:t>
            </a:r>
            <a:r>
              <a:rPr lang="da-DK" i="1" dirty="0" smtClean="0"/>
              <a:t>&gt;</a:t>
            </a:r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i="1" dirty="0"/>
              <a:t>namespace</a:t>
            </a:r>
            <a:r>
              <a:rPr lang="da-DK" dirty="0"/>
              <a:t> first { </a:t>
            </a:r>
            <a:r>
              <a:rPr lang="da-DK" i="1" dirty="0"/>
              <a:t>int</a:t>
            </a:r>
            <a:r>
              <a:rPr lang="da-DK" dirty="0"/>
              <a:t> x = 5; </a:t>
            </a:r>
            <a:r>
              <a:rPr lang="da-DK" i="1" dirty="0"/>
              <a:t>int</a:t>
            </a:r>
            <a:r>
              <a:rPr lang="da-DK" dirty="0"/>
              <a:t> y = 10; }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namespace</a:t>
            </a:r>
            <a:r>
              <a:rPr lang="da-DK" dirty="0" smtClean="0"/>
              <a:t> </a:t>
            </a:r>
            <a:r>
              <a:rPr lang="da-DK" dirty="0"/>
              <a:t>second { </a:t>
            </a:r>
            <a:r>
              <a:rPr lang="da-DK" i="1" dirty="0"/>
              <a:t>double</a:t>
            </a:r>
            <a:r>
              <a:rPr lang="da-DK" dirty="0"/>
              <a:t> x = 3.1416; </a:t>
            </a:r>
            <a:r>
              <a:rPr lang="da-DK" i="1" dirty="0"/>
              <a:t>double</a:t>
            </a:r>
            <a:r>
              <a:rPr lang="da-DK" dirty="0"/>
              <a:t> y = 2.7183; } </a:t>
            </a:r>
            <a:r>
              <a:rPr lang="da-DK" i="1" dirty="0"/>
              <a:t>int</a:t>
            </a:r>
            <a:r>
              <a:rPr lang="da-DK" dirty="0"/>
              <a:t> main () {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using</a:t>
            </a:r>
            <a:r>
              <a:rPr lang="da-DK" dirty="0" smtClean="0"/>
              <a:t> </a:t>
            </a:r>
            <a:r>
              <a:rPr lang="da-DK" i="1" dirty="0"/>
              <a:t>namespace</a:t>
            </a:r>
            <a:r>
              <a:rPr lang="da-DK" dirty="0"/>
              <a:t> first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dirty="0"/>
              <a:t>cout &lt;&lt; x &lt;&lt; endl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dirty="0"/>
              <a:t>cout &lt;&lt; y &lt;&lt; endl;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cout </a:t>
            </a:r>
            <a:r>
              <a:rPr lang="da-DK" dirty="0"/>
              <a:t>&lt;&lt; second::x &lt;&lt; endl;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cout </a:t>
            </a:r>
            <a:r>
              <a:rPr lang="da-DK" dirty="0"/>
              <a:t>&lt;&lt; second::y &lt;&lt; endl;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return</a:t>
            </a:r>
            <a:r>
              <a:rPr lang="da-DK" dirty="0" smtClean="0"/>
              <a:t> </a:t>
            </a:r>
            <a:r>
              <a:rPr lang="da-DK" dirty="0"/>
              <a:t>0;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8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and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03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templates are special functions that can operate with </a:t>
            </a:r>
            <a:r>
              <a:rPr lang="en-US" i="1" dirty="0"/>
              <a:t>generic </a:t>
            </a:r>
            <a:r>
              <a:rPr lang="en-US" i="1" dirty="0" smtClean="0"/>
              <a:t>types</a:t>
            </a:r>
          </a:p>
          <a:p>
            <a:r>
              <a:rPr lang="en-US" dirty="0" smtClean="0"/>
              <a:t>Function template can be adapted for more than one type of data instead of repeating entire code</a:t>
            </a:r>
          </a:p>
          <a:p>
            <a:r>
              <a:rPr lang="en-US" dirty="0"/>
              <a:t>In C++ this can be achieved using </a:t>
            </a:r>
            <a:r>
              <a:rPr lang="en-US" i="1" dirty="0"/>
              <a:t>template </a:t>
            </a:r>
            <a:r>
              <a:rPr lang="en-US" i="1" dirty="0" smtClean="0"/>
              <a:t>parameters</a:t>
            </a:r>
          </a:p>
          <a:p>
            <a:r>
              <a:rPr lang="da-DK" dirty="0"/>
              <a:t>A template </a:t>
            </a:r>
            <a:r>
              <a:rPr lang="da-DK" dirty="0" smtClean="0"/>
              <a:t>parameter is use to pass type as function arguments like values are passed in simple function</a:t>
            </a:r>
          </a:p>
          <a:p>
            <a:r>
              <a:rPr lang="en-US" dirty="0"/>
              <a:t>The format for declaring function templates with type parameters is:</a:t>
            </a:r>
            <a:br>
              <a:rPr lang="en-US" dirty="0"/>
            </a:br>
            <a:r>
              <a:rPr lang="en-US" b="1" i="1" dirty="0" smtClean="0"/>
              <a:t>template </a:t>
            </a:r>
            <a:r>
              <a:rPr lang="en-US" b="1" i="1" dirty="0"/>
              <a:t>&lt;class identifier&gt; </a:t>
            </a:r>
            <a:r>
              <a:rPr lang="en-US" b="1" i="1" dirty="0" err="1"/>
              <a:t>function_declaration</a:t>
            </a:r>
            <a:r>
              <a:rPr lang="en-US" b="1" i="1" dirty="0" smtClean="0"/>
              <a:t>;</a:t>
            </a:r>
            <a:r>
              <a:rPr lang="en-US" b="1" i="1" dirty="0"/>
              <a:t/>
            </a: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="" xmlns:p14="http://schemas.microsoft.com/office/powerpoint/2010/main" val="14502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i="1" dirty="0"/>
              <a:t>#include &lt;iostream&gt;</a:t>
            </a:r>
            <a:r>
              <a:rPr lang="da-DK" dirty="0"/>
              <a:t>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>
                <a:solidFill>
                  <a:srgbClr val="FF0000"/>
                </a:solidFill>
              </a:rPr>
              <a:t>template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>
                <a:solidFill>
                  <a:srgbClr val="FF0000"/>
                </a:solidFill>
              </a:rPr>
              <a:t>&lt;</a:t>
            </a:r>
            <a:r>
              <a:rPr lang="da-DK" i="1" dirty="0">
                <a:solidFill>
                  <a:srgbClr val="FF0000"/>
                </a:solidFill>
              </a:rPr>
              <a:t>class</a:t>
            </a:r>
            <a:r>
              <a:rPr lang="da-DK" dirty="0">
                <a:solidFill>
                  <a:srgbClr val="FF0000"/>
                </a:solidFill>
              </a:rPr>
              <a:t> T&gt; </a:t>
            </a:r>
            <a:endParaRPr lang="da-D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T </a:t>
            </a:r>
            <a:r>
              <a:rPr lang="da-DK" dirty="0">
                <a:solidFill>
                  <a:srgbClr val="FF0000"/>
                </a:solidFill>
              </a:rPr>
              <a:t>GetMax (T a, T b) { </a:t>
            </a:r>
            <a:endParaRPr lang="da-D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T </a:t>
            </a:r>
            <a:r>
              <a:rPr lang="da-DK" dirty="0">
                <a:solidFill>
                  <a:srgbClr val="FF0000"/>
                </a:solidFill>
              </a:rPr>
              <a:t>result; </a:t>
            </a:r>
            <a:endParaRPr lang="da-D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result </a:t>
            </a:r>
            <a:r>
              <a:rPr lang="da-DK" dirty="0">
                <a:solidFill>
                  <a:srgbClr val="FF0000"/>
                </a:solidFill>
              </a:rPr>
              <a:t>= (a&gt;b)? a : b; </a:t>
            </a:r>
            <a:r>
              <a:rPr lang="da-DK" i="1" dirty="0">
                <a:solidFill>
                  <a:srgbClr val="FF0000"/>
                </a:solidFill>
              </a:rPr>
              <a:t>return</a:t>
            </a:r>
            <a:r>
              <a:rPr lang="da-DK" dirty="0">
                <a:solidFill>
                  <a:srgbClr val="FF0000"/>
                </a:solidFill>
              </a:rPr>
              <a:t> (result); </a:t>
            </a:r>
            <a:endParaRPr lang="da-D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da-DK" i="1" dirty="0" smtClean="0"/>
              <a:t>int</a:t>
            </a:r>
            <a:r>
              <a:rPr lang="da-DK" dirty="0" smtClean="0"/>
              <a:t> </a:t>
            </a:r>
            <a:r>
              <a:rPr lang="da-DK" dirty="0"/>
              <a:t>main () </a:t>
            </a:r>
            <a:r>
              <a:rPr lang="da-DK" dirty="0" smtClean="0"/>
              <a:t>{</a:t>
            </a:r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i="1" dirty="0"/>
              <a:t>int</a:t>
            </a:r>
            <a:r>
              <a:rPr lang="da-DK" dirty="0"/>
              <a:t> i=5, j=6, k; </a:t>
            </a:r>
            <a:r>
              <a:rPr lang="da-DK" i="1" dirty="0"/>
              <a:t>long</a:t>
            </a:r>
            <a:r>
              <a:rPr lang="da-DK" dirty="0"/>
              <a:t> l=10, m=5, n;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k=GetMax&lt;</a:t>
            </a:r>
            <a:r>
              <a:rPr lang="da-DK" i="1" dirty="0" smtClean="0">
                <a:solidFill>
                  <a:srgbClr val="FF0000"/>
                </a:solidFill>
              </a:rPr>
              <a:t>int</a:t>
            </a:r>
            <a:r>
              <a:rPr lang="da-DK" dirty="0">
                <a:solidFill>
                  <a:srgbClr val="FF0000"/>
                </a:solidFill>
              </a:rPr>
              <a:t>&gt;(i,j); </a:t>
            </a:r>
            <a:endParaRPr lang="da-D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n=GetMax&lt;</a:t>
            </a:r>
            <a:r>
              <a:rPr lang="da-DK" i="1" dirty="0" smtClean="0">
                <a:solidFill>
                  <a:srgbClr val="FF0000"/>
                </a:solidFill>
              </a:rPr>
              <a:t>long</a:t>
            </a:r>
            <a:r>
              <a:rPr lang="da-DK" dirty="0">
                <a:solidFill>
                  <a:srgbClr val="FF0000"/>
                </a:solidFill>
              </a:rPr>
              <a:t>&gt;(l,m);</a:t>
            </a:r>
            <a:r>
              <a:rPr lang="da-DK" dirty="0"/>
              <a:t>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cout </a:t>
            </a:r>
            <a:r>
              <a:rPr lang="da-DK" dirty="0"/>
              <a:t>&lt;&lt; k &lt;&lt; endl;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cout </a:t>
            </a:r>
            <a:r>
              <a:rPr lang="da-DK" dirty="0"/>
              <a:t>&lt;&lt; n &lt;&lt; endl;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return</a:t>
            </a:r>
            <a:r>
              <a:rPr lang="da-DK" dirty="0" smtClean="0"/>
              <a:t> </a:t>
            </a:r>
            <a:r>
              <a:rPr lang="da-DK" dirty="0"/>
              <a:t>0;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96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also define function templates that accept more than one type </a:t>
            </a:r>
            <a:r>
              <a:rPr lang="en-US" dirty="0" smtClean="0"/>
              <a:t>parameter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template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i="1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 T, </a:t>
            </a:r>
            <a:r>
              <a:rPr lang="en-US" i="1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 U&gt;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 </a:t>
            </a:r>
            <a:r>
              <a:rPr lang="en-US" dirty="0" err="1">
                <a:solidFill>
                  <a:srgbClr val="FF0000"/>
                </a:solidFill>
              </a:rPr>
              <a:t>GetMin</a:t>
            </a:r>
            <a:r>
              <a:rPr lang="en-US" dirty="0">
                <a:solidFill>
                  <a:srgbClr val="FF0000"/>
                </a:solidFill>
              </a:rPr>
              <a:t> (T a, U b) { </a:t>
            </a:r>
            <a:r>
              <a:rPr lang="en-US" i="1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(a&lt;</a:t>
            </a:r>
            <a:r>
              <a:rPr lang="en-US" dirty="0" err="1">
                <a:solidFill>
                  <a:srgbClr val="FF0000"/>
                </a:solidFill>
              </a:rPr>
              <a:t>b?a:b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/>
              <a:t>We can use this function as</a:t>
            </a:r>
          </a:p>
          <a:p>
            <a:pPr marL="0" indent="0">
              <a:buNone/>
            </a:pPr>
            <a:r>
              <a:rPr lang="da-DK" i="1" dirty="0"/>
              <a:t>int</a:t>
            </a:r>
            <a:r>
              <a:rPr lang="da-DK" dirty="0"/>
              <a:t> i,j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i="1" dirty="0" smtClean="0"/>
              <a:t>long</a:t>
            </a:r>
            <a:r>
              <a:rPr lang="da-DK" dirty="0" smtClean="0"/>
              <a:t> </a:t>
            </a:r>
            <a:r>
              <a:rPr lang="da-DK" dirty="0"/>
              <a:t>l;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i </a:t>
            </a:r>
            <a:r>
              <a:rPr lang="da-DK" dirty="0"/>
              <a:t>= GetMin&lt;</a:t>
            </a:r>
            <a:r>
              <a:rPr lang="da-DK" i="1" dirty="0"/>
              <a:t>int</a:t>
            </a:r>
            <a:r>
              <a:rPr lang="da-DK" dirty="0"/>
              <a:t>,</a:t>
            </a:r>
            <a:r>
              <a:rPr lang="da-DK" i="1" dirty="0"/>
              <a:t>long</a:t>
            </a:r>
            <a:r>
              <a:rPr lang="da-DK" dirty="0"/>
              <a:t>&gt; (j,l</a:t>
            </a:r>
            <a:r>
              <a:rPr lang="da-DK" dirty="0" smtClean="0"/>
              <a:t>);</a:t>
            </a:r>
          </a:p>
          <a:p>
            <a:pPr marL="0" indent="0">
              <a:buNone/>
            </a:pPr>
            <a:r>
              <a:rPr lang="da-DK" dirty="0" smtClean="0"/>
              <a:t>OR</a:t>
            </a:r>
          </a:p>
          <a:p>
            <a:pPr marL="0" indent="0">
              <a:buNone/>
            </a:pPr>
            <a:r>
              <a:rPr lang="da-DK" dirty="0"/>
              <a:t>i = GetMin (j,l);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59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templates are generally used for data storage(container) classes</a:t>
            </a:r>
          </a:p>
          <a:p>
            <a:pPr marL="0" indent="0">
              <a:buNone/>
            </a:pPr>
            <a:r>
              <a:rPr lang="da-DK" i="1" dirty="0"/>
              <a:t>template</a:t>
            </a:r>
            <a:r>
              <a:rPr lang="da-DK" dirty="0"/>
              <a:t> &lt;</a:t>
            </a:r>
            <a:r>
              <a:rPr lang="da-DK" i="1" dirty="0"/>
              <a:t>class</a:t>
            </a:r>
            <a:r>
              <a:rPr lang="da-DK" dirty="0"/>
              <a:t> T&gt;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class</a:t>
            </a:r>
            <a:r>
              <a:rPr lang="da-DK" dirty="0" smtClean="0"/>
              <a:t> </a:t>
            </a:r>
            <a:r>
              <a:rPr lang="da-DK" dirty="0"/>
              <a:t>mypair {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T </a:t>
            </a:r>
            <a:r>
              <a:rPr lang="da-DK" dirty="0"/>
              <a:t>values [2];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public</a:t>
            </a:r>
            <a:r>
              <a:rPr lang="da-DK" dirty="0"/>
              <a:t>: mypair (T first, T second) {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values[0</a:t>
            </a:r>
            <a:r>
              <a:rPr lang="da-DK" dirty="0"/>
              <a:t>]=first; values[1]=second; </a:t>
            </a:r>
            <a:r>
              <a:rPr lang="da-DK" dirty="0" smtClean="0"/>
              <a:t>}</a:t>
            </a:r>
          </a:p>
          <a:p>
            <a:pPr marL="0" indent="0">
              <a:buNone/>
            </a:pPr>
            <a:r>
              <a:rPr lang="da-DK" dirty="0" smtClean="0"/>
              <a:t> };</a:t>
            </a:r>
          </a:p>
          <a:p>
            <a:r>
              <a:rPr lang="da-DK" dirty="0" smtClean="0"/>
              <a:t>The object of class template is declared as </a:t>
            </a:r>
          </a:p>
          <a:p>
            <a:pPr marL="0" indent="0" algn="ctr">
              <a:buNone/>
            </a:pPr>
            <a:r>
              <a:rPr lang="da-DK" dirty="0"/>
              <a:t>mypair&lt;</a:t>
            </a:r>
            <a:r>
              <a:rPr lang="da-DK" i="1" dirty="0"/>
              <a:t>int</a:t>
            </a:r>
            <a:r>
              <a:rPr lang="da-DK" dirty="0"/>
              <a:t>&gt; myobject (115, 36); </a:t>
            </a:r>
            <a:endParaRPr lang="da-DK" dirty="0" smtClean="0"/>
          </a:p>
          <a:p>
            <a:pPr marL="0" indent="0" algn="ctr">
              <a:buNone/>
            </a:pPr>
            <a:r>
              <a:rPr lang="da-DK" dirty="0" smtClean="0"/>
              <a:t>Mypair&lt;</a:t>
            </a:r>
            <a:r>
              <a:rPr lang="da-DK" i="1" dirty="0" smtClean="0"/>
              <a:t>float&gt;</a:t>
            </a:r>
            <a:r>
              <a:rPr lang="da-DK" dirty="0" smtClean="0"/>
              <a:t> floatobject(12.3,35.4);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44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453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binary files we do not need to format data</a:t>
            </a:r>
          </a:p>
          <a:p>
            <a:r>
              <a:rPr lang="en-US" dirty="0"/>
              <a:t>File streams include two member functions specifically designed to input and output binary data </a:t>
            </a:r>
            <a:r>
              <a:rPr lang="en-US" dirty="0" smtClean="0"/>
              <a:t>sequentially</a:t>
            </a:r>
          </a:p>
          <a:p>
            <a:pPr lvl="1"/>
            <a:r>
              <a:rPr lang="en-US" dirty="0" smtClean="0"/>
              <a:t>Write</a:t>
            </a:r>
          </a:p>
          <a:p>
            <a:pPr lvl="2"/>
            <a:r>
              <a:rPr lang="en-US" dirty="0" smtClean="0"/>
              <a:t>A member </a:t>
            </a:r>
            <a:r>
              <a:rPr lang="en-US" dirty="0"/>
              <a:t>function of </a:t>
            </a:r>
            <a:r>
              <a:rPr lang="en-US" dirty="0" err="1"/>
              <a:t>ostream</a:t>
            </a:r>
            <a:r>
              <a:rPr lang="en-US" dirty="0"/>
              <a:t> inherited by </a:t>
            </a:r>
            <a:r>
              <a:rPr lang="en-US" dirty="0" err="1" smtClean="0"/>
              <a:t>ofstream</a:t>
            </a:r>
            <a:endParaRPr lang="en-US" dirty="0" smtClean="0"/>
          </a:p>
          <a:p>
            <a:pPr lvl="1"/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A member </a:t>
            </a:r>
            <a:r>
              <a:rPr lang="en-US" dirty="0"/>
              <a:t>function of </a:t>
            </a:r>
            <a:r>
              <a:rPr lang="en-US" dirty="0" err="1"/>
              <a:t>istream</a:t>
            </a:r>
            <a:r>
              <a:rPr lang="en-US" dirty="0"/>
              <a:t> that is inherited by </a:t>
            </a:r>
            <a:r>
              <a:rPr lang="en-US" dirty="0" err="1"/>
              <a:t>ifstream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write ( </a:t>
            </a:r>
            <a:r>
              <a:rPr lang="en-US" dirty="0" err="1"/>
              <a:t>memory_block</a:t>
            </a:r>
            <a:r>
              <a:rPr lang="en-US" dirty="0"/>
              <a:t>, size );</a:t>
            </a:r>
            <a:br>
              <a:rPr lang="en-US" dirty="0"/>
            </a:br>
            <a:r>
              <a:rPr lang="en-US" dirty="0"/>
              <a:t>read ( </a:t>
            </a:r>
            <a:r>
              <a:rPr lang="en-US" dirty="0" err="1"/>
              <a:t>memory_block</a:t>
            </a:r>
            <a:r>
              <a:rPr lang="en-US" dirty="0"/>
              <a:t>, size </a:t>
            </a:r>
            <a:r>
              <a:rPr lang="en-US" dirty="0" smtClean="0"/>
              <a:t>);</a:t>
            </a:r>
          </a:p>
          <a:p>
            <a:r>
              <a:rPr lang="en-US" dirty="0"/>
              <a:t>Where </a:t>
            </a:r>
            <a:r>
              <a:rPr lang="en-US" i="1" dirty="0" err="1"/>
              <a:t>memory_block</a:t>
            </a:r>
            <a:r>
              <a:rPr lang="en-US" dirty="0"/>
              <a:t> is of type "pointer to char" (char*), and represents the address of an array of bytes </a:t>
            </a:r>
            <a:r>
              <a:rPr lang="en-US" dirty="0" smtClean="0"/>
              <a:t>where data elements are read and write</a:t>
            </a:r>
          </a:p>
          <a:p>
            <a:r>
              <a:rPr lang="en-US" dirty="0"/>
              <a:t>The size parameter is an integer value that specifies the number of characters to be read or written from/to the memory block.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64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826768" cy="4434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i="1" dirty="0"/>
              <a:t>#include &lt;iostream&gt;</a:t>
            </a:r>
            <a:r>
              <a:rPr lang="da-DK" dirty="0"/>
              <a:t>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template</a:t>
            </a:r>
            <a:r>
              <a:rPr lang="da-DK" dirty="0" smtClean="0"/>
              <a:t> </a:t>
            </a:r>
            <a:r>
              <a:rPr lang="da-DK" dirty="0"/>
              <a:t>&lt;</a:t>
            </a:r>
            <a:r>
              <a:rPr lang="da-DK" i="1" dirty="0"/>
              <a:t>class</a:t>
            </a:r>
            <a:r>
              <a:rPr lang="da-DK" dirty="0"/>
              <a:t> T&gt;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class</a:t>
            </a:r>
            <a:r>
              <a:rPr lang="da-DK" dirty="0" smtClean="0"/>
              <a:t> </a:t>
            </a:r>
            <a:r>
              <a:rPr lang="da-DK" dirty="0"/>
              <a:t>mypair {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T </a:t>
            </a:r>
            <a:r>
              <a:rPr lang="da-DK" dirty="0"/>
              <a:t>a, b;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public</a:t>
            </a:r>
            <a:r>
              <a:rPr lang="da-DK" dirty="0" smtClean="0"/>
              <a:t>:</a:t>
            </a:r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dirty="0"/>
              <a:t>mypair (T first, T second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r>
              <a:rPr lang="da-DK" dirty="0" smtClean="0"/>
              <a:t>{</a:t>
            </a:r>
          </a:p>
          <a:p>
            <a:pPr marL="0" indent="0">
              <a:buNone/>
            </a:pPr>
            <a:r>
              <a:rPr lang="da-DK" dirty="0" smtClean="0"/>
              <a:t>a=first</a:t>
            </a:r>
            <a:r>
              <a:rPr lang="da-DK" dirty="0"/>
              <a:t>; b=second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 smtClean="0"/>
              <a:t>} </a:t>
            </a:r>
          </a:p>
          <a:p>
            <a:pPr marL="0" indent="0">
              <a:buNone/>
            </a:pPr>
            <a:r>
              <a:rPr lang="da-DK" dirty="0" smtClean="0"/>
              <a:t>T </a:t>
            </a:r>
            <a:r>
              <a:rPr lang="da-DK" dirty="0"/>
              <a:t>getmax ();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};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920085"/>
            <a:ext cx="4114800" cy="4434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i="1" dirty="0"/>
              <a:t>template</a:t>
            </a:r>
            <a:r>
              <a:rPr lang="da-DK" dirty="0"/>
              <a:t> &lt;</a:t>
            </a:r>
            <a:r>
              <a:rPr lang="da-DK" i="1" dirty="0"/>
              <a:t>class</a:t>
            </a:r>
            <a:r>
              <a:rPr lang="da-DK" dirty="0"/>
              <a:t> T&gt;</a:t>
            </a:r>
          </a:p>
          <a:p>
            <a:pPr marL="0" indent="0">
              <a:buNone/>
            </a:pPr>
            <a:r>
              <a:rPr lang="da-DK" dirty="0"/>
              <a:t>T mypair&lt;T&gt;::getmax () {</a:t>
            </a:r>
          </a:p>
          <a:p>
            <a:pPr marL="0" indent="0">
              <a:buNone/>
            </a:pPr>
            <a:r>
              <a:rPr lang="da-DK" dirty="0"/>
              <a:t>T retval;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retval </a:t>
            </a:r>
            <a:r>
              <a:rPr lang="da-DK" dirty="0"/>
              <a:t>= a&gt;b? a : b;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return</a:t>
            </a:r>
            <a:r>
              <a:rPr lang="da-DK" dirty="0" smtClean="0"/>
              <a:t> </a:t>
            </a:r>
            <a:r>
              <a:rPr lang="da-DK" dirty="0"/>
              <a:t>retval;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} </a:t>
            </a:r>
            <a:endParaRPr lang="da-DK" dirty="0"/>
          </a:p>
          <a:p>
            <a:pPr marL="0" indent="0">
              <a:buNone/>
            </a:pPr>
            <a:r>
              <a:rPr lang="da-DK" i="1" dirty="0" smtClean="0"/>
              <a:t>int</a:t>
            </a:r>
            <a:r>
              <a:rPr lang="da-DK" dirty="0" smtClean="0"/>
              <a:t> </a:t>
            </a:r>
            <a:r>
              <a:rPr lang="da-DK" dirty="0"/>
              <a:t>main () { </a:t>
            </a:r>
          </a:p>
          <a:p>
            <a:pPr marL="0" indent="0">
              <a:buNone/>
            </a:pPr>
            <a:r>
              <a:rPr lang="da-DK" dirty="0"/>
              <a:t>mypair &lt;</a:t>
            </a:r>
            <a:r>
              <a:rPr lang="da-DK" i="1" dirty="0"/>
              <a:t>int</a:t>
            </a:r>
            <a:r>
              <a:rPr lang="da-DK" dirty="0"/>
              <a:t>&gt; myobject (100, 75); </a:t>
            </a:r>
          </a:p>
          <a:p>
            <a:pPr marL="0" indent="0">
              <a:buNone/>
            </a:pPr>
            <a:r>
              <a:rPr lang="da-DK" dirty="0"/>
              <a:t>cout &lt;&lt; myobject.getmax();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i="1" dirty="0"/>
              <a:t>return</a:t>
            </a:r>
            <a:r>
              <a:rPr lang="da-DK" dirty="0"/>
              <a:t> 0;</a:t>
            </a:r>
          </a:p>
          <a:p>
            <a:pPr marL="0" indent="0">
              <a:buNone/>
            </a:pPr>
            <a:r>
              <a:rPr lang="da-DK" dirty="0"/>
              <a:t>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84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provide a way to react to </a:t>
            </a:r>
            <a:r>
              <a:rPr lang="en-US" dirty="0" smtClean="0"/>
              <a:t>runtime errors </a:t>
            </a:r>
            <a:r>
              <a:rPr lang="en-US" dirty="0"/>
              <a:t>in </a:t>
            </a:r>
            <a:r>
              <a:rPr lang="en-US" dirty="0" smtClean="0"/>
              <a:t>a program </a:t>
            </a:r>
            <a:r>
              <a:rPr lang="en-US" dirty="0"/>
              <a:t>by transferring control to special functions called </a:t>
            </a:r>
            <a:r>
              <a:rPr lang="en-US" i="1" dirty="0" smtClean="0"/>
              <a:t>handlers</a:t>
            </a:r>
            <a:endParaRPr lang="en-US" dirty="0" smtClean="0"/>
          </a:p>
          <a:p>
            <a:r>
              <a:rPr lang="en-US" dirty="0"/>
              <a:t>To catch exceptions </a:t>
            </a:r>
            <a:r>
              <a:rPr lang="en-US" dirty="0" smtClean="0"/>
              <a:t>code is placed under </a:t>
            </a:r>
            <a:r>
              <a:rPr lang="en-US" dirty="0"/>
              <a:t>exception </a:t>
            </a:r>
            <a:r>
              <a:rPr lang="en-US" dirty="0" smtClean="0"/>
              <a:t>inspection i.e. </a:t>
            </a:r>
            <a:r>
              <a:rPr lang="en-US" i="1" dirty="0" smtClean="0"/>
              <a:t>try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When exception is occurred control is transferred to exception handlers otherwise code run normally</a:t>
            </a:r>
          </a:p>
          <a:p>
            <a:r>
              <a:rPr lang="en-US" dirty="0" smtClean="0"/>
              <a:t>The exception handlers are declared with keyword </a:t>
            </a:r>
            <a:r>
              <a:rPr lang="en-US" i="1" dirty="0" smtClean="0"/>
              <a:t>catch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8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iostream</a:t>
            </a:r>
            <a:r>
              <a:rPr lang="en-US" i="1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err="1"/>
              <a:t>int</a:t>
            </a:r>
            <a:r>
              <a:rPr lang="en-US" dirty="0"/>
              <a:t> main () {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try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throw</a:t>
            </a:r>
            <a:r>
              <a:rPr lang="en-US" dirty="0" smtClean="0"/>
              <a:t> </a:t>
            </a:r>
            <a:r>
              <a:rPr lang="en-US" dirty="0"/>
              <a:t>20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  <a:r>
              <a:rPr lang="en-US" i="1" dirty="0"/>
              <a:t>catch</a:t>
            </a:r>
            <a:r>
              <a:rPr lang="en-US" dirty="0"/>
              <a:t> (</a:t>
            </a:r>
            <a:r>
              <a:rPr lang="en-US" i="1" dirty="0" err="1"/>
              <a:t>int</a:t>
            </a:r>
            <a:r>
              <a:rPr lang="en-US" dirty="0"/>
              <a:t> e)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"An exception occurred. Exception Nr. 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i="1" dirty="0" smtClean="0"/>
              <a:t>Throw </a:t>
            </a:r>
            <a:r>
              <a:rPr lang="en-US" dirty="0" smtClean="0"/>
              <a:t>expression </a:t>
            </a:r>
            <a:r>
              <a:rPr lang="en-US" dirty="0"/>
              <a:t>accepts one parameter </a:t>
            </a:r>
            <a:r>
              <a:rPr lang="en-US" dirty="0" smtClean="0"/>
              <a:t>which </a:t>
            </a:r>
            <a:r>
              <a:rPr lang="en-US" dirty="0"/>
              <a:t>is passed as an argument to the exception handler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4126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executing normally outside a try block</a:t>
            </a:r>
          </a:p>
          <a:p>
            <a:r>
              <a:rPr lang="en-US" dirty="0" smtClean="0"/>
              <a:t>Control enters the try block</a:t>
            </a:r>
          </a:p>
          <a:p>
            <a:r>
              <a:rPr lang="en-US" dirty="0" smtClean="0"/>
              <a:t>A statement in the try block causes an error in a member function</a:t>
            </a:r>
          </a:p>
          <a:p>
            <a:r>
              <a:rPr lang="en-US" dirty="0" smtClean="0"/>
              <a:t>The member function throws an exception</a:t>
            </a:r>
          </a:p>
          <a:p>
            <a:r>
              <a:rPr lang="en-US" dirty="0" smtClean="0"/>
              <a:t>Control transfers to the exception handler (catch block) following the try block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84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catch statements can be included each have different parameter type</a:t>
            </a:r>
          </a:p>
          <a:p>
            <a:r>
              <a:rPr lang="en-US" dirty="0" smtClean="0"/>
              <a:t>By using ellipsis (…) as parameter of catch the handler can catch any exception regardless of type</a:t>
            </a:r>
          </a:p>
          <a:p>
            <a:pPr marL="0" indent="0">
              <a:buNone/>
            </a:pPr>
            <a:r>
              <a:rPr lang="da-DK" i="1" dirty="0"/>
              <a:t>try</a:t>
            </a:r>
            <a:r>
              <a:rPr lang="da-DK" dirty="0"/>
              <a:t> { </a:t>
            </a:r>
            <a:r>
              <a:rPr lang="da-DK" i="1" dirty="0"/>
              <a:t>// code here</a:t>
            </a:r>
            <a:r>
              <a:rPr lang="da-DK" dirty="0"/>
              <a:t> </a:t>
            </a:r>
            <a:r>
              <a:rPr lang="da-DK" dirty="0" smtClean="0"/>
              <a:t>}</a:t>
            </a:r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i="1" dirty="0"/>
              <a:t>catch</a:t>
            </a:r>
            <a:r>
              <a:rPr lang="da-DK" dirty="0"/>
              <a:t> (</a:t>
            </a:r>
            <a:r>
              <a:rPr lang="da-DK" i="1" dirty="0"/>
              <a:t>int</a:t>
            </a:r>
            <a:r>
              <a:rPr lang="da-DK" dirty="0"/>
              <a:t> param) { cout &lt;&lt; "int exception"; }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catch</a:t>
            </a:r>
            <a:r>
              <a:rPr lang="da-DK" dirty="0" smtClean="0"/>
              <a:t> </a:t>
            </a:r>
            <a:r>
              <a:rPr lang="da-DK" dirty="0"/>
              <a:t>(</a:t>
            </a:r>
            <a:r>
              <a:rPr lang="da-DK" i="1" dirty="0"/>
              <a:t>char</a:t>
            </a:r>
            <a:r>
              <a:rPr lang="da-DK" dirty="0"/>
              <a:t> param) { cout &lt;&lt; "char exception"; }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catch</a:t>
            </a:r>
            <a:r>
              <a:rPr lang="da-DK" dirty="0" smtClean="0"/>
              <a:t> </a:t>
            </a:r>
            <a:r>
              <a:rPr lang="da-DK" dirty="0"/>
              <a:t>(...) { cout &lt;&lt; "default exception"; 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39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i="1" dirty="0"/>
              <a:t>#include &lt;iostream</a:t>
            </a:r>
            <a:r>
              <a:rPr lang="da-DK" i="1" dirty="0" smtClean="0"/>
              <a:t>&gt;</a:t>
            </a:r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i="1" dirty="0"/>
              <a:t>#include &lt;fstream</a:t>
            </a:r>
            <a:r>
              <a:rPr lang="da-DK" i="1" dirty="0" smtClean="0"/>
              <a:t>&gt;</a:t>
            </a:r>
          </a:p>
          <a:p>
            <a:pPr marL="0" indent="0">
              <a:buNone/>
            </a:pPr>
            <a:r>
              <a:rPr lang="da-DK" dirty="0" smtClean="0"/>
              <a:t> ifstream</a:t>
            </a:r>
            <a:r>
              <a:rPr lang="da-DK" dirty="0"/>
              <a:t>::pos_type size;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char</a:t>
            </a:r>
            <a:r>
              <a:rPr lang="da-DK" dirty="0" smtClean="0"/>
              <a:t> </a:t>
            </a:r>
            <a:r>
              <a:rPr lang="da-DK" dirty="0"/>
              <a:t>* memblock;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int</a:t>
            </a:r>
            <a:r>
              <a:rPr lang="da-DK" dirty="0" smtClean="0"/>
              <a:t> </a:t>
            </a:r>
            <a:r>
              <a:rPr lang="da-DK" dirty="0"/>
              <a:t>main () {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ifstream </a:t>
            </a:r>
            <a:r>
              <a:rPr lang="da-DK" dirty="0"/>
              <a:t>file ("example.bin", ios::in|ios::binary|ios::</a:t>
            </a:r>
            <a:r>
              <a:rPr lang="da-DK"/>
              <a:t>ate</a:t>
            </a:r>
            <a:r>
              <a:rPr lang="da-DK" smtClean="0"/>
              <a:t>);</a:t>
            </a:r>
          </a:p>
          <a:p>
            <a:pPr marL="0" indent="0">
              <a:buNone/>
            </a:pPr>
            <a:r>
              <a:rPr lang="da-DK" smtClean="0"/>
              <a:t> </a:t>
            </a:r>
            <a:r>
              <a:rPr lang="da-DK" i="1" dirty="0"/>
              <a:t>if</a:t>
            </a:r>
            <a:r>
              <a:rPr lang="da-DK" dirty="0"/>
              <a:t> (file.is_open()) { 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size </a:t>
            </a:r>
            <a:r>
              <a:rPr lang="da-DK" dirty="0"/>
              <a:t>= file.tellg(); 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memblock = </a:t>
            </a:r>
            <a:r>
              <a:rPr lang="da-DK" i="1" dirty="0"/>
              <a:t>new</a:t>
            </a:r>
            <a:r>
              <a:rPr lang="da-DK" dirty="0"/>
              <a:t> </a:t>
            </a:r>
            <a:r>
              <a:rPr lang="da-DK" i="1" dirty="0"/>
              <a:t>char</a:t>
            </a:r>
            <a:r>
              <a:rPr lang="da-DK" dirty="0"/>
              <a:t> [size]; 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file.seekg </a:t>
            </a:r>
            <a:r>
              <a:rPr lang="da-DK" dirty="0"/>
              <a:t>(0, ios::beg); 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file.read </a:t>
            </a:r>
            <a:r>
              <a:rPr lang="da-DK" dirty="0"/>
              <a:t>(memblock, size); 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file.close</a:t>
            </a:r>
            <a:r>
              <a:rPr lang="da-DK" dirty="0"/>
              <a:t>(); 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cout </a:t>
            </a:r>
            <a:r>
              <a:rPr lang="da-DK" dirty="0"/>
              <a:t>&lt;&lt; "the complete file content is in memory"; </a:t>
            </a:r>
            <a:r>
              <a:rPr lang="da-DK" dirty="0" smtClean="0"/>
              <a:t>	</a:t>
            </a:r>
            <a:r>
              <a:rPr lang="da-DK" i="1" dirty="0" smtClean="0"/>
              <a:t>delete</a:t>
            </a:r>
            <a:r>
              <a:rPr lang="da-DK" dirty="0"/>
              <a:t>[] memblock;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} </a:t>
            </a:r>
            <a:r>
              <a:rPr lang="da-DK" i="1" dirty="0" smtClean="0"/>
              <a:t>else</a:t>
            </a:r>
          </a:p>
          <a:p>
            <a:pPr marL="0" indent="0">
              <a:buNone/>
            </a:pPr>
            <a:endParaRPr lang="da-DK" i="1" dirty="0"/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dirty="0"/>
              <a:t>cout &lt;&lt; "Unable to open file"; </a:t>
            </a: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return</a:t>
            </a:r>
            <a:r>
              <a:rPr lang="da-DK" dirty="0" smtClean="0"/>
              <a:t> </a:t>
            </a:r>
            <a:r>
              <a:rPr lang="da-DK" dirty="0"/>
              <a:t>0; 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50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Libraries provide ready-made functions </a:t>
            </a:r>
          </a:p>
          <a:p>
            <a:r>
              <a:rPr lang="en-US" dirty="0" smtClean="0"/>
              <a:t>A class library can take over a greater programming burden</a:t>
            </a:r>
          </a:p>
          <a:p>
            <a:r>
              <a:rPr lang="en-US" dirty="0" smtClean="0"/>
              <a:t>Class developer  </a:t>
            </a:r>
            <a:r>
              <a:rPr lang="en-US" dirty="0" err="1" smtClean="0"/>
              <a:t>vs</a:t>
            </a:r>
            <a:r>
              <a:rPr lang="en-US" dirty="0" smtClean="0"/>
              <a:t> programmer</a:t>
            </a:r>
          </a:p>
          <a:p>
            <a:r>
              <a:rPr lang="en-US" dirty="0" smtClean="0"/>
              <a:t>Class library consists of various public declarations </a:t>
            </a:r>
          </a:p>
          <a:p>
            <a:r>
              <a:rPr lang="en-US" dirty="0" smtClean="0"/>
              <a:t>Class library comes under header file with .H extension</a:t>
            </a:r>
          </a:p>
          <a:p>
            <a:r>
              <a:rPr lang="en-US" dirty="0" smtClean="0"/>
              <a:t>Class library is used in source code with #include</a:t>
            </a:r>
          </a:p>
          <a:p>
            <a:r>
              <a:rPr lang="en-US" dirty="0" smtClean="0"/>
              <a:t>The declarations are interface to the programmer</a:t>
            </a:r>
          </a:p>
          <a:p>
            <a:r>
              <a:rPr lang="en-US" dirty="0" smtClean="0"/>
              <a:t>Implementation details (source code) are hidden from programmer.</a:t>
            </a:r>
          </a:p>
          <a:p>
            <a:r>
              <a:rPr lang="en-US" dirty="0" smtClean="0"/>
              <a:t>Source code is distributed in OBJ files or library(.LIB) files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00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 and conceptualization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programs can be broken into multiple files</a:t>
            </a:r>
          </a:p>
          <a:p>
            <a:r>
              <a:rPr lang="en-US" dirty="0" smtClean="0"/>
              <a:t>Many programmers are working with same project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299695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Theirs.h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5616" y="458112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Theirs.obj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51920" y="458112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Mine.obj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51920" y="299695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Mine.cpp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0232" y="299695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Mine.h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0232" y="458112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Theirs.lib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1920" y="613655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Mine.exe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2627784" y="33209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8" idx="3"/>
          </p:cNvCxnSpPr>
          <p:nvPr/>
        </p:nvCxnSpPr>
        <p:spPr>
          <a:xfrm flipH="1">
            <a:off x="5364088" y="33209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4608004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07904" y="3861048"/>
            <a:ext cx="18002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07904" y="5517232"/>
            <a:ext cx="18002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>
            <a:off x="4608004" y="52292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4"/>
            <a:endCxn id="11" idx="0"/>
          </p:cNvCxnSpPr>
          <p:nvPr/>
        </p:nvCxnSpPr>
        <p:spPr>
          <a:xfrm>
            <a:off x="4608004" y="5877272"/>
            <a:ext cx="0" cy="25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9" idx="2"/>
          </p:cNvCxnSpPr>
          <p:nvPr/>
        </p:nvCxnSpPr>
        <p:spPr>
          <a:xfrm>
            <a:off x="1871700" y="5229200"/>
            <a:ext cx="1836204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9" idx="6"/>
          </p:cNvCxnSpPr>
          <p:nvPr/>
        </p:nvCxnSpPr>
        <p:spPr>
          <a:xfrm flipH="1">
            <a:off x="5508104" y="5229200"/>
            <a:ext cx="190821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4"/>
            <a:endCxn id="7" idx="0"/>
          </p:cNvCxnSpPr>
          <p:nvPr/>
        </p:nvCxnSpPr>
        <p:spPr>
          <a:xfrm>
            <a:off x="4608004" y="42210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06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 can be included in source file like</a:t>
            </a:r>
          </a:p>
          <a:p>
            <a:pPr marL="0" indent="0" algn="ctr"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theirs.h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Quotes tell the compiler to look for the file in current directory</a:t>
            </a:r>
          </a:p>
          <a:p>
            <a:r>
              <a:rPr lang="en-US" dirty="0" smtClean="0"/>
              <a:t>Each complier keeps its own library files in INCLUDE directory</a:t>
            </a:r>
          </a:p>
          <a:p>
            <a:r>
              <a:rPr lang="en-US" dirty="0" smtClean="0"/>
              <a:t>A project contains all the files necessary for application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65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Interfile Communication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variable is declared by giving it a name and type</a:t>
            </a:r>
          </a:p>
          <a:p>
            <a:r>
              <a:rPr lang="en-US" dirty="0" smtClean="0"/>
              <a:t>A variable is defined when it is given a place in memory</a:t>
            </a:r>
          </a:p>
          <a:p>
            <a:r>
              <a:rPr lang="en-US" dirty="0" smtClean="0"/>
              <a:t>To access a variable in different files, it must be declared in every file</a:t>
            </a:r>
          </a:p>
          <a:p>
            <a:pPr marL="0" indent="0" algn="ctr">
              <a:buNone/>
            </a:pPr>
            <a:r>
              <a:rPr lang="en-US" dirty="0" smtClean="0"/>
              <a:t>//File A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globalvar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//File B</a:t>
            </a:r>
          </a:p>
          <a:p>
            <a:pPr marL="0" indent="0" algn="ctr">
              <a:buNone/>
            </a:pPr>
            <a:r>
              <a:rPr lang="en-US" dirty="0" err="1" smtClean="0"/>
              <a:t>globalvar</a:t>
            </a:r>
            <a:r>
              <a:rPr lang="en-US" dirty="0" smtClean="0"/>
              <a:t> = 3 // illegal, unknown to file B</a:t>
            </a:r>
          </a:p>
          <a:p>
            <a:pPr marL="0" indent="0" algn="ctr">
              <a:buNone/>
            </a:pPr>
            <a:r>
              <a:rPr lang="en-US" i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globalvar</a:t>
            </a:r>
            <a:r>
              <a:rPr lang="en-US" dirty="0" smtClean="0"/>
              <a:t> // OK</a:t>
            </a:r>
          </a:p>
          <a:p>
            <a:pPr marL="0" indent="0" algn="ctr">
              <a:buNone/>
            </a:pPr>
            <a:r>
              <a:rPr lang="en-US" dirty="0" err="1" smtClean="0"/>
              <a:t>globalvar</a:t>
            </a:r>
            <a:r>
              <a:rPr lang="en-US" dirty="0" smtClean="0"/>
              <a:t> = 3;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extern</a:t>
            </a:r>
            <a:r>
              <a:rPr lang="en-US" dirty="0" smtClean="0"/>
              <a:t> keyword to declare it in other file.</a:t>
            </a:r>
          </a:p>
          <a:p>
            <a:r>
              <a:rPr lang="en-US" i="1" dirty="0" smtClean="0"/>
              <a:t>extern</a:t>
            </a:r>
            <a:r>
              <a:rPr lang="en-US" dirty="0" smtClean="0"/>
              <a:t> causes </a:t>
            </a:r>
            <a:r>
              <a:rPr lang="en-US" dirty="0" err="1" smtClean="0"/>
              <a:t>globalvar</a:t>
            </a:r>
            <a:r>
              <a:rPr lang="en-US" dirty="0" smtClean="0"/>
              <a:t> in file A to be visible in file B</a:t>
            </a:r>
          </a:p>
          <a:p>
            <a:r>
              <a:rPr lang="en-US" i="1" dirty="0" smtClean="0"/>
              <a:t>The linker</a:t>
            </a:r>
            <a:r>
              <a:rPr lang="en-US" dirty="0" smtClean="0"/>
              <a:t> will take care of connecting reference to a variable 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6462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definition?</a:t>
            </a:r>
          </a:p>
          <a:p>
            <a:r>
              <a:rPr lang="en-US" dirty="0" smtClean="0"/>
              <a:t>Compiler only needs to know function name, its return type and the types of its arguments</a:t>
            </a:r>
          </a:p>
          <a:p>
            <a:r>
              <a:rPr lang="en-US" dirty="0" smtClean="0"/>
              <a:t>To use function defined in one file we only need to declare the function in second file</a:t>
            </a:r>
          </a:p>
          <a:p>
            <a:pPr marL="0" indent="0" algn="ctr">
              <a:buNone/>
            </a:pPr>
            <a:r>
              <a:rPr lang="en-US" dirty="0" smtClean="0"/>
              <a:t>//File A</a:t>
            </a:r>
          </a:p>
          <a:p>
            <a:pPr marL="0" indent="0" algn="ctr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b){return </a:t>
            </a:r>
            <a:r>
              <a:rPr lang="en-US" dirty="0" err="1" smtClean="0"/>
              <a:t>a+b</a:t>
            </a:r>
            <a:r>
              <a:rPr lang="en-US" dirty="0" smtClean="0"/>
              <a:t>;}</a:t>
            </a:r>
          </a:p>
          <a:p>
            <a:pPr marL="0" indent="0" algn="ctr">
              <a:buNone/>
            </a:pPr>
            <a:r>
              <a:rPr lang="en-US" dirty="0" smtClean="0"/>
              <a:t>//File B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pPr marL="0" indent="0" algn="ctr">
              <a:buNone/>
            </a:pPr>
            <a:r>
              <a:rPr lang="en-US" dirty="0" smtClean="0"/>
              <a:t>.  .  .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answer = add(3,2); //call to function</a:t>
            </a:r>
          </a:p>
          <a:p>
            <a:r>
              <a:rPr lang="en-US" dirty="0" smtClean="0"/>
              <a:t>No need to use keyword </a:t>
            </a:r>
            <a:r>
              <a:rPr lang="en-US" i="1" dirty="0" smtClean="0"/>
              <a:t>extern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07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Inter-file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class does not set aside memory unless an object is declared</a:t>
            </a:r>
          </a:p>
          <a:p>
            <a:r>
              <a:rPr lang="en-US" dirty="0" smtClean="0"/>
              <a:t>To access a class in multi files, it must be declared in each file in which its object will be used</a:t>
            </a:r>
          </a:p>
          <a:p>
            <a:r>
              <a:rPr lang="en-US" dirty="0" smtClean="0"/>
              <a:t>The compiler needs to know the data type of everything its compiling like variables, functions</a:t>
            </a:r>
          </a:p>
          <a:p>
            <a:r>
              <a:rPr lang="en-US" dirty="0" smtClean="0"/>
              <a:t>Class definition holds these thing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45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285</TotalTime>
  <Words>1406</Words>
  <Application>Microsoft Office PowerPoint</Application>
  <PresentationFormat>On-screen Show (4:3)</PresentationFormat>
  <Paragraphs>244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Multifile Program</vt:lpstr>
      <vt:lpstr>Binary Files</vt:lpstr>
      <vt:lpstr>Slide 3</vt:lpstr>
      <vt:lpstr>Class libraries</vt:lpstr>
      <vt:lpstr>Organization and conceptualization</vt:lpstr>
      <vt:lpstr>Cont’d</vt:lpstr>
      <vt:lpstr>Interfile Communication - variables</vt:lpstr>
      <vt:lpstr>Inter-file functions</vt:lpstr>
      <vt:lpstr>Inter-file classes</vt:lpstr>
      <vt:lpstr>Header files</vt:lpstr>
      <vt:lpstr>Example  </vt:lpstr>
      <vt:lpstr>Multiple Includes Hazard </vt:lpstr>
      <vt:lpstr>Namespaces</vt:lpstr>
      <vt:lpstr>Example </vt:lpstr>
      <vt:lpstr>Template and Exceptions</vt:lpstr>
      <vt:lpstr>Function template</vt:lpstr>
      <vt:lpstr>Example </vt:lpstr>
      <vt:lpstr>Cont’d</vt:lpstr>
      <vt:lpstr>Class Template</vt:lpstr>
      <vt:lpstr>Example</vt:lpstr>
      <vt:lpstr>Exceptions</vt:lpstr>
      <vt:lpstr>Cont’d</vt:lpstr>
      <vt:lpstr>Sequence of events</vt:lpstr>
      <vt:lpstr>Multiple catch()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Multifile Program</dc:title>
  <dc:creator>Rizwan</dc:creator>
  <cp:lastModifiedBy>Teacher</cp:lastModifiedBy>
  <cp:revision>48</cp:revision>
  <dcterms:created xsi:type="dcterms:W3CDTF">2012-05-16T19:40:43Z</dcterms:created>
  <dcterms:modified xsi:type="dcterms:W3CDTF">2013-01-12T08:33:12Z</dcterms:modified>
</cp:coreProperties>
</file>