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5B819-3929-9100-D21E-8BBF6FDC9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2C3EC-67B7-AB14-36AC-E15F707C9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82B6B-3D79-CBC2-6D7E-0E18B0BE6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719D-434B-4060-BEA8-C34C169F047E}" type="datetimeFigureOut">
              <a:rPr lang="en-HK" smtClean="0"/>
              <a:t>26/7/2022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FFC3A-4A49-447E-77BE-551169EAD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6012A-80B7-821F-7D93-EDBF7AD05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6100-5FFE-4160-8396-47204EBF49A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1190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4BA0A-C1FA-AE0B-9315-72852940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FE283-0060-A207-DA1D-93F63B3D7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F9F1F-B594-E62B-F74D-9D696E053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719D-434B-4060-BEA8-C34C169F047E}" type="datetimeFigureOut">
              <a:rPr lang="en-HK" smtClean="0"/>
              <a:t>26/7/2022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E5EFA-0F74-58E9-1C6C-17ABA19FE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8ED48-5832-6F92-F63C-F45FE555A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6100-5FFE-4160-8396-47204EBF49A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48154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B9E90-0F5B-B363-333C-C1BB370457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DEA07-5103-EA85-0A71-193F5F309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B91AA-E30D-4AE0-D97A-743031C85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719D-434B-4060-BEA8-C34C169F047E}" type="datetimeFigureOut">
              <a:rPr lang="en-HK" smtClean="0"/>
              <a:t>26/7/2022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266A4-8C80-A244-6CBE-23618523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75596-9B29-D387-1DC2-24EEC4F40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6100-5FFE-4160-8396-47204EBF49A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0155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F7DD7-156A-9E00-2928-B735A1E06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8E54F-E30B-8FA7-E6E4-BB06A22EA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B3601-4526-E19A-37B7-F315AD462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719D-434B-4060-BEA8-C34C169F047E}" type="datetimeFigureOut">
              <a:rPr lang="en-HK" smtClean="0"/>
              <a:t>26/7/2022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9D7A1-6986-C580-081D-70F39B9AD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95C62-C079-3BC2-5379-BCB771322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6100-5FFE-4160-8396-47204EBF49A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9798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1249-71C3-30B3-46A9-8F37F830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EEE09-A042-D9C8-204B-E60E4F43C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644D8-C420-32FA-FBE3-39176D3F0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719D-434B-4060-BEA8-C34C169F047E}" type="datetimeFigureOut">
              <a:rPr lang="en-HK" smtClean="0"/>
              <a:t>26/7/2022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D3124-EA28-B956-EE7F-51002134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FF28D-2760-A7FC-6AEB-2EEFB4D5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6100-5FFE-4160-8396-47204EBF49A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23314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7368-E76E-0F5B-979D-FB1247C49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88C9A-A89C-C663-D8A9-4107F0CA56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248C3-E9EA-F9DE-487F-12D366306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E9D1E-1ADF-8FBE-0202-9F45B2194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719D-434B-4060-BEA8-C34C169F047E}" type="datetimeFigureOut">
              <a:rPr lang="en-HK" smtClean="0"/>
              <a:t>26/7/2022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74726-6F31-8510-D9B8-48E68B357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A359A-975C-B7EF-C6A4-83EEDDAE2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6100-5FFE-4160-8396-47204EBF49A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96017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AF7C-2EAF-4A92-C774-9CE0C02D8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63EA6-C947-7FC1-8CBE-3BA16AA66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48C38-1EF1-1E58-1E29-5F2AE08D9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07A272-A621-E888-E772-C7BEF807EA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E076A5-B83A-AE8A-3599-DF2353A1A4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CE8819-3F36-B9C1-8E14-F4082366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719D-434B-4060-BEA8-C34C169F047E}" type="datetimeFigureOut">
              <a:rPr lang="en-HK" smtClean="0"/>
              <a:t>26/7/2022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8F336C-DDA7-75BB-C376-208CBA8C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9547D-B1FA-AD8B-4948-104D48541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6100-5FFE-4160-8396-47204EBF49A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7314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3565A-757E-A546-78C7-874A5263B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B9E323-E1DA-6F1E-92D2-6D2A7D69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719D-434B-4060-BEA8-C34C169F047E}" type="datetimeFigureOut">
              <a:rPr lang="en-HK" smtClean="0"/>
              <a:t>26/7/2022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CE1BF5-AAF7-0D32-D3B7-FAB956885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23FF0-67A3-4C4C-A9A8-FF4E9CAC6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6100-5FFE-4160-8396-47204EBF49A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08591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BBB36-4831-BBBC-DCD2-C3CFE30B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719D-434B-4060-BEA8-C34C169F047E}" type="datetimeFigureOut">
              <a:rPr lang="en-HK" smtClean="0"/>
              <a:t>26/7/2022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34549F-1ABA-236B-238A-C0A84D3C3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01CE9-EEA9-B87E-4029-0E7FD4724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6100-5FFE-4160-8396-47204EBF49A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5787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9B169-0110-89D8-9EC8-E3F39E0CB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A9002-40A9-CC61-1DDC-BFAAAF896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1D0ED-1960-276A-59FA-768091575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9E356-8CF7-4E50-8EE7-CC7B03555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719D-434B-4060-BEA8-C34C169F047E}" type="datetimeFigureOut">
              <a:rPr lang="en-HK" smtClean="0"/>
              <a:t>26/7/2022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846CA-38DE-9A56-23ED-065DCAFDC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1BD65-D2FB-2752-8990-7D3947A21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6100-5FFE-4160-8396-47204EBF49A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3147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12B70-9781-3F0B-4271-02A65EEEA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B2380A-F67F-79A9-1627-3252DC7E48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FEEC6-2F83-F05B-5FCC-FFC910FC3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41549-6EFA-EC1E-C258-D09B505BB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719D-434B-4060-BEA8-C34C169F047E}" type="datetimeFigureOut">
              <a:rPr lang="en-HK" smtClean="0"/>
              <a:t>26/7/2022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563C1-2AE3-6508-3DBA-791A33360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38449-4599-6EDC-0951-64FE15B9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6100-5FFE-4160-8396-47204EBF49A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4921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70BEFB-25AD-D738-9B64-B06D93AE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2B72E-5856-3964-06F9-4A233C976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3BAB8-6434-E441-B21B-D53BC1DC4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2719D-434B-4060-BEA8-C34C169F047E}" type="datetimeFigureOut">
              <a:rPr lang="en-HK" smtClean="0"/>
              <a:t>26/7/2022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F1AB2-DF98-1644-4310-704FA65A4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5B9D2-679E-DC90-8364-7E456EE73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A6100-5FFE-4160-8396-47204EBF49A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4677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EE349-333A-19D4-A8AE-73DF0D9A8AFE}"/>
              </a:ext>
            </a:extLst>
          </p:cNvPr>
          <p:cNvSpPr/>
          <p:nvPr/>
        </p:nvSpPr>
        <p:spPr>
          <a:xfrm>
            <a:off x="9089174" y="0"/>
            <a:ext cx="3102824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01FEEA-12AA-E6EC-579D-B5C80E9324D8}"/>
              </a:ext>
            </a:extLst>
          </p:cNvPr>
          <p:cNvSpPr/>
          <p:nvPr/>
        </p:nvSpPr>
        <p:spPr>
          <a:xfrm>
            <a:off x="-45720" y="0"/>
            <a:ext cx="9134894" cy="6858000"/>
          </a:xfrm>
          <a:prstGeom prst="rect">
            <a:avLst/>
          </a:prstGeom>
          <a:gradFill flip="none" rotWithShape="1">
            <a:gsLst>
              <a:gs pos="90000">
                <a:schemeClr val="accent1">
                  <a:lumMod val="5000"/>
                  <a:lumOff val="95000"/>
                </a:schemeClr>
              </a:gs>
              <a:gs pos="100000">
                <a:schemeClr val="bg2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A944CC77-256E-CE95-BC70-08ADECE4E36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95337" y="468964"/>
            <a:ext cx="1490498" cy="1601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BAF124F-D35B-C686-8D4B-DE22A3C4662B}"/>
              </a:ext>
            </a:extLst>
          </p:cNvPr>
          <p:cNvSpPr txBox="1">
            <a:spLocks/>
          </p:cNvSpPr>
          <p:nvPr/>
        </p:nvSpPr>
        <p:spPr>
          <a:xfrm>
            <a:off x="338488" y="143044"/>
            <a:ext cx="6986872" cy="16668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HK" dirty="0">
                <a:solidFill>
                  <a:srgbClr val="333F50"/>
                </a:solidFill>
                <a:latin typeface="Bookman Old Style" panose="02050604050505020204" pitchFamily="18" charset="0"/>
              </a:rPr>
              <a:t>Announcement</a:t>
            </a:r>
            <a:r>
              <a:rPr lang="en-HK" sz="4400" dirty="0">
                <a:solidFill>
                  <a:srgbClr val="333F50"/>
                </a:solidFill>
                <a:latin typeface="Bookman Old Style" panose="02050604050505020204" pitchFamily="18" charset="0"/>
              </a:rPr>
              <a:t> </a:t>
            </a:r>
          </a:p>
          <a:p>
            <a:pPr algn="l"/>
            <a:r>
              <a:rPr lang="en-HK" sz="4400" dirty="0">
                <a:solidFill>
                  <a:srgbClr val="333F50"/>
                </a:solidFill>
                <a:latin typeface="Bookman Old Style" panose="02050604050505020204" pitchFamily="18" charset="0"/>
              </a:rPr>
              <a:t>Day Strategy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0A6916A-BF56-7169-4BF2-F5B25D00A3AC}"/>
              </a:ext>
            </a:extLst>
          </p:cNvPr>
          <p:cNvSpPr txBox="1">
            <a:spLocks/>
          </p:cNvSpPr>
          <p:nvPr/>
        </p:nvSpPr>
        <p:spPr>
          <a:xfrm>
            <a:off x="481373" y="2387065"/>
            <a:ext cx="7834854" cy="425975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7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●"/>
            </a:pPr>
            <a:r>
              <a:rPr lang="en-HK" sz="3300" dirty="0">
                <a:solidFill>
                  <a:srgbClr val="333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Announcement Returns, aka </a:t>
            </a:r>
            <a:r>
              <a:rPr lang="en-HK" sz="3300" b="1" dirty="0">
                <a:solidFill>
                  <a:srgbClr val="333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EAP</a:t>
            </a:r>
            <a:r>
              <a:rPr lang="en-HK" sz="3300" dirty="0">
                <a:solidFill>
                  <a:srgbClr val="333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Literature are well documented phenomenon </a:t>
            </a:r>
          </a:p>
          <a:p>
            <a:pPr marL="342900" indent="-342900" algn="l">
              <a:lnSpc>
                <a:spcPct val="17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●"/>
            </a:pPr>
            <a:r>
              <a:rPr lang="en-HK" sz="3300" dirty="0">
                <a:solidFill>
                  <a:srgbClr val="333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(ML) allows to </a:t>
            </a:r>
            <a:r>
              <a:rPr lang="en-HK" sz="3300" b="1" dirty="0">
                <a:solidFill>
                  <a:srgbClr val="333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collate</a:t>
            </a:r>
            <a:r>
              <a:rPr lang="en-HK" sz="3300" dirty="0">
                <a:solidFill>
                  <a:srgbClr val="333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HK" sz="3300" b="1" dirty="0">
                <a:solidFill>
                  <a:srgbClr val="333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factors </a:t>
            </a:r>
            <a:r>
              <a:rPr lang="en-HK" sz="3300" dirty="0">
                <a:solidFill>
                  <a:srgbClr val="333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be </a:t>
            </a:r>
            <a:r>
              <a:rPr lang="en-HK" sz="3300" b="1" dirty="0">
                <a:solidFill>
                  <a:srgbClr val="333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agnostic </a:t>
            </a:r>
            <a:r>
              <a:rPr lang="en-HK" sz="3300" dirty="0">
                <a:solidFill>
                  <a:srgbClr val="333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HK" sz="3300" b="1" dirty="0">
                <a:solidFill>
                  <a:srgbClr val="333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HK" sz="3300" dirty="0">
                <a:solidFill>
                  <a:srgbClr val="333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competing</a:t>
            </a:r>
            <a:r>
              <a:rPr lang="en-HK" sz="3300" b="1" dirty="0">
                <a:solidFill>
                  <a:srgbClr val="333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schools </a:t>
            </a:r>
            <a:r>
              <a:rPr lang="en-HK" sz="3300" dirty="0">
                <a:solidFill>
                  <a:srgbClr val="333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HK" sz="3300" b="1" dirty="0">
                <a:solidFill>
                  <a:srgbClr val="333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</a:t>
            </a:r>
            <a:r>
              <a:rPr lang="en-HK" sz="3300" dirty="0">
                <a:solidFill>
                  <a:srgbClr val="333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maximise returns from this effect</a:t>
            </a:r>
            <a:endParaRPr lang="en-HK" sz="3300" b="1" dirty="0">
              <a:solidFill>
                <a:srgbClr val="333F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7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●"/>
            </a:pPr>
            <a:r>
              <a:rPr lang="en-HK" sz="3300" dirty="0">
                <a:solidFill>
                  <a:srgbClr val="333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on our prior work:</a:t>
            </a:r>
          </a:p>
          <a:p>
            <a:pPr marL="800111" lvl="1" indent="-342900" algn="l">
              <a:lnSpc>
                <a:spcPct val="17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●"/>
            </a:pPr>
            <a:r>
              <a:rPr lang="en-HK" sz="3300" dirty="0">
                <a:solidFill>
                  <a:srgbClr val="333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Literature Inspired Features</a:t>
            </a:r>
          </a:p>
          <a:p>
            <a:pPr marL="800111" lvl="1" indent="-342900" algn="l">
              <a:lnSpc>
                <a:spcPct val="17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●"/>
            </a:pPr>
            <a:r>
              <a:rPr lang="en-HK" sz="3300" dirty="0">
                <a:solidFill>
                  <a:srgbClr val="333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Relaxing of Announcement requirement</a:t>
            </a:r>
          </a:p>
          <a:p>
            <a:pPr marL="800111" lvl="1" indent="-342900" algn="l">
              <a:lnSpc>
                <a:spcPct val="17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●"/>
            </a:pPr>
            <a:r>
              <a:rPr lang="en-HK" sz="3300" dirty="0">
                <a:solidFill>
                  <a:srgbClr val="333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of “Neuro Networks”</a:t>
            </a:r>
          </a:p>
          <a:p>
            <a:pPr marL="800111" lvl="1" indent="-342900" algn="l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●"/>
            </a:pPr>
            <a:endParaRPr lang="en-HK" dirty="0">
              <a:solidFill>
                <a:srgbClr val="333F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●"/>
            </a:pPr>
            <a:endParaRPr lang="en-HK" dirty="0">
              <a:solidFill>
                <a:srgbClr val="333F50"/>
              </a:solidFill>
            </a:endParaRPr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416684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EE349-333A-19D4-A8AE-73DF0D9A8AFE}"/>
              </a:ext>
            </a:extLst>
          </p:cNvPr>
          <p:cNvSpPr/>
          <p:nvPr/>
        </p:nvSpPr>
        <p:spPr>
          <a:xfrm>
            <a:off x="11550316" y="0"/>
            <a:ext cx="641682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01FEEA-12AA-E6EC-579D-B5C80E9324D8}"/>
              </a:ext>
            </a:extLst>
          </p:cNvPr>
          <p:cNvSpPr/>
          <p:nvPr/>
        </p:nvSpPr>
        <p:spPr>
          <a:xfrm>
            <a:off x="-45720" y="0"/>
            <a:ext cx="11596036" cy="6858000"/>
          </a:xfrm>
          <a:prstGeom prst="rect">
            <a:avLst/>
          </a:prstGeom>
          <a:gradFill flip="none" rotWithShape="1">
            <a:gsLst>
              <a:gs pos="90000">
                <a:schemeClr val="accent1">
                  <a:lumMod val="5000"/>
                  <a:lumOff val="95000"/>
                </a:schemeClr>
              </a:gs>
              <a:gs pos="100000">
                <a:schemeClr val="bg2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BAF124F-D35B-C686-8D4B-DE22A3C4662B}"/>
              </a:ext>
            </a:extLst>
          </p:cNvPr>
          <p:cNvSpPr txBox="1">
            <a:spLocks/>
          </p:cNvSpPr>
          <p:nvPr/>
        </p:nvSpPr>
        <p:spPr>
          <a:xfrm>
            <a:off x="338488" y="143044"/>
            <a:ext cx="6986872" cy="1069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HK" dirty="0">
                <a:solidFill>
                  <a:srgbClr val="333F50"/>
                </a:solidFill>
                <a:latin typeface="Bookman Old Style" panose="02050604050505020204" pitchFamily="18" charset="0"/>
              </a:rPr>
              <a:t>Method</a:t>
            </a:r>
            <a:endParaRPr lang="en-HK" sz="4400" dirty="0">
              <a:solidFill>
                <a:srgbClr val="333F5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0A6916A-BF56-7169-4BF2-F5B25D00A3AC}"/>
              </a:ext>
            </a:extLst>
          </p:cNvPr>
          <p:cNvSpPr txBox="1">
            <a:spLocks/>
          </p:cNvSpPr>
          <p:nvPr/>
        </p:nvSpPr>
        <p:spPr>
          <a:xfrm>
            <a:off x="410894" y="1703671"/>
            <a:ext cx="9525585" cy="42597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7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●"/>
            </a:pPr>
            <a:r>
              <a:rPr lang="en-HK" sz="3300" dirty="0" err="1">
                <a:solidFill>
                  <a:srgbClr val="333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HK" sz="3300" dirty="0">
                <a:solidFill>
                  <a:srgbClr val="333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Generation with different Features</a:t>
            </a:r>
          </a:p>
          <a:p>
            <a:pPr marL="342900" indent="-342900" algn="l">
              <a:lnSpc>
                <a:spcPct val="17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●"/>
            </a:pPr>
            <a:r>
              <a:rPr lang="en-HK" sz="3300" dirty="0">
                <a:solidFill>
                  <a:srgbClr val="333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Splitting into 3 Datasets (Training 60%, Test 20%, </a:t>
            </a:r>
            <a:r>
              <a:rPr lang="en-HK" sz="3300" dirty="0" err="1">
                <a:solidFill>
                  <a:srgbClr val="333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Resutls</a:t>
            </a:r>
            <a:r>
              <a:rPr lang="en-HK" sz="3300" dirty="0">
                <a:solidFill>
                  <a:srgbClr val="333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20%)</a:t>
            </a:r>
          </a:p>
          <a:p>
            <a:pPr marL="342900" indent="-342900" algn="l">
              <a:lnSpc>
                <a:spcPct val="17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●"/>
            </a:pPr>
            <a:r>
              <a:rPr lang="en-HK" sz="3300" dirty="0">
                <a:solidFill>
                  <a:srgbClr val="333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MLP Model, and tune hyperparameter values with training set &amp; variant of k fold cross validation</a:t>
            </a:r>
          </a:p>
          <a:p>
            <a:pPr marL="342900" indent="-342900" algn="l">
              <a:lnSpc>
                <a:spcPct val="17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●"/>
            </a:pPr>
            <a:r>
              <a:rPr lang="en-HK" sz="3300" dirty="0">
                <a:solidFill>
                  <a:srgbClr val="333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Evaluate </a:t>
            </a:r>
            <a:r>
              <a:rPr lang="en-HK" sz="3300" dirty="0" err="1">
                <a:solidFill>
                  <a:srgbClr val="333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DataFrames</a:t>
            </a:r>
            <a:r>
              <a:rPr lang="en-HK" sz="3300" dirty="0">
                <a:solidFill>
                  <a:srgbClr val="333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using metrics and “select” best </a:t>
            </a:r>
            <a:r>
              <a:rPr lang="en-HK" sz="3300" dirty="0" err="1">
                <a:solidFill>
                  <a:srgbClr val="333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endParaRPr lang="en-HK" sz="3300" dirty="0">
              <a:solidFill>
                <a:srgbClr val="333F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7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●"/>
            </a:pPr>
            <a:r>
              <a:rPr lang="en-HK" sz="3300" dirty="0">
                <a:solidFill>
                  <a:srgbClr val="333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Implement with Results Set</a:t>
            </a:r>
            <a:endParaRPr lang="en-HK" dirty="0">
              <a:solidFill>
                <a:srgbClr val="333F50"/>
              </a:solidFill>
            </a:endParaRPr>
          </a:p>
          <a:p>
            <a:endParaRPr lang="en-HK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3DC048-C5FF-BAE2-B5DD-34E647189568}"/>
              </a:ext>
            </a:extLst>
          </p:cNvPr>
          <p:cNvSpPr/>
          <p:nvPr/>
        </p:nvSpPr>
        <p:spPr>
          <a:xfrm>
            <a:off x="330683" y="1857676"/>
            <a:ext cx="404262" cy="404262"/>
          </a:xfrm>
          <a:prstGeom prst="ellipse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235B45-D45C-21B8-ED04-12901D20F1AE}"/>
              </a:ext>
            </a:extLst>
          </p:cNvPr>
          <p:cNvSpPr/>
          <p:nvPr/>
        </p:nvSpPr>
        <p:spPr>
          <a:xfrm>
            <a:off x="330683" y="2457132"/>
            <a:ext cx="404262" cy="404262"/>
          </a:xfrm>
          <a:prstGeom prst="ellipse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latin typeface="Bookman Old Style" panose="02050604050505020204" pitchFamily="18" charset="0"/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FBF6BD-220E-6C45-FD58-D0E64C9439A7}"/>
              </a:ext>
            </a:extLst>
          </p:cNvPr>
          <p:cNvSpPr/>
          <p:nvPr/>
        </p:nvSpPr>
        <p:spPr>
          <a:xfrm>
            <a:off x="330683" y="3146397"/>
            <a:ext cx="404262" cy="404262"/>
          </a:xfrm>
          <a:prstGeom prst="ellipse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latin typeface="Bookman Old Style" panose="02050604050505020204" pitchFamily="18" charset="0"/>
              </a:rPr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824D596-E49A-F61E-A66B-40221808BB9C}"/>
              </a:ext>
            </a:extLst>
          </p:cNvPr>
          <p:cNvSpPr/>
          <p:nvPr/>
        </p:nvSpPr>
        <p:spPr>
          <a:xfrm>
            <a:off x="330683" y="4322559"/>
            <a:ext cx="404262" cy="404262"/>
          </a:xfrm>
          <a:prstGeom prst="ellipse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latin typeface="Bookman Old Style" panose="02050604050505020204" pitchFamily="18" charset="0"/>
              </a:rPr>
              <a:t>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92D0B58-BA72-3648-CF44-E863924CE174}"/>
              </a:ext>
            </a:extLst>
          </p:cNvPr>
          <p:cNvSpPr/>
          <p:nvPr/>
        </p:nvSpPr>
        <p:spPr>
          <a:xfrm>
            <a:off x="330683" y="5015578"/>
            <a:ext cx="404262" cy="404262"/>
          </a:xfrm>
          <a:prstGeom prst="ellipse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latin typeface="Bookman Old Style" panose="020506040505050202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32470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EE349-333A-19D4-A8AE-73DF0D9A8AFE}"/>
              </a:ext>
            </a:extLst>
          </p:cNvPr>
          <p:cNvSpPr/>
          <p:nvPr/>
        </p:nvSpPr>
        <p:spPr>
          <a:xfrm>
            <a:off x="0" y="1503680"/>
            <a:ext cx="12191998" cy="53543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01FEEA-12AA-E6EC-579D-B5C80E9324D8}"/>
              </a:ext>
            </a:extLst>
          </p:cNvPr>
          <p:cNvSpPr/>
          <p:nvPr/>
        </p:nvSpPr>
        <p:spPr>
          <a:xfrm rot="10800000">
            <a:off x="0" y="9110"/>
            <a:ext cx="12192000" cy="1494570"/>
          </a:xfrm>
          <a:prstGeom prst="rect">
            <a:avLst/>
          </a:prstGeom>
          <a:gradFill flip="none" rotWithShape="1">
            <a:gsLst>
              <a:gs pos="90000">
                <a:schemeClr val="accent1">
                  <a:lumMod val="5000"/>
                  <a:lumOff val="95000"/>
                </a:schemeClr>
              </a:gs>
              <a:gs pos="100000">
                <a:schemeClr val="bg2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BAF124F-D35B-C686-8D4B-DE22A3C4662B}"/>
              </a:ext>
            </a:extLst>
          </p:cNvPr>
          <p:cNvSpPr txBox="1">
            <a:spLocks/>
          </p:cNvSpPr>
          <p:nvPr/>
        </p:nvSpPr>
        <p:spPr>
          <a:xfrm>
            <a:off x="338488" y="143044"/>
            <a:ext cx="6986872" cy="1069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HK" dirty="0">
                <a:solidFill>
                  <a:srgbClr val="333F50"/>
                </a:solidFill>
                <a:latin typeface="Bookman Old Style" panose="02050604050505020204" pitchFamily="18" charset="0"/>
              </a:rPr>
              <a:t>Results</a:t>
            </a:r>
            <a:endParaRPr lang="en-HK" sz="4400" dirty="0">
              <a:solidFill>
                <a:srgbClr val="333F5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0A6916A-BF56-7169-4BF2-F5B25D00A3AC}"/>
              </a:ext>
            </a:extLst>
          </p:cNvPr>
          <p:cNvSpPr txBox="1">
            <a:spLocks/>
          </p:cNvSpPr>
          <p:nvPr/>
        </p:nvSpPr>
        <p:spPr>
          <a:xfrm>
            <a:off x="410895" y="2338939"/>
            <a:ext cx="5306511" cy="42597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7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●"/>
            </a:pPr>
            <a:r>
              <a:rPr lang="en-H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26% Excess Return Over S&amp;P 500 (Jul 2017 - Dec 2020)</a:t>
            </a:r>
          </a:p>
          <a:p>
            <a:pPr marL="342900" indent="-342900" algn="l">
              <a:lnSpc>
                <a:spcPct val="17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●"/>
            </a:pPr>
            <a:r>
              <a:rPr lang="en-H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Sharpe Ratio of 1.96 &amp; Maximum Drawdown of 21%(Jul 2017 - Dec 2020)</a:t>
            </a:r>
          </a:p>
          <a:p>
            <a:pPr marL="342900" indent="-342900" algn="l">
              <a:lnSpc>
                <a:spcPct val="17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●"/>
            </a:pPr>
            <a:r>
              <a:rPr lang="en-H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Annualised alpha of 15% (</a:t>
            </a:r>
            <a:r>
              <a:rPr lang="en-HK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Fama</a:t>
            </a:r>
            <a:r>
              <a:rPr lang="en-H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-French 3 Factor Model) (Mar 2013 - Dec 2020)</a:t>
            </a:r>
          </a:p>
          <a:p>
            <a:pPr marL="342900" indent="-342900" algn="l">
              <a:lnSpc>
                <a:spcPct val="17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●"/>
            </a:pPr>
            <a:r>
              <a:rPr lang="en-H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Robust to Transaction Costs </a:t>
            </a:r>
          </a:p>
          <a:p>
            <a:pPr marL="800111" lvl="1" indent="-342900" algn="l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●"/>
            </a:pPr>
            <a:endParaRPr lang="en-HK" sz="2100" dirty="0">
              <a:solidFill>
                <a:srgbClr val="333F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●"/>
            </a:pPr>
            <a:endParaRPr lang="en-HK" sz="2100" dirty="0">
              <a:solidFill>
                <a:srgbClr val="333F50"/>
              </a:solidFill>
            </a:endParaRPr>
          </a:p>
          <a:p>
            <a:endParaRPr lang="en-HK" sz="21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4A81438-0D19-9633-3834-04311722D85E}"/>
              </a:ext>
            </a:extLst>
          </p:cNvPr>
          <p:cNvSpPr txBox="1">
            <a:spLocks/>
          </p:cNvSpPr>
          <p:nvPr/>
        </p:nvSpPr>
        <p:spPr>
          <a:xfrm>
            <a:off x="6474596" y="2338939"/>
            <a:ext cx="5306511" cy="4259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7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●"/>
            </a:pPr>
            <a:r>
              <a:rPr lang="en-H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Convergence concerns for ML Model</a:t>
            </a:r>
          </a:p>
          <a:p>
            <a:pPr marL="342900" indent="-342900" algn="l">
              <a:lnSpc>
                <a:spcPct val="17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●"/>
            </a:pPr>
            <a:r>
              <a:rPr lang="en-H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Correlation between predicted and actual portfolio returns.</a:t>
            </a:r>
          </a:p>
          <a:p>
            <a:pPr marL="342900" indent="-342900" algn="l">
              <a:lnSpc>
                <a:spcPct val="17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●"/>
            </a:pPr>
            <a:r>
              <a:rPr lang="en-H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Correlation between Sharpe Ratios across Test and Result Period between different </a:t>
            </a:r>
            <a:r>
              <a:rPr lang="en-HK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DataFrames</a:t>
            </a:r>
            <a:endParaRPr lang="en-HK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HK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25D04B5-76B5-D57A-AE2B-94F0978C56CC}"/>
              </a:ext>
            </a:extLst>
          </p:cNvPr>
          <p:cNvSpPr txBox="1">
            <a:spLocks/>
          </p:cNvSpPr>
          <p:nvPr/>
        </p:nvSpPr>
        <p:spPr>
          <a:xfrm>
            <a:off x="1513840" y="1209442"/>
            <a:ext cx="3644053" cy="1069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HK" sz="3200" dirty="0">
                <a:solidFill>
                  <a:schemeClr val="bg1"/>
                </a:solidFill>
                <a:latin typeface="Bookman Old Style" panose="02050604050505020204" pitchFamily="18" charset="0"/>
              </a:rPr>
              <a:t>Performance</a:t>
            </a:r>
            <a:endParaRPr lang="en-HK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BBB8B3E-4B42-518B-8B43-6AE870431D29}"/>
              </a:ext>
            </a:extLst>
          </p:cNvPr>
          <p:cNvSpPr txBox="1">
            <a:spLocks/>
          </p:cNvSpPr>
          <p:nvPr/>
        </p:nvSpPr>
        <p:spPr>
          <a:xfrm>
            <a:off x="7552888" y="1212783"/>
            <a:ext cx="3299684" cy="1069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HK" sz="3200" dirty="0">
                <a:solidFill>
                  <a:schemeClr val="bg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Risks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AE4D8EA-9FD3-90E6-9E0D-34B5324F51FA}"/>
              </a:ext>
            </a:extLst>
          </p:cNvPr>
          <p:cNvCxnSpPr>
            <a:cxnSpLocks/>
          </p:cNvCxnSpPr>
          <p:nvPr/>
        </p:nvCxnSpPr>
        <p:spPr>
          <a:xfrm>
            <a:off x="6096000" y="2279181"/>
            <a:ext cx="0" cy="4045419"/>
          </a:xfrm>
          <a:prstGeom prst="line">
            <a:avLst/>
          </a:prstGeom>
          <a:ln w="9525">
            <a:solidFill>
              <a:schemeClr val="bg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040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</TotalTime>
  <Words>201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Bookman Old Style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toby lam</dc:creator>
  <cp:lastModifiedBy>toby lam</cp:lastModifiedBy>
  <cp:revision>1</cp:revision>
  <dcterms:created xsi:type="dcterms:W3CDTF">2022-07-26T19:42:28Z</dcterms:created>
  <dcterms:modified xsi:type="dcterms:W3CDTF">2022-07-26T22:03:57Z</dcterms:modified>
</cp:coreProperties>
</file>