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356" r:id="rId3"/>
    <p:sldId id="357" r:id="rId4"/>
    <p:sldId id="358" r:id="rId5"/>
    <p:sldId id="359" r:id="rId6"/>
    <p:sldId id="360" r:id="rId7"/>
    <p:sldId id="362" r:id="rId8"/>
    <p:sldId id="364" r:id="rId9"/>
    <p:sldId id="361" r:id="rId10"/>
    <p:sldId id="368" r:id="rId11"/>
    <p:sldId id="366" r:id="rId12"/>
    <p:sldId id="369" r:id="rId13"/>
    <p:sldId id="370" r:id="rId14"/>
    <p:sldId id="365" r:id="rId15"/>
    <p:sldId id="371" r:id="rId16"/>
    <p:sldId id="367" r:id="rId17"/>
    <p:sldId id="373"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2"/>
  </p:normalViewPr>
  <p:slideViewPr>
    <p:cSldViewPr snapToGrid="0" snapToObjects="1">
      <p:cViewPr varScale="1">
        <p:scale>
          <a:sx n="141" d="100"/>
          <a:sy n="141"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7DD96-18BB-214A-81A5-3B6A981F7288}" type="datetimeFigureOut">
              <a:rPr lang="en-US" smtClean="0"/>
              <a:t>5/19/23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D7040-9278-A348-A484-50166F8ADF58}" type="slidenum">
              <a:rPr lang="en-US" smtClean="0"/>
              <a:t>‹#›</a:t>
            </a:fld>
            <a:endParaRPr lang="en-US"/>
          </a:p>
        </p:txBody>
      </p:sp>
    </p:spTree>
    <p:extLst>
      <p:ext uri="{BB962C8B-B14F-4D97-AF65-F5344CB8AC3E}">
        <p14:creationId xmlns:p14="http://schemas.microsoft.com/office/powerpoint/2010/main" val="280681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61" name="Google Shape;56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11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D7040-9278-A348-A484-50166F8ADF58}" type="slidenum">
              <a:rPr lang="en-US" smtClean="0"/>
              <a:t>8</a:t>
            </a:fld>
            <a:endParaRPr lang="en-US"/>
          </a:p>
        </p:txBody>
      </p:sp>
    </p:spTree>
    <p:extLst>
      <p:ext uri="{BB962C8B-B14F-4D97-AF65-F5344CB8AC3E}">
        <p14:creationId xmlns:p14="http://schemas.microsoft.com/office/powerpoint/2010/main" val="91926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D7040-9278-A348-A484-50166F8ADF58}" type="slidenum">
              <a:rPr lang="en-US" smtClean="0"/>
              <a:t>17</a:t>
            </a:fld>
            <a:endParaRPr lang="en-US"/>
          </a:p>
        </p:txBody>
      </p:sp>
    </p:spTree>
    <p:extLst>
      <p:ext uri="{BB962C8B-B14F-4D97-AF65-F5344CB8AC3E}">
        <p14:creationId xmlns:p14="http://schemas.microsoft.com/office/powerpoint/2010/main" val="381798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5F22-E741-8249-9D6B-8B85116297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7DAD53-BDAC-7444-B4FD-EB1874C7D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14EBDA-E886-ED49-8364-A035D1DF4C7B}"/>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5" name="Footer Placeholder 4">
            <a:extLst>
              <a:ext uri="{FF2B5EF4-FFF2-40B4-BE49-F238E27FC236}">
                <a16:creationId xmlns:a16="http://schemas.microsoft.com/office/drawing/2014/main" id="{0879B0D9-00E2-B345-A684-E4BB7A875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90C49-C8E4-6E44-AF2A-A04C3313B293}"/>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190597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4B8C-CC58-7540-A867-0B5931869C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72DA3E-52DC-824E-B3CF-5996D7F361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C4E28D-1735-EB42-BBA2-AA277D60269A}"/>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5" name="Footer Placeholder 4">
            <a:extLst>
              <a:ext uri="{FF2B5EF4-FFF2-40B4-BE49-F238E27FC236}">
                <a16:creationId xmlns:a16="http://schemas.microsoft.com/office/drawing/2014/main" id="{253CE9E1-9AA4-6344-B9A4-354C393B7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AAD1-0966-9645-A408-4B5E64D6C0A0}"/>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32241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AC553-74F9-E84E-B46F-2E3ECF2AAF5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315BFAF-465E-7B46-9F06-B83824B132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9F8A81-47B7-324A-9352-01B33D019E9D}"/>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5" name="Footer Placeholder 4">
            <a:extLst>
              <a:ext uri="{FF2B5EF4-FFF2-40B4-BE49-F238E27FC236}">
                <a16:creationId xmlns:a16="http://schemas.microsoft.com/office/drawing/2014/main" id="{B3EF4528-4E2A-8E48-9292-3C6899EB4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71493-F387-E14D-993C-A8B70124E99B}"/>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311658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CC1B-95CF-8243-9EDB-2659F4C6DE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91815A-05BD-6543-AFBF-6C9976821C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2DAE8B-22C2-6743-BDFE-8DFE8FDDE044}"/>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5" name="Footer Placeholder 4">
            <a:extLst>
              <a:ext uri="{FF2B5EF4-FFF2-40B4-BE49-F238E27FC236}">
                <a16:creationId xmlns:a16="http://schemas.microsoft.com/office/drawing/2014/main" id="{562ED617-9F26-CB44-9A92-E2B2ACF9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24BC-7DC6-EE40-BA60-F304CEEFA00A}"/>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292030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1D41-3053-5548-9335-B8CB04B8CB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D97BA44-85A0-B447-BDBD-C16864B4A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71F811-A6BB-5845-B08D-E344DB7FE920}"/>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5" name="Footer Placeholder 4">
            <a:extLst>
              <a:ext uri="{FF2B5EF4-FFF2-40B4-BE49-F238E27FC236}">
                <a16:creationId xmlns:a16="http://schemas.microsoft.com/office/drawing/2014/main" id="{CF8A0301-A436-434E-8992-A03BD323E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E3D7C-6B2A-1048-8E7D-30F78A669611}"/>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7237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A53D-9DBA-8448-9DDB-A7D9D22AFE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915B12-2EB3-9245-B120-8A809833E72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E590F73-3977-2D4D-BF14-60A6199906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5016C44-3859-4946-8000-87F49F5174A3}"/>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6" name="Footer Placeholder 5">
            <a:extLst>
              <a:ext uri="{FF2B5EF4-FFF2-40B4-BE49-F238E27FC236}">
                <a16:creationId xmlns:a16="http://schemas.microsoft.com/office/drawing/2014/main" id="{41493AFD-3E3E-3C46-8010-351F4F492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31AB8-363A-3243-9272-3108A8695D7A}"/>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11650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CE1D-ED47-8945-9B34-A9371D8C2F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3F874A-6873-A84E-96CB-8CF46312D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C77A1E-ECDE-1641-AB9B-F4D1C683E8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CC5D14E-0DB9-CD4B-A2C1-F26597FAD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EC92312-6764-0D46-8D6A-C2BE192C019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5E92A81-1108-274B-8010-E15F19A8C09F}"/>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8" name="Footer Placeholder 7">
            <a:extLst>
              <a:ext uri="{FF2B5EF4-FFF2-40B4-BE49-F238E27FC236}">
                <a16:creationId xmlns:a16="http://schemas.microsoft.com/office/drawing/2014/main" id="{27E46B01-8E48-3946-9266-2886BAE58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5804A-157B-1B4D-BC0F-A30F426ADEEC}"/>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427833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F42C-1B3E-DD4C-ADC1-42965FE824F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D08EEB3-DE70-664F-B378-70213A3BEA01}"/>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4" name="Footer Placeholder 3">
            <a:extLst>
              <a:ext uri="{FF2B5EF4-FFF2-40B4-BE49-F238E27FC236}">
                <a16:creationId xmlns:a16="http://schemas.microsoft.com/office/drawing/2014/main" id="{5EB18DFF-02A5-A044-827F-4265704FD9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6A59E-364C-1247-ADB9-81A1185746BE}"/>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87842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35E78-68C8-B142-B609-226D176AAE1B}"/>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3" name="Footer Placeholder 2">
            <a:extLst>
              <a:ext uri="{FF2B5EF4-FFF2-40B4-BE49-F238E27FC236}">
                <a16:creationId xmlns:a16="http://schemas.microsoft.com/office/drawing/2014/main" id="{D82827AC-D766-2B46-ACD3-4FE632BD43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713818-52E5-7243-A7CA-44BA7427DFE1}"/>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332983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AC1F-F479-874A-84E2-79AE843A76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1E4F4B4-A983-034C-881D-0BB279599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19DFDE6-F89F-7341-A4CB-30505031E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01B512-08CC-D540-9B7E-3554216E6BAC}"/>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6" name="Footer Placeholder 5">
            <a:extLst>
              <a:ext uri="{FF2B5EF4-FFF2-40B4-BE49-F238E27FC236}">
                <a16:creationId xmlns:a16="http://schemas.microsoft.com/office/drawing/2014/main" id="{72324CE4-6A62-1148-8F00-6C72762D2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7B19E-69F0-CA47-B5AD-92738D618E72}"/>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379018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BEA3-487E-704E-9EA2-A74F859CCD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EC0C57-E71E-1D41-9F7D-CA4CD329FC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894D0F-37F4-E647-A756-E5FEF1E6E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A0607-8243-BA49-8B08-942656295EBC}"/>
              </a:ext>
            </a:extLst>
          </p:cNvPr>
          <p:cNvSpPr>
            <a:spLocks noGrp="1"/>
          </p:cNvSpPr>
          <p:nvPr>
            <p:ph type="dt" sz="half" idx="10"/>
          </p:nvPr>
        </p:nvSpPr>
        <p:spPr/>
        <p:txBody>
          <a:bodyPr/>
          <a:lstStyle/>
          <a:p>
            <a:fld id="{25D35AEF-D8F5-E646-B8F1-61F53999BB89}" type="datetimeFigureOut">
              <a:rPr lang="en-US" smtClean="0"/>
              <a:t>5/19/23</a:t>
            </a:fld>
            <a:endParaRPr lang="en-US"/>
          </a:p>
        </p:txBody>
      </p:sp>
      <p:sp>
        <p:nvSpPr>
          <p:cNvPr id="6" name="Footer Placeholder 5">
            <a:extLst>
              <a:ext uri="{FF2B5EF4-FFF2-40B4-BE49-F238E27FC236}">
                <a16:creationId xmlns:a16="http://schemas.microsoft.com/office/drawing/2014/main" id="{1BEEB89D-17E0-F942-A48B-1E3172737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C3167-4744-4F4C-BC34-4A4BE2BE0B6D}"/>
              </a:ext>
            </a:extLst>
          </p:cNvPr>
          <p:cNvSpPr>
            <a:spLocks noGrp="1"/>
          </p:cNvSpPr>
          <p:nvPr>
            <p:ph type="sldNum" sz="quarter" idx="12"/>
          </p:nvPr>
        </p:nvSpPr>
        <p:spPr/>
        <p:txBody>
          <a:bodyPr/>
          <a:lstStyle/>
          <a:p>
            <a:fld id="{13829965-6057-8146-B29A-763499045A43}" type="slidenum">
              <a:rPr lang="en-US" smtClean="0"/>
              <a:t>‹#›</a:t>
            </a:fld>
            <a:endParaRPr lang="en-US"/>
          </a:p>
        </p:txBody>
      </p:sp>
    </p:spTree>
    <p:extLst>
      <p:ext uri="{BB962C8B-B14F-4D97-AF65-F5344CB8AC3E}">
        <p14:creationId xmlns:p14="http://schemas.microsoft.com/office/powerpoint/2010/main" val="326488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33D6C-340F-A64A-A37E-1481E8989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D75C79-AF45-0A49-8D83-0389949DE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5DFB3E-EF0F-7148-A926-E3A84642B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35AEF-D8F5-E646-B8F1-61F53999BB89}" type="datetimeFigureOut">
              <a:rPr lang="en-US" smtClean="0"/>
              <a:t>5/19/23</a:t>
            </a:fld>
            <a:endParaRPr lang="en-US"/>
          </a:p>
        </p:txBody>
      </p:sp>
      <p:sp>
        <p:nvSpPr>
          <p:cNvPr id="5" name="Footer Placeholder 4">
            <a:extLst>
              <a:ext uri="{FF2B5EF4-FFF2-40B4-BE49-F238E27FC236}">
                <a16:creationId xmlns:a16="http://schemas.microsoft.com/office/drawing/2014/main" id="{EDDBD127-E97E-5E4C-8756-C4DF7A6E5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7EF0F7-477E-7A40-AB05-03EFE9F90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29965-6057-8146-B29A-763499045A43}" type="slidenum">
              <a:rPr lang="en-US" smtClean="0"/>
              <a:t>‹#›</a:t>
            </a:fld>
            <a:endParaRPr lang="en-US"/>
          </a:p>
        </p:txBody>
      </p:sp>
    </p:spTree>
    <p:extLst>
      <p:ext uri="{BB962C8B-B14F-4D97-AF65-F5344CB8AC3E}">
        <p14:creationId xmlns:p14="http://schemas.microsoft.com/office/powerpoint/2010/main" val="125020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12E1-DE84-B641-B44B-1EC6A8442A99}"/>
              </a:ext>
            </a:extLst>
          </p:cNvPr>
          <p:cNvSpPr>
            <a:spLocks noGrp="1"/>
          </p:cNvSpPr>
          <p:nvPr>
            <p:ph type="ctrTitle"/>
          </p:nvPr>
        </p:nvSpPr>
        <p:spPr>
          <a:xfrm>
            <a:off x="1524000" y="2235200"/>
            <a:ext cx="9144000" cy="2827454"/>
          </a:xfrm>
        </p:spPr>
        <p:txBody>
          <a:bodyPr>
            <a:normAutofit fontScale="90000"/>
          </a:bodyPr>
          <a:lstStyle/>
          <a:p>
            <a:br>
              <a:rPr lang="en-AU" b="1" dirty="0">
                <a:latin typeface="Times New Roman" panose="02020603050405020304" pitchFamily="18" charset="0"/>
                <a:cs typeface="Times New Roman" panose="02020603050405020304" pitchFamily="18" charset="0"/>
              </a:rPr>
            </a:br>
            <a:br>
              <a:rPr lang="en-AU" b="1" dirty="0">
                <a:latin typeface="Times New Roman" panose="02020603050405020304" pitchFamily="18" charset="0"/>
                <a:cs typeface="Times New Roman" panose="02020603050405020304" pitchFamily="18" charset="0"/>
              </a:rPr>
            </a:br>
            <a:br>
              <a:rPr lang="en-AU" b="1" dirty="0">
                <a:latin typeface="Times New Roman" panose="02020603050405020304" pitchFamily="18" charset="0"/>
                <a:cs typeface="Times New Roman" panose="02020603050405020304" pitchFamily="18" charset="0"/>
              </a:rPr>
            </a:br>
            <a:r>
              <a:rPr lang="en-AU" b="1" dirty="0">
                <a:latin typeface="Times New Roman" panose="02020603050405020304" pitchFamily="18" charset="0"/>
                <a:cs typeface="Times New Roman" panose="02020603050405020304" pitchFamily="18" charset="0"/>
              </a:rPr>
              <a:t>FIT5171 Tutorial 11</a:t>
            </a:r>
            <a:br>
              <a:rPr lang="en-AU" b="1" dirty="0">
                <a:latin typeface="Times New Roman" panose="02020603050405020304" pitchFamily="18" charset="0"/>
                <a:cs typeface="Times New Roman" panose="02020603050405020304" pitchFamily="18" charset="0"/>
              </a:rPr>
            </a:br>
            <a:r>
              <a:rPr lang="en-AU" sz="4400" dirty="0">
                <a:latin typeface="Times New Roman" panose="02020603050405020304" pitchFamily="18" charset="0"/>
                <a:ea typeface="+mn-ea"/>
                <a:cs typeface="Times New Roman" panose="02020603050405020304" pitchFamily="18" charset="0"/>
              </a:rPr>
              <a:t>Software verification and validation techniques </a:t>
            </a:r>
            <a:br>
              <a:rPr lang="en-AU" sz="4400" dirty="0">
                <a:latin typeface="Times New Roman" panose="02020603050405020304" pitchFamily="18" charset="0"/>
                <a:ea typeface="+mn-ea"/>
                <a:cs typeface="Times New Roman" panose="02020603050405020304" pitchFamily="18" charset="0"/>
              </a:rPr>
            </a:br>
            <a:br>
              <a:rPr kumimoji="0" lang="en-AU" sz="6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AU" sz="6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lang="en-AU"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0E54A2-E888-D94E-8117-3C8CF8D8BE4A}"/>
              </a:ext>
            </a:extLst>
          </p:cNvPr>
          <p:cNvSpPr txBox="1"/>
          <p:nvPr/>
        </p:nvSpPr>
        <p:spPr>
          <a:xfrm>
            <a:off x="3271451" y="4934634"/>
            <a:ext cx="6098058" cy="923330"/>
          </a:xfrm>
          <a:prstGeom prst="rect">
            <a:avLst/>
          </a:prstGeom>
          <a:noFill/>
        </p:spPr>
        <p:txBody>
          <a:bodyPr wrap="square">
            <a:spAutoFit/>
          </a:bodyPr>
          <a:lstStyle/>
          <a:p>
            <a:pPr algn="ctr"/>
            <a:r>
              <a:rPr lang="en-AU" dirty="0">
                <a:latin typeface="Times New Roman" panose="02020603050405020304" pitchFamily="18" charset="0"/>
                <a:cs typeface="Times New Roman" panose="02020603050405020304" pitchFamily="18" charset="0"/>
              </a:rPr>
              <a:t>Saranya Alagarsamy</a:t>
            </a:r>
          </a:p>
          <a:p>
            <a:pPr algn="ctr"/>
            <a:r>
              <a:rPr lang="en-AU" dirty="0">
                <a:latin typeface="Times New Roman" panose="02020603050405020304" pitchFamily="18" charset="0"/>
                <a:cs typeface="Times New Roman" panose="02020603050405020304" pitchFamily="18" charset="0"/>
              </a:rPr>
              <a:t>Faculty of Information Technology </a:t>
            </a:r>
          </a:p>
          <a:p>
            <a:pPr algn="ctr"/>
            <a:r>
              <a:rPr lang="en-AU" dirty="0">
                <a:latin typeface="Times New Roman" panose="02020603050405020304" pitchFamily="18" charset="0"/>
                <a:cs typeface="Times New Roman" panose="02020603050405020304" pitchFamily="18" charset="0"/>
              </a:rPr>
              <a:t>Monash University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76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7D3F-B2D1-A845-B5ED-D7E810998C38}"/>
              </a:ext>
            </a:extLst>
          </p:cNvPr>
          <p:cNvSpPr>
            <a:spLocks noGrp="1"/>
          </p:cNvSpPr>
          <p:nvPr>
            <p:ph type="title"/>
          </p:nvPr>
        </p:nvSpPr>
        <p:spPr>
          <a:xfrm>
            <a:off x="279148" y="383766"/>
            <a:ext cx="11633703" cy="594542"/>
          </a:xfrm>
        </p:spPr>
        <p:txBody>
          <a:bodyPr>
            <a:normAutofit/>
          </a:bodyPr>
          <a:lstStyle/>
          <a:p>
            <a:r>
              <a:rPr lang="en-AU" sz="3200" dirty="0">
                <a:latin typeface="Times New Roman" panose="02020603050405020304" pitchFamily="18" charset="0"/>
                <a:cs typeface="Times New Roman" panose="02020603050405020304" pitchFamily="18" charset="0"/>
              </a:rPr>
              <a:t>Three inputs: a name, a location and a recipient.</a:t>
            </a:r>
            <a:endParaRPr lang="en-US" sz="3200" dirty="0"/>
          </a:p>
        </p:txBody>
      </p:sp>
      <p:sp>
        <p:nvSpPr>
          <p:cNvPr id="3" name="Content Placeholder 2">
            <a:extLst>
              <a:ext uri="{FF2B5EF4-FFF2-40B4-BE49-F238E27FC236}">
                <a16:creationId xmlns:a16="http://schemas.microsoft.com/office/drawing/2014/main" id="{704A3295-E55E-664C-A06B-D76110EC8AC7}"/>
              </a:ext>
            </a:extLst>
          </p:cNvPr>
          <p:cNvSpPr>
            <a:spLocks noGrp="1"/>
          </p:cNvSpPr>
          <p:nvPr>
            <p:ph sz="half" idx="1"/>
          </p:nvPr>
        </p:nvSpPr>
        <p:spPr>
          <a:xfrm>
            <a:off x="344032" y="1339912"/>
            <a:ext cx="5465753" cy="5134321"/>
          </a:xfrm>
          <a:ln>
            <a:solidFill>
              <a:schemeClr val="accent1"/>
            </a:solidFill>
          </a:ln>
        </p:spPr>
        <p:txBody>
          <a:bodyPr>
            <a:normAutofit fontScale="77500" lnSpcReduction="20000"/>
          </a:bodyPr>
          <a:lstStyle/>
          <a:p>
            <a:pPr marL="0" indent="0" algn="l">
              <a:buNone/>
            </a:pPr>
            <a:r>
              <a:rPr lang="en-AU" b="0" i="0" dirty="0">
                <a:solidFill>
                  <a:srgbClr val="374151"/>
                </a:solidFill>
                <a:effectLst/>
                <a:latin typeface="Times New Roman" panose="02020603050405020304" pitchFamily="18" charset="0"/>
                <a:cs typeface="Times New Roman" panose="02020603050405020304" pitchFamily="18" charset="0"/>
              </a:rPr>
              <a:t>S: Set of States (nodes)</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Initial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Name Entered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Location Entered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Recipient Entered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Invitation Created State</a:t>
            </a:r>
          </a:p>
          <a:p>
            <a:pPr marL="0" indent="0" algn="l">
              <a:buNone/>
            </a:pPr>
            <a:r>
              <a:rPr lang="en-AU" b="0" i="0" dirty="0">
                <a:solidFill>
                  <a:srgbClr val="374151"/>
                </a:solidFill>
                <a:effectLst/>
                <a:latin typeface="Times New Roman" panose="02020603050405020304" pitchFamily="18" charset="0"/>
                <a:cs typeface="Times New Roman" panose="02020603050405020304" pitchFamily="18" charset="0"/>
              </a:rPr>
              <a:t>T: Set of Transitions (edges)</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Transition from Initial State to Name Entered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Transition from Name Entered State to Location Entered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Transition from Location Entered State to Recipient Entered State</a:t>
            </a:r>
          </a:p>
          <a:p>
            <a:pPr algn="l">
              <a:buFont typeface="Arial" panose="020B0604020202020204" pitchFamily="34" charset="0"/>
              <a:buChar char="•"/>
            </a:pPr>
            <a:r>
              <a:rPr lang="en-AU" b="0" i="0" dirty="0">
                <a:solidFill>
                  <a:srgbClr val="374151"/>
                </a:solidFill>
                <a:effectLst/>
                <a:latin typeface="Times New Roman" panose="02020603050405020304" pitchFamily="18" charset="0"/>
                <a:cs typeface="Times New Roman" panose="02020603050405020304" pitchFamily="18" charset="0"/>
              </a:rPr>
              <a:t>Transition from Recipient Entered State to Invitation Created State</a:t>
            </a:r>
            <a:endParaRPr lang="en-US" dirty="0"/>
          </a:p>
        </p:txBody>
      </p:sp>
      <p:sp>
        <p:nvSpPr>
          <p:cNvPr id="4" name="Content Placeholder 3">
            <a:extLst>
              <a:ext uri="{FF2B5EF4-FFF2-40B4-BE49-F238E27FC236}">
                <a16:creationId xmlns:a16="http://schemas.microsoft.com/office/drawing/2014/main" id="{316D8AD6-94BD-DD45-899D-C358E29BF950}"/>
              </a:ext>
            </a:extLst>
          </p:cNvPr>
          <p:cNvSpPr>
            <a:spLocks noGrp="1"/>
          </p:cNvSpPr>
          <p:nvPr>
            <p:ph sz="half" idx="2"/>
          </p:nvPr>
        </p:nvSpPr>
        <p:spPr>
          <a:xfrm>
            <a:off x="5965903" y="1339913"/>
            <a:ext cx="6122020" cy="5134320"/>
          </a:xfrm>
          <a:ln>
            <a:solidFill>
              <a:schemeClr val="accent1"/>
            </a:solidFill>
          </a:ln>
        </p:spPr>
        <p:txBody>
          <a:bodyPr>
            <a:normAutofit fontScale="77500" lnSpcReduction="20000"/>
          </a:bodyPr>
          <a:lstStyle/>
          <a:p>
            <a:pPr marL="0" indent="0" algn="l">
              <a:buNone/>
            </a:pPr>
            <a:r>
              <a:rPr lang="en-AU" b="0" i="0" dirty="0" err="1">
                <a:solidFill>
                  <a:srgbClr val="374151"/>
                </a:solidFill>
                <a:effectLst/>
                <a:latin typeface="Times New Roman" panose="02020603050405020304" pitchFamily="18" charset="0"/>
                <a:cs typeface="Times New Roman" panose="02020603050405020304" pitchFamily="18" charset="0"/>
              </a:rPr>
              <a:t>Ev</a:t>
            </a:r>
            <a:r>
              <a:rPr lang="en-AU" b="0" i="0" dirty="0">
                <a:solidFill>
                  <a:srgbClr val="374151"/>
                </a:solidFill>
                <a:effectLst/>
                <a:latin typeface="Times New Roman" panose="02020603050405020304" pitchFamily="18" charset="0"/>
                <a:cs typeface="Times New Roman" panose="02020603050405020304" pitchFamily="18" charset="0"/>
              </a:rPr>
              <a:t>: Set of Events</a:t>
            </a:r>
          </a:p>
          <a:p>
            <a:pPr algn="l">
              <a:buFont typeface="Arial" panose="020B0604020202020204" pitchFamily="34" charset="0"/>
              <a:buChar char="•"/>
            </a:pPr>
            <a:r>
              <a:rPr lang="en-AU" b="0" i="0" dirty="0" err="1">
                <a:solidFill>
                  <a:srgbClr val="374151"/>
                </a:solidFill>
                <a:effectLst/>
                <a:latin typeface="Times New Roman" panose="02020603050405020304" pitchFamily="18" charset="0"/>
                <a:cs typeface="Times New Roman" panose="02020603050405020304" pitchFamily="18" charset="0"/>
              </a:rPr>
              <a:t>NameEnteredEvent</a:t>
            </a:r>
            <a:r>
              <a:rPr lang="en-AU" b="0" i="0" dirty="0">
                <a:solidFill>
                  <a:srgbClr val="374151"/>
                </a:solidFill>
                <a:effectLst/>
                <a:latin typeface="Times New Roman" panose="02020603050405020304" pitchFamily="18" charset="0"/>
                <a:cs typeface="Times New Roman" panose="02020603050405020304" pitchFamily="18" charset="0"/>
              </a:rPr>
              <a:t>: Triggered when the user enters a name</a:t>
            </a:r>
          </a:p>
          <a:p>
            <a:pPr algn="l">
              <a:buFont typeface="Arial" panose="020B0604020202020204" pitchFamily="34" charset="0"/>
              <a:buChar char="•"/>
            </a:pPr>
            <a:r>
              <a:rPr lang="en-AU" b="0" i="0" dirty="0" err="1">
                <a:solidFill>
                  <a:srgbClr val="374151"/>
                </a:solidFill>
                <a:effectLst/>
                <a:latin typeface="Times New Roman" panose="02020603050405020304" pitchFamily="18" charset="0"/>
                <a:cs typeface="Times New Roman" panose="02020603050405020304" pitchFamily="18" charset="0"/>
              </a:rPr>
              <a:t>LocationEnteredEvent</a:t>
            </a:r>
            <a:r>
              <a:rPr lang="en-AU" b="0" i="0" dirty="0">
                <a:solidFill>
                  <a:srgbClr val="374151"/>
                </a:solidFill>
                <a:effectLst/>
                <a:latin typeface="Times New Roman" panose="02020603050405020304" pitchFamily="18" charset="0"/>
                <a:cs typeface="Times New Roman" panose="02020603050405020304" pitchFamily="18" charset="0"/>
              </a:rPr>
              <a:t>: Triggered when the user enters a location</a:t>
            </a:r>
          </a:p>
          <a:p>
            <a:pPr algn="l">
              <a:buFont typeface="Arial" panose="020B0604020202020204" pitchFamily="34" charset="0"/>
              <a:buChar char="•"/>
            </a:pPr>
            <a:r>
              <a:rPr lang="en-AU" b="0" i="0" dirty="0" err="1">
                <a:solidFill>
                  <a:srgbClr val="374151"/>
                </a:solidFill>
                <a:effectLst/>
                <a:latin typeface="Times New Roman" panose="02020603050405020304" pitchFamily="18" charset="0"/>
                <a:cs typeface="Times New Roman" panose="02020603050405020304" pitchFamily="18" charset="0"/>
              </a:rPr>
              <a:t>RecipientEnteredEvent</a:t>
            </a:r>
            <a:r>
              <a:rPr lang="en-AU" b="0" i="0" dirty="0">
                <a:solidFill>
                  <a:srgbClr val="374151"/>
                </a:solidFill>
                <a:effectLst/>
                <a:latin typeface="Times New Roman" panose="02020603050405020304" pitchFamily="18" charset="0"/>
                <a:cs typeface="Times New Roman" panose="02020603050405020304" pitchFamily="18" charset="0"/>
              </a:rPr>
              <a:t>: Triggered when the user enters a recipient</a:t>
            </a:r>
          </a:p>
          <a:p>
            <a:pPr marL="0" indent="0" algn="l">
              <a:buNone/>
            </a:pPr>
            <a:r>
              <a:rPr lang="en-AU" b="0" i="0" dirty="0">
                <a:solidFill>
                  <a:srgbClr val="374151"/>
                </a:solidFill>
                <a:effectLst/>
                <a:latin typeface="Times New Roman" panose="02020603050405020304" pitchFamily="18" charset="0"/>
                <a:cs typeface="Times New Roman" panose="02020603050405020304" pitchFamily="18" charset="0"/>
              </a:rPr>
              <a:t>Act: Set of Actions</a:t>
            </a:r>
          </a:p>
          <a:p>
            <a:pPr algn="l">
              <a:buFont typeface="Arial" panose="020B0604020202020204" pitchFamily="34" charset="0"/>
              <a:buChar char="•"/>
            </a:pPr>
            <a:r>
              <a:rPr lang="en-AU" b="0" i="0" dirty="0" err="1">
                <a:solidFill>
                  <a:srgbClr val="374151"/>
                </a:solidFill>
                <a:effectLst/>
                <a:latin typeface="Times New Roman" panose="02020603050405020304" pitchFamily="18" charset="0"/>
                <a:cs typeface="Times New Roman" panose="02020603050405020304" pitchFamily="18" charset="0"/>
              </a:rPr>
              <a:t>AcceptInvitationAction</a:t>
            </a:r>
            <a:r>
              <a:rPr lang="en-AU" b="0" i="0" dirty="0">
                <a:solidFill>
                  <a:srgbClr val="374151"/>
                </a:solidFill>
                <a:effectLst/>
                <a:latin typeface="Times New Roman" panose="02020603050405020304" pitchFamily="18" charset="0"/>
                <a:cs typeface="Times New Roman" panose="02020603050405020304" pitchFamily="18" charset="0"/>
              </a:rPr>
              <a:t>: Action to accept the invitation</a:t>
            </a:r>
          </a:p>
          <a:p>
            <a:pPr algn="l">
              <a:buFont typeface="Arial" panose="020B0604020202020204" pitchFamily="34" charset="0"/>
              <a:buChar char="•"/>
            </a:pPr>
            <a:r>
              <a:rPr lang="en-AU" b="0" i="0" dirty="0" err="1">
                <a:solidFill>
                  <a:srgbClr val="374151"/>
                </a:solidFill>
                <a:effectLst/>
                <a:latin typeface="Times New Roman" panose="02020603050405020304" pitchFamily="18" charset="0"/>
                <a:cs typeface="Times New Roman" panose="02020603050405020304" pitchFamily="18" charset="0"/>
              </a:rPr>
              <a:t>AbortInvitationAction</a:t>
            </a:r>
            <a:r>
              <a:rPr lang="en-AU" b="0" i="0" dirty="0">
                <a:solidFill>
                  <a:srgbClr val="374151"/>
                </a:solidFill>
                <a:effectLst/>
                <a:latin typeface="Times New Roman" panose="02020603050405020304" pitchFamily="18" charset="0"/>
                <a:cs typeface="Times New Roman" panose="02020603050405020304" pitchFamily="18" charset="0"/>
              </a:rPr>
              <a:t>: Action to abort the invitation</a:t>
            </a:r>
          </a:p>
          <a:p>
            <a:pPr marL="0" indent="0" algn="l">
              <a:buNone/>
            </a:pPr>
            <a:r>
              <a:rPr lang="en-AU" b="0" i="0" dirty="0">
                <a:solidFill>
                  <a:srgbClr val="374151"/>
                </a:solidFill>
                <a:effectLst/>
                <a:latin typeface="Times New Roman" panose="02020603050405020304" pitchFamily="18" charset="0"/>
                <a:cs typeface="Times New Roman" panose="02020603050405020304" pitchFamily="18" charset="0"/>
              </a:rPr>
              <a:t>Guard: Set of Guards</a:t>
            </a:r>
          </a:p>
          <a:p>
            <a:pPr algn="l">
              <a:buFont typeface="Arial" panose="020B0604020202020204" pitchFamily="34" charset="0"/>
              <a:buChar char="•"/>
            </a:pPr>
            <a:r>
              <a:rPr lang="en-AU" b="0" i="0" dirty="0" err="1">
                <a:solidFill>
                  <a:srgbClr val="374151"/>
                </a:solidFill>
                <a:effectLst/>
                <a:latin typeface="Times New Roman" panose="02020603050405020304" pitchFamily="18" charset="0"/>
                <a:cs typeface="Times New Roman" panose="02020603050405020304" pitchFamily="18" charset="0"/>
              </a:rPr>
              <a:t>SendInvitationGuard</a:t>
            </a:r>
            <a:r>
              <a:rPr lang="en-AU" b="0" i="0" dirty="0">
                <a:solidFill>
                  <a:srgbClr val="374151"/>
                </a:solidFill>
                <a:effectLst/>
                <a:latin typeface="Times New Roman" panose="02020603050405020304" pitchFamily="18" charset="0"/>
                <a:cs typeface="Times New Roman" panose="02020603050405020304" pitchFamily="18" charset="0"/>
              </a:rPr>
              <a:t>: Condition to check if the invitation should be sent to a valid user</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06799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5133718-9986-1645-8912-78907D4AC50A}"/>
              </a:ext>
            </a:extLst>
          </p:cNvPr>
          <p:cNvGraphicFramePr>
            <a:graphicFrameLocks noGrp="1"/>
          </p:cNvGraphicFramePr>
          <p:nvPr>
            <p:ph idx="1"/>
            <p:extLst>
              <p:ext uri="{D42A27DB-BD31-4B8C-83A1-F6EECF244321}">
                <p14:modId xmlns:p14="http://schemas.microsoft.com/office/powerpoint/2010/main" val="1272858196"/>
              </p:ext>
            </p:extLst>
          </p:nvPr>
        </p:nvGraphicFramePr>
        <p:xfrm>
          <a:off x="624468" y="699351"/>
          <a:ext cx="11106615" cy="5601089"/>
        </p:xfrm>
        <a:graphic>
          <a:graphicData uri="http://schemas.openxmlformats.org/drawingml/2006/table">
            <a:tbl>
              <a:tblPr/>
              <a:tblGrid>
                <a:gridCol w="2100939">
                  <a:extLst>
                    <a:ext uri="{9D8B030D-6E8A-4147-A177-3AD203B41FA5}">
                      <a16:colId xmlns:a16="http://schemas.microsoft.com/office/drawing/2014/main" val="19983155"/>
                    </a:ext>
                  </a:extLst>
                </a:gridCol>
                <a:gridCol w="3452368">
                  <a:extLst>
                    <a:ext uri="{9D8B030D-6E8A-4147-A177-3AD203B41FA5}">
                      <a16:colId xmlns:a16="http://schemas.microsoft.com/office/drawing/2014/main" val="3320095501"/>
                    </a:ext>
                  </a:extLst>
                </a:gridCol>
                <a:gridCol w="3232437">
                  <a:extLst>
                    <a:ext uri="{9D8B030D-6E8A-4147-A177-3AD203B41FA5}">
                      <a16:colId xmlns:a16="http://schemas.microsoft.com/office/drawing/2014/main" val="2721407084"/>
                    </a:ext>
                  </a:extLst>
                </a:gridCol>
                <a:gridCol w="2320871">
                  <a:extLst>
                    <a:ext uri="{9D8B030D-6E8A-4147-A177-3AD203B41FA5}">
                      <a16:colId xmlns:a16="http://schemas.microsoft.com/office/drawing/2014/main" val="194043141"/>
                    </a:ext>
                  </a:extLst>
                </a:gridCol>
              </a:tblGrid>
              <a:tr h="401343">
                <a:tc>
                  <a:txBody>
                    <a:bodyPr/>
                    <a:lstStyle/>
                    <a:p>
                      <a:pPr fontAlgn="b"/>
                      <a:r>
                        <a:rPr lang="en-AU" sz="1500" b="1">
                          <a:effectLst/>
                        </a:rPr>
                        <a:t>State</a:t>
                      </a:r>
                    </a:p>
                  </a:txBody>
                  <a:tcPr marL="77702" marR="77702" marT="38851" marB="3885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AU" sz="1500" b="1" dirty="0">
                          <a:effectLst/>
                        </a:rPr>
                        <a:t>Transitions</a:t>
                      </a:r>
                    </a:p>
                  </a:txBody>
                  <a:tcPr marL="77702" marR="77702" marT="38851" marB="3885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AU" sz="1500" b="1" dirty="0">
                          <a:effectLst/>
                        </a:rPr>
                        <a:t>Events</a:t>
                      </a:r>
                    </a:p>
                  </a:txBody>
                  <a:tcPr marL="77702" marR="77702" marT="38851" marB="3885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AU" sz="1500" b="1">
                          <a:effectLst/>
                        </a:rPr>
                        <a:t>Actions</a:t>
                      </a:r>
                    </a:p>
                  </a:txBody>
                  <a:tcPr marL="77702" marR="77702" marT="38851" marB="3885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54381348"/>
                  </a:ext>
                </a:extLst>
              </a:tr>
              <a:tr h="1000404">
                <a:tc>
                  <a:txBody>
                    <a:bodyPr/>
                    <a:lstStyle/>
                    <a:p>
                      <a:pPr fontAlgn="base"/>
                      <a:r>
                        <a:rPr lang="en-AU" sz="1500">
                          <a:effectLst/>
                        </a:rPr>
                        <a:t>AWAITING_INPUT</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a:effectLst/>
                        </a:rPr>
                        <a:t>Transition to VALIDATING_INPUT state</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a:effectLst/>
                        </a:rPr>
                        <a:t>UserInputsProvidedEvent</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a:effectLst/>
                        </a:rPr>
                        <a:t>-</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3964260"/>
                  </a:ext>
                </a:extLst>
              </a:tr>
              <a:tr h="1599468">
                <a:tc>
                  <a:txBody>
                    <a:bodyPr/>
                    <a:lstStyle/>
                    <a:p>
                      <a:pPr fontAlgn="base"/>
                      <a:r>
                        <a:rPr lang="en-AU" sz="1500" dirty="0">
                          <a:effectLst/>
                        </a:rPr>
                        <a:t>VALIDATING_INPUT</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a:effectLst/>
                        </a:rPr>
                        <a:t>Transition to CREATING_PROPOSAL state if </a:t>
                      </a:r>
                      <a:r>
                        <a:rPr lang="en-AU" sz="1500" dirty="0" err="1">
                          <a:effectLst/>
                        </a:rPr>
                        <a:t>validaion</a:t>
                      </a:r>
                      <a:r>
                        <a:rPr lang="en-AU" sz="1500" dirty="0">
                          <a:effectLst/>
                        </a:rPr>
                        <a:t> is successful</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err="1">
                          <a:effectLst/>
                        </a:rPr>
                        <a:t>ValidationSuccessEvent</a:t>
                      </a:r>
                      <a:endParaRPr lang="en-AU" sz="1500" dirty="0">
                        <a:effectLst/>
                      </a:endParaRP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err="1">
                          <a:effectLst/>
                        </a:rPr>
                        <a:t>ValidateInputsAction</a:t>
                      </a:r>
                      <a:endParaRPr lang="en-AU" sz="1500" dirty="0">
                        <a:effectLst/>
                      </a:endParaRP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11345088"/>
                  </a:ext>
                </a:extLst>
              </a:tr>
              <a:tr h="1299937">
                <a:tc>
                  <a:txBody>
                    <a:bodyPr/>
                    <a:lstStyle/>
                    <a:p>
                      <a:pPr fontAlgn="base"/>
                      <a:endParaRPr lang="en-AU" sz="1500" dirty="0">
                        <a:effectLst/>
                      </a:endParaRP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a:effectLst/>
                        </a:rPr>
                        <a:t>Transition to TIMEOUT state if validation timeout occurs</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err="1">
                          <a:effectLst/>
                        </a:rPr>
                        <a:t>ValidationTimeoutEvent</a:t>
                      </a:r>
                      <a:endParaRPr lang="en-AU" sz="1500" dirty="0">
                        <a:effectLst/>
                      </a:endParaRP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a:effectLst/>
                        </a:rPr>
                        <a:t>-</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98070721"/>
                  </a:ext>
                </a:extLst>
              </a:tr>
              <a:tr h="1299937">
                <a:tc>
                  <a:txBody>
                    <a:bodyPr/>
                    <a:lstStyle/>
                    <a:p>
                      <a:pPr fontAlgn="base"/>
                      <a:r>
                        <a:rPr lang="en-AU" sz="1500">
                          <a:effectLst/>
                        </a:rPr>
                        <a:t>CREATING_PROPOSAL</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a:effectLst/>
                        </a:rPr>
                        <a:t>Transition back to AWAITING_INPUT state</a:t>
                      </a: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err="1">
                          <a:effectLst/>
                        </a:rPr>
                        <a:t>ProposalCreationSuccessEvent</a:t>
                      </a:r>
                      <a:endParaRPr lang="en-AU" sz="1500" dirty="0">
                        <a:effectLst/>
                      </a:endParaRP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AU" sz="1500" dirty="0" err="1">
                          <a:effectLst/>
                        </a:rPr>
                        <a:t>CreateProposalAction</a:t>
                      </a:r>
                      <a:endParaRPr lang="en-AU" sz="1500" dirty="0">
                        <a:effectLst/>
                      </a:endParaRPr>
                    </a:p>
                  </a:txBody>
                  <a:tcPr marL="77702" marR="77702" marT="38851" marB="388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0811815"/>
                  </a:ext>
                </a:extLst>
              </a:tr>
            </a:tbl>
          </a:graphicData>
        </a:graphic>
      </p:graphicFrame>
    </p:spTree>
    <p:extLst>
      <p:ext uri="{BB962C8B-B14F-4D97-AF65-F5344CB8AC3E}">
        <p14:creationId xmlns:p14="http://schemas.microsoft.com/office/powerpoint/2010/main" val="236699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FA21E-6161-8641-9EDD-987EFD3AA653}"/>
              </a:ext>
            </a:extLst>
          </p:cNvPr>
          <p:cNvSpPr>
            <a:spLocks noGrp="1"/>
          </p:cNvSpPr>
          <p:nvPr>
            <p:ph idx="1"/>
          </p:nvPr>
        </p:nvSpPr>
        <p:spPr>
          <a:xfrm>
            <a:off x="512955" y="624468"/>
            <a:ext cx="11586117" cy="5820937"/>
          </a:xfrm>
        </p:spPr>
        <p:txBody>
          <a:bodyPr>
            <a:normAutofit/>
          </a:bodyPr>
          <a:lstStyle/>
          <a:p>
            <a:pPr marL="0" indent="0">
              <a:buNone/>
            </a:pPr>
            <a:r>
              <a:rPr lang="en-AU" sz="2400" dirty="0">
                <a:latin typeface="Times New Roman" panose="02020603050405020304" pitchFamily="18" charset="0"/>
                <a:cs typeface="Times New Roman" panose="02020603050405020304" pitchFamily="18" charset="0"/>
              </a:rPr>
              <a:t>2. Finite state machines can be very useful in testing by capturing system functionality in terms of states, events, transitions, actions and guards. Suppose we want to implement a Web service that allows users to create proposals programmatically. A user will specify the user name, password and the details of the proposals to be created. The system creates the proposal upon successfully validating the provided information. A timeout function that puts a limit on how long the service can take to create an proposal will also be implemented. That is, the system only waits for a certain amount of time to receive user inputs. When the time is up, the system will go back to the state where it is ready to accept another request. </a:t>
            </a:r>
          </a:p>
          <a:p>
            <a:pPr marL="0" indent="0">
              <a:buNone/>
            </a:pPr>
            <a:r>
              <a:rPr lang="en-AU" sz="2400" dirty="0">
                <a:latin typeface="Times New Roman" panose="02020603050405020304" pitchFamily="18" charset="0"/>
                <a:cs typeface="Times New Roman" panose="02020603050405020304" pitchFamily="18" charset="0"/>
              </a:rPr>
              <a:t>Draw a system-level finite state machine depicting this scenario.</a:t>
            </a:r>
          </a:p>
          <a:p>
            <a:r>
              <a:rPr lang="en-AU" sz="2400" dirty="0">
                <a:latin typeface="Times New Roman" panose="02020603050405020304" pitchFamily="18" charset="0"/>
                <a:cs typeface="Times New Roman" panose="02020603050405020304" pitchFamily="18" charset="0"/>
              </a:rPr>
              <a:t> If you are thinking of input validation, do not break it down into validation of different inputs now. Since the system is a long-running system, we will assume that there is no final state. That is, after an proposal is successfully created, the system goes back to the state where it is ready to create another proposal.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5A97-42DF-D647-BBC9-22ABB3707755}"/>
              </a:ext>
            </a:extLst>
          </p:cNvPr>
          <p:cNvSpPr>
            <a:spLocks noGrp="1"/>
          </p:cNvSpPr>
          <p:nvPr>
            <p:ph type="title"/>
          </p:nvPr>
        </p:nvSpPr>
        <p:spPr>
          <a:xfrm>
            <a:off x="535259" y="420882"/>
            <a:ext cx="10745129" cy="738846"/>
          </a:xfrm>
        </p:spPr>
        <p:txBody>
          <a:bodyPr>
            <a:normAutofit/>
          </a:bodyPr>
          <a:lstStyle/>
          <a:p>
            <a:r>
              <a:rPr lang="en-AU" sz="4000" dirty="0">
                <a:solidFill>
                  <a:srgbClr val="374151"/>
                </a:solidFill>
                <a:latin typeface="Times New Roman" panose="02020603050405020304" pitchFamily="18" charset="0"/>
                <a:cs typeface="Times New Roman" panose="02020603050405020304" pitchFamily="18" charset="0"/>
              </a:rPr>
              <a:t>S</a:t>
            </a:r>
            <a:r>
              <a:rPr lang="en-AU" sz="4000" b="0" i="0" dirty="0">
                <a:solidFill>
                  <a:srgbClr val="374151"/>
                </a:solidFill>
                <a:effectLst/>
                <a:latin typeface="Times New Roman" panose="02020603050405020304" pitchFamily="18" charset="0"/>
                <a:cs typeface="Times New Roman" panose="02020603050405020304" pitchFamily="18" charset="0"/>
              </a:rPr>
              <a:t>ystem-level finite state machine (FSM)</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D48BAA-A591-B646-ADD8-CF092E545E4F}"/>
              </a:ext>
            </a:extLst>
          </p:cNvPr>
          <p:cNvSpPr>
            <a:spLocks noGrp="1"/>
          </p:cNvSpPr>
          <p:nvPr>
            <p:ph idx="1"/>
          </p:nvPr>
        </p:nvSpPr>
        <p:spPr>
          <a:xfrm>
            <a:off x="535259" y="1773044"/>
            <a:ext cx="11218126" cy="4538546"/>
          </a:xfrm>
        </p:spPr>
        <p:txBody>
          <a:bodyPr/>
          <a:lstStyle/>
          <a:p>
            <a:pPr algn="l"/>
            <a:r>
              <a:rPr lang="en-AU" b="0" i="0" dirty="0">
                <a:solidFill>
                  <a:srgbClr val="374151"/>
                </a:solidFill>
                <a:effectLst/>
                <a:latin typeface="Times New Roman" panose="02020603050405020304" pitchFamily="18" charset="0"/>
                <a:cs typeface="Times New Roman" panose="02020603050405020304" pitchFamily="18" charset="0"/>
              </a:rPr>
              <a:t>A system-level finite state machine (FSM) represents the </a:t>
            </a:r>
            <a:r>
              <a:rPr lang="en-AU" b="0" i="0" dirty="0" err="1">
                <a:solidFill>
                  <a:srgbClr val="374151"/>
                </a:solidFill>
                <a:effectLst/>
                <a:latin typeface="Times New Roman" panose="02020603050405020304" pitchFamily="18" charset="0"/>
                <a:cs typeface="Times New Roman" panose="02020603050405020304" pitchFamily="18" charset="0"/>
              </a:rPr>
              <a:t>behavior</a:t>
            </a:r>
            <a:r>
              <a:rPr lang="en-AU" b="0" i="0" dirty="0">
                <a:solidFill>
                  <a:srgbClr val="374151"/>
                </a:solidFill>
                <a:effectLst/>
                <a:latin typeface="Times New Roman" panose="02020603050405020304" pitchFamily="18" charset="0"/>
                <a:cs typeface="Times New Roman" panose="02020603050405020304" pitchFamily="18" charset="0"/>
              </a:rPr>
              <a:t> and interactions of a complex system at a higher level of abstraction. It captures the overall system functionality, states, events, transitions, actions, and guards, providing a holistic view of the system's </a:t>
            </a:r>
            <a:r>
              <a:rPr lang="en-AU" b="0" i="0" dirty="0" err="1">
                <a:solidFill>
                  <a:srgbClr val="374151"/>
                </a:solidFill>
                <a:effectLst/>
                <a:latin typeface="Times New Roman" panose="02020603050405020304" pitchFamily="18" charset="0"/>
                <a:cs typeface="Times New Roman" panose="02020603050405020304" pitchFamily="18" charset="0"/>
              </a:rPr>
              <a:t>behavior</a:t>
            </a:r>
            <a:r>
              <a:rPr lang="en-AU" b="0" i="0" dirty="0">
                <a:solidFill>
                  <a:srgbClr val="374151"/>
                </a:solidFill>
                <a:effectLst/>
                <a:latin typeface="Times New Roman" panose="02020603050405020304" pitchFamily="18" charset="0"/>
                <a:cs typeface="Times New Roman" panose="02020603050405020304" pitchFamily="18" charset="0"/>
              </a:rPr>
              <a:t>. </a:t>
            </a:r>
          </a:p>
          <a:p>
            <a:pPr algn="l"/>
            <a:r>
              <a:rPr lang="en-AU" b="0" i="0" dirty="0">
                <a:solidFill>
                  <a:srgbClr val="374151"/>
                </a:solidFill>
                <a:effectLst/>
                <a:latin typeface="Times New Roman" panose="02020603050405020304" pitchFamily="18" charset="0"/>
                <a:cs typeface="Times New Roman" panose="02020603050405020304" pitchFamily="18" charset="0"/>
              </a:rPr>
              <a:t>A system-level FSM focuses on the system as a whole rather than specific components or internal details.</a:t>
            </a:r>
          </a:p>
          <a:p>
            <a:pPr marL="0" indent="0">
              <a:buNone/>
            </a:pPr>
            <a:br>
              <a:rPr lang="en-AU"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42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7992DD7-888C-E549-A5B3-7477FC9F289B}"/>
              </a:ext>
            </a:extLst>
          </p:cNvPr>
          <p:cNvGraphicFramePr>
            <a:graphicFrameLocks noGrp="1"/>
          </p:cNvGraphicFramePr>
          <p:nvPr>
            <p:ph idx="1"/>
            <p:extLst>
              <p:ext uri="{D42A27DB-BD31-4B8C-83A1-F6EECF244321}">
                <p14:modId xmlns:p14="http://schemas.microsoft.com/office/powerpoint/2010/main" val="3523028716"/>
              </p:ext>
            </p:extLst>
          </p:nvPr>
        </p:nvGraphicFramePr>
        <p:xfrm>
          <a:off x="208231" y="289710"/>
          <a:ext cx="11467096" cy="5888065"/>
        </p:xfrm>
        <a:graphic>
          <a:graphicData uri="http://schemas.openxmlformats.org/drawingml/2006/table">
            <a:tbl>
              <a:tblPr firstRow="1" bandRow="1">
                <a:solidFill>
                  <a:srgbClr val="F2F2F2">
                    <a:alpha val="45098"/>
                  </a:srgbClr>
                </a:solidFill>
              </a:tblPr>
              <a:tblGrid>
                <a:gridCol w="1699994">
                  <a:extLst>
                    <a:ext uri="{9D8B030D-6E8A-4147-A177-3AD203B41FA5}">
                      <a16:colId xmlns:a16="http://schemas.microsoft.com/office/drawing/2014/main" val="1567721631"/>
                    </a:ext>
                  </a:extLst>
                </a:gridCol>
                <a:gridCol w="3369035">
                  <a:extLst>
                    <a:ext uri="{9D8B030D-6E8A-4147-A177-3AD203B41FA5}">
                      <a16:colId xmlns:a16="http://schemas.microsoft.com/office/drawing/2014/main" val="1973834086"/>
                    </a:ext>
                  </a:extLst>
                </a:gridCol>
                <a:gridCol w="3177671">
                  <a:extLst>
                    <a:ext uri="{9D8B030D-6E8A-4147-A177-3AD203B41FA5}">
                      <a16:colId xmlns:a16="http://schemas.microsoft.com/office/drawing/2014/main" val="696970788"/>
                    </a:ext>
                  </a:extLst>
                </a:gridCol>
                <a:gridCol w="3220396">
                  <a:extLst>
                    <a:ext uri="{9D8B030D-6E8A-4147-A177-3AD203B41FA5}">
                      <a16:colId xmlns:a16="http://schemas.microsoft.com/office/drawing/2014/main" val="2070968267"/>
                    </a:ext>
                  </a:extLst>
                </a:gridCol>
              </a:tblGrid>
              <a:tr h="437004">
                <a:tc>
                  <a:txBody>
                    <a:bodyPr/>
                    <a:lstStyle/>
                    <a:p>
                      <a:pPr fontAlgn="b"/>
                      <a:r>
                        <a:rPr lang="en-AU" sz="1700" b="0" cap="none" spc="0">
                          <a:solidFill>
                            <a:schemeClr val="bg1"/>
                          </a:solidFill>
                          <a:effectLst/>
                        </a:rPr>
                        <a:t>State</a:t>
                      </a:r>
                    </a:p>
                  </a:txBody>
                  <a:tcPr marL="74977" marR="74977" marT="110290" marB="37488" anchor="ctr">
                    <a:lnL w="12700" cmpd="sng">
                      <a:noFill/>
                    </a:lnL>
                    <a:lnR w="12700" cmpd="sng">
                      <a:noFill/>
                    </a:lnR>
                    <a:lnT w="19050" cap="flat" cmpd="sng" algn="ctr">
                      <a:noFill/>
                      <a:prstDash val="solid"/>
                    </a:lnT>
                    <a:lnB w="38100" cmpd="sng">
                      <a:noFill/>
                    </a:lnB>
                    <a:solidFill>
                      <a:schemeClr val="tx1"/>
                    </a:solidFill>
                  </a:tcPr>
                </a:tc>
                <a:tc>
                  <a:txBody>
                    <a:bodyPr/>
                    <a:lstStyle/>
                    <a:p>
                      <a:pPr fontAlgn="b"/>
                      <a:r>
                        <a:rPr lang="en-AU" sz="1700" b="0" cap="none" spc="0" dirty="0">
                          <a:solidFill>
                            <a:schemeClr val="bg1"/>
                          </a:solidFill>
                          <a:effectLst/>
                        </a:rPr>
                        <a:t>Transitions</a:t>
                      </a:r>
                    </a:p>
                  </a:txBody>
                  <a:tcPr marL="74977" marR="74977" marT="110290" marB="37488" anchor="ctr">
                    <a:lnL w="12700" cmpd="sng">
                      <a:noFill/>
                    </a:lnL>
                    <a:lnR w="12700" cmpd="sng">
                      <a:noFill/>
                    </a:lnR>
                    <a:lnT w="19050" cap="flat" cmpd="sng" algn="ctr">
                      <a:noFill/>
                      <a:prstDash val="solid"/>
                    </a:lnT>
                    <a:lnB w="38100" cmpd="sng">
                      <a:noFill/>
                    </a:lnB>
                    <a:solidFill>
                      <a:schemeClr val="tx1"/>
                    </a:solidFill>
                  </a:tcPr>
                </a:tc>
                <a:tc>
                  <a:txBody>
                    <a:bodyPr/>
                    <a:lstStyle/>
                    <a:p>
                      <a:pPr fontAlgn="b"/>
                      <a:r>
                        <a:rPr lang="en-AU" sz="1700" b="0" cap="none" spc="0">
                          <a:solidFill>
                            <a:schemeClr val="bg1"/>
                          </a:solidFill>
                          <a:effectLst/>
                        </a:rPr>
                        <a:t>Events</a:t>
                      </a:r>
                    </a:p>
                  </a:txBody>
                  <a:tcPr marL="74977" marR="74977" marT="110290" marB="37488" anchor="ctr">
                    <a:lnL w="12700" cmpd="sng">
                      <a:noFill/>
                    </a:lnL>
                    <a:lnR w="12700" cmpd="sng">
                      <a:noFill/>
                    </a:lnR>
                    <a:lnT w="19050" cap="flat" cmpd="sng" algn="ctr">
                      <a:noFill/>
                      <a:prstDash val="solid"/>
                    </a:lnT>
                    <a:lnB w="38100" cmpd="sng">
                      <a:noFill/>
                    </a:lnB>
                    <a:solidFill>
                      <a:schemeClr val="tx1"/>
                    </a:solidFill>
                  </a:tcPr>
                </a:tc>
                <a:tc>
                  <a:txBody>
                    <a:bodyPr/>
                    <a:lstStyle/>
                    <a:p>
                      <a:pPr fontAlgn="b"/>
                      <a:r>
                        <a:rPr lang="en-AU" sz="1700" b="0" cap="none" spc="0">
                          <a:solidFill>
                            <a:schemeClr val="bg1"/>
                          </a:solidFill>
                          <a:effectLst/>
                        </a:rPr>
                        <a:t>Actions</a:t>
                      </a:r>
                    </a:p>
                  </a:txBody>
                  <a:tcPr marL="74977" marR="74977" marT="110290" marB="3748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282483695"/>
                  </a:ext>
                </a:extLst>
              </a:tr>
              <a:tr h="846234">
                <a:tc>
                  <a:txBody>
                    <a:bodyPr/>
                    <a:lstStyle/>
                    <a:p>
                      <a:pPr fontAlgn="base"/>
                      <a:r>
                        <a:rPr lang="en-AU" sz="1400" cap="none" spc="0">
                          <a:solidFill>
                            <a:schemeClr val="tx1"/>
                          </a:solidFill>
                          <a:effectLst/>
                        </a:rPr>
                        <a:t>READY</a:t>
                      </a:r>
                    </a:p>
                  </a:txBody>
                  <a:tcPr marL="74977" marR="74977" marT="110290" marB="3748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dirty="0">
                          <a:solidFill>
                            <a:schemeClr val="tx1"/>
                          </a:solidFill>
                          <a:effectLst/>
                        </a:rPr>
                        <a:t>Transition to AWAITING_INPUT state</a:t>
                      </a:r>
                    </a:p>
                  </a:txBody>
                  <a:tcPr marL="74977" marR="74977" marT="110290" marB="3748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dirty="0" err="1">
                          <a:solidFill>
                            <a:schemeClr val="tx1"/>
                          </a:solidFill>
                          <a:effectLst/>
                        </a:rPr>
                        <a:t>ProposalRequestEvent</a:t>
                      </a:r>
                      <a:endParaRPr lang="en-AU" sz="1400" cap="none" spc="0" dirty="0">
                        <a:solidFill>
                          <a:schemeClr val="tx1"/>
                        </a:solidFill>
                        <a:effectLst/>
                      </a:endParaRPr>
                    </a:p>
                  </a:txBody>
                  <a:tcPr marL="74977" marR="74977" marT="110290" marB="3748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a:solidFill>
                            <a:schemeClr val="tx1"/>
                          </a:solidFill>
                          <a:effectLst/>
                        </a:rPr>
                        <a:t>ProcessProposalRequestAction</a:t>
                      </a:r>
                    </a:p>
                  </a:txBody>
                  <a:tcPr marL="74977" marR="74977" marT="110290" marB="3748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418289254"/>
                  </a:ext>
                </a:extLst>
              </a:tr>
              <a:tr h="846234">
                <a:tc>
                  <a:txBody>
                    <a:bodyPr/>
                    <a:lstStyle/>
                    <a:p>
                      <a:pPr fontAlgn="base"/>
                      <a:r>
                        <a:rPr lang="en-AU" sz="1400" cap="none" spc="0">
                          <a:solidFill>
                            <a:schemeClr val="tx1"/>
                          </a:solidFill>
                          <a:effectLst/>
                        </a:rPr>
                        <a:t>AWAITING_INPUT</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a:solidFill>
                            <a:schemeClr val="tx1"/>
                          </a:solidFill>
                          <a:effectLst/>
                        </a:rPr>
                        <a:t>Transition to VALIDATING_INPUT state</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a:solidFill>
                            <a:schemeClr val="tx1"/>
                          </a:solidFill>
                          <a:effectLst/>
                        </a:rPr>
                        <a:t>UserInputsProvidedEvent</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a:solidFill>
                            <a:schemeClr val="tx1"/>
                          </a:solidFill>
                          <a:effectLst/>
                        </a:rPr>
                        <a:t>-</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913163961"/>
                  </a:ext>
                </a:extLst>
              </a:tr>
              <a:tr h="1219891">
                <a:tc>
                  <a:txBody>
                    <a:bodyPr/>
                    <a:lstStyle/>
                    <a:p>
                      <a:pPr fontAlgn="base"/>
                      <a:r>
                        <a:rPr lang="en-AU" sz="1400" cap="none" spc="0" dirty="0">
                          <a:solidFill>
                            <a:schemeClr val="tx1"/>
                          </a:solidFill>
                          <a:effectLst/>
                        </a:rPr>
                        <a:t>VALIDATING_INPUT</a:t>
                      </a: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solidFill>
                  </a:tcPr>
                </a:tc>
                <a:tc>
                  <a:txBody>
                    <a:bodyPr/>
                    <a:lstStyle/>
                    <a:p>
                      <a:pPr fontAlgn="base"/>
                      <a:r>
                        <a:rPr lang="en-AU" sz="1400" cap="none" spc="0" dirty="0">
                          <a:solidFill>
                            <a:schemeClr val="tx1"/>
                          </a:solidFill>
                          <a:effectLst/>
                        </a:rPr>
                        <a:t>Transition to CREATING_PROPOSAL state if validation is successful</a:t>
                      </a: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dirty="0" err="1">
                          <a:solidFill>
                            <a:schemeClr val="tx1"/>
                          </a:solidFill>
                          <a:effectLst/>
                        </a:rPr>
                        <a:t>ValidationSuccessEvent</a:t>
                      </a:r>
                      <a:endParaRPr lang="en-AU" sz="1400" cap="none" spc="0" dirty="0">
                        <a:solidFill>
                          <a:schemeClr val="tx1"/>
                        </a:solidFill>
                        <a:effectLst/>
                      </a:endParaRP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dirty="0" err="1">
                          <a:solidFill>
                            <a:schemeClr val="tx1"/>
                          </a:solidFill>
                          <a:effectLst/>
                        </a:rPr>
                        <a:t>ValidateInputsAction</a:t>
                      </a:r>
                      <a:endParaRPr lang="en-AU" sz="1400" cap="none" spc="0" dirty="0">
                        <a:solidFill>
                          <a:schemeClr val="tx1"/>
                        </a:solidFill>
                        <a:effectLst/>
                      </a:endParaRP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solidFill>
                  </a:tcPr>
                </a:tc>
                <a:extLst>
                  <a:ext uri="{0D108BD9-81ED-4DB2-BD59-A6C34878D82A}">
                    <a16:rowId xmlns:a16="http://schemas.microsoft.com/office/drawing/2014/main" val="3524419872"/>
                  </a:ext>
                </a:extLst>
              </a:tr>
              <a:tr h="1075402">
                <a:tc>
                  <a:txBody>
                    <a:bodyPr/>
                    <a:lstStyle/>
                    <a:p>
                      <a:pPr fontAlgn="base"/>
                      <a:endParaRPr lang="en-AU" sz="1400" cap="none" spc="0" dirty="0">
                        <a:solidFill>
                          <a:schemeClr val="tx1"/>
                        </a:solidFill>
                        <a:effectLst/>
                      </a:endParaRP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a:solidFill>
                            <a:schemeClr val="tx1"/>
                          </a:solidFill>
                          <a:effectLst/>
                        </a:rPr>
                        <a:t>Transition to TIMEOUT state if validation timeout occurs</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dirty="0" err="1">
                          <a:solidFill>
                            <a:schemeClr val="tx1"/>
                          </a:solidFill>
                          <a:effectLst/>
                        </a:rPr>
                        <a:t>ValidationTimeoutEvent</a:t>
                      </a:r>
                      <a:endParaRPr lang="en-AU" sz="1400" cap="none" spc="0" dirty="0">
                        <a:solidFill>
                          <a:schemeClr val="tx1"/>
                        </a:solidFill>
                        <a:effectLst/>
                      </a:endParaRP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dirty="0">
                          <a:solidFill>
                            <a:schemeClr val="tx1"/>
                          </a:solidFill>
                          <a:effectLst/>
                        </a:rPr>
                        <a:t>-</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33860893"/>
                  </a:ext>
                </a:extLst>
              </a:tr>
              <a:tr h="846234">
                <a:tc>
                  <a:txBody>
                    <a:bodyPr/>
                    <a:lstStyle/>
                    <a:p>
                      <a:pPr fontAlgn="base"/>
                      <a:r>
                        <a:rPr lang="en-AU" sz="1400" cap="none" spc="0">
                          <a:solidFill>
                            <a:schemeClr val="tx1"/>
                          </a:solidFill>
                          <a:effectLst/>
                        </a:rPr>
                        <a:t>CREATING_PROPOSAL</a:t>
                      </a: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a:solidFill>
                            <a:schemeClr val="tx1"/>
                          </a:solidFill>
                          <a:effectLst/>
                        </a:rPr>
                        <a:t>Transition back to READY state after proposal creation</a:t>
                      </a: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a:solidFill>
                            <a:schemeClr val="tx1"/>
                          </a:solidFill>
                          <a:effectLst/>
                        </a:rPr>
                        <a:t>ProposalCreationSuccessEvent</a:t>
                      </a: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base"/>
                      <a:r>
                        <a:rPr lang="en-AU" sz="1400" cap="none" spc="0">
                          <a:solidFill>
                            <a:schemeClr val="tx1"/>
                          </a:solidFill>
                          <a:effectLst/>
                        </a:rPr>
                        <a:t>CreateProposalAction</a:t>
                      </a:r>
                    </a:p>
                  </a:txBody>
                  <a:tcPr marL="74977" marR="74977" marT="110290" marB="3748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481054320"/>
                  </a:ext>
                </a:extLst>
              </a:tr>
              <a:tr h="617066">
                <a:tc>
                  <a:txBody>
                    <a:bodyPr/>
                    <a:lstStyle/>
                    <a:p>
                      <a:pPr fontAlgn="base"/>
                      <a:r>
                        <a:rPr lang="en-AU" sz="1400" cap="none" spc="0">
                          <a:solidFill>
                            <a:schemeClr val="tx1"/>
                          </a:solidFill>
                          <a:effectLst/>
                        </a:rPr>
                        <a:t>TIMEOUT</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a:solidFill>
                            <a:schemeClr val="tx1"/>
                          </a:solidFill>
                          <a:effectLst/>
                        </a:rPr>
                        <a:t>Transition back to READY state</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a:solidFill>
                            <a:schemeClr val="tx1"/>
                          </a:solidFill>
                          <a:effectLst/>
                        </a:rPr>
                        <a:t>TimeoutEvent</a:t>
                      </a: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base"/>
                      <a:r>
                        <a:rPr lang="en-AU" sz="1400" cap="none" spc="0" dirty="0" err="1">
                          <a:solidFill>
                            <a:schemeClr val="tx1"/>
                          </a:solidFill>
                          <a:effectLst/>
                        </a:rPr>
                        <a:t>TimeoutAction</a:t>
                      </a:r>
                      <a:endParaRPr lang="en-AU" sz="1400" cap="none" spc="0" dirty="0">
                        <a:solidFill>
                          <a:schemeClr val="tx1"/>
                        </a:solidFill>
                        <a:effectLst/>
                      </a:endParaRPr>
                    </a:p>
                  </a:txBody>
                  <a:tcPr marL="74977" marR="74977" marT="110290" marB="3748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9041392"/>
                  </a:ext>
                </a:extLst>
              </a:tr>
            </a:tbl>
          </a:graphicData>
        </a:graphic>
      </p:graphicFrame>
      <p:sp>
        <p:nvSpPr>
          <p:cNvPr id="5" name="Rectangle 1">
            <a:extLst>
              <a:ext uri="{FF2B5EF4-FFF2-40B4-BE49-F238E27FC236}">
                <a16:creationId xmlns:a16="http://schemas.microsoft.com/office/drawing/2014/main" id="{50D50E4D-6936-304E-B1B1-B7185D39E533}"/>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76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538AC-4384-B24C-9A1A-A2F3D75C544C}"/>
              </a:ext>
            </a:extLst>
          </p:cNvPr>
          <p:cNvSpPr>
            <a:spLocks noGrp="1"/>
          </p:cNvSpPr>
          <p:nvPr>
            <p:ph idx="1"/>
          </p:nvPr>
        </p:nvSpPr>
        <p:spPr>
          <a:xfrm>
            <a:off x="490654" y="646771"/>
            <a:ext cx="11195824" cy="5631366"/>
          </a:xfrm>
        </p:spPr>
        <p:txBody>
          <a:bodyPr>
            <a:normAutofit/>
          </a:bodyPr>
          <a:lstStyle/>
          <a:p>
            <a:pPr marL="0" indent="0">
              <a:buNone/>
            </a:pPr>
            <a:r>
              <a:rPr lang="en-AU" sz="3200" dirty="0">
                <a:latin typeface="Times New Roman" panose="02020603050405020304" pitchFamily="18" charset="0"/>
                <a:cs typeface="Times New Roman" panose="02020603050405020304" pitchFamily="18" charset="0"/>
              </a:rPr>
              <a:t>3. Formal verification techniques, including model checking and theorem proving, work on mathematical abstractions of software systems. Systems and properties to be verified are expressed in certain mathematical logics. Inference is then performed to formally verify the truthfulness of the property. </a:t>
            </a:r>
          </a:p>
          <a:p>
            <a:pPr marL="0" indent="0">
              <a:buNone/>
            </a:pPr>
            <a:endParaRPr lang="en-AU" sz="3200" dirty="0">
              <a:latin typeface="Times New Roman" panose="02020603050405020304" pitchFamily="18" charset="0"/>
              <a:cs typeface="Times New Roman" panose="02020603050405020304" pitchFamily="18" charset="0"/>
            </a:endParaRPr>
          </a:p>
          <a:p>
            <a:pPr marL="0" indent="0">
              <a:buNone/>
            </a:pPr>
            <a:r>
              <a:rPr lang="en-AU" sz="3200" dirty="0">
                <a:latin typeface="Times New Roman" panose="02020603050405020304" pitchFamily="18" charset="0"/>
                <a:cs typeface="Times New Roman" panose="02020603050405020304" pitchFamily="18" charset="0"/>
              </a:rPr>
              <a:t>Discuss the pros and cons of these formal verification techniques and compare them against testing.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15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65323-FFEA-5640-81C5-6B231CB8295B}"/>
              </a:ext>
            </a:extLst>
          </p:cNvPr>
          <p:cNvSpPr>
            <a:spLocks noGrp="1"/>
          </p:cNvSpPr>
          <p:nvPr>
            <p:ph idx="1"/>
          </p:nvPr>
        </p:nvSpPr>
        <p:spPr>
          <a:xfrm>
            <a:off x="390293" y="167268"/>
            <a:ext cx="11351941" cy="6300439"/>
          </a:xfrm>
        </p:spPr>
        <p:txBody>
          <a:bodyPr>
            <a:noAutofit/>
          </a:bodyPr>
          <a:lstStyle/>
          <a:p>
            <a:pPr marL="0" indent="0" algn="l">
              <a:buNone/>
            </a:pPr>
            <a:r>
              <a:rPr lang="en-AU" sz="2000" b="1" i="0" dirty="0">
                <a:solidFill>
                  <a:srgbClr val="374151"/>
                </a:solidFill>
                <a:effectLst/>
                <a:latin typeface="Times New Roman" panose="02020603050405020304" pitchFamily="18" charset="0"/>
                <a:cs typeface="Times New Roman" panose="02020603050405020304" pitchFamily="18" charset="0"/>
              </a:rPr>
              <a:t>Pros of Formal Verification Techniques:</a:t>
            </a:r>
          </a:p>
          <a:p>
            <a:pPr marL="0" indent="0" algn="l">
              <a:buNone/>
            </a:pPr>
            <a:endParaRPr lang="en-AU"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AU" sz="2000" b="0" i="0" dirty="0">
                <a:solidFill>
                  <a:srgbClr val="374151"/>
                </a:solidFill>
                <a:effectLst/>
                <a:latin typeface="Times New Roman" panose="02020603050405020304" pitchFamily="18" charset="0"/>
                <a:cs typeface="Times New Roman" panose="02020603050405020304" pitchFamily="18" charset="0"/>
              </a:rPr>
              <a:t>Formal Proof of Correctness: Formal verification techniques provide a mathematical proof of correctness for a system. This means that if the verification is successful, it guarantees that the system adheres to the specified properties, eliminating the need for extensive testing to discover potential errors.</a:t>
            </a:r>
          </a:p>
          <a:p>
            <a:pPr algn="l">
              <a:buFont typeface="+mj-lt"/>
              <a:buAutoNum type="arabicPeriod"/>
            </a:pPr>
            <a:endParaRPr lang="en-AU"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AU" sz="2000" b="0" i="0" dirty="0">
                <a:solidFill>
                  <a:srgbClr val="374151"/>
                </a:solidFill>
                <a:effectLst/>
                <a:latin typeface="Times New Roman" panose="02020603050405020304" pitchFamily="18" charset="0"/>
                <a:cs typeface="Times New Roman" panose="02020603050405020304" pitchFamily="18" charset="0"/>
              </a:rPr>
              <a:t>Exhaustive Analysis: Formal verification techniques can </a:t>
            </a:r>
            <a:r>
              <a:rPr lang="en-AU" sz="2000" b="0" i="0" dirty="0" err="1">
                <a:solidFill>
                  <a:srgbClr val="374151"/>
                </a:solidFill>
                <a:effectLst/>
                <a:latin typeface="Times New Roman" panose="02020603050405020304" pitchFamily="18" charset="0"/>
                <a:cs typeface="Times New Roman" panose="02020603050405020304" pitchFamily="18" charset="0"/>
              </a:rPr>
              <a:t>analyze</a:t>
            </a:r>
            <a:r>
              <a:rPr lang="en-AU" sz="2000" b="0" i="0" dirty="0">
                <a:solidFill>
                  <a:srgbClr val="374151"/>
                </a:solidFill>
                <a:effectLst/>
                <a:latin typeface="Times New Roman" panose="02020603050405020304" pitchFamily="18" charset="0"/>
                <a:cs typeface="Times New Roman" panose="02020603050405020304" pitchFamily="18" charset="0"/>
              </a:rPr>
              <a:t> all possible system states and </a:t>
            </a:r>
            <a:r>
              <a:rPr lang="en-AU" sz="2000" b="0" i="0" dirty="0" err="1">
                <a:solidFill>
                  <a:srgbClr val="374151"/>
                </a:solidFill>
                <a:effectLst/>
                <a:latin typeface="Times New Roman" panose="02020603050405020304" pitchFamily="18" charset="0"/>
                <a:cs typeface="Times New Roman" panose="02020603050405020304" pitchFamily="18" charset="0"/>
              </a:rPr>
              <a:t>behaviors</a:t>
            </a:r>
            <a:r>
              <a:rPr lang="en-AU" sz="2000" b="0" i="0" dirty="0">
                <a:solidFill>
                  <a:srgbClr val="374151"/>
                </a:solidFill>
                <a:effectLst/>
                <a:latin typeface="Times New Roman" panose="02020603050405020304" pitchFamily="18" charset="0"/>
                <a:cs typeface="Times New Roman" panose="02020603050405020304" pitchFamily="18" charset="0"/>
              </a:rPr>
              <a:t>, providing comprehensive coverage. This can help identify subtle errors that may not be easily detected through testing, where it's challenging to cover all possible scenarios.</a:t>
            </a:r>
          </a:p>
          <a:p>
            <a:pPr algn="l">
              <a:buFont typeface="+mj-lt"/>
              <a:buAutoNum type="arabicPeriod"/>
            </a:pPr>
            <a:endParaRPr lang="en-AU"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AU" sz="2000" b="0" i="0" dirty="0">
                <a:solidFill>
                  <a:srgbClr val="374151"/>
                </a:solidFill>
                <a:effectLst/>
                <a:latin typeface="Times New Roman" panose="02020603050405020304" pitchFamily="18" charset="0"/>
                <a:cs typeface="Times New Roman" panose="02020603050405020304" pitchFamily="18" charset="0"/>
              </a:rPr>
              <a:t>Early Bug Detection: Formal verification can be performed at an early stage of the software development lifecycle, even before the system is implemented. This allows for early detection and correction of design flaws or specification errors, reducing the cost and effort of fixing them later.</a:t>
            </a:r>
          </a:p>
          <a:p>
            <a:pPr algn="l">
              <a:buFont typeface="+mj-lt"/>
              <a:buAutoNum type="arabicPeriod"/>
            </a:pPr>
            <a:endParaRPr lang="en-AU"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AU" sz="2000" b="0" i="0" dirty="0">
                <a:solidFill>
                  <a:srgbClr val="374151"/>
                </a:solidFill>
                <a:effectLst/>
                <a:latin typeface="Times New Roman" panose="02020603050405020304" pitchFamily="18" charset="0"/>
                <a:cs typeface="Times New Roman" panose="02020603050405020304" pitchFamily="18" charset="0"/>
              </a:rPr>
              <a:t>Increased Confidence: The use of formal verification techniques </a:t>
            </a:r>
            <a:r>
              <a:rPr lang="en-AU" sz="2000" b="0" i="0" dirty="0" err="1">
                <a:solidFill>
                  <a:srgbClr val="374151"/>
                </a:solidFill>
                <a:effectLst/>
                <a:latin typeface="Times New Roman" panose="02020603050405020304" pitchFamily="18" charset="0"/>
                <a:cs typeface="Times New Roman" panose="02020603050405020304" pitchFamily="18" charset="0"/>
              </a:rPr>
              <a:t>instills</a:t>
            </a:r>
            <a:r>
              <a:rPr lang="en-AU" sz="2000" b="0" i="0" dirty="0">
                <a:solidFill>
                  <a:srgbClr val="374151"/>
                </a:solidFill>
                <a:effectLst/>
                <a:latin typeface="Times New Roman" panose="02020603050405020304" pitchFamily="18" charset="0"/>
                <a:cs typeface="Times New Roman" panose="02020603050405020304" pitchFamily="18" charset="0"/>
              </a:rPr>
              <a:t> a high level of confidence in the correctness of the system. Formal proofs are based on rigorous mathematical principles, providing strong evidence that the system behaves as intended.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61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51C50-0E2F-E642-84B4-3AAF045C9F1E}"/>
              </a:ext>
            </a:extLst>
          </p:cNvPr>
          <p:cNvSpPr>
            <a:spLocks noGrp="1"/>
          </p:cNvSpPr>
          <p:nvPr>
            <p:ph idx="1"/>
          </p:nvPr>
        </p:nvSpPr>
        <p:spPr>
          <a:xfrm>
            <a:off x="289932" y="256479"/>
            <a:ext cx="11441151" cy="5764368"/>
          </a:xfrm>
        </p:spPr>
        <p:txBody>
          <a:bodyPr>
            <a:noAutofit/>
          </a:bodyPr>
          <a:lstStyle/>
          <a:p>
            <a:pPr marL="0" indent="0" algn="l">
              <a:buNone/>
            </a:pPr>
            <a:r>
              <a:rPr lang="en-AU" sz="2000" b="1" i="0" dirty="0">
                <a:solidFill>
                  <a:srgbClr val="374151"/>
                </a:solidFill>
                <a:effectLst/>
                <a:latin typeface="Times New Roman" panose="02020603050405020304" pitchFamily="18" charset="0"/>
                <a:cs typeface="Times New Roman" panose="02020603050405020304" pitchFamily="18" charset="0"/>
              </a:rPr>
              <a:t>Cons of Formal Verification Techniques:</a:t>
            </a:r>
          </a:p>
          <a:p>
            <a:pPr algn="l"/>
            <a:endParaRPr lang="en-AU" sz="2000" b="0" i="0" dirty="0">
              <a:solidFill>
                <a:srgbClr val="374151"/>
              </a:solidFill>
              <a:effectLst/>
              <a:latin typeface="Times New Roman" panose="02020603050405020304" pitchFamily="18" charset="0"/>
              <a:cs typeface="Times New Roman" panose="02020603050405020304" pitchFamily="18" charset="0"/>
            </a:endParaRPr>
          </a:p>
          <a:p>
            <a:r>
              <a:rPr lang="en-AU" sz="2000" b="0" i="0" dirty="0">
                <a:solidFill>
                  <a:srgbClr val="374151"/>
                </a:solidFill>
                <a:effectLst/>
                <a:latin typeface="Times New Roman" panose="02020603050405020304" pitchFamily="18" charset="0"/>
                <a:cs typeface="Times New Roman" panose="02020603050405020304" pitchFamily="18" charset="0"/>
              </a:rPr>
              <a:t>Complexity: Formal verification techniques require expertise in formal methods and mathematical logics, making them complex to apply. The process of </a:t>
            </a:r>
            <a:r>
              <a:rPr lang="en-AU" sz="2000" b="0" i="0" dirty="0" err="1">
                <a:solidFill>
                  <a:srgbClr val="374151"/>
                </a:solidFill>
                <a:effectLst/>
                <a:latin typeface="Times New Roman" panose="02020603050405020304" pitchFamily="18" charset="0"/>
                <a:cs typeface="Times New Roman" panose="02020603050405020304" pitchFamily="18" charset="0"/>
              </a:rPr>
              <a:t>modeling</a:t>
            </a:r>
            <a:r>
              <a:rPr lang="en-AU" sz="2000" b="0" i="0" dirty="0">
                <a:solidFill>
                  <a:srgbClr val="374151"/>
                </a:solidFill>
                <a:effectLst/>
                <a:latin typeface="Times New Roman" panose="02020603050405020304" pitchFamily="18" charset="0"/>
                <a:cs typeface="Times New Roman" panose="02020603050405020304" pitchFamily="18" charset="0"/>
              </a:rPr>
              <a:t> the system and specifying the properties can be challenging and time-consuming.</a:t>
            </a:r>
          </a:p>
          <a:p>
            <a:endParaRPr lang="en-AU" sz="2000" b="0" i="0" dirty="0">
              <a:solidFill>
                <a:srgbClr val="374151"/>
              </a:solidFill>
              <a:effectLst/>
              <a:latin typeface="Times New Roman" panose="02020603050405020304" pitchFamily="18" charset="0"/>
              <a:cs typeface="Times New Roman" panose="02020603050405020304" pitchFamily="18" charset="0"/>
            </a:endParaRPr>
          </a:p>
          <a:p>
            <a:r>
              <a:rPr lang="en-AU" sz="2000" b="0" i="0" dirty="0">
                <a:solidFill>
                  <a:srgbClr val="374151"/>
                </a:solidFill>
                <a:effectLst/>
                <a:latin typeface="Times New Roman" panose="02020603050405020304" pitchFamily="18" charset="0"/>
                <a:cs typeface="Times New Roman" panose="02020603050405020304" pitchFamily="18" charset="0"/>
              </a:rPr>
              <a:t>Limited Scope: Formal verification techniques are most effective when applied to critical or safety-critical systems with clear, well-defined properties. Verifying complex, large-scale systems can be computationally expensive or even infeasible due to the state explosion problem, where the number of possible system states grows exponentially.</a:t>
            </a:r>
          </a:p>
          <a:p>
            <a:endParaRPr lang="en-AU" sz="2000" b="0" i="0" dirty="0">
              <a:solidFill>
                <a:srgbClr val="374151"/>
              </a:solidFill>
              <a:effectLst/>
              <a:latin typeface="Times New Roman" panose="02020603050405020304" pitchFamily="18" charset="0"/>
              <a:cs typeface="Times New Roman" panose="02020603050405020304" pitchFamily="18" charset="0"/>
            </a:endParaRPr>
          </a:p>
          <a:p>
            <a:r>
              <a:rPr lang="en-AU" sz="2000" b="0" i="0" dirty="0">
                <a:solidFill>
                  <a:srgbClr val="374151"/>
                </a:solidFill>
                <a:effectLst/>
                <a:latin typeface="Times New Roman" panose="02020603050405020304" pitchFamily="18" charset="0"/>
                <a:cs typeface="Times New Roman" panose="02020603050405020304" pitchFamily="18" charset="0"/>
              </a:rPr>
              <a:t>Incomplete Specifications: Formal verification relies on accurate and complete specifications of the system properties. If the specifications are incomplete or ambiguous, the verification results may be misleading or provide a false sense of security.</a:t>
            </a:r>
          </a:p>
          <a:p>
            <a:endParaRPr lang="en-AU" sz="2000" b="0" i="0" dirty="0">
              <a:solidFill>
                <a:srgbClr val="374151"/>
              </a:solidFill>
              <a:effectLst/>
              <a:latin typeface="Times New Roman" panose="02020603050405020304" pitchFamily="18" charset="0"/>
              <a:cs typeface="Times New Roman" panose="02020603050405020304" pitchFamily="18" charset="0"/>
            </a:endParaRPr>
          </a:p>
          <a:p>
            <a:r>
              <a:rPr lang="en-AU" sz="2000" b="0" i="0" dirty="0">
                <a:solidFill>
                  <a:srgbClr val="374151"/>
                </a:solidFill>
                <a:effectLst/>
                <a:latin typeface="Times New Roman" panose="02020603050405020304" pitchFamily="18" charset="0"/>
                <a:cs typeface="Times New Roman" panose="02020603050405020304" pitchFamily="18" charset="0"/>
              </a:rPr>
              <a:t>No Guarantee of Real-World </a:t>
            </a:r>
            <a:r>
              <a:rPr lang="en-AU" sz="2000" b="0" i="0" dirty="0" err="1">
                <a:solidFill>
                  <a:srgbClr val="374151"/>
                </a:solidFill>
                <a:effectLst/>
                <a:latin typeface="Times New Roman" panose="02020603050405020304" pitchFamily="18" charset="0"/>
                <a:cs typeface="Times New Roman" panose="02020603050405020304" pitchFamily="18" charset="0"/>
              </a:rPr>
              <a:t>Behavior</a:t>
            </a:r>
            <a:r>
              <a:rPr lang="en-AU" sz="2000" b="0" i="0" dirty="0">
                <a:solidFill>
                  <a:srgbClr val="374151"/>
                </a:solidFill>
                <a:effectLst/>
                <a:latin typeface="Times New Roman" panose="02020603050405020304" pitchFamily="18" charset="0"/>
                <a:cs typeface="Times New Roman" panose="02020603050405020304" pitchFamily="18" charset="0"/>
              </a:rPr>
              <a:t>: While formal verification can prove correctness with respect to the specified properties, it does not guarantee that the system will behave correctly in all real-world scenarios. It is possible for a formally verified system to have unexpected </a:t>
            </a:r>
            <a:r>
              <a:rPr lang="en-AU" sz="2000" b="0" i="0" dirty="0" err="1">
                <a:solidFill>
                  <a:srgbClr val="374151"/>
                </a:solidFill>
                <a:effectLst/>
                <a:latin typeface="Times New Roman" panose="02020603050405020304" pitchFamily="18" charset="0"/>
                <a:cs typeface="Times New Roman" panose="02020603050405020304" pitchFamily="18" charset="0"/>
              </a:rPr>
              <a:t>behavior</a:t>
            </a:r>
            <a:r>
              <a:rPr lang="en-AU" sz="2000" b="0" i="0" dirty="0">
                <a:solidFill>
                  <a:srgbClr val="374151"/>
                </a:solidFill>
                <a:effectLst/>
                <a:latin typeface="Times New Roman" panose="02020603050405020304" pitchFamily="18" charset="0"/>
                <a:cs typeface="Times New Roman" panose="02020603050405020304" pitchFamily="18" charset="0"/>
              </a:rPr>
              <a:t> due to interactions with external factors or environmental conditions that were not </a:t>
            </a:r>
            <a:r>
              <a:rPr lang="en-AU" sz="2000" b="0" i="0" dirty="0" err="1">
                <a:solidFill>
                  <a:srgbClr val="374151"/>
                </a:solidFill>
                <a:effectLst/>
                <a:latin typeface="Times New Roman" panose="02020603050405020304" pitchFamily="18" charset="0"/>
                <a:cs typeface="Times New Roman" panose="02020603050405020304" pitchFamily="18" charset="0"/>
              </a:rPr>
              <a:t>modeled</a:t>
            </a:r>
            <a:r>
              <a:rPr lang="en-AU" sz="2000" b="0" i="0" dirty="0">
                <a:solidFill>
                  <a:srgbClr val="374151"/>
                </a:solidFill>
                <a:effectLst/>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858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9EAEF-A625-9F40-B914-210F57C10BCA}"/>
              </a:ext>
            </a:extLst>
          </p:cNvPr>
          <p:cNvSpPr>
            <a:spLocks noGrp="1"/>
          </p:cNvSpPr>
          <p:nvPr>
            <p:ph idx="1"/>
          </p:nvPr>
        </p:nvSpPr>
        <p:spPr>
          <a:xfrm>
            <a:off x="535259" y="579862"/>
            <a:ext cx="11218126" cy="5798635"/>
          </a:xfrm>
        </p:spPr>
        <p:txBody>
          <a:bodyPr>
            <a:noAutofit/>
          </a:bodyPr>
          <a:lstStyle/>
          <a:p>
            <a:pPr marL="0" indent="0" algn="l">
              <a:buNone/>
            </a:pPr>
            <a:r>
              <a:rPr lang="en-AU" sz="2000" b="0" i="0" dirty="0">
                <a:solidFill>
                  <a:srgbClr val="374151"/>
                </a:solidFill>
                <a:effectLst/>
                <a:latin typeface="Times New Roman" panose="02020603050405020304" pitchFamily="18" charset="0"/>
                <a:cs typeface="Times New Roman" panose="02020603050405020304" pitchFamily="18" charset="0"/>
              </a:rPr>
              <a:t>Comparison to Testing: Testing and formal verification are complementary techniques for software validation. </a:t>
            </a:r>
          </a:p>
          <a:p>
            <a:pPr marL="0" indent="0" algn="l">
              <a:buNone/>
            </a:pPr>
            <a:endParaRPr lang="en-AU" sz="2000" dirty="0">
              <a:solidFill>
                <a:srgbClr val="374151"/>
              </a:solidFill>
              <a:latin typeface="Times New Roman" panose="02020603050405020304" pitchFamily="18" charset="0"/>
              <a:cs typeface="Times New Roman" panose="02020603050405020304" pitchFamily="18" charset="0"/>
            </a:endParaRPr>
          </a:p>
          <a:p>
            <a:r>
              <a:rPr lang="en-AU" sz="2000" b="0" i="0" dirty="0">
                <a:solidFill>
                  <a:srgbClr val="374151"/>
                </a:solidFill>
                <a:effectLst/>
                <a:latin typeface="Times New Roman" panose="02020603050405020304" pitchFamily="18" charset="0"/>
                <a:cs typeface="Times New Roman" panose="02020603050405020304" pitchFamily="18" charset="0"/>
              </a:rPr>
              <a:t>Coverage: Testing allows for exploring a wide range of scenarios and inputs, potentially uncovering unknown errors or corner cases. Formal verification, on the other hand, provides exhaustive analysis and guarantees correctness with respect to specified properties.</a:t>
            </a:r>
          </a:p>
          <a:p>
            <a:r>
              <a:rPr lang="en-AU" sz="2000" b="0" i="0" dirty="0">
                <a:solidFill>
                  <a:srgbClr val="374151"/>
                </a:solidFill>
                <a:effectLst/>
                <a:latin typeface="Times New Roman" panose="02020603050405020304" pitchFamily="18" charset="0"/>
                <a:cs typeface="Times New Roman" panose="02020603050405020304" pitchFamily="18" charset="0"/>
              </a:rPr>
              <a:t>Automation: Formal verification techniques can be highly automated, allowing for systematic and rigorous analysis. Testing requires manual effort in designing test cases, executing them, and </a:t>
            </a:r>
            <a:r>
              <a:rPr lang="en-AU" sz="2000" b="0" i="0" dirty="0" err="1">
                <a:solidFill>
                  <a:srgbClr val="374151"/>
                </a:solidFill>
                <a:effectLst/>
                <a:latin typeface="Times New Roman" panose="02020603050405020304" pitchFamily="18" charset="0"/>
                <a:cs typeface="Times New Roman" panose="02020603050405020304" pitchFamily="18" charset="0"/>
              </a:rPr>
              <a:t>analyzing</a:t>
            </a:r>
            <a:r>
              <a:rPr lang="en-AU" sz="2000" b="0" i="0" dirty="0">
                <a:solidFill>
                  <a:srgbClr val="374151"/>
                </a:solidFill>
                <a:effectLst/>
                <a:latin typeface="Times New Roman" panose="02020603050405020304" pitchFamily="18" charset="0"/>
                <a:cs typeface="Times New Roman" panose="02020603050405020304" pitchFamily="18" charset="0"/>
              </a:rPr>
              <a:t> the results.</a:t>
            </a:r>
          </a:p>
          <a:p>
            <a:r>
              <a:rPr lang="en-AU" sz="2000" b="0" i="0" dirty="0">
                <a:solidFill>
                  <a:srgbClr val="374151"/>
                </a:solidFill>
                <a:effectLst/>
                <a:latin typeface="Times New Roman" panose="02020603050405020304" pitchFamily="18" charset="0"/>
                <a:cs typeface="Times New Roman" panose="02020603050405020304" pitchFamily="18" charset="0"/>
              </a:rPr>
              <a:t>Early Detection: Formal verification can identify design flaws or specification errors at an early stage, even before implementation. Testing, on the other hand, requires executable code and is typically performed later in the development process.</a:t>
            </a:r>
          </a:p>
          <a:p>
            <a:r>
              <a:rPr lang="en-AU" sz="2000" b="0" i="0" dirty="0">
                <a:solidFill>
                  <a:srgbClr val="374151"/>
                </a:solidFill>
                <a:effectLst/>
                <a:latin typeface="Times New Roman" panose="02020603050405020304" pitchFamily="18" charset="0"/>
                <a:cs typeface="Times New Roman" panose="02020603050405020304" pitchFamily="18" charset="0"/>
              </a:rPr>
              <a:t>Cost and Effort: Formal verification can be computationally expensive and requires specialized skills. Testing, although less exhaustive, is generally more accessible and cost-effective, especially for non-critical systems or when exhaustive analysis is not required.</a:t>
            </a:r>
          </a:p>
          <a:p>
            <a:pPr marL="0" indent="0" algn="l">
              <a:buNone/>
            </a:pPr>
            <a:endParaRPr lang="en-AU"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5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4" name="TextBox 3">
            <a:extLst>
              <a:ext uri="{FF2B5EF4-FFF2-40B4-BE49-F238E27FC236}">
                <a16:creationId xmlns:a16="http://schemas.microsoft.com/office/drawing/2014/main" id="{48188D26-1EB8-CB4D-8C93-D75FA3D4563C}"/>
              </a:ext>
            </a:extLst>
          </p:cNvPr>
          <p:cNvSpPr txBox="1"/>
          <p:nvPr/>
        </p:nvSpPr>
        <p:spPr>
          <a:xfrm>
            <a:off x="838200" y="415290"/>
            <a:ext cx="10515600" cy="628564"/>
          </a:xfrm>
          <a:prstGeom prst="rect">
            <a:avLst/>
          </a:prstGeom>
        </p:spPr>
        <p:txBody>
          <a:bodyPr vert="horz" lIns="91440" tIns="45720" rIns="91440" bIns="45720" rtlCol="0" anchor="ctr">
            <a:noAutofit/>
          </a:bodyPr>
          <a:lstStyle/>
          <a:p>
            <a:pPr marL="114300" marR="0" lvl="0" indent="0" algn="ctr" defTabSz="914400" rtl="0" eaLnBrk="1" fontAlgn="auto" latinLnBrk="0" hangingPunct="1">
              <a:lnSpc>
                <a:spcPct val="90000"/>
              </a:lnSpc>
              <a:spcBef>
                <a:spcPts val="0"/>
              </a:spcBef>
              <a:spcAft>
                <a:spcPts val="600"/>
              </a:spcAft>
              <a:buClrTx/>
              <a:buSzTx/>
              <a:buFontTx/>
              <a:buNone/>
              <a:tabLst/>
              <a:defRPr/>
            </a:pPr>
            <a:r>
              <a:rPr kumimoji="0" lang="en-AU"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Course outline </a:t>
            </a:r>
          </a:p>
        </p:txBody>
      </p:sp>
      <p:sp>
        <p:nvSpPr>
          <p:cNvPr id="5" name="TextBox 4">
            <a:extLst>
              <a:ext uri="{FF2B5EF4-FFF2-40B4-BE49-F238E27FC236}">
                <a16:creationId xmlns:a16="http://schemas.microsoft.com/office/drawing/2014/main" id="{DC926603-2C68-5148-BDF6-6F0FEEF33672}"/>
              </a:ext>
            </a:extLst>
          </p:cNvPr>
          <p:cNvSpPr txBox="1"/>
          <p:nvPr/>
        </p:nvSpPr>
        <p:spPr>
          <a:xfrm>
            <a:off x="692731" y="998327"/>
            <a:ext cx="10515600" cy="4861345"/>
          </a:xfrm>
          <a:prstGeom prst="rect">
            <a:avLst/>
          </a:prstGeom>
        </p:spPr>
        <p:txBody>
          <a:bodyPr vert="horz" lIns="91440" tIns="45720" rIns="91440" bIns="45720" rtlCol="0">
            <a:noAutofit/>
          </a:bodyPr>
          <a:lstStyle/>
          <a:p>
            <a:pPr marL="114300" marR="0" lvl="0" algn="l" defTabSz="914400" rtl="0" eaLnBrk="1" fontAlgn="auto" latinLnBrk="0" hangingPunct="1">
              <a:lnSpc>
                <a:spcPct val="90000"/>
              </a:lnSpc>
              <a:spcBef>
                <a:spcPts val="0"/>
              </a:spcBef>
              <a:spcAft>
                <a:spcPts val="600"/>
              </a:spcAft>
              <a:buClrTx/>
              <a:buSzTx/>
              <a:tabLst/>
              <a:defRPr/>
            </a:pPr>
            <a:endPar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Overview of unit &amp; Fundamentals of software testing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Test Planning &amp; Test-driven development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 mathematics refresher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Black box / functional testing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White box / structural testing</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Component testing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Software quality &amp; metrics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System testing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Object-oriented testing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Software verification and validation techniques </a:t>
            </a:r>
          </a:p>
          <a:p>
            <a:pPr marL="571500" marR="0" lvl="0" indent="-457200" algn="l" defTabSz="914400" rtl="0" eaLnBrk="1" fontAlgn="auto" latinLnBrk="0" hangingPunct="1">
              <a:lnSpc>
                <a:spcPct val="90000"/>
              </a:lnSpc>
              <a:spcBef>
                <a:spcPts val="0"/>
              </a:spcBef>
              <a:spcAft>
                <a:spcPts val="600"/>
              </a:spcAft>
              <a:buClrTx/>
              <a:buSzTx/>
              <a:buFontTx/>
              <a:buAutoNum type="arabicPeriod"/>
              <a:tabLst/>
              <a:defRPr/>
            </a:pPr>
            <a:r>
              <a:rPr kumimoji="0" lang="en-AU"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Revisiting the fundamentals of testing</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67" name="Google Shape;567;p25"/>
          <p:cNvSpPr/>
          <p:nvPr/>
        </p:nvSpPr>
        <p:spPr>
          <a:xfrm rot="-6325827">
            <a:off x="6059728" y="779270"/>
            <a:ext cx="4967533" cy="4988390"/>
          </a:xfrm>
          <a:prstGeom prst="ellipse">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Helvetica" pitchFamily="2" charset="0"/>
              <a:ea typeface="Calibri"/>
              <a:cs typeface="Calibri"/>
              <a:sym typeface="Calibri"/>
            </a:endParaRPr>
          </a:p>
        </p:txBody>
      </p:sp>
      <p:sp>
        <p:nvSpPr>
          <p:cNvPr id="10" name="TextBox 9">
            <a:extLst>
              <a:ext uri="{FF2B5EF4-FFF2-40B4-BE49-F238E27FC236}">
                <a16:creationId xmlns:a16="http://schemas.microsoft.com/office/drawing/2014/main" id="{A4DBB27C-ECC8-C44F-A98F-D4D505D10FB3}"/>
              </a:ext>
            </a:extLst>
          </p:cNvPr>
          <p:cNvSpPr txBox="1"/>
          <p:nvPr/>
        </p:nvSpPr>
        <p:spPr>
          <a:xfrm>
            <a:off x="5765800" y="3898900"/>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endParaRPr>
          </a:p>
        </p:txBody>
      </p:sp>
    </p:spTree>
    <p:extLst>
      <p:ext uri="{BB962C8B-B14F-4D97-AF65-F5344CB8AC3E}">
        <p14:creationId xmlns:p14="http://schemas.microsoft.com/office/powerpoint/2010/main" val="93845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10" end="1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64A9-7257-A24E-882C-5D8780B03EEE}"/>
              </a:ext>
            </a:extLst>
          </p:cNvPr>
          <p:cNvSpPr>
            <a:spLocks noGrp="1"/>
          </p:cNvSpPr>
          <p:nvPr>
            <p:ph type="title"/>
          </p:nvPr>
        </p:nvSpPr>
        <p:spPr>
          <a:xfrm>
            <a:off x="838200" y="328046"/>
            <a:ext cx="10515600" cy="1325563"/>
          </a:xfrm>
        </p:spPr>
        <p:txBody>
          <a:bodyPr/>
          <a:lstStyle/>
          <a:p>
            <a:r>
              <a:rPr lang="en-AU" b="1" i="0" dirty="0">
                <a:solidFill>
                  <a:srgbClr val="120F3C"/>
                </a:solidFill>
                <a:effectLst/>
                <a:latin typeface="Times New Roman" panose="02020603050405020304" pitchFamily="18" charset="0"/>
                <a:cs typeface="Times New Roman" panose="02020603050405020304" pitchFamily="18" charset="0"/>
              </a:rPr>
              <a:t>What is a State Machine?</a:t>
            </a:r>
            <a:br>
              <a:rPr lang="en-AU" b="1" i="0" dirty="0">
                <a:solidFill>
                  <a:srgbClr val="120F3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649782-AE67-3D40-8880-6748964CD0AB}"/>
              </a:ext>
            </a:extLst>
          </p:cNvPr>
          <p:cNvSpPr>
            <a:spLocks noGrp="1"/>
          </p:cNvSpPr>
          <p:nvPr>
            <p:ph idx="1"/>
          </p:nvPr>
        </p:nvSpPr>
        <p:spPr>
          <a:xfrm>
            <a:off x="620916" y="1590235"/>
            <a:ext cx="10515600" cy="4351338"/>
          </a:xfrm>
        </p:spPr>
        <p:txBody>
          <a:bodyPr>
            <a:normAutofit/>
          </a:bodyPr>
          <a:lstStyle/>
          <a:p>
            <a:pPr algn="l"/>
            <a:r>
              <a:rPr lang="en-AU" sz="3200" b="0" i="0" dirty="0">
                <a:effectLst/>
                <a:latin typeface="Times New Roman" panose="02020603050405020304" pitchFamily="18" charset="0"/>
                <a:cs typeface="Times New Roman" panose="02020603050405020304" pitchFamily="18" charset="0"/>
              </a:rPr>
              <a:t>State machines model system </a:t>
            </a:r>
            <a:r>
              <a:rPr lang="en-AU" sz="3200" b="0" i="0" dirty="0" err="1">
                <a:effectLst/>
                <a:latin typeface="Times New Roman" panose="02020603050405020304" pitchFamily="18" charset="0"/>
                <a:cs typeface="Times New Roman" panose="02020603050405020304" pitchFamily="18" charset="0"/>
              </a:rPr>
              <a:t>behavior</a:t>
            </a:r>
            <a:r>
              <a:rPr lang="en-AU" sz="3200" b="0" i="0" dirty="0">
                <a:effectLst/>
                <a:latin typeface="Times New Roman" panose="02020603050405020304" pitchFamily="18" charset="0"/>
                <a:cs typeface="Times New Roman" panose="02020603050405020304" pitchFamily="18" charset="0"/>
              </a:rPr>
              <a:t>. Specifically, systems with a finite number of states. Thus, they are also called Finite-State Machines (FSMs). Think of a state machine as a set of signifiers (active/inactive, open/closed, on/off, etc.).</a:t>
            </a:r>
          </a:p>
          <a:p>
            <a:pPr algn="l"/>
            <a:endParaRPr lang="en-AU" sz="3200" b="0" i="0" dirty="0">
              <a:effectLst/>
              <a:latin typeface="Times New Roman" panose="02020603050405020304" pitchFamily="18" charset="0"/>
              <a:cs typeface="Times New Roman" panose="02020603050405020304" pitchFamily="18" charset="0"/>
            </a:endParaRPr>
          </a:p>
          <a:p>
            <a:pPr algn="l"/>
            <a:r>
              <a:rPr lang="en-AU" sz="3200" b="0" i="0" dirty="0">
                <a:effectLst/>
                <a:latin typeface="Times New Roman" panose="02020603050405020304" pitchFamily="18" charset="0"/>
                <a:cs typeface="Times New Roman" panose="02020603050405020304" pitchFamily="18" charset="0"/>
              </a:rPr>
              <a:t>FSMs have a start state, end state, and any number of intermediate states. The system transitions from one state to another based on a condition or triggered event.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04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B39C7-1E7A-9947-BB2B-4CB8207E4420}"/>
              </a:ext>
            </a:extLst>
          </p:cNvPr>
          <p:cNvSpPr>
            <a:spLocks noGrp="1"/>
          </p:cNvSpPr>
          <p:nvPr>
            <p:ph idx="1"/>
          </p:nvPr>
        </p:nvSpPr>
        <p:spPr>
          <a:xfrm>
            <a:off x="589501" y="543208"/>
            <a:ext cx="11288646" cy="563375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term "state" is defined as the condition or status of a system that is ready to execute a transition.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In response to some inputs, the FSM can transition from one state to another, this change is referred to as a transition.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simple state machine example">
            <a:extLst>
              <a:ext uri="{FF2B5EF4-FFF2-40B4-BE49-F238E27FC236}">
                <a16:creationId xmlns:a16="http://schemas.microsoft.com/office/drawing/2014/main" id="{304B0799-A35F-FE42-A627-548ACB243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01" y="3096962"/>
            <a:ext cx="10764299" cy="273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54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7D85-23F8-ED47-B137-6A56BBE49D95}"/>
              </a:ext>
            </a:extLst>
          </p:cNvPr>
          <p:cNvSpPr>
            <a:spLocks noGrp="1"/>
          </p:cNvSpPr>
          <p:nvPr>
            <p:ph type="title"/>
          </p:nvPr>
        </p:nvSpPr>
        <p:spPr/>
        <p:txBody>
          <a:bodyPr/>
          <a:lstStyle/>
          <a:p>
            <a:r>
              <a:rPr lang="en-AU" b="1" i="0" dirty="0">
                <a:solidFill>
                  <a:srgbClr val="120F3C"/>
                </a:solidFill>
                <a:effectLst/>
                <a:latin typeface="Times New Roman" panose="02020603050405020304" pitchFamily="18" charset="0"/>
                <a:cs typeface="Times New Roman" panose="02020603050405020304" pitchFamily="18" charset="0"/>
              </a:rPr>
              <a:t>Deterministic Finite State Machine  </a:t>
            </a:r>
            <a:br>
              <a:rPr lang="en-AU" b="1" i="0" dirty="0">
                <a:solidFill>
                  <a:srgbClr val="120F3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01CAE0-B5F9-C049-9AA8-0206E116FFD7}"/>
              </a:ext>
            </a:extLst>
          </p:cNvPr>
          <p:cNvSpPr>
            <a:spLocks noGrp="1"/>
          </p:cNvSpPr>
          <p:nvPr>
            <p:ph idx="1"/>
          </p:nvPr>
        </p:nvSpPr>
        <p:spPr/>
        <p:txBody>
          <a:bodyPr/>
          <a:lstStyle/>
          <a:p>
            <a:pPr algn="l"/>
            <a:r>
              <a:rPr lang="en-AU" b="0" i="0" dirty="0">
                <a:effectLst/>
                <a:latin typeface="Times New Roman" panose="02020603050405020304" pitchFamily="18" charset="0"/>
                <a:cs typeface="Times New Roman" panose="02020603050405020304" pitchFamily="18" charset="0"/>
              </a:rPr>
              <a:t>Deterministic state machines have a fixed order of events. They are also called chronological state machines or order-dependent systems. Consider a traffic light. The light has three stages: red, yellow, and green.</a:t>
            </a:r>
          </a:p>
          <a:p>
            <a:pPr algn="l"/>
            <a:r>
              <a:rPr lang="en-AU" b="0" i="0" dirty="0">
                <a:effectLst/>
                <a:latin typeface="Times New Roman" panose="02020603050405020304" pitchFamily="18" charset="0"/>
                <a:cs typeface="Times New Roman" panose="02020603050405020304" pitchFamily="18" charset="0"/>
              </a:rPr>
              <a:t>The light changes from green to yellow to red in a set order. The light is in only one state at any given time (the light can not be both green and red).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63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1282-DE27-C440-BF7E-F8FBEE4B3C97}"/>
              </a:ext>
            </a:extLst>
          </p:cNvPr>
          <p:cNvSpPr>
            <a:spLocks noGrp="1"/>
          </p:cNvSpPr>
          <p:nvPr>
            <p:ph type="title"/>
          </p:nvPr>
        </p:nvSpPr>
        <p:spPr>
          <a:xfrm>
            <a:off x="733331" y="365126"/>
            <a:ext cx="10620469" cy="1246392"/>
          </a:xfrm>
        </p:spPr>
        <p:txBody>
          <a:bodyPr>
            <a:normAutofit fontScale="90000"/>
          </a:bodyPr>
          <a:lstStyle/>
          <a:p>
            <a:r>
              <a:rPr lang="en-AU" b="1" i="0" dirty="0">
                <a:solidFill>
                  <a:srgbClr val="120F3C"/>
                </a:solidFill>
                <a:effectLst/>
                <a:latin typeface="Times New Roman" panose="02020603050405020304" pitchFamily="18" charset="0"/>
                <a:cs typeface="Times New Roman" panose="02020603050405020304" pitchFamily="18" charset="0"/>
              </a:rPr>
              <a:t>Non-Deterministic State Machines</a:t>
            </a:r>
            <a:br>
              <a:rPr lang="en-AU" b="1" i="0" dirty="0">
                <a:solidFill>
                  <a:srgbClr val="120F3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520394-F968-7C4E-BADD-36BBABB047FE}"/>
              </a:ext>
            </a:extLst>
          </p:cNvPr>
          <p:cNvSpPr>
            <a:spLocks noGrp="1"/>
          </p:cNvSpPr>
          <p:nvPr>
            <p:ph idx="1"/>
          </p:nvPr>
        </p:nvSpPr>
        <p:spPr>
          <a:xfrm>
            <a:off x="733331" y="1744144"/>
            <a:ext cx="10515600" cy="4351338"/>
          </a:xfrm>
        </p:spPr>
        <p:txBody>
          <a:bodyPr/>
          <a:lstStyle/>
          <a:p>
            <a:pPr algn="l"/>
            <a:r>
              <a:rPr lang="en-AU" b="0" i="0" dirty="0">
                <a:effectLst/>
                <a:latin typeface="Times New Roman" panose="02020603050405020304" pitchFamily="18" charset="0"/>
                <a:cs typeface="Times New Roman" panose="02020603050405020304" pitchFamily="18" charset="0"/>
              </a:rPr>
              <a:t>Non-deterministic state machines allow flexibility. The order of events changes each time the machine executes. Take a real-world example of an elevator.</a:t>
            </a:r>
          </a:p>
          <a:p>
            <a:pPr algn="l"/>
            <a:endParaRPr lang="en-AU" b="0" i="0" dirty="0">
              <a:effectLst/>
              <a:latin typeface="Times New Roman" panose="02020603050405020304" pitchFamily="18" charset="0"/>
              <a:cs typeface="Times New Roman" panose="02020603050405020304" pitchFamily="18" charset="0"/>
            </a:endParaRPr>
          </a:p>
          <a:p>
            <a:pPr algn="l"/>
            <a:r>
              <a:rPr lang="en-AU" b="0" i="0" dirty="0">
                <a:effectLst/>
                <a:latin typeface="Times New Roman" panose="02020603050405020304" pitchFamily="18" charset="0"/>
                <a:cs typeface="Times New Roman" panose="02020603050405020304" pitchFamily="18" charset="0"/>
              </a:rPr>
              <a:t>The elevator has no fixed order to reach a final state. It determines where it goes each time a person presses the button for a specific floor. Non-deterministic state machines are useful to model concurrency, parallelism, or shared state.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93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B3FD-D036-C24E-84A5-88C37F292BCC}"/>
              </a:ext>
            </a:extLst>
          </p:cNvPr>
          <p:cNvSpPr>
            <a:spLocks noGrp="1"/>
          </p:cNvSpPr>
          <p:nvPr>
            <p:ph type="title"/>
          </p:nvPr>
        </p:nvSpPr>
        <p:spPr>
          <a:xfrm>
            <a:off x="838200" y="328911"/>
            <a:ext cx="10515600" cy="1325563"/>
          </a:xfrm>
        </p:spPr>
        <p:txBody>
          <a:bodyPr>
            <a:normAutofit/>
          </a:bodyPr>
          <a:lstStyle/>
          <a:p>
            <a:r>
              <a:rPr lang="en-AU" sz="4000" b="1" dirty="0">
                <a:latin typeface="Times New Roman" panose="02020603050405020304" pitchFamily="18" charset="0"/>
                <a:cs typeface="Times New Roman" panose="02020603050405020304" pitchFamily="18" charset="0"/>
              </a:rPr>
              <a:t>Finite state machine (FSM)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5559D4-56F2-304B-A98E-5655472BE496}"/>
              </a:ext>
            </a:extLst>
          </p:cNvPr>
          <p:cNvSpPr>
            <a:spLocks noGrp="1"/>
          </p:cNvSpPr>
          <p:nvPr>
            <p:ph idx="1"/>
          </p:nvPr>
        </p:nvSpPr>
        <p:spPr/>
        <p:txBody>
          <a:bodyPr/>
          <a:lstStyle/>
          <a:p>
            <a:pPr marL="0" indent="0">
              <a:buNone/>
            </a:pPr>
            <a:r>
              <a:rPr lang="en-AU" dirty="0">
                <a:latin typeface="Times New Roman" panose="02020603050405020304" pitchFamily="18" charset="0"/>
                <a:cs typeface="Times New Roman" panose="02020603050405020304" pitchFamily="18" charset="0"/>
              </a:rPr>
              <a:t>An finite state machine (FSM) is a directed graph (S, T, </a:t>
            </a:r>
            <a:r>
              <a:rPr lang="en-AU" dirty="0" err="1">
                <a:latin typeface="Times New Roman" panose="02020603050405020304" pitchFamily="18" charset="0"/>
                <a:cs typeface="Times New Roman" panose="02020603050405020304" pitchFamily="18" charset="0"/>
              </a:rPr>
              <a:t>Ev</a:t>
            </a:r>
            <a:r>
              <a:rPr lang="en-AU" dirty="0">
                <a:latin typeface="Times New Roman" panose="02020603050405020304" pitchFamily="18" charset="0"/>
                <a:cs typeface="Times New Roman" panose="02020603050405020304" pitchFamily="18" charset="0"/>
              </a:rPr>
              <a:t>, Act, Guard) </a:t>
            </a:r>
          </a:p>
          <a:p>
            <a:r>
              <a:rPr lang="en-AU" dirty="0">
                <a:latin typeface="Times New Roman" panose="02020603050405020304" pitchFamily="18" charset="0"/>
                <a:cs typeface="Times New Roman" panose="02020603050405020304" pitchFamily="18" charset="0"/>
              </a:rPr>
              <a:t>S: states (nodes) </a:t>
            </a:r>
          </a:p>
          <a:p>
            <a:r>
              <a:rPr lang="en-AU" dirty="0">
                <a:latin typeface="Times New Roman" panose="02020603050405020304" pitchFamily="18" charset="0"/>
                <a:cs typeface="Times New Roman" panose="02020603050405020304" pitchFamily="18" charset="0"/>
              </a:rPr>
              <a:t>T: transitions (edges) </a:t>
            </a:r>
          </a:p>
          <a:p>
            <a:r>
              <a:rPr lang="en-AU" dirty="0" err="1">
                <a:latin typeface="Times New Roman" panose="02020603050405020304" pitchFamily="18" charset="0"/>
                <a:cs typeface="Times New Roman" panose="02020603050405020304" pitchFamily="18" charset="0"/>
              </a:rPr>
              <a:t>Ev</a:t>
            </a:r>
            <a:r>
              <a:rPr lang="en-AU" dirty="0">
                <a:latin typeface="Times New Roman" panose="02020603050405020304" pitchFamily="18" charset="0"/>
                <a:cs typeface="Times New Roman" panose="02020603050405020304" pitchFamily="18" charset="0"/>
              </a:rPr>
              <a:t>: events </a:t>
            </a:r>
          </a:p>
          <a:p>
            <a:r>
              <a:rPr lang="en-AU" dirty="0">
                <a:latin typeface="Times New Roman" panose="02020603050405020304" pitchFamily="18" charset="0"/>
                <a:cs typeface="Times New Roman" panose="02020603050405020304" pitchFamily="18" charset="0"/>
              </a:rPr>
              <a:t>Act: actions </a:t>
            </a:r>
          </a:p>
          <a:p>
            <a:r>
              <a:rPr lang="en-AU" dirty="0">
                <a:latin typeface="Times New Roman" panose="02020603050405020304" pitchFamily="18" charset="0"/>
                <a:cs typeface="Times New Roman" panose="02020603050405020304" pitchFamily="18" charset="0"/>
              </a:rPr>
              <a:t>Guard: conditions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78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537C-7834-3247-98BC-50C2E7779871}"/>
              </a:ext>
            </a:extLst>
          </p:cNvPr>
          <p:cNvSpPr>
            <a:spLocks noGrp="1"/>
          </p:cNvSpPr>
          <p:nvPr>
            <p:ph type="title"/>
          </p:nvPr>
        </p:nvSpPr>
        <p:spPr>
          <a:xfrm>
            <a:off x="611863" y="81481"/>
            <a:ext cx="10515600" cy="607352"/>
          </a:xfrm>
        </p:spPr>
        <p:txBody>
          <a:bodyPr>
            <a:normAutofit/>
          </a:bodyPr>
          <a:lstStyle/>
          <a:p>
            <a:pPr algn="ctr"/>
            <a:r>
              <a:rPr lang="en-AU" sz="3200" dirty="0">
                <a:solidFill>
                  <a:srgbClr val="000000"/>
                </a:solidFill>
                <a:latin typeface="Times New Roman" panose="02020603050405020304" pitchFamily="18" charset="0"/>
                <a:cs typeface="Times New Roman" panose="02020603050405020304" pitchFamily="18" charset="0"/>
              </a:rPr>
              <a:t>S</a:t>
            </a:r>
            <a:r>
              <a:rPr lang="en-AU" sz="3200" b="0" i="0" dirty="0">
                <a:solidFill>
                  <a:srgbClr val="000000"/>
                </a:solidFill>
                <a:effectLst/>
                <a:latin typeface="Times New Roman" panose="02020603050405020304" pitchFamily="18" charset="0"/>
                <a:cs typeface="Times New Roman" panose="02020603050405020304" pitchFamily="18" charset="0"/>
              </a:rPr>
              <a:t>imple vending machine using a finite state machine (FSM)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D1C319-A04B-A348-A51E-9290C54F2FB2}"/>
              </a:ext>
            </a:extLst>
          </p:cNvPr>
          <p:cNvSpPr>
            <a:spLocks noGrp="1"/>
          </p:cNvSpPr>
          <p:nvPr>
            <p:ph sz="half" idx="1"/>
          </p:nvPr>
        </p:nvSpPr>
        <p:spPr>
          <a:xfrm>
            <a:off x="162962" y="761261"/>
            <a:ext cx="5933038" cy="6096739"/>
          </a:xfrm>
          <a:noFill/>
          <a:ln>
            <a:solidFill>
              <a:schemeClr val="accent1"/>
            </a:solidFill>
          </a:ln>
        </p:spPr>
        <p:txBody>
          <a:bodyPr>
            <a:noAutofit/>
          </a:bodyPr>
          <a:lstStyle/>
          <a:p>
            <a:pPr marL="0" indent="0" algn="l">
              <a:buNone/>
            </a:pPr>
            <a:r>
              <a:rPr lang="en-AU" sz="1400" b="0" i="0" dirty="0">
                <a:solidFill>
                  <a:srgbClr val="000000"/>
                </a:solidFill>
                <a:effectLst/>
                <a:latin typeface="Times New Roman" panose="02020603050405020304" pitchFamily="18" charset="0"/>
                <a:cs typeface="Times New Roman" panose="02020603050405020304" pitchFamily="18" charset="0"/>
              </a:rPr>
              <a:t>S: States (Nodes)</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INITIAL: Initial state</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IDLE: Machine is idle, waiting for user input</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COIN_INSERTED: Coin has been inserted</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ITEM_SELECTED: Item has been selected</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ITEM_DISPENSED: Item has been dispensed</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CHANGE_RETURNED: Change has been returned</a:t>
            </a:r>
          </a:p>
          <a:p>
            <a:pPr marL="0" indent="0" algn="l">
              <a:buNone/>
            </a:pPr>
            <a:r>
              <a:rPr lang="en-AU" sz="1400" b="0" i="0" dirty="0">
                <a:solidFill>
                  <a:srgbClr val="000000"/>
                </a:solidFill>
                <a:effectLst/>
                <a:latin typeface="Times New Roman" panose="02020603050405020304" pitchFamily="18" charset="0"/>
                <a:cs typeface="Times New Roman" panose="02020603050405020304" pitchFamily="18" charset="0"/>
              </a:rPr>
              <a:t>T: Transitions (Edges)</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INITIAL to IDLE on power-up</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IDLE to COIN_INSERTED on coin insertion</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COIN_INSERTED to ITEM_SELECTED on item selection</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ITEM_SELECTED to ITEM_DISPENSED on item dispensing</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ITEM_DISPENSED to CHANGE_RETURNED on change return</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COIN_INSERTED to CHANGE_RETURNED on </a:t>
            </a:r>
            <a:r>
              <a:rPr lang="en-AU" sz="1400" b="0" i="0" dirty="0" err="1">
                <a:solidFill>
                  <a:srgbClr val="000000"/>
                </a:solidFill>
                <a:effectLst/>
                <a:latin typeface="Times New Roman" panose="02020603050405020304" pitchFamily="18" charset="0"/>
                <a:cs typeface="Times New Roman" panose="02020603050405020304" pitchFamily="18" charset="0"/>
              </a:rPr>
              <a:t>canceling</a:t>
            </a:r>
            <a:r>
              <a:rPr lang="en-AU" sz="1400" b="0" i="0" dirty="0">
                <a:solidFill>
                  <a:srgbClr val="000000"/>
                </a:solidFill>
                <a:effectLst/>
                <a:latin typeface="Times New Roman" panose="02020603050405020304" pitchFamily="18" charset="0"/>
                <a:cs typeface="Times New Roman" panose="02020603050405020304" pitchFamily="18" charset="0"/>
              </a:rPr>
              <a:t> the selection</a:t>
            </a:r>
          </a:p>
          <a:p>
            <a:pPr algn="l">
              <a:buFont typeface="Arial" panose="020B0604020202020204" pitchFamily="34" charset="0"/>
              <a:buChar char="•"/>
            </a:pPr>
            <a:r>
              <a:rPr lang="en-AU" sz="1400" b="0" i="0" dirty="0">
                <a:solidFill>
                  <a:srgbClr val="000000"/>
                </a:solidFill>
                <a:effectLst/>
                <a:latin typeface="Times New Roman" panose="02020603050405020304" pitchFamily="18" charset="0"/>
                <a:cs typeface="Times New Roman" panose="02020603050405020304" pitchFamily="18" charset="0"/>
              </a:rPr>
              <a:t>Transition from ITEM_SELECTED to CHANGE_RETURNED on </a:t>
            </a:r>
            <a:r>
              <a:rPr lang="en-AU" sz="1400" b="0" i="0" dirty="0" err="1">
                <a:solidFill>
                  <a:srgbClr val="000000"/>
                </a:solidFill>
                <a:effectLst/>
                <a:latin typeface="Times New Roman" panose="02020603050405020304" pitchFamily="18" charset="0"/>
                <a:cs typeface="Times New Roman" panose="02020603050405020304" pitchFamily="18" charset="0"/>
              </a:rPr>
              <a:t>canceling</a:t>
            </a:r>
            <a:r>
              <a:rPr lang="en-AU" sz="1400" b="0" i="0" dirty="0">
                <a:solidFill>
                  <a:srgbClr val="000000"/>
                </a:solidFill>
                <a:effectLst/>
                <a:latin typeface="Times New Roman" panose="02020603050405020304" pitchFamily="18" charset="0"/>
                <a:cs typeface="Times New Roman" panose="02020603050405020304" pitchFamily="18" charset="0"/>
              </a:rPr>
              <a:t> the selection</a:t>
            </a:r>
          </a:p>
          <a:p>
            <a:endParaRPr lang="en-US" sz="1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92CB64A-4C6D-3B49-A3BB-BBE28EB3604D}"/>
              </a:ext>
            </a:extLst>
          </p:cNvPr>
          <p:cNvSpPr>
            <a:spLocks noGrp="1"/>
          </p:cNvSpPr>
          <p:nvPr>
            <p:ph sz="half" idx="2"/>
          </p:nvPr>
        </p:nvSpPr>
        <p:spPr>
          <a:xfrm>
            <a:off x="6258962" y="761261"/>
            <a:ext cx="5933038" cy="6096739"/>
          </a:xfrm>
          <a:ln>
            <a:solidFill>
              <a:schemeClr val="accent1"/>
            </a:solidFill>
          </a:ln>
        </p:spPr>
        <p:txBody>
          <a:bodyPr>
            <a:noAutofit/>
          </a:bodyPr>
          <a:lstStyle/>
          <a:p>
            <a:pPr marL="0" indent="0" algn="l">
              <a:buNone/>
            </a:pPr>
            <a:r>
              <a:rPr lang="en-AU" sz="1400" b="0" i="0" dirty="0" err="1">
                <a:solidFill>
                  <a:srgbClr val="000000"/>
                </a:solidFill>
                <a:effectLst/>
                <a:latin typeface="Times New Roman" panose="02020603050405020304" pitchFamily="18" charset="0"/>
                <a:cs typeface="Times New Roman" panose="02020603050405020304" pitchFamily="18" charset="0"/>
              </a:rPr>
              <a:t>Ev</a:t>
            </a:r>
            <a:r>
              <a:rPr lang="en-AU" sz="1400" b="0" i="0" dirty="0">
                <a:solidFill>
                  <a:srgbClr val="000000"/>
                </a:solidFill>
                <a:effectLst/>
                <a:latin typeface="Times New Roman" panose="02020603050405020304" pitchFamily="18" charset="0"/>
                <a:cs typeface="Times New Roman" panose="02020603050405020304" pitchFamily="18" charset="0"/>
              </a:rPr>
              <a:t>: Events</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PowerUpEvent</a:t>
            </a:r>
            <a:r>
              <a:rPr lang="en-AU" sz="1400" b="0" i="0" dirty="0">
                <a:solidFill>
                  <a:srgbClr val="000000"/>
                </a:solidFill>
                <a:effectLst/>
                <a:latin typeface="Times New Roman" panose="02020603050405020304" pitchFamily="18" charset="0"/>
                <a:cs typeface="Times New Roman" panose="02020603050405020304" pitchFamily="18" charset="0"/>
              </a:rPr>
              <a:t>: Event triggered when the machine powers up</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CoinInsertionEvent</a:t>
            </a:r>
            <a:r>
              <a:rPr lang="en-AU" sz="1400" b="0" i="0" dirty="0">
                <a:solidFill>
                  <a:srgbClr val="000000"/>
                </a:solidFill>
                <a:effectLst/>
                <a:latin typeface="Times New Roman" panose="02020603050405020304" pitchFamily="18" charset="0"/>
                <a:cs typeface="Times New Roman" panose="02020603050405020304" pitchFamily="18" charset="0"/>
              </a:rPr>
              <a:t>: Event triggered when a coin is inserted</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ItemSelectionEvent</a:t>
            </a:r>
            <a:r>
              <a:rPr lang="en-AU" sz="1400" b="0" i="0" dirty="0">
                <a:solidFill>
                  <a:srgbClr val="000000"/>
                </a:solidFill>
                <a:effectLst/>
                <a:latin typeface="Times New Roman" panose="02020603050405020304" pitchFamily="18" charset="0"/>
                <a:cs typeface="Times New Roman" panose="02020603050405020304" pitchFamily="18" charset="0"/>
              </a:rPr>
              <a:t>: Event triggered when an item is selected</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ItemDispensingEvent</a:t>
            </a:r>
            <a:r>
              <a:rPr lang="en-AU" sz="1400" b="0" i="0" dirty="0">
                <a:solidFill>
                  <a:srgbClr val="000000"/>
                </a:solidFill>
                <a:effectLst/>
                <a:latin typeface="Times New Roman" panose="02020603050405020304" pitchFamily="18" charset="0"/>
                <a:cs typeface="Times New Roman" panose="02020603050405020304" pitchFamily="18" charset="0"/>
              </a:rPr>
              <a:t>: Event triggered when the item is dispensed</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ChangeReturnEvent</a:t>
            </a:r>
            <a:r>
              <a:rPr lang="en-AU" sz="1400" b="0" i="0" dirty="0">
                <a:solidFill>
                  <a:srgbClr val="000000"/>
                </a:solidFill>
                <a:effectLst/>
                <a:latin typeface="Times New Roman" panose="02020603050405020304" pitchFamily="18" charset="0"/>
                <a:cs typeface="Times New Roman" panose="02020603050405020304" pitchFamily="18" charset="0"/>
              </a:rPr>
              <a:t>: Event triggered when change is returned</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CancelEvent</a:t>
            </a:r>
            <a:r>
              <a:rPr lang="en-AU" sz="1400" b="0" i="0" dirty="0">
                <a:solidFill>
                  <a:srgbClr val="000000"/>
                </a:solidFill>
                <a:effectLst/>
                <a:latin typeface="Times New Roman" panose="02020603050405020304" pitchFamily="18" charset="0"/>
                <a:cs typeface="Times New Roman" panose="02020603050405020304" pitchFamily="18" charset="0"/>
              </a:rPr>
              <a:t>: Event triggered when the user cancels the selection</a:t>
            </a:r>
          </a:p>
          <a:p>
            <a:pPr marL="0" indent="0" algn="l">
              <a:buNone/>
            </a:pPr>
            <a:r>
              <a:rPr lang="en-AU" sz="1400" b="0" i="0" dirty="0">
                <a:solidFill>
                  <a:srgbClr val="000000"/>
                </a:solidFill>
                <a:effectLst/>
                <a:latin typeface="Times New Roman" panose="02020603050405020304" pitchFamily="18" charset="0"/>
                <a:cs typeface="Times New Roman" panose="02020603050405020304" pitchFamily="18" charset="0"/>
              </a:rPr>
              <a:t>Act: Actions</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PowerUpAction</a:t>
            </a:r>
            <a:r>
              <a:rPr lang="en-AU" sz="1400" b="0" i="0" dirty="0">
                <a:solidFill>
                  <a:srgbClr val="000000"/>
                </a:solidFill>
                <a:effectLst/>
                <a:latin typeface="Times New Roman" panose="02020603050405020304" pitchFamily="18" charset="0"/>
                <a:cs typeface="Times New Roman" panose="02020603050405020304" pitchFamily="18" charset="0"/>
              </a:rPr>
              <a:t>: Action to initialize the machine</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InsertCoinAction</a:t>
            </a:r>
            <a:r>
              <a:rPr lang="en-AU" sz="1400" b="0" i="0" dirty="0">
                <a:solidFill>
                  <a:srgbClr val="000000"/>
                </a:solidFill>
                <a:effectLst/>
                <a:latin typeface="Times New Roman" panose="02020603050405020304" pitchFamily="18" charset="0"/>
                <a:cs typeface="Times New Roman" panose="02020603050405020304" pitchFamily="18" charset="0"/>
              </a:rPr>
              <a:t>: Action to handle coin insertion</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SelectItemAction</a:t>
            </a:r>
            <a:r>
              <a:rPr lang="en-AU" sz="1400" b="0" i="0" dirty="0">
                <a:solidFill>
                  <a:srgbClr val="000000"/>
                </a:solidFill>
                <a:effectLst/>
                <a:latin typeface="Times New Roman" panose="02020603050405020304" pitchFamily="18" charset="0"/>
                <a:cs typeface="Times New Roman" panose="02020603050405020304" pitchFamily="18" charset="0"/>
              </a:rPr>
              <a:t>: Action to handle item selection</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DispenseItemAction</a:t>
            </a:r>
            <a:r>
              <a:rPr lang="en-AU" sz="1400" b="0" i="0" dirty="0">
                <a:solidFill>
                  <a:srgbClr val="000000"/>
                </a:solidFill>
                <a:effectLst/>
                <a:latin typeface="Times New Roman" panose="02020603050405020304" pitchFamily="18" charset="0"/>
                <a:cs typeface="Times New Roman" panose="02020603050405020304" pitchFamily="18" charset="0"/>
              </a:rPr>
              <a:t>: Action to dispense the selected item</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ReturnChangeAction</a:t>
            </a:r>
            <a:r>
              <a:rPr lang="en-AU" sz="1400" b="0" i="0" dirty="0">
                <a:solidFill>
                  <a:srgbClr val="000000"/>
                </a:solidFill>
                <a:effectLst/>
                <a:latin typeface="Times New Roman" panose="02020603050405020304" pitchFamily="18" charset="0"/>
                <a:cs typeface="Times New Roman" panose="02020603050405020304" pitchFamily="18" charset="0"/>
              </a:rPr>
              <a:t>: Action to return the change</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CancelSelectionAction</a:t>
            </a:r>
            <a:r>
              <a:rPr lang="en-AU" sz="1400" b="0" i="0" dirty="0">
                <a:solidFill>
                  <a:srgbClr val="000000"/>
                </a:solidFill>
                <a:effectLst/>
                <a:latin typeface="Times New Roman" panose="02020603050405020304" pitchFamily="18" charset="0"/>
                <a:cs typeface="Times New Roman" panose="02020603050405020304" pitchFamily="18" charset="0"/>
              </a:rPr>
              <a:t>: Action to cancel the item selection</a:t>
            </a:r>
          </a:p>
          <a:p>
            <a:pPr marL="0" indent="0" algn="l">
              <a:buNone/>
            </a:pPr>
            <a:r>
              <a:rPr lang="en-AU" sz="1400" b="0" i="0" dirty="0">
                <a:solidFill>
                  <a:srgbClr val="000000"/>
                </a:solidFill>
                <a:effectLst/>
                <a:latin typeface="Times New Roman" panose="02020603050405020304" pitchFamily="18" charset="0"/>
                <a:cs typeface="Times New Roman" panose="02020603050405020304" pitchFamily="18" charset="0"/>
              </a:rPr>
              <a:t>Guard: Conditions</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SufficientFundsGuard</a:t>
            </a:r>
            <a:r>
              <a:rPr lang="en-AU" sz="1400" b="0" i="0" dirty="0">
                <a:solidFill>
                  <a:srgbClr val="000000"/>
                </a:solidFill>
                <a:effectLst/>
                <a:latin typeface="Times New Roman" panose="02020603050405020304" pitchFamily="18" charset="0"/>
                <a:cs typeface="Times New Roman" panose="02020603050405020304" pitchFamily="18" charset="0"/>
              </a:rPr>
              <a:t>: Condition to check if sufficient funds are available for item selection</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ItemAvailableGuard</a:t>
            </a:r>
            <a:r>
              <a:rPr lang="en-AU" sz="1400" b="0" i="0" dirty="0">
                <a:solidFill>
                  <a:srgbClr val="000000"/>
                </a:solidFill>
                <a:effectLst/>
                <a:latin typeface="Times New Roman" panose="02020603050405020304" pitchFamily="18" charset="0"/>
                <a:cs typeface="Times New Roman" panose="02020603050405020304" pitchFamily="18" charset="0"/>
              </a:rPr>
              <a:t>: Condition to check if the selected item is available</a:t>
            </a:r>
          </a:p>
          <a:p>
            <a:pPr algn="l">
              <a:buFont typeface="Arial" panose="020B0604020202020204" pitchFamily="34" charset="0"/>
              <a:buChar char="•"/>
            </a:pPr>
            <a:r>
              <a:rPr lang="en-AU" sz="1400" b="0" i="0" dirty="0" err="1">
                <a:solidFill>
                  <a:srgbClr val="000000"/>
                </a:solidFill>
                <a:effectLst/>
                <a:latin typeface="Times New Roman" panose="02020603050405020304" pitchFamily="18" charset="0"/>
                <a:cs typeface="Times New Roman" panose="02020603050405020304" pitchFamily="18" charset="0"/>
              </a:rPr>
              <a:t>ChangeAvailableGuard</a:t>
            </a:r>
            <a:r>
              <a:rPr lang="en-AU" sz="1400" b="0" i="0" dirty="0">
                <a:solidFill>
                  <a:srgbClr val="000000"/>
                </a:solidFill>
                <a:effectLst/>
                <a:latin typeface="Times New Roman" panose="02020603050405020304" pitchFamily="18" charset="0"/>
                <a:cs typeface="Times New Roman" panose="02020603050405020304" pitchFamily="18" charset="0"/>
              </a:rPr>
              <a:t>: Condition to check if change is available for return</a:t>
            </a:r>
          </a:p>
          <a:p>
            <a:pPr marL="0" indent="0" algn="l">
              <a:buNone/>
            </a:pPr>
            <a:br>
              <a:rPr lang="en-AU" sz="1400" b="0" i="0" dirty="0">
                <a:solidFill>
                  <a:srgbClr val="000000"/>
                </a:solidFill>
                <a:effectLst/>
                <a:latin typeface="Times New Roman" panose="02020603050405020304" pitchFamily="18" charset="0"/>
                <a:cs typeface="Times New Roman" panose="02020603050405020304" pitchFamily="18" charset="0"/>
              </a:rPr>
            </a:br>
            <a:endParaRPr lang="en-AU" sz="1400" b="0" i="0" dirty="0">
              <a:solidFill>
                <a:srgbClr val="000000"/>
              </a:solidFill>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31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5615-2646-CE4B-8745-36155187E066}"/>
              </a:ext>
            </a:extLst>
          </p:cNvPr>
          <p:cNvSpPr>
            <a:spLocks noGrp="1"/>
          </p:cNvSpPr>
          <p:nvPr>
            <p:ph idx="1"/>
          </p:nvPr>
        </p:nvSpPr>
        <p:spPr>
          <a:xfrm>
            <a:off x="452673" y="642796"/>
            <a:ext cx="11307778" cy="5534167"/>
          </a:xfrm>
        </p:spPr>
        <p:txBody>
          <a:bodyPr>
            <a:normAutofit/>
          </a:bodyPr>
          <a:lstStyle/>
          <a:p>
            <a:pPr marL="0" indent="0">
              <a:buNone/>
            </a:pPr>
            <a:r>
              <a:rPr lang="en-AU" sz="3200" dirty="0">
                <a:latin typeface="Times New Roman" panose="02020603050405020304" pitchFamily="18" charset="0"/>
                <a:cs typeface="Times New Roman" panose="02020603050405020304" pitchFamily="18" charset="0"/>
              </a:rPr>
              <a:t>Finite state machines can be very useful in system testing by capturing system functionality in terms of states, events, transitions, actions and guards. Suppose when we are creating an invitation, we need three inputs: a name, a location and a recipient. </a:t>
            </a:r>
          </a:p>
          <a:p>
            <a:endParaRPr lang="en-AU" sz="3200" dirty="0">
              <a:latin typeface="Times New Roman" panose="02020603050405020304" pitchFamily="18" charset="0"/>
              <a:cs typeface="Times New Roman" panose="02020603050405020304" pitchFamily="18" charset="0"/>
            </a:endParaRPr>
          </a:p>
          <a:p>
            <a:pPr marL="0" indent="0">
              <a:buNone/>
            </a:pPr>
            <a:r>
              <a:rPr lang="en-AU" sz="3200" dirty="0">
                <a:latin typeface="Times New Roman" panose="02020603050405020304" pitchFamily="18" charset="0"/>
                <a:cs typeface="Times New Roman" panose="02020603050405020304" pitchFamily="18" charset="0"/>
              </a:rPr>
              <a:t>Draw a finite state machine depicting this scenario. Hint: Think about what states represent.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85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1951</Words>
  <Application>Microsoft Macintosh PowerPoint</Application>
  <PresentationFormat>Widescreen</PresentationFormat>
  <Paragraphs>182</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vt:lpstr>
      <vt:lpstr>Times New Roman</vt:lpstr>
      <vt:lpstr>Office Theme</vt:lpstr>
      <vt:lpstr>   FIT5171 Tutorial 11 Software verification and validation techniques     </vt:lpstr>
      <vt:lpstr>PowerPoint Presentation</vt:lpstr>
      <vt:lpstr>What is a State Machine? </vt:lpstr>
      <vt:lpstr>PowerPoint Presentation</vt:lpstr>
      <vt:lpstr>Deterministic Finite State Machine   </vt:lpstr>
      <vt:lpstr>Non-Deterministic State Machines </vt:lpstr>
      <vt:lpstr>Finite state machine (FSM)</vt:lpstr>
      <vt:lpstr>Simple vending machine using a finite state machine (FSM)</vt:lpstr>
      <vt:lpstr>PowerPoint Presentation</vt:lpstr>
      <vt:lpstr>Three inputs: a name, a location and a recipient.</vt:lpstr>
      <vt:lpstr>PowerPoint Presentation</vt:lpstr>
      <vt:lpstr>PowerPoint Presentation</vt:lpstr>
      <vt:lpstr>System-level finite state machine (FSM)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FIT5171 Tutorial 8 Software complexity &amp; metrics   </dc:title>
  <dc:creator>Saranya Alagarsamy</dc:creator>
  <cp:lastModifiedBy>Saranya Alagarsamy</cp:lastModifiedBy>
  <cp:revision>15</cp:revision>
  <dcterms:created xsi:type="dcterms:W3CDTF">2023-04-27T03:05:27Z</dcterms:created>
  <dcterms:modified xsi:type="dcterms:W3CDTF">2023-05-19T06:02:00Z</dcterms:modified>
</cp:coreProperties>
</file>