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2" r:id="rId5"/>
    <p:sldMasterId id="2147483694" r:id="rId6"/>
    <p:sldMasterId id="2147483706" r:id="rId7"/>
    <p:sldMasterId id="2147483718" r:id="rId8"/>
    <p:sldMasterId id="2147483731" r:id="rId9"/>
    <p:sldMasterId id="2147483743" r:id="rId10"/>
    <p:sldMasterId id="2147483755" r:id="rId11"/>
    <p:sldMasterId id="2147483767" r:id="rId12"/>
  </p:sldMasterIdLst>
  <p:notesMasterIdLst>
    <p:notesMasterId r:id="rId18"/>
  </p:notesMasterIdLst>
  <p:handoutMasterIdLst>
    <p:handoutMasterId r:id="rId31"/>
  </p:handoutMasterIdLst>
  <p:sldIdLst>
    <p:sldId id="270" r:id="rId13"/>
    <p:sldId id="271" r:id="rId14"/>
    <p:sldId id="340" r:id="rId15"/>
    <p:sldId id="345" r:id="rId16"/>
    <p:sldId id="359" r:id="rId17"/>
    <p:sldId id="322" r:id="rId19"/>
    <p:sldId id="337" r:id="rId20"/>
    <p:sldId id="338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36" r:id="rId30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F0AEE8"/>
    <a:srgbClr val="FF682F"/>
    <a:srgbClr val="30313C"/>
    <a:srgbClr val="D729C2"/>
    <a:srgbClr val="000000"/>
    <a:srgbClr val="126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4" autoAdjust="0"/>
    <p:restoredTop sz="92265" autoAdjust="0"/>
  </p:normalViewPr>
  <p:slideViewPr>
    <p:cSldViewPr>
      <p:cViewPr>
        <p:scale>
          <a:sx n="75" d="100"/>
          <a:sy n="75" d="100"/>
        </p:scale>
        <p:origin x="-1056" y="-18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90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214507D-792E-4208-A238-C8838AA6ECF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9C3638D-B732-472D-B837-9B6F6D877ED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9B7BFA54-34B4-4607-8FF4-EEDFCFCC78F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947E52A-6F7A-4554-8F1C-ED9EBDFFF88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24FFED-6169-4B80-8521-0442B684E9EA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24FFED-6169-4B80-8521-0442B684E9EA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24FFED-6169-4B80-8521-0442B684E9EA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24FFED-6169-4B80-8521-0442B684E9EA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4"/>
          <p:cNvSpPr txBox="1"/>
          <p:nvPr/>
        </p:nvSpPr>
        <p:spPr>
          <a:xfrm>
            <a:off x="685752" y="68692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89359" y="4469309"/>
            <a:ext cx="1928813" cy="256729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839641" y="4469309"/>
            <a:ext cx="2893219" cy="25672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054328" y="4469309"/>
            <a:ext cx="1928813" cy="256729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100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99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11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6.xml"/><Relationship Id="rId14" Type="http://schemas.openxmlformats.org/officeDocument/2006/relationships/theme" Target="../theme/theme7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4.xml"/><Relationship Id="rId1" Type="http://schemas.openxmlformats.org/officeDocument/2006/relationships/slideLayout" Target="../slideLayouts/slideLayout65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5.xml"/><Relationship Id="rId8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8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6.xml"/><Relationship Id="rId1" Type="http://schemas.openxmlformats.org/officeDocument/2006/relationships/slideLayout" Target="../slideLayouts/slideLayout77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6.xml"/><Relationship Id="rId8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3.xml"/><Relationship Id="rId5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1.xml"/><Relationship Id="rId3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9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7.xml"/><Relationship Id="rId1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00" dirty="0">
              <a:solidFill>
                <a:srgbClr val="232A34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59686" y="6237312"/>
            <a:ext cx="1560786" cy="468119"/>
          </a:xfrm>
          <a:prstGeom prst="rect">
            <a:avLst/>
          </a:prstGeom>
          <a:noFill/>
        </p:spPr>
      </p:pic>
      <p:sp>
        <p:nvSpPr>
          <p:cNvPr id="5" name="矩形 4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 spd="med"/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1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800" y="4292600"/>
            <a:ext cx="8712200" cy="27686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千锋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HTML5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学院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sz="4400" kern="100" dirty="0" smtClean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sz="4400" kern="100" dirty="0" smtClean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69160" y="5110480"/>
            <a:ext cx="2653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前端工程化 </a:t>
            </a:r>
            <a:r>
              <a:rPr lang="zh-CN" altLang="en-US" kern="1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 </a:t>
            </a:r>
            <a:r>
              <a:rPr lang="en-US" altLang="zh-CN" kern="1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webpack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39805" y="1341304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zh-CN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使用</a:t>
            </a: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loader</a:t>
            </a:r>
            <a:r>
              <a:rPr lang="zh-CN" altLang="en-US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转换文件</a:t>
            </a:r>
            <a:endParaRPr lang="zh-CN" altLang="en-US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5220" y="2780849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npm install css-loader style-loader --save-dev</a:t>
            </a: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6805" y="4410259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require('style!css!./style.css')</a:t>
            </a: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39170" y="915854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 </a:t>
            </a:r>
            <a:r>
              <a:rPr lang="zh-CN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配置文件</a:t>
            </a: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:webpack.config.js</a:t>
            </a: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6170" y="5491664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 webpack</a:t>
            </a: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175" y="2061210"/>
            <a:ext cx="5295265" cy="27520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39170" y="915854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zh-CN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使用</a:t>
            </a: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source-map</a:t>
            </a: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2195" y="2421439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zh-CN" altLang="en-US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第一次查看</a:t>
            </a: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chrome -source</a:t>
            </a: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9660" y="3824789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webpack --devtool source-map</a:t>
            </a: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3150" y="5171624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zh-CN" altLang="en-US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+mn-ea"/>
              </a:rPr>
              <a:t>第二次查看</a:t>
            </a: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+mn-ea"/>
              </a:rPr>
              <a:t>chrome -source</a:t>
            </a: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11560" y="1327969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webpack </a:t>
            </a:r>
            <a:r>
              <a:rPr lang="zh-CN" altLang="en-US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与 </a:t>
            </a: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babel</a:t>
            </a:r>
            <a:r>
              <a:rPr lang="zh-CN" altLang="en-US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：处理</a:t>
            </a: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ES2015</a:t>
            </a: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2195" y="2709094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npm install babel-loader babel-core babel-preset-env --save-dev</a:t>
            </a: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6805" y="4410259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import name from './name';</a:t>
            </a:r>
            <a:endParaRPr lang="zh-CN" altLang="en-US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548640"/>
            <a:ext cx="7476490" cy="36188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11560" y="1294949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webpack-dev-server </a:t>
            </a:r>
            <a:r>
              <a:rPr lang="zh-CN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的模块热替换</a:t>
            </a:r>
            <a:endParaRPr lang="zh-CN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2195" y="2709094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npm install webpack-dev-server -global </a:t>
            </a: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6805" y="4482014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webpack-dev-server --inline--hot</a:t>
            </a: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7440" y="3553644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npm install webpack-dev-server --save-dev </a:t>
            </a: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39805" y="1268914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webpack-dev-server </a:t>
            </a:r>
            <a:r>
              <a:rPr lang="zh-CN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的基于</a:t>
            </a: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react </a:t>
            </a:r>
            <a:r>
              <a:rPr lang="zh-CN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模块热替换</a:t>
            </a:r>
            <a:endParaRPr lang="zh-CN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2140" y="2200275"/>
            <a:ext cx="7920990" cy="1552575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npm install babel-core babel-preset-es2015 babel-preset-react webpack webpack-dev-server babel-loader react-hot-loader --save-dev</a:t>
            </a: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6805" y="4840789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npm run watch</a:t>
            </a: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7440" y="3912419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npm</a:t>
            </a: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  </a:t>
            </a: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1515" y="3898265"/>
            <a:ext cx="459295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npm install react react-dom --save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438275"/>
            <a:ext cx="49339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302000" y="3108960"/>
            <a:ext cx="254000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npm install react react-dom --save^C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3"/>
          <p:cNvSpPr>
            <a:spLocks noChangeArrowheads="1"/>
          </p:cNvSpPr>
          <p:nvPr/>
        </p:nvSpPr>
        <p:spPr bwMode="auto">
          <a:xfrm>
            <a:off x="1801813" y="-15875"/>
            <a:ext cx="13731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99" name="组合 1"/>
          <p:cNvGrpSpPr/>
          <p:nvPr/>
        </p:nvGrpSpPr>
        <p:grpSpPr bwMode="auto">
          <a:xfrm>
            <a:off x="2268538" y="1660898"/>
            <a:ext cx="4391025" cy="744538"/>
            <a:chOff x="1603375" y="995920"/>
            <a:chExt cx="4391612" cy="744538"/>
          </a:xfrm>
        </p:grpSpPr>
        <p:sp>
          <p:nvSpPr>
            <p:cNvPr id="4" name="任意多边形 3"/>
            <p:cNvSpPr/>
            <p:nvPr/>
          </p:nvSpPr>
          <p:spPr>
            <a:xfrm>
              <a:off x="1795488" y="1065770"/>
              <a:ext cx="4199499" cy="611188"/>
            </a:xfrm>
            <a:custGeom>
              <a:avLst/>
              <a:gdLst>
                <a:gd name="connsiteX0" fmla="*/ 0 w 2828925"/>
                <a:gd name="connsiteY0" fmla="*/ 0 h 884039"/>
                <a:gd name="connsiteX1" fmla="*/ 2828925 w 2828925"/>
                <a:gd name="connsiteY1" fmla="*/ 0 h 884039"/>
                <a:gd name="connsiteX2" fmla="*/ 2828925 w 2828925"/>
                <a:gd name="connsiteY2" fmla="*/ 884039 h 884039"/>
                <a:gd name="connsiteX3" fmla="*/ 0 w 2828925"/>
                <a:gd name="connsiteY3" fmla="*/ 884039 h 884039"/>
                <a:gd name="connsiteX4" fmla="*/ 0 w 2828925"/>
                <a:gd name="connsiteY4" fmla="*/ 0 h 88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8925" h="884039">
                  <a:moveTo>
                    <a:pt x="0" y="0"/>
                  </a:moveTo>
                  <a:lnTo>
                    <a:pt x="2828925" y="0"/>
                  </a:lnTo>
                  <a:lnTo>
                    <a:pt x="2828925" y="884039"/>
                  </a:lnTo>
                  <a:lnTo>
                    <a:pt x="0" y="88403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682F"/>
              </a:solidFill>
            </a:ln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98789" tIns="108000" rIns="76200" bIns="76200" spcCol="1270" anchor="ctr"/>
            <a:lstStyle/>
            <a:p>
              <a:pPr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准备工作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603375" y="995920"/>
              <a:ext cx="744637" cy="744538"/>
            </a:xfrm>
            <a:prstGeom prst="ellipse">
              <a:avLst/>
            </a:prstGeom>
            <a:solidFill>
              <a:srgbClr val="303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rgbClr val="FF682F"/>
                  </a:solidFill>
                </a:rPr>
                <a:t>1</a:t>
              </a:r>
              <a:endParaRPr lang="zh-CN" altLang="en-US" sz="4000" dirty="0">
                <a:solidFill>
                  <a:srgbClr val="FF682F"/>
                </a:solidFill>
              </a:endParaRPr>
            </a:p>
          </p:txBody>
        </p:sp>
      </p:grpSp>
      <p:grpSp>
        <p:nvGrpSpPr>
          <p:cNvPr id="4100" name="组合 2"/>
          <p:cNvGrpSpPr/>
          <p:nvPr/>
        </p:nvGrpSpPr>
        <p:grpSpPr bwMode="auto">
          <a:xfrm>
            <a:off x="2268538" y="2748745"/>
            <a:ext cx="4391025" cy="744538"/>
            <a:chOff x="1620548" y="2036390"/>
            <a:chExt cx="4391612" cy="744538"/>
          </a:xfrm>
        </p:grpSpPr>
        <p:sp>
          <p:nvSpPr>
            <p:cNvPr id="11" name="任意多边形 10"/>
            <p:cNvSpPr/>
            <p:nvPr/>
          </p:nvSpPr>
          <p:spPr>
            <a:xfrm>
              <a:off x="1812661" y="2106240"/>
              <a:ext cx="4199499" cy="611188"/>
            </a:xfrm>
            <a:custGeom>
              <a:avLst/>
              <a:gdLst>
                <a:gd name="connsiteX0" fmla="*/ 0 w 2828925"/>
                <a:gd name="connsiteY0" fmla="*/ 0 h 884039"/>
                <a:gd name="connsiteX1" fmla="*/ 2828925 w 2828925"/>
                <a:gd name="connsiteY1" fmla="*/ 0 h 884039"/>
                <a:gd name="connsiteX2" fmla="*/ 2828925 w 2828925"/>
                <a:gd name="connsiteY2" fmla="*/ 884039 h 884039"/>
                <a:gd name="connsiteX3" fmla="*/ 0 w 2828925"/>
                <a:gd name="connsiteY3" fmla="*/ 884039 h 884039"/>
                <a:gd name="connsiteX4" fmla="*/ 0 w 2828925"/>
                <a:gd name="connsiteY4" fmla="*/ 0 h 88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8925" h="884039">
                  <a:moveTo>
                    <a:pt x="0" y="0"/>
                  </a:moveTo>
                  <a:lnTo>
                    <a:pt x="2828925" y="0"/>
                  </a:lnTo>
                  <a:lnTo>
                    <a:pt x="2828925" y="884039"/>
                  </a:lnTo>
                  <a:lnTo>
                    <a:pt x="0" y="88403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682F"/>
              </a:solidFill>
            </a:ln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98789" tIns="108000" rIns="76200" bIns="76200" spcCol="1270" anchor="ctr"/>
            <a:lstStyle/>
            <a:p>
              <a:pPr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620548" y="2036390"/>
              <a:ext cx="744637" cy="744538"/>
            </a:xfrm>
            <a:prstGeom prst="ellipse">
              <a:avLst/>
            </a:prstGeom>
            <a:solidFill>
              <a:srgbClr val="303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rgbClr val="FF682F"/>
                  </a:solidFill>
                </a:rPr>
                <a:t>2</a:t>
              </a:r>
              <a:endParaRPr lang="zh-CN" altLang="en-US" sz="4000" dirty="0">
                <a:solidFill>
                  <a:srgbClr val="FF682F"/>
                </a:solidFill>
              </a:endParaRPr>
            </a:p>
          </p:txBody>
        </p:sp>
      </p:grpSp>
      <p:grpSp>
        <p:nvGrpSpPr>
          <p:cNvPr id="4101" name="组合 4"/>
          <p:cNvGrpSpPr/>
          <p:nvPr/>
        </p:nvGrpSpPr>
        <p:grpSpPr bwMode="auto">
          <a:xfrm>
            <a:off x="2268538" y="3836591"/>
            <a:ext cx="4391025" cy="744537"/>
            <a:chOff x="1619672" y="2972494"/>
            <a:chExt cx="4391612" cy="744538"/>
          </a:xfrm>
        </p:grpSpPr>
        <p:sp>
          <p:nvSpPr>
            <p:cNvPr id="14" name="任意多边形 13"/>
            <p:cNvSpPr/>
            <p:nvPr/>
          </p:nvSpPr>
          <p:spPr>
            <a:xfrm>
              <a:off x="1811785" y="3042344"/>
              <a:ext cx="4199499" cy="611188"/>
            </a:xfrm>
            <a:custGeom>
              <a:avLst/>
              <a:gdLst>
                <a:gd name="connsiteX0" fmla="*/ 0 w 2828925"/>
                <a:gd name="connsiteY0" fmla="*/ 0 h 884039"/>
                <a:gd name="connsiteX1" fmla="*/ 2828925 w 2828925"/>
                <a:gd name="connsiteY1" fmla="*/ 0 h 884039"/>
                <a:gd name="connsiteX2" fmla="*/ 2828925 w 2828925"/>
                <a:gd name="connsiteY2" fmla="*/ 884039 h 884039"/>
                <a:gd name="connsiteX3" fmla="*/ 0 w 2828925"/>
                <a:gd name="connsiteY3" fmla="*/ 884039 h 884039"/>
                <a:gd name="connsiteX4" fmla="*/ 0 w 2828925"/>
                <a:gd name="connsiteY4" fmla="*/ 0 h 88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8925" h="884039">
                  <a:moveTo>
                    <a:pt x="0" y="0"/>
                  </a:moveTo>
                  <a:lnTo>
                    <a:pt x="2828925" y="0"/>
                  </a:lnTo>
                  <a:lnTo>
                    <a:pt x="2828925" y="884039"/>
                  </a:lnTo>
                  <a:lnTo>
                    <a:pt x="0" y="88403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682F"/>
              </a:solidFill>
            </a:ln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98789" tIns="108000" rIns="76200" bIns="76200" spcCol="1270" anchor="ctr"/>
            <a:lstStyle/>
            <a:p>
              <a:pPr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深入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619672" y="2972494"/>
              <a:ext cx="744637" cy="744538"/>
            </a:xfrm>
            <a:prstGeom prst="ellipse">
              <a:avLst/>
            </a:prstGeom>
            <a:solidFill>
              <a:srgbClr val="303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rgbClr val="FF682F"/>
                  </a:solidFill>
                </a:rPr>
                <a:t>3</a:t>
              </a:r>
              <a:endParaRPr lang="zh-CN" altLang="en-US" sz="4000" dirty="0">
                <a:solidFill>
                  <a:srgbClr val="FF682F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30555" y="1746250"/>
            <a:ext cx="7468235" cy="5107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webpack是近期最火的一款模块加载器兼打包工具</a:t>
            </a:r>
            <a:r>
              <a:rPr lang="zh-CN" altLang="en-US" sz="2800">
                <a:solidFill>
                  <a:schemeClr val="bg1"/>
                </a:solidFill>
              </a:rPr>
              <a:t>，它能把各种资源，例如JS（含</a:t>
            </a:r>
            <a:r>
              <a:rPr lang="zh-CN" altLang="en-US" sz="280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JSX  </a:t>
            </a:r>
            <a:r>
              <a:rPr lang="en-US" altLang="zh-CN" sz="280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javascript xml</a:t>
            </a:r>
            <a:r>
              <a:rPr lang="zh-CN" altLang="en-US" sz="2800">
                <a:solidFill>
                  <a:schemeClr val="bg1"/>
                </a:solidFill>
              </a:rPr>
              <a:t>）、coffee、样式（含less/sass</a:t>
            </a:r>
            <a:r>
              <a:rPr lang="en-US" altLang="zh-CN" sz="2800">
                <a:solidFill>
                  <a:schemeClr val="bg1"/>
                </a:solidFill>
              </a:rPr>
              <a:t>/css</a:t>
            </a:r>
            <a:r>
              <a:rPr lang="zh-CN" altLang="en-US" sz="2800">
                <a:solidFill>
                  <a:schemeClr val="bg1"/>
                </a:solidFill>
              </a:rPr>
              <a:t>）、图片等都作为模块来使用和处理。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我们可以直接使用 require(XXX) 的形式来引入各模块，即使它们可能需要经过编译（比如JSX和sass），但我们无须在上面花费太多心思，</a:t>
            </a:r>
            <a:r>
              <a:rPr lang="zh-CN" altLang="en-US" sz="2800">
                <a:solidFill>
                  <a:srgbClr val="FF0000"/>
                </a:solidFill>
              </a:rPr>
              <a:t>因为 webpack 有着各种健全的加载器（loader）在默默处理这些事情</a:t>
            </a:r>
            <a:r>
              <a:rPr lang="zh-CN" altLang="en-US" sz="2800">
                <a:solidFill>
                  <a:schemeClr val="bg1"/>
                </a:solidFill>
              </a:rPr>
              <a:t>，这块我们后续会提到。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2670" y="959485"/>
            <a:ext cx="705802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1. webpack 是以 commonJS 的形式来书写脚本滴，但对 AMD/CMD 的支持也很全面，方便旧项目进行代码迁移。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2. 能被模块化的不仅仅是 JS 了。</a:t>
            </a:r>
            <a:r>
              <a:rPr lang="en-US" altLang="zh-CN">
                <a:solidFill>
                  <a:schemeClr val="bg1"/>
                </a:solidFill>
              </a:rPr>
              <a:t>png  coffee  less&amp;sass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3. 开发便捷，能替代部分 grunt/gulp 的工作，比如打包、压缩混淆、图片转base64等。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4. 扩展性强，插件机制完善，特别是支持 React 热插拔（见 react-hot-loader ）的功能让人眼前一亮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"/>
          <p:cNvSpPr>
            <a:spLocks noChangeArrowheads="1"/>
          </p:cNvSpPr>
          <p:nvPr/>
        </p:nvSpPr>
        <p:spPr bwMode="auto">
          <a:xfrm>
            <a:off x="1801813" y="-15875"/>
            <a:ext cx="42830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准备工作</a:t>
            </a:r>
            <a:endParaRPr lang="zh-CN" altLang="en-US" sz="3200" dirty="0" smtClean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196752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CommonJs</a:t>
            </a:r>
            <a:r>
              <a:rPr lang="zh-CN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规范</a:t>
            </a:r>
            <a:endParaRPr lang="zh-CN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7735" y="2423160"/>
            <a:ext cx="760476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CommonJS就是为JS的表现来制定规范，因为js没有模块的功能所以CommonJS应运而生，它希望js可以在任何地方运行，不只是浏览器中。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7735" y="3855720"/>
            <a:ext cx="72002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CommonJS定义的模块分为: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{模块引用(require)}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{模块导出(exports)}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{模块标识(module)} </a:t>
            </a:r>
            <a:r>
              <a:rPr lang="en-US" altLang="zh-CN">
                <a:solidFill>
                  <a:schemeClr val="bg1"/>
                </a:solidFill>
              </a:rPr>
              <a:t>defined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require()用来引入外部模块；  </a:t>
            </a:r>
            <a:r>
              <a:rPr lang="en-US" altLang="zh-CN">
                <a:solidFill>
                  <a:schemeClr val="bg1"/>
                </a:solidFill>
              </a:rPr>
              <a:t>import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exports对象用于导出当前模块的方法或变量，唯一的导出口；</a:t>
            </a:r>
            <a:r>
              <a:rPr lang="en-US" altLang="zh-CN">
                <a:solidFill>
                  <a:schemeClr val="bg1"/>
                </a:solidFill>
              </a:rPr>
              <a:t>export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module对象就代表模块本身。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"/>
          <p:cNvSpPr>
            <a:spLocks noChangeArrowheads="1"/>
          </p:cNvSpPr>
          <p:nvPr/>
        </p:nvSpPr>
        <p:spPr bwMode="auto">
          <a:xfrm>
            <a:off x="1801813" y="-15875"/>
            <a:ext cx="42830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latin typeface="冬青黑体简体中文 W3" pitchFamily="34" charset="-122"/>
                <a:ea typeface="冬青黑体简体中文 W3" pitchFamily="34" charset="-122"/>
              </a:rPr>
              <a:t>准备工作</a:t>
            </a:r>
            <a:endParaRPr lang="zh-CN" altLang="en-US" sz="3200" dirty="0"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196752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zh-CN" altLang="en-US" sz="24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安装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webpack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命令行工具</a:t>
            </a:r>
            <a:endParaRPr lang="zh-CN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2339588"/>
            <a:ext cx="3782695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$&gt;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install  webpack -g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843644"/>
            <a:ext cx="226060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$&gt; webpack --help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"/>
          <p:cNvSpPr>
            <a:spLocks noChangeArrowheads="1"/>
          </p:cNvSpPr>
          <p:nvPr/>
        </p:nvSpPr>
        <p:spPr bwMode="auto">
          <a:xfrm>
            <a:off x="1801813" y="-15875"/>
            <a:ext cx="42830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准备工作</a:t>
            </a:r>
            <a:endParaRPr lang="zh-CN" altLang="en-US" sz="3200" dirty="0" smtClean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196752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zh-CN" altLang="en-US" sz="24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初始化项目</a:t>
            </a:r>
            <a:endParaRPr lang="zh-CN" altLang="en-US" sz="2400" b="1" kern="100" dirty="0" smtClean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2280528"/>
            <a:ext cx="303784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$&gt;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course-webpack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687135"/>
            <a:ext cx="2670175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$&gt; cd course-webpack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309374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$&gt;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en-US" altLang="zh-CN" dirty="0" err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463519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$&gt;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en-US" altLang="zh-CN" dirty="0" err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390695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$&gt;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dirty="0" err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313563"/>
            <a:ext cx="279527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$&gt; npm install webpack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4720170"/>
            <a:ext cx="3893185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$&gt;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webpack–save-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endParaRPr lang="en-US" altLang="zh-CN" dirty="0" err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632" y="5126777"/>
            <a:ext cx="292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$&gt;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node_modules</a:t>
            </a:r>
            <a:endParaRPr lang="en-US" altLang="zh-CN" dirty="0" err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9632" y="5533384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$&gt;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632" y="5939988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$&gt;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node_modules</a:t>
            </a:r>
            <a:endParaRPr lang="en-US" altLang="zh-CN" dirty="0" err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"/>
          <p:cNvSpPr>
            <a:spLocks noChangeArrowheads="1"/>
          </p:cNvSpPr>
          <p:nvPr/>
        </p:nvSpPr>
        <p:spPr bwMode="auto">
          <a:xfrm>
            <a:off x="1801813" y="-15875"/>
            <a:ext cx="42830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latin typeface="冬青黑体简体中文 W3" pitchFamily="34" charset="-122"/>
                <a:ea typeface="冬青黑体简体中文 W3" pitchFamily="34" charset="-122"/>
              </a:rPr>
              <a:t>准备工作</a:t>
            </a:r>
            <a:endParaRPr lang="zh-CN" altLang="en-US" sz="3200" dirty="0"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115" y="2955925"/>
            <a:ext cx="7920990" cy="76835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bundle.js</a:t>
            </a: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805" y="4293419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webpack entry.js bundle.js</a:t>
            </a: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2660" y="1832159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entry.js</a:t>
            </a: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0440" y="763454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zh-CN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打包</a:t>
            </a:r>
            <a:endParaRPr lang="zh-CN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11560" y="2781484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en-US" sz="2400">
              <a:sym typeface="+mn-ea"/>
            </a:endParaRPr>
          </a:p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zh-CN" altLang="en-US" sz="2400">
                <a:sym typeface="+mn-ea"/>
              </a:rPr>
              <a:t>../和./是上级目录和同级目录的区别</a:t>
            </a:r>
            <a:endParaRPr lang="zh-CN" altLang="en-US" sz="2400"/>
          </a:p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170" y="1188904"/>
            <a:ext cx="7920879" cy="72739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name.js(</a:t>
            </a:r>
            <a:r>
              <a:rPr lang="zh-CN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模块化开发</a:t>
            </a:r>
            <a:r>
              <a:rPr lang="en-US" altLang="zh-CN" sz="2400" b="1" kern="100" dirty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)</a:t>
            </a:r>
            <a:endParaRPr lang="en-US" altLang="zh-CN" sz="24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1770</Words>
  <Application>WPS 演示</Application>
  <PresentationFormat>全屏显示(4:3)</PresentationFormat>
  <Paragraphs>147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黑体</vt:lpstr>
      <vt:lpstr>微软雅黑</vt:lpstr>
      <vt:lpstr>冬青黑体简体中文 W3</vt:lpstr>
      <vt:lpstr>Arial Unicode MS</vt:lpstr>
      <vt:lpstr>1_自定义设计方案</vt:lpstr>
      <vt:lpstr>自定义设计方案</vt:lpstr>
      <vt:lpstr>2_自定义设计方案</vt:lpstr>
      <vt:lpstr>3_自定义设计方案</vt:lpstr>
      <vt:lpstr>4_自定义设计方案</vt:lpstr>
      <vt:lpstr>5_自定义设计方案</vt:lpstr>
      <vt:lpstr>2_Office 主题</vt:lpstr>
      <vt:lpstr>6_自定义设计方案</vt:lpstr>
      <vt:lpstr>7_自定义设计方案</vt:lpstr>
      <vt:lpstr>8_自定义设计方案</vt:lpstr>
      <vt:lpstr>9_自定义设计方案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86180</cp:lastModifiedBy>
  <cp:revision>1037</cp:revision>
  <dcterms:created xsi:type="dcterms:W3CDTF">2009-05-11T03:02:00Z</dcterms:created>
  <dcterms:modified xsi:type="dcterms:W3CDTF">2022-05-24T02:30:04Z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2052-11.1.0.11579</vt:lpwstr>
  </property>
  <property fmtid="{D5CDD505-2E9C-101B-9397-08002B2CF9AE}" pid="3" name="ICV">
    <vt:lpwstr>76EF61C3AB97492183BFF06CB4A4B12A</vt:lpwstr>
  </property>
</Properties>
</file>