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4" r:id="rId4"/>
    <p:sldMasterId id="2147483686" r:id="rId5"/>
    <p:sldMasterId id="2147483698" r:id="rId6"/>
  </p:sldMasterIdLst>
  <p:notesMasterIdLst>
    <p:notesMasterId r:id="rId9"/>
  </p:notesMasterIdLst>
  <p:sldIdLst>
    <p:sldId id="270" r:id="rId7"/>
    <p:sldId id="370" r:id="rId8"/>
    <p:sldId id="384" r:id="rId10"/>
    <p:sldId id="386" r:id="rId11"/>
    <p:sldId id="387" r:id="rId12"/>
    <p:sldId id="375" r:id="rId13"/>
    <p:sldId id="389" r:id="rId14"/>
    <p:sldId id="388" r:id="rId15"/>
    <p:sldId id="390" r:id="rId16"/>
    <p:sldId id="391" r:id="rId17"/>
    <p:sldId id="392" r:id="rId18"/>
    <p:sldId id="394" r:id="rId19"/>
    <p:sldId id="395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E4FEC2"/>
    <a:srgbClr val="F2FDDF"/>
    <a:srgbClr val="FEECEC"/>
    <a:srgbClr val="F0AEE8"/>
    <a:srgbClr val="FF682F"/>
    <a:srgbClr val="30313C"/>
    <a:srgbClr val="D72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284" y="-114"/>
      </p:cViewPr>
      <p:guideLst>
        <p:guide orient="horz" pos="2160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>
              <a:defRPr sz="1300" noProof="1" dirty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5613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>
              <a:defRPr sz="1300" noProof="1" dirty="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幻灯片图像占位符 3"/>
          <p:cNvSpPr>
            <a:spLocks noGrp="1"/>
          </p:cNvSpPr>
          <p:nvPr>
            <p:ph type="sldImg"/>
          </p:nvPr>
        </p:nvSpPr>
        <p:spPr>
          <a:xfrm>
            <a:off x="958850" y="685800"/>
            <a:ext cx="49403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5613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>
            <a:lvl1pPr>
              <a:defRPr sz="1300" noProof="1" dirty="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56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numCol="1" anchor="b" anchorCtr="0" compatLnSpc="1"/>
          <a:p>
            <a:pPr lvl="0" algn="r" eaLnBrk="1" hangingPunct="1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solidFill>
              <a:srgbClr val="000000">
                <a:alpha val="100000"/>
              </a:srgbClr>
            </a:solidFill>
            <a:miter/>
          </a:ln>
        </p:spPr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r>
              <a:rPr lang="zh-CN" altLang="en-US" dirty="0"/>
              <a:t>这个智能手机和将平板电脑大爆炸的时代，移动优先已成趋势，不管是开发什么，都以移动为主。</a:t>
            </a: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/>
        </p:nvSpPr>
        <p:spPr>
          <a:xfrm>
            <a:off x="3883025" y="8685213"/>
            <a:ext cx="2973388" cy="455612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eaLnBrk="1" hangingPunct="1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>
            <a:solidFill>
              <a:srgbClr val="000000">
                <a:alpha val="100000"/>
              </a:srgbClr>
            </a:solidFill>
            <a:miter/>
          </a:ln>
        </p:spPr>
      </p:sp>
      <p:sp>
        <p:nvSpPr>
          <p:cNvPr id="17411" name="备注占位符 2"/>
          <p:cNvSpPr>
            <a:spLocks noGrp="1"/>
          </p:cNvSpPr>
          <p:nvPr>
            <p:ph type="body"/>
          </p:nvPr>
        </p:nvSpPr>
        <p:spPr>
          <a:xfrm>
            <a:off x="684213" y="4341813"/>
            <a:ext cx="5487987" cy="4114800"/>
          </a:xfrm>
        </p:spPr>
        <p:txBody>
          <a:bodyPr wrap="square" lIns="99048" tIns="49524" rIns="99048" bIns="49524" anchor="t"/>
          <a:p>
            <a:pPr lvl="0"/>
            <a:r>
              <a:rPr lang="zh-CN" altLang="en-US" dirty="0"/>
              <a:t>这个智能手机和将平板电脑大爆炸的时代，移动优先已成趋势，不管是开发什么，都以移动为主。</a:t>
            </a: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eaLnBrk="1" hangingPunct="1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>
            <a:solidFill>
              <a:srgbClr val="000000">
                <a:alpha val="100000"/>
              </a:srgbClr>
            </a:solidFill>
            <a:miter/>
          </a:ln>
        </p:spPr>
      </p:sp>
      <p:sp>
        <p:nvSpPr>
          <p:cNvPr id="18435" name="备注占位符 2"/>
          <p:cNvSpPr>
            <a:spLocks noGrp="1"/>
          </p:cNvSpPr>
          <p:nvPr>
            <p:ph type="body"/>
          </p:nvPr>
        </p:nvSpPr>
        <p:spPr>
          <a:xfrm>
            <a:off x="684213" y="4341813"/>
            <a:ext cx="5487987" cy="4114800"/>
          </a:xfrm>
        </p:spPr>
        <p:txBody>
          <a:bodyPr wrap="square" lIns="99048" tIns="49524" rIns="99048" bIns="49524" anchor="t"/>
          <a:p>
            <a:pPr lvl="0"/>
            <a:r>
              <a:rPr lang="zh-CN" altLang="en-US" dirty="0"/>
              <a:t>这个智能手机和将平板电脑大爆炸的时代，移动优先已成趋势，不管是开发什么，都以移动为主。</a:t>
            </a: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eaLnBrk="1" hangingPunct="1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>
            <a:solidFill>
              <a:srgbClr val="000000">
                <a:alpha val="100000"/>
              </a:srgbClr>
            </a:solidFill>
            <a:miter/>
          </a:ln>
        </p:spPr>
      </p:sp>
      <p:sp>
        <p:nvSpPr>
          <p:cNvPr id="19459" name="备注占位符 2"/>
          <p:cNvSpPr>
            <a:spLocks noGrp="1"/>
          </p:cNvSpPr>
          <p:nvPr>
            <p:ph type="body"/>
          </p:nvPr>
        </p:nvSpPr>
        <p:spPr>
          <a:xfrm>
            <a:off x="684213" y="4341813"/>
            <a:ext cx="5487987" cy="4114800"/>
          </a:xfrm>
        </p:spPr>
        <p:txBody>
          <a:bodyPr wrap="square" lIns="99048" tIns="49524" rIns="99048" bIns="49524" anchor="t"/>
          <a:p>
            <a:pPr lvl="0"/>
            <a:r>
              <a:rPr lang="zh-CN" altLang="en-US" dirty="0"/>
              <a:t>这个智能手机和将平板电脑大爆炸的时代，移动优先已成趋势，不管是开发什么，都以移动为主。</a:t>
            </a: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eaLnBrk="1" hangingPunct="1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solidFill>
              <a:srgbClr val="000000">
                <a:alpha val="100000"/>
              </a:srgbClr>
            </a:solidFill>
            <a:miter/>
          </a:ln>
        </p:spPr>
      </p:sp>
      <p:sp>
        <p:nvSpPr>
          <p:cNvPr id="20483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r>
              <a:rPr lang="zh-CN" altLang="en-US" dirty="0"/>
              <a:t>这个智能手机和将平板电脑大爆炸的时代，移动优先已成趋势，不管是开发什么，都以移动为主。</a:t>
            </a: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3025" y="8685213"/>
            <a:ext cx="2973388" cy="455612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eaLnBrk="1" hangingPunct="1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>
            <a:solidFill>
              <a:srgbClr val="000000">
                <a:alpha val="100000"/>
              </a:srgbClr>
            </a:solidFill>
            <a:miter/>
          </a:ln>
        </p:spPr>
      </p:sp>
      <p:sp>
        <p:nvSpPr>
          <p:cNvPr id="21507" name="备注占位符 2"/>
          <p:cNvSpPr>
            <a:spLocks noGrp="1"/>
          </p:cNvSpPr>
          <p:nvPr>
            <p:ph type="body"/>
          </p:nvPr>
        </p:nvSpPr>
        <p:spPr>
          <a:xfrm>
            <a:off x="684213" y="4341813"/>
            <a:ext cx="5487987" cy="4114800"/>
          </a:xfrm>
        </p:spPr>
        <p:txBody>
          <a:bodyPr wrap="square" lIns="99048" tIns="49524" rIns="99048" bIns="49524" anchor="t"/>
          <a:p>
            <a:pPr lvl="0"/>
            <a:r>
              <a:rPr lang="zh-CN" altLang="en-US" dirty="0"/>
              <a:t>这个智能手机和将平板电脑大爆炸的时代，移动优先已成趋势，不管是开发什么，都以移动为主。</a:t>
            </a:r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eaLnBrk="1" hangingPunct="1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4"/>
          <p:cNvSpPr txBox="1"/>
          <p:nvPr/>
        </p:nvSpPr>
        <p:spPr>
          <a:xfrm>
            <a:off x="685752" y="686927"/>
            <a:ext cx="16669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89359" y="4469309"/>
            <a:ext cx="1928813" cy="256729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39641" y="4469309"/>
            <a:ext cx="2893219" cy="25672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54328" y="4469309"/>
            <a:ext cx="1928813" cy="256729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9D81F5-90FA-4C2C-A060-F6CB397D6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5190A7-1095-4649-B0D1-16E0B7A86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00" dirty="0">
              <a:solidFill>
                <a:srgbClr val="232A34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59686" y="6237312"/>
            <a:ext cx="1560786" cy="46811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BD34-FE24-404C-8E5B-2BFD418737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3894-957F-428B-AE03-05B2A1867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矩形 1"/>
          <p:cNvSpPr/>
          <p:nvPr/>
        </p:nvSpPr>
        <p:spPr>
          <a:xfrm>
            <a:off x="168910" y="3924935"/>
            <a:ext cx="8975090" cy="2214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移动前端开发（</a:t>
            </a:r>
            <a:r>
              <a:rPr lang="en-US" altLang="zh-CN" sz="48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48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800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4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web storage</a:t>
            </a:r>
            <a:endParaRPr lang="en-US" altLang="zh-CN" sz="4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3"/>
          <p:cNvGrpSpPr/>
          <p:nvPr/>
        </p:nvGrpSpPr>
        <p:grpSpPr>
          <a:xfrm>
            <a:off x="703263" y="1196975"/>
            <a:ext cx="7648575" cy="647700"/>
            <a:chOff x="0" y="0"/>
            <a:chExt cx="7648027" cy="648072"/>
          </a:xfrm>
        </p:grpSpPr>
        <p:sp>
          <p:nvSpPr>
            <p:cNvPr id="11268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69" name="文本框 6"/>
            <p:cNvSpPr txBox="1"/>
            <p:nvPr/>
          </p:nvSpPr>
          <p:spPr>
            <a:xfrm>
              <a:off x="2139797" y="68302"/>
              <a:ext cx="4176413" cy="5241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3、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作为简易数据库使用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267" name="TextBox 15"/>
          <p:cNvSpPr txBox="1"/>
          <p:nvPr/>
        </p:nvSpPr>
        <p:spPr>
          <a:xfrm>
            <a:off x="684213" y="2565400"/>
            <a:ext cx="7704137" cy="310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dirty="0">
                <a:solidFill>
                  <a:srgbClr val="003963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如果想要将WebStorage作为数据库来使用的话，需要考虑几个问题：</a:t>
            </a:r>
            <a:endParaRPr lang="zh-CN" altLang="en-US" dirty="0">
              <a:solidFill>
                <a:srgbClr val="003963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dirty="0">
              <a:solidFill>
                <a:srgbClr val="003963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dirty="0">
                <a:solidFill>
                  <a:srgbClr val="003963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数据库中的表都分为几列，怎样实现对列的管理</a:t>
            </a:r>
            <a:endParaRPr lang="zh-CN" altLang="en-US" dirty="0">
              <a:solidFill>
                <a:srgbClr val="003963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dirty="0">
              <a:solidFill>
                <a:srgbClr val="003963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dirty="0">
                <a:solidFill>
                  <a:srgbClr val="003963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怎样实现数据的检索功能</a:t>
            </a:r>
            <a:endParaRPr lang="zh-CN" altLang="en-US" dirty="0">
              <a:solidFill>
                <a:srgbClr val="003963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dirty="0">
              <a:solidFill>
                <a:srgbClr val="003963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dirty="0">
                <a:solidFill>
                  <a:srgbClr val="003963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实现对列的管理，可以使用JSON格式（JavaScript object Notation，是将JavaScript中的对象作为文本形式来保存时使用的一种格式），获取对象时再通过JSON格式获取</a:t>
            </a:r>
            <a:endParaRPr lang="zh-CN" altLang="en-US" dirty="0">
              <a:solidFill>
                <a:srgbClr val="003963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dirty="0">
              <a:solidFill>
                <a:srgbClr val="003963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dirty="0">
              <a:solidFill>
                <a:srgbClr val="003963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290" name="文本占位符 4"/>
          <p:cNvSpPr>
            <a:spLocks noGrp="1"/>
          </p:cNvSpPr>
          <p:nvPr>
            <p:ph sz="quarter" idx="4294967295"/>
          </p:nvPr>
        </p:nvSpPr>
        <p:spPr>
          <a:xfrm>
            <a:off x="0" y="1076325"/>
            <a:ext cx="8366125" cy="5292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 sz="22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457200" lvl="0" indent="-457200">
              <a:buClr>
                <a:schemeClr val="bg2"/>
              </a:buClr>
            </a:pPr>
            <a:r>
              <a:rPr lang="zh-CN" altLang="en-US" sz="2400" dirty="0">
                <a:solidFill>
                  <a:srgbClr val="003963"/>
                </a:solidFill>
                <a:sym typeface="Consolas" panose="020B0609020204030204" pitchFamily="49" charset="0"/>
              </a:rPr>
              <a:t>客户的信息分为：姓名、E-Mail地址、电话号码、备注，需要把它们保存在localStorage中，如果输入用户姓名，可以进行检索并获取该客户的所有信息</a:t>
            </a:r>
            <a:endParaRPr lang="zh-CN" altLang="en-US" sz="2400" dirty="0">
              <a:solidFill>
                <a:srgbClr val="003963"/>
              </a:solidFill>
              <a:sym typeface="Consolas" panose="020B0609020204030204" pitchFamily="49" charset="0"/>
            </a:endParaRPr>
          </a:p>
          <a:p>
            <a:pPr marL="457200" lvl="0" indent="-457200">
              <a:buClr>
                <a:schemeClr val="bg2"/>
              </a:buClr>
            </a:pPr>
            <a:endParaRPr lang="zh-CN" altLang="en-US" sz="3100" dirty="0">
              <a:solidFill>
                <a:srgbClr val="003963"/>
              </a:solidFill>
              <a:sym typeface="Consolas" panose="020B0609020204030204" pitchFamily="49" charset="0"/>
            </a:endParaRPr>
          </a:p>
        </p:txBody>
      </p:sp>
      <p:grpSp>
        <p:nvGrpSpPr>
          <p:cNvPr id="12291" name="组合 3"/>
          <p:cNvGrpSpPr/>
          <p:nvPr/>
        </p:nvGrpSpPr>
        <p:grpSpPr>
          <a:xfrm>
            <a:off x="684213" y="476250"/>
            <a:ext cx="7648575" cy="647700"/>
            <a:chOff x="0" y="0"/>
            <a:chExt cx="7648027" cy="648072"/>
          </a:xfrm>
        </p:grpSpPr>
        <p:sp>
          <p:nvSpPr>
            <p:cNvPr id="12293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4" name="文本框 6"/>
            <p:cNvSpPr txBox="1"/>
            <p:nvPr/>
          </p:nvSpPr>
          <p:spPr>
            <a:xfrm>
              <a:off x="2139797" y="68302"/>
              <a:ext cx="4176413" cy="5241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3、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客户信息管理网页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2292" name="图片 194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492375"/>
            <a:ext cx="5543550" cy="397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4" name="组合 3"/>
          <p:cNvGrpSpPr/>
          <p:nvPr/>
        </p:nvGrpSpPr>
        <p:grpSpPr>
          <a:xfrm>
            <a:off x="703263" y="1196975"/>
            <a:ext cx="7648575" cy="647700"/>
            <a:chOff x="0" y="0"/>
            <a:chExt cx="7648027" cy="648072"/>
          </a:xfrm>
        </p:grpSpPr>
        <p:sp>
          <p:nvSpPr>
            <p:cNvPr id="13317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18" name="文本框 6"/>
            <p:cNvSpPr txBox="1"/>
            <p:nvPr/>
          </p:nvSpPr>
          <p:spPr>
            <a:xfrm>
              <a:off x="2139797" y="68302"/>
              <a:ext cx="4176413" cy="5241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4、作业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  <p:pic>
        <p:nvPicPr>
          <p:cNvPr id="13315" name="图片 204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925763"/>
            <a:ext cx="5543550" cy="3970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文本框 20485"/>
          <p:cNvSpPr txBox="1"/>
          <p:nvPr/>
        </p:nvSpPr>
        <p:spPr>
          <a:xfrm>
            <a:off x="755650" y="1844675"/>
            <a:ext cx="6842125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dirty="0">
                <a:solidFill>
                  <a:srgbClr val="003963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继续完善信息管理页面，当点击保存的时候将所有的信息都列出来，当我们检索到某一个名字的时候，只显示这个人的信息，或者在原来的信息中直接高亮显示该条信息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4338" name="图片 215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557338"/>
            <a:ext cx="5391150" cy="51038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39" name="组合 3"/>
          <p:cNvGrpSpPr/>
          <p:nvPr/>
        </p:nvGrpSpPr>
        <p:grpSpPr>
          <a:xfrm>
            <a:off x="466725" y="620713"/>
            <a:ext cx="7648575" cy="647700"/>
            <a:chOff x="0" y="0"/>
            <a:chExt cx="7648027" cy="648072"/>
          </a:xfrm>
        </p:grpSpPr>
        <p:sp>
          <p:nvSpPr>
            <p:cNvPr id="14340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1" name="文本框 6"/>
            <p:cNvSpPr txBox="1"/>
            <p:nvPr/>
          </p:nvSpPr>
          <p:spPr>
            <a:xfrm>
              <a:off x="2139797" y="68302"/>
              <a:ext cx="4176413" cy="5241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周末作业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3"/>
          <p:cNvGrpSpPr/>
          <p:nvPr/>
        </p:nvGrpSpPr>
        <p:grpSpPr>
          <a:xfrm>
            <a:off x="755650" y="1196975"/>
            <a:ext cx="7648575" cy="647700"/>
            <a:chOff x="0" y="0"/>
            <a:chExt cx="7648027" cy="648072"/>
          </a:xfrm>
        </p:grpSpPr>
        <p:sp>
          <p:nvSpPr>
            <p:cNvPr id="3076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7" name="文本框 6"/>
            <p:cNvSpPr txBox="1"/>
            <p:nvPr/>
          </p:nvSpPr>
          <p:spPr>
            <a:xfrm>
              <a:off x="2139797" y="68302"/>
              <a:ext cx="4176413" cy="5241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 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  <p:sp>
        <p:nvSpPr>
          <p:cNvPr id="3075" name="TextBox 15"/>
          <p:cNvSpPr txBox="1"/>
          <p:nvPr/>
        </p:nvSpPr>
        <p:spPr>
          <a:xfrm>
            <a:off x="684213" y="2565400"/>
            <a:ext cx="7704137" cy="2560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HTML4中使用cookies在客户端保存诸如用户名等简单的信息，但是，使用cookies存储永久数据存在以下问题：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大小：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cookies的大小限制在4KB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带宽：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cookies是随HTTP事务一起被发送的，因此会浪费一部分带宽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复杂性：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正确的操纵cookies是很困难的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HTML5重新提供了一种在客户端本地保存数据的功能，Web Storage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dirty="0">
              <a:latin typeface="Arial" panose="020B0604020202020204" pitchFamily="34" charset="0"/>
              <a:sym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8" name="组合 3"/>
          <p:cNvGrpSpPr/>
          <p:nvPr/>
        </p:nvGrpSpPr>
        <p:grpSpPr>
          <a:xfrm>
            <a:off x="703263" y="1196975"/>
            <a:ext cx="7648575" cy="647700"/>
            <a:chOff x="0" y="0"/>
            <a:chExt cx="7648027" cy="648072"/>
          </a:xfrm>
        </p:grpSpPr>
        <p:sp>
          <p:nvSpPr>
            <p:cNvPr id="4100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1" name="文本框 6"/>
            <p:cNvSpPr txBox="1"/>
            <p:nvPr/>
          </p:nvSpPr>
          <p:spPr>
            <a:xfrm>
              <a:off x="2139797" y="68302"/>
              <a:ext cx="4176413" cy="5241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 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  <p:sp>
        <p:nvSpPr>
          <p:cNvPr id="4099" name="TextBox 15"/>
          <p:cNvSpPr txBox="1"/>
          <p:nvPr/>
        </p:nvSpPr>
        <p:spPr>
          <a:xfrm>
            <a:off x="684213" y="2565400"/>
            <a:ext cx="7704137" cy="3076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Web Storage功能，就是在Web上存储数据，分为两种：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sessionStorage：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将数据保存在session对象中。所谓session，是指用户在浏览某个网站时，从进入网站到浏览器关闭所经过的这段时间，session对象可用来保存在这段时间内所要求保存的任何数据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数据</a:t>
            </a:r>
            <a:r>
              <a:rPr lang="zh-CN" altLang="en-US" dirty="0">
                <a:solidFill>
                  <a:schemeClr val="bg1"/>
                </a:solidFill>
                <a:sym typeface="Consolas" panose="020B0609020204030204" pitchFamily="49" charset="0"/>
              </a:rPr>
              <a:t>localStorage：将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保存在客户端本地的硬件设备中，即使浏览器关闭了，该数据仍然存在，下次打开浏览器访问网站时仍然可用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区别：sessionStorage为临时保存，localStorage为永久保存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  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组合 3"/>
          <p:cNvGrpSpPr/>
          <p:nvPr/>
        </p:nvGrpSpPr>
        <p:grpSpPr>
          <a:xfrm>
            <a:off x="703263" y="1196975"/>
            <a:ext cx="7648575" cy="647700"/>
            <a:chOff x="0" y="0"/>
            <a:chExt cx="7648027" cy="648072"/>
          </a:xfrm>
        </p:grpSpPr>
        <p:sp>
          <p:nvSpPr>
            <p:cNvPr id="5124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5" name="文本框 6"/>
            <p:cNvSpPr txBox="1"/>
            <p:nvPr/>
          </p:nvSpPr>
          <p:spPr>
            <a:xfrm>
              <a:off x="2139797" y="68302"/>
              <a:ext cx="4176413" cy="5241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 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  <p:sp>
        <p:nvSpPr>
          <p:cNvPr id="5123" name="TextBox 15"/>
          <p:cNvSpPr txBox="1"/>
          <p:nvPr/>
        </p:nvSpPr>
        <p:spPr>
          <a:xfrm>
            <a:off x="684213" y="2627313"/>
            <a:ext cx="7704137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HTML5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中提供了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localStorage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对象可以将数据长期保存在客户端，直到人为清除。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localStorage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提供了几个方法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、存储：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localStorage.setItem(key,value)  sessionStorage.setItem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key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存在时，更新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value   localStorage.key = value;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br>
              <a:rPr lang="en-US" altLang="x-none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US" altLang="x-none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、获取：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localStorage.getItem(key)  localStorage.key 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key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不存在返回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null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br>
              <a:rPr lang="en-US" altLang="x-none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US" altLang="x-none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、删除：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localStorage.removeItem(key)  delete localStorage[key] 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一旦删除，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key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对应的数据将会全部删除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b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3"/>
          <p:cNvGrpSpPr/>
          <p:nvPr/>
        </p:nvGrpSpPr>
        <p:grpSpPr>
          <a:xfrm>
            <a:off x="703263" y="1196975"/>
            <a:ext cx="7648575" cy="647700"/>
            <a:chOff x="0" y="0"/>
            <a:chExt cx="7648027" cy="648072"/>
          </a:xfrm>
        </p:grpSpPr>
        <p:sp>
          <p:nvSpPr>
            <p:cNvPr id="6148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9" name="文本框 6"/>
            <p:cNvSpPr txBox="1"/>
            <p:nvPr/>
          </p:nvSpPr>
          <p:spPr>
            <a:xfrm>
              <a:off x="2139797" y="68302"/>
              <a:ext cx="4176413" cy="5241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 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  <p:sp>
        <p:nvSpPr>
          <p:cNvPr id="6147" name="TextBox 15"/>
          <p:cNvSpPr txBox="1"/>
          <p:nvPr/>
        </p:nvSpPr>
        <p:spPr>
          <a:xfrm>
            <a:off x="719773" y="1973898"/>
            <a:ext cx="7704137" cy="480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、全部清除：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localStorage.clear()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某些时候使用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removeItem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逐个删除太麻烦，可以使用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clear,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执行的后果是会清除所有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localStorage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对象保存的数据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b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、遍历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localStorage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存储的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key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.length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数据总量，例：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localStorage.length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.key(index)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获取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key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，例：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var key=localStorage.key(index);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、存储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格式数据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JSON.stringify(data)  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将一个对象转换成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格式的数据串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返回转换后的串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JSON.parse(data)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将数据解析成对象，返回解析后的对象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b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0" name="组合 3"/>
          <p:cNvGrpSpPr/>
          <p:nvPr/>
        </p:nvGrpSpPr>
        <p:grpSpPr>
          <a:xfrm>
            <a:off x="703263" y="1196975"/>
            <a:ext cx="7648575" cy="647700"/>
            <a:chOff x="0" y="0"/>
            <a:chExt cx="7648027" cy="648072"/>
          </a:xfrm>
        </p:grpSpPr>
        <p:sp>
          <p:nvSpPr>
            <p:cNvPr id="7172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3" name="文本框 6"/>
            <p:cNvSpPr txBox="1"/>
            <p:nvPr/>
          </p:nvSpPr>
          <p:spPr>
            <a:xfrm>
              <a:off x="2139797" y="68302"/>
              <a:ext cx="4176413" cy="5241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  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  <p:sp>
        <p:nvSpPr>
          <p:cNvPr id="7171" name="TextBox 15"/>
          <p:cNvSpPr txBox="1"/>
          <p:nvPr/>
        </p:nvSpPr>
        <p:spPr>
          <a:xfrm>
            <a:off x="611188" y="2300288"/>
            <a:ext cx="7704137" cy="480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、全部清除：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localStorage.clear()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某些时候使用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removeItem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逐个删除太麻烦，可以使用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clear,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执行的后果是会清除所有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localStorage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对象保存的数据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b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、遍历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localStorage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存储的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key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.length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数据总量，例：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localStorage.length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.key(index)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获取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key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，例：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var key=localStorage.key(index);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、存储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格式数据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JSON.stringify(data)  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将一个对象转换成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格式的数据串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返回转换后的串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JSON.parse(data)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将数据解析成对象，返回解析后的对象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b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3"/>
          <p:cNvGrpSpPr/>
          <p:nvPr/>
        </p:nvGrpSpPr>
        <p:grpSpPr>
          <a:xfrm>
            <a:off x="703263" y="1196975"/>
            <a:ext cx="7648575" cy="647700"/>
            <a:chOff x="0" y="0"/>
            <a:chExt cx="7648027" cy="648072"/>
          </a:xfrm>
        </p:grpSpPr>
        <p:sp>
          <p:nvSpPr>
            <p:cNvPr id="8196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7" name="文本框 6"/>
            <p:cNvSpPr txBox="1"/>
            <p:nvPr/>
          </p:nvSpPr>
          <p:spPr>
            <a:xfrm>
              <a:off x="2139797" y="68302"/>
              <a:ext cx="4176413" cy="5241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2、简单使用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  <p:pic>
        <p:nvPicPr>
          <p:cNvPr id="8195" name="图片 143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2276475"/>
            <a:ext cx="2771775" cy="239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3"/>
          <p:cNvGrpSpPr/>
          <p:nvPr/>
        </p:nvGrpSpPr>
        <p:grpSpPr>
          <a:xfrm>
            <a:off x="703263" y="1196975"/>
            <a:ext cx="7648575" cy="647700"/>
            <a:chOff x="0" y="0"/>
            <a:chExt cx="7648027" cy="648072"/>
          </a:xfrm>
        </p:grpSpPr>
        <p:sp>
          <p:nvSpPr>
            <p:cNvPr id="9220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1" name="文本框 6"/>
            <p:cNvSpPr txBox="1"/>
            <p:nvPr/>
          </p:nvSpPr>
          <p:spPr>
            <a:xfrm>
              <a:off x="2139797" y="68302"/>
              <a:ext cx="4176413" cy="5241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2、简单的web留言本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  <p:sp>
        <p:nvSpPr>
          <p:cNvPr id="9219" name="TextBox 15"/>
          <p:cNvSpPr txBox="1"/>
          <p:nvPr/>
        </p:nvSpPr>
        <p:spPr>
          <a:xfrm>
            <a:off x="612775" y="2300288"/>
            <a:ext cx="8531225" cy="3109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dirty="0">
                <a:solidFill>
                  <a:srgbClr val="003963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如果要保存的数据量比较大的话，使用上述方法会比较麻烦</a:t>
            </a:r>
            <a:endParaRPr lang="zh-CN" altLang="en-US" dirty="0">
              <a:solidFill>
                <a:srgbClr val="003963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dirty="0">
              <a:solidFill>
                <a:srgbClr val="003963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dirty="0">
                <a:solidFill>
                  <a:srgbClr val="003963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简单Web留言本示例，要求：</a:t>
            </a:r>
            <a:endParaRPr lang="zh-CN" altLang="en-US" dirty="0">
              <a:solidFill>
                <a:srgbClr val="003963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dirty="0">
              <a:solidFill>
                <a:srgbClr val="003963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dirty="0">
                <a:solidFill>
                  <a:srgbClr val="003963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  </a:t>
            </a:r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使用一个多行文本框来输入数据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  点击按钮时将文本框中的数据保存到localStorage中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  在表单下部放置一个p元素来显示保存后的数据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  <a:p>
            <a:pPr eaLnBrk="0" hangingPunct="0"/>
            <a:r>
              <a:rPr lang="zh-CN" altLang="en-US" dirty="0">
                <a:solidFill>
                  <a:schemeClr val="hlink"/>
                </a:solidFill>
                <a:latin typeface="Arial" panose="020B0604020202020204" pitchFamily="34" charset="0"/>
                <a:sym typeface="Consolas" panose="020B0609020204030204" pitchFamily="49" charset="0"/>
              </a:rPr>
              <a:t>  保存内容时，同时保存当前日期和时间，并将该日期和时间一并显示在p元素中</a:t>
            </a:r>
            <a:endParaRPr lang="zh-CN" altLang="en-US" dirty="0">
              <a:solidFill>
                <a:schemeClr val="hlink"/>
              </a:solidFill>
              <a:latin typeface="Arial" panose="020B0604020202020204" pitchFamily="34" charset="0"/>
              <a:sym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2" name="组合 3"/>
          <p:cNvGrpSpPr/>
          <p:nvPr/>
        </p:nvGrpSpPr>
        <p:grpSpPr>
          <a:xfrm>
            <a:off x="703263" y="1196975"/>
            <a:ext cx="7648575" cy="647700"/>
            <a:chOff x="0" y="0"/>
            <a:chExt cx="7648027" cy="648072"/>
          </a:xfrm>
        </p:grpSpPr>
        <p:sp>
          <p:nvSpPr>
            <p:cNvPr id="10244" name="矩形 5"/>
            <p:cNvSpPr/>
            <p:nvPr/>
          </p:nvSpPr>
          <p:spPr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 w="9525">
              <a:noFill/>
            </a:ln>
          </p:spPr>
          <p:txBody>
            <a:bodyPr anchor="ctr"/>
            <a:p>
              <a:pPr algn="ctr" defTabSz="0">
                <a:lnSpc>
                  <a:spcPct val="150000"/>
                </a:lnSpc>
                <a:tabLst>
                  <a:tab pos="533400" algn="l"/>
                </a:tabLst>
              </a:pP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5" name="文本框 6"/>
            <p:cNvSpPr txBox="1"/>
            <p:nvPr/>
          </p:nvSpPr>
          <p:spPr>
            <a:xfrm>
              <a:off x="2139797" y="68302"/>
              <a:ext cx="4176413" cy="5241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2、简单的web留言本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  <p:pic>
        <p:nvPicPr>
          <p:cNvPr id="10243" name="图片 163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060575"/>
            <a:ext cx="7239000" cy="274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1918</Words>
  <Application>WPS 演示</Application>
  <PresentationFormat>全屏显示(4:3)</PresentationFormat>
  <Paragraphs>110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Consolas</vt:lpstr>
      <vt:lpstr>Arial Unicode MS</vt:lpstr>
      <vt:lpstr>1_Office 主题</vt:lpstr>
      <vt:lpstr>自定义设计方案</vt:lpstr>
      <vt:lpstr>1_自定义设计方案</vt:lpstr>
      <vt:lpstr>2_自定义设计方案</vt:lpstr>
      <vt:lpstr>3_自定义设计方案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863</cp:revision>
  <dcterms:created xsi:type="dcterms:W3CDTF">2009-05-11T03:02:00Z</dcterms:created>
  <dcterms:modified xsi:type="dcterms:W3CDTF">2021-05-18T09:24:44Z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7442C4B62DF34C5299E4BFEFD056DCA7</vt:lpwstr>
  </property>
</Properties>
</file>