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7" r:id="rId6"/>
  </p:sldMasterIdLst>
  <p:notesMasterIdLst>
    <p:notesMasterId r:id="rId13"/>
  </p:notesMasterIdLst>
  <p:sldIdLst>
    <p:sldId id="331" r:id="rId7"/>
    <p:sldId id="406" r:id="rId8"/>
    <p:sldId id="332" r:id="rId9"/>
    <p:sldId id="256" r:id="rId10"/>
    <p:sldId id="257" r:id="rId11"/>
    <p:sldId id="258" r:id="rId12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481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9" r:id="rId82"/>
    <p:sldId id="330" r:id="rId83"/>
    <p:sldId id="334" r:id="rId8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521415D9-36F7-43E2-AB2F-B90AF26B5E84}">
      <p14:sectionLst xmlns:p14="http://schemas.microsoft.com/office/powerpoint/2010/main">
        <p14:section name="默认节" id="{a8fdee76-6aa2-4b46-aea9-a31b721f3ba3}">
          <p14:sldIdLst>
            <p14:sldId id="331"/>
            <p14:sldId id="406"/>
            <p14:sldId id="332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481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269"/>
          </p14:sldIdLst>
        </p14:section>
        <p14:section name="无标题节" id="{ef9de5d4-2765-4811-92f4-ef6eb4996426}">
          <p14:sldIdLst>
            <p14:sldId id="329"/>
            <p14:sldId id="330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975292" y="976963"/>
            <a:ext cx="2370803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980" b="1" dirty="0">
                <a:solidFill>
                  <a:schemeClr val="bg1"/>
                </a:solidFill>
              </a:rPr>
              <a:t>node</a:t>
            </a:r>
            <a:r>
              <a:rPr lang="zh-CN" altLang="en-US" sz="3980" b="1" dirty="0">
                <a:solidFill>
                  <a:schemeClr val="bg1"/>
                </a:solidFill>
              </a:rPr>
              <a:t>教学</a:t>
            </a:r>
            <a:endParaRPr lang="zh-CN" altLang="en-US" sz="398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5" dirty="0">
              <a:solidFill>
                <a:srgbClr val="232A34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4951" y="672663"/>
            <a:ext cx="11674897" cy="1345324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5" dirty="0" smtClean="0"/>
              <a:t>   </a:t>
            </a:r>
            <a:endParaRPr lang="zh-CN" altLang="en-US" sz="5405" dirty="0"/>
          </a:p>
        </p:txBody>
      </p:sp>
      <p:pic>
        <p:nvPicPr>
          <p:cNvPr id="1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24887" y="8870844"/>
            <a:ext cx="2219785" cy="66576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hf sldNum="0" hdr="0" ftr="0" dt="0"/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5.jpe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744573"/>
            <a:ext cx="13004800" cy="786158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126967" y="2479374"/>
            <a:ext cx="121412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40" b="1" dirty="0">
                <a:solidFill>
                  <a:schemeClr val="bg1"/>
                </a:solidFill>
              </a:rPr>
              <a:t>node</a:t>
            </a:r>
            <a:endParaRPr lang="en-US" altLang="zh-CN" sz="384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1" name="Shape 181"/>
          <p:cNvSpPr/>
          <p:nvPr/>
        </p:nvSpPr>
        <p:spPr>
          <a:xfrm>
            <a:off x="4005369" y="694266"/>
            <a:ext cx="4994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NodeJS安装</a:t>
            </a:r>
          </a:p>
        </p:txBody>
      </p:sp>
      <p:sp>
        <p:nvSpPr>
          <p:cNvPr id="182" name="Shape 182"/>
          <p:cNvSpPr/>
          <p:nvPr/>
        </p:nvSpPr>
        <p:spPr>
          <a:xfrm>
            <a:off x="1149671" y="3002280"/>
            <a:ext cx="10705458" cy="631444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  <a:br/>
            <a:r>
              <a:t>升级xcode:</a:t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xcode-select -p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xcode-select —install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t>安装Homebrew:</a:t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$&gt; ruby -e "$(curl -fsSL https://raw.githubusercontent.com/Homebrew/install/master/install)"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$&gt; brew install node git mongodb</a:t>
            </a:r>
            <a:endParaRPr>
              <a:solidFill>
                <a:schemeClr val="accent1">
                  <a:hueOff val="378192"/>
                  <a:satOff val="30564"/>
                  <a:lumOff val="249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8" name="Shape 188"/>
          <p:cNvSpPr/>
          <p:nvPr/>
        </p:nvSpPr>
        <p:spPr>
          <a:xfrm>
            <a:off x="2013583" y="4234180"/>
            <a:ext cx="897763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搭建第一个Web服务器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4" name="Shape 194"/>
          <p:cNvSpPr/>
          <p:nvPr/>
        </p:nvSpPr>
        <p:spPr>
          <a:xfrm>
            <a:off x="3364230" y="4234180"/>
            <a:ext cx="6276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命令行中的体验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0" name="Shape 200"/>
          <p:cNvSpPr/>
          <p:nvPr/>
        </p:nvSpPr>
        <p:spPr>
          <a:xfrm>
            <a:off x="4350898" y="4323080"/>
            <a:ext cx="4303004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hello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6" name="Shape 206"/>
          <p:cNvSpPr/>
          <p:nvPr/>
        </p:nvSpPr>
        <p:spPr>
          <a:xfrm>
            <a:off x="2919729" y="4234180"/>
            <a:ext cx="7165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模块与包管理工具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2" name="Shape 212"/>
          <p:cNvSpPr/>
          <p:nvPr/>
        </p:nvSpPr>
        <p:spPr>
          <a:xfrm>
            <a:off x="2919729" y="694266"/>
            <a:ext cx="7165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模块与包管理工具</a:t>
            </a:r>
          </a:p>
        </p:txBody>
      </p:sp>
      <p:sp>
        <p:nvSpPr>
          <p:cNvPr id="213" name="Shape 213"/>
          <p:cNvSpPr/>
          <p:nvPr/>
        </p:nvSpPr>
        <p:spPr>
          <a:xfrm>
            <a:off x="1400307" y="3835400"/>
            <a:ext cx="2803327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依赖关系</a:t>
            </a:r>
          </a:p>
        </p:txBody>
      </p:sp>
      <p:sp>
        <p:nvSpPr>
          <p:cNvPr id="214" name="Shape 214"/>
          <p:cNvSpPr/>
          <p:nvPr/>
        </p:nvSpPr>
        <p:spPr>
          <a:xfrm>
            <a:off x="1400307" y="5181600"/>
            <a:ext cx="2803327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命名空间</a:t>
            </a:r>
          </a:p>
        </p:txBody>
      </p:sp>
      <p:sp>
        <p:nvSpPr>
          <p:cNvPr id="215" name="Shape 215"/>
          <p:cNvSpPr/>
          <p:nvPr/>
        </p:nvSpPr>
        <p:spPr>
          <a:xfrm>
            <a:off x="1400307" y="6527800"/>
            <a:ext cx="2803327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代码组织</a:t>
            </a:r>
          </a:p>
        </p:txBody>
      </p:sp>
      <p:sp>
        <p:nvSpPr>
          <p:cNvPr id="216" name="Shape 216"/>
          <p:cNvSpPr/>
          <p:nvPr/>
        </p:nvSpPr>
        <p:spPr>
          <a:xfrm>
            <a:off x="4600707" y="3798475"/>
            <a:ext cx="1767285" cy="370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81" y="0"/>
                </a:moveTo>
                <a:cubicBezTo>
                  <a:pt x="3452" y="0"/>
                  <a:pt x="3104" y="166"/>
                  <a:pt x="3104" y="370"/>
                </a:cubicBezTo>
                <a:lnTo>
                  <a:pt x="3104" y="2961"/>
                </a:lnTo>
                <a:lnTo>
                  <a:pt x="0" y="3702"/>
                </a:lnTo>
                <a:lnTo>
                  <a:pt x="3104" y="4442"/>
                </a:lnTo>
                <a:lnTo>
                  <a:pt x="3104" y="21230"/>
                </a:lnTo>
                <a:cubicBezTo>
                  <a:pt x="3104" y="21434"/>
                  <a:pt x="3452" y="21600"/>
                  <a:pt x="3881" y="21600"/>
                </a:cubicBezTo>
                <a:lnTo>
                  <a:pt x="20824" y="21600"/>
                </a:lnTo>
                <a:cubicBezTo>
                  <a:pt x="21253" y="21600"/>
                  <a:pt x="21600" y="21434"/>
                  <a:pt x="21600" y="21230"/>
                </a:cubicBezTo>
                <a:lnTo>
                  <a:pt x="21600" y="370"/>
                </a:lnTo>
                <a:cubicBezTo>
                  <a:pt x="21600" y="166"/>
                  <a:pt x="21253" y="0"/>
                  <a:pt x="20824" y="0"/>
                </a:cubicBezTo>
                <a:lnTo>
                  <a:pt x="3881" y="0"/>
                </a:lnTo>
                <a:close/>
              </a:path>
            </a:pathLst>
          </a:cu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纠结的编程体验</a:t>
            </a:r>
          </a:p>
        </p:txBody>
      </p:sp>
      <p:sp>
        <p:nvSpPr>
          <p:cNvPr id="217" name="Shape 217"/>
          <p:cNvSpPr/>
          <p:nvPr/>
        </p:nvSpPr>
        <p:spPr>
          <a:xfrm>
            <a:off x="6765065" y="4813300"/>
            <a:ext cx="1639029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8801165" y="3874135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定义</a:t>
            </a:r>
            <a:r>
              <a:rPr lang="en-US"/>
              <a:t>define</a:t>
            </a:r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8801165" y="51816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暴露接口</a:t>
            </a:r>
            <a:r>
              <a:rPr lang="en-US"/>
              <a:t>export</a:t>
            </a:r>
            <a:endParaRPr lang="en-US"/>
          </a:p>
        </p:txBody>
      </p:sp>
      <p:sp>
        <p:nvSpPr>
          <p:cNvPr id="220" name="Shape 220"/>
          <p:cNvSpPr/>
          <p:nvPr/>
        </p:nvSpPr>
        <p:spPr>
          <a:xfrm>
            <a:off x="8801165" y="65278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引用</a:t>
            </a:r>
            <a:r>
              <a:rPr lang="en-US"/>
              <a:t>require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26" name="Shape 226"/>
          <p:cNvSpPr/>
          <p:nvPr/>
        </p:nvSpPr>
        <p:spPr>
          <a:xfrm>
            <a:off x="3141328" y="694266"/>
            <a:ext cx="672214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CommonJS 规范</a:t>
            </a:r>
          </a:p>
        </p:txBody>
      </p:sp>
      <p:sp>
        <p:nvSpPr>
          <p:cNvPr id="227" name="Shape 227"/>
          <p:cNvSpPr/>
          <p:nvPr/>
        </p:nvSpPr>
        <p:spPr>
          <a:xfrm>
            <a:off x="1586573" y="3081763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modules</a:t>
            </a:r>
          </a:p>
        </p:txBody>
      </p:sp>
      <p:sp>
        <p:nvSpPr>
          <p:cNvPr id="228" name="Shape 228"/>
          <p:cNvSpPr/>
          <p:nvPr/>
        </p:nvSpPr>
        <p:spPr>
          <a:xfrm>
            <a:off x="1586573" y="4261935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packages</a:t>
            </a:r>
          </a:p>
        </p:txBody>
      </p:sp>
      <p:sp>
        <p:nvSpPr>
          <p:cNvPr id="229" name="Shape 229"/>
          <p:cNvSpPr/>
          <p:nvPr/>
        </p:nvSpPr>
        <p:spPr>
          <a:xfrm>
            <a:off x="1586573" y="54483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system</a:t>
            </a:r>
          </a:p>
        </p:txBody>
      </p:sp>
      <p:sp>
        <p:nvSpPr>
          <p:cNvPr id="230" name="Shape 230"/>
          <p:cNvSpPr/>
          <p:nvPr/>
        </p:nvSpPr>
        <p:spPr>
          <a:xfrm>
            <a:off x="1586573" y="6628472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filesystems</a:t>
            </a:r>
          </a:p>
        </p:txBody>
      </p:sp>
      <p:sp>
        <p:nvSpPr>
          <p:cNvPr id="231" name="Shape 231"/>
          <p:cNvSpPr/>
          <p:nvPr/>
        </p:nvSpPr>
        <p:spPr>
          <a:xfrm>
            <a:off x="5506640" y="3081763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binary</a:t>
            </a:r>
          </a:p>
        </p:txBody>
      </p:sp>
      <p:sp>
        <p:nvSpPr>
          <p:cNvPr id="232" name="Shape 232"/>
          <p:cNvSpPr/>
          <p:nvPr/>
        </p:nvSpPr>
        <p:spPr>
          <a:xfrm>
            <a:off x="5506640" y="4261935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console</a:t>
            </a:r>
          </a:p>
        </p:txBody>
      </p:sp>
      <p:sp>
        <p:nvSpPr>
          <p:cNvPr id="233" name="Shape 233"/>
          <p:cNvSpPr/>
          <p:nvPr/>
        </p:nvSpPr>
        <p:spPr>
          <a:xfrm>
            <a:off x="5506640" y="54483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encodings</a:t>
            </a:r>
          </a:p>
        </p:txBody>
      </p:sp>
      <p:sp>
        <p:nvSpPr>
          <p:cNvPr id="234" name="Shape 234"/>
          <p:cNvSpPr/>
          <p:nvPr/>
        </p:nvSpPr>
        <p:spPr>
          <a:xfrm>
            <a:off x="5506640" y="6628472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sockets</a:t>
            </a:r>
          </a:p>
        </p:txBody>
      </p:sp>
      <p:sp>
        <p:nvSpPr>
          <p:cNvPr id="235" name="Shape 235"/>
          <p:cNvSpPr/>
          <p:nvPr/>
        </p:nvSpPr>
        <p:spPr>
          <a:xfrm>
            <a:off x="9088040" y="4978811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unit test…</a:t>
            </a:r>
          </a:p>
        </p:txBody>
      </p:sp>
      <p:sp>
        <p:nvSpPr>
          <p:cNvPr id="236" name="Shape 236"/>
          <p:cNvSpPr/>
          <p:nvPr/>
        </p:nvSpPr>
        <p:spPr>
          <a:xfrm>
            <a:off x="1586573" y="7974672"/>
            <a:ext cx="6722144" cy="938978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t>不同与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jQuery,CommonJS</a:t>
            </a:r>
            <a:r>
              <a:t>是一套规范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42" name="Shape 242"/>
          <p:cNvSpPr/>
          <p:nvPr/>
        </p:nvSpPr>
        <p:spPr>
          <a:xfrm>
            <a:off x="2030730" y="694266"/>
            <a:ext cx="8943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规范与实现的互为促进</a:t>
            </a:r>
          </a:p>
        </p:txBody>
      </p:sp>
      <p:sp>
        <p:nvSpPr>
          <p:cNvPr id="243" name="Shape 243"/>
          <p:cNvSpPr/>
          <p:nvPr/>
        </p:nvSpPr>
        <p:spPr>
          <a:xfrm>
            <a:off x="3141328" y="6992539"/>
            <a:ext cx="6722144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CommonJS </a:t>
            </a:r>
            <a:r>
              <a:t>规范</a:t>
            </a:r>
          </a:p>
        </p:txBody>
      </p:sp>
      <p:sp>
        <p:nvSpPr>
          <p:cNvPr id="244" name="Shape 244"/>
          <p:cNvSpPr/>
          <p:nvPr/>
        </p:nvSpPr>
        <p:spPr>
          <a:xfrm>
            <a:off x="3141328" y="3428072"/>
            <a:ext cx="6722144" cy="938978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NodeJS/Webpack</a:t>
            </a:r>
          </a:p>
        </p:txBody>
      </p:sp>
      <p:sp>
        <p:nvSpPr>
          <p:cNvPr id="245" name="Shape 245"/>
          <p:cNvSpPr/>
          <p:nvPr/>
        </p:nvSpPr>
        <p:spPr>
          <a:xfrm rot="5400000" flipH="1">
            <a:off x="3484959" y="5127295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1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46" name="Shape 246"/>
          <p:cNvSpPr/>
          <p:nvPr/>
        </p:nvSpPr>
        <p:spPr>
          <a:xfrm rot="16200000" flipH="1">
            <a:off x="7692892" y="5044794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2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52" name="Shape 252"/>
          <p:cNvSpPr/>
          <p:nvPr/>
        </p:nvSpPr>
        <p:spPr>
          <a:xfrm>
            <a:off x="2030730" y="694266"/>
            <a:ext cx="8943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规范与实现的互为促进</a:t>
            </a:r>
          </a:p>
        </p:txBody>
      </p:sp>
      <p:sp>
        <p:nvSpPr>
          <p:cNvPr id="253" name="Shape 253"/>
          <p:cNvSpPr/>
          <p:nvPr/>
        </p:nvSpPr>
        <p:spPr>
          <a:xfrm>
            <a:off x="1363328" y="7382006"/>
            <a:ext cx="4494352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CommonJS </a:t>
            </a:r>
            <a:r>
              <a:t>规范</a:t>
            </a:r>
          </a:p>
        </p:txBody>
      </p:sp>
      <p:sp>
        <p:nvSpPr>
          <p:cNvPr id="254" name="Shape 254"/>
          <p:cNvSpPr/>
          <p:nvPr/>
        </p:nvSpPr>
        <p:spPr>
          <a:xfrm>
            <a:off x="1363328" y="3817539"/>
            <a:ext cx="4494352" cy="9389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NodeJS/Webpack</a:t>
            </a:r>
          </a:p>
        </p:txBody>
      </p:sp>
      <p:sp>
        <p:nvSpPr>
          <p:cNvPr id="255" name="Shape 255"/>
          <p:cNvSpPr/>
          <p:nvPr/>
        </p:nvSpPr>
        <p:spPr>
          <a:xfrm rot="5400000" flipH="1">
            <a:off x="1706959" y="5516762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1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56" name="Shape 256"/>
          <p:cNvSpPr/>
          <p:nvPr/>
        </p:nvSpPr>
        <p:spPr>
          <a:xfrm rot="16200000" flipH="1">
            <a:off x="3916660" y="5516762"/>
            <a:ext cx="1615480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2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pic>
        <p:nvPicPr>
          <p:cNvPr id="257" name="5743FD88-ABEC-46AB-8F52-D09CD7F787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766" y="2832100"/>
            <a:ext cx="3225801" cy="713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8" name="Shape 258"/>
          <p:cNvSpPr/>
          <p:nvPr/>
        </p:nvSpPr>
        <p:spPr>
          <a:xfrm>
            <a:off x="6163928" y="5682274"/>
            <a:ext cx="2625931" cy="938977"/>
          </a:xfrm>
          <a:prstGeom prst="rect">
            <a:avLst/>
          </a:prstGeom>
          <a:solidFill>
            <a:srgbClr val="51504D"/>
          </a:solid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npm install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64" name="Shape 264"/>
          <p:cNvSpPr/>
          <p:nvPr/>
        </p:nvSpPr>
        <p:spPr>
          <a:xfrm>
            <a:off x="3709976" y="4234180"/>
            <a:ext cx="558484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NPM使用入门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70" name="Shape 270"/>
          <p:cNvSpPr/>
          <p:nvPr/>
        </p:nvSpPr>
        <p:spPr>
          <a:xfrm>
            <a:off x="4078729" y="4323080"/>
            <a:ext cx="4847343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 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76" name="Shape 276"/>
          <p:cNvSpPr/>
          <p:nvPr/>
        </p:nvSpPr>
        <p:spPr>
          <a:xfrm>
            <a:off x="5586512" y="854921"/>
            <a:ext cx="1831776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URL</a:t>
            </a:r>
          </a:p>
        </p:txBody>
      </p:sp>
      <p:sp>
        <p:nvSpPr>
          <p:cNvPr id="277" name="Shape 277"/>
          <p:cNvSpPr/>
          <p:nvPr/>
        </p:nvSpPr>
        <p:spPr>
          <a:xfrm>
            <a:off x="667965" y="3517053"/>
            <a:ext cx="11668870" cy="31902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0000"/>
                </a:solidFill>
              </a:rPr>
              <a:t>url.parse(urlString[, parseQueryString[, slashesDenoteHost]])</a:t>
            </a:r>
            <a:endParaRPr>
              <a:solidFill>
                <a:srgbClr val="FF0000"/>
              </a:solidFill>
            </a:endParaRP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url.format</a:t>
            </a:r>
            <a:r>
              <a:t>(urlObject)</a:t>
            </a:r>
            <a:endParaRPr>
              <a:solidFill>
                <a:schemeClr val="accent3"/>
              </a:solidFill>
            </a:endParaRP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url.resolve</a:t>
            </a:r>
            <a:r>
              <a:t>(from, to)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3" name="Shape 283"/>
          <p:cNvSpPr/>
          <p:nvPr/>
        </p:nvSpPr>
        <p:spPr>
          <a:xfrm>
            <a:off x="3980626" y="854921"/>
            <a:ext cx="504354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Query String</a:t>
            </a:r>
          </a:p>
        </p:txBody>
      </p:sp>
      <p:sp>
        <p:nvSpPr>
          <p:cNvPr id="284" name="Shape 284"/>
          <p:cNvSpPr/>
          <p:nvPr/>
        </p:nvSpPr>
        <p:spPr>
          <a:xfrm>
            <a:off x="667965" y="3400213"/>
            <a:ext cx="11668871" cy="47650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querystring.escape</a:t>
            </a:r>
            <a:r>
              <a:t>(str)</a:t>
            </a: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0000"/>
                </a:solidFill>
              </a:rPr>
              <a:t>querystring.parse(str[, sep[, eq[, options]]])</a:t>
            </a:r>
            <a:endParaRPr>
              <a:solidFill>
                <a:srgbClr val="FF0000"/>
              </a:solidFill>
            </a:endParaRP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0000"/>
                </a:solidFill>
              </a:rPr>
              <a:t>querystring.stringify(obj[, sep[, eq[, options]]])</a:t>
            </a:r>
            <a:endParaRPr>
              <a:solidFill>
                <a:srgbClr val="FF0000"/>
              </a:solidFill>
            </a:endParaRP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querystring.unescape</a:t>
            </a:r>
            <a:r>
              <a:t>(str)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90" name="Shape 290"/>
          <p:cNvSpPr/>
          <p:nvPr/>
        </p:nvSpPr>
        <p:spPr>
          <a:xfrm>
            <a:off x="5315211" y="783166"/>
            <a:ext cx="237437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</a:t>
            </a:r>
          </a:p>
        </p:txBody>
      </p:sp>
      <p:sp>
        <p:nvSpPr>
          <p:cNvPr id="291" name="Shape 291"/>
          <p:cNvSpPr/>
          <p:nvPr/>
        </p:nvSpPr>
        <p:spPr>
          <a:xfrm>
            <a:off x="3877757" y="3440429"/>
            <a:ext cx="5249286" cy="28727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HTTP模块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HTTP小爬虫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Request方法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97" name="Shape 297"/>
          <p:cNvSpPr/>
          <p:nvPr/>
        </p:nvSpPr>
        <p:spPr>
          <a:xfrm>
            <a:off x="5586729" y="694266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事件</a:t>
            </a:r>
          </a:p>
        </p:txBody>
      </p:sp>
      <p:sp>
        <p:nvSpPr>
          <p:cNvPr id="298" name="Shape 298"/>
          <p:cNvSpPr/>
          <p:nvPr/>
        </p:nvSpPr>
        <p:spPr>
          <a:xfrm>
            <a:off x="2940239" y="3165263"/>
            <a:ext cx="7124321" cy="38633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events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使用事件：EventEmitter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事件的参数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只执行一个的事件监听器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04" name="Shape 304"/>
          <p:cNvSpPr/>
          <p:nvPr/>
        </p:nvSpPr>
        <p:spPr>
          <a:xfrm>
            <a:off x="4154042" y="783166"/>
            <a:ext cx="4696716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File System</a:t>
            </a:r>
          </a:p>
        </p:txBody>
      </p:sp>
      <p:sp>
        <p:nvSpPr>
          <p:cNvPr id="305" name="Shape 305"/>
          <p:cNvSpPr/>
          <p:nvPr/>
        </p:nvSpPr>
        <p:spPr>
          <a:xfrm>
            <a:off x="1106512" y="3089063"/>
            <a:ext cx="10791777" cy="60477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得到文件与目录的信息：stat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创建一个目录：mkdir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创建文件并写入内容：writeFile,appendFile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0000"/>
                </a:solidFill>
              </a:rPr>
              <a:t>读取文件的内容：readFile</a:t>
            </a:r>
            <a:endParaRPr>
              <a:solidFill>
                <a:srgbClr val="FF0000"/>
              </a:solidFill>
            </a:endParaRP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列出目录的东西：readdir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重命名目录或文件：rename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删除目录与文件：rmdir,unlink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043042" y="854921"/>
            <a:ext cx="2918716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Stream</a:t>
            </a:r>
          </a:p>
        </p:txBody>
      </p:sp>
      <p:sp>
        <p:nvSpPr>
          <p:cNvPr id="312" name="Shape 312"/>
          <p:cNvSpPr/>
          <p:nvPr/>
        </p:nvSpPr>
        <p:spPr>
          <a:xfrm>
            <a:off x="3307845" y="3357879"/>
            <a:ext cx="3811936" cy="41808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读取文件流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可读流的事件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可写的文件流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链式使用 pipe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4253229" y="4234180"/>
            <a:ext cx="4498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路由与参数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路由初步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0" name="Shape 330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读取图片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5" y="50264"/>
            <a:ext cx="13004800" cy="979694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326659" y="2563615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 dirty="0"/>
          </a:p>
        </p:txBody>
      </p:sp>
      <p:sp>
        <p:nvSpPr>
          <p:cNvPr id="4" name="矩形 3"/>
          <p:cNvSpPr/>
          <p:nvPr/>
        </p:nvSpPr>
        <p:spPr>
          <a:xfrm>
            <a:off x="6326659" y="3820160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20" dirty="0" smtClean="0"/>
              <a:t>       </a:t>
            </a:r>
            <a:endParaRPr lang="zh-CN" altLang="en-US" sz="1920" dirty="0"/>
          </a:p>
        </p:txBody>
      </p:sp>
      <p:sp>
        <p:nvSpPr>
          <p:cNvPr id="5" name="矩形 4"/>
          <p:cNvSpPr/>
          <p:nvPr/>
        </p:nvSpPr>
        <p:spPr>
          <a:xfrm>
            <a:off x="6326659" y="5076705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20" dirty="0" smtClean="0"/>
              <a:t>       </a:t>
            </a:r>
            <a:endParaRPr lang="zh-CN" altLang="en-US" sz="1920" dirty="0"/>
          </a:p>
        </p:txBody>
      </p:sp>
      <p:sp>
        <p:nvSpPr>
          <p:cNvPr id="6" name="矩形 5"/>
          <p:cNvSpPr/>
          <p:nvPr/>
        </p:nvSpPr>
        <p:spPr>
          <a:xfrm>
            <a:off x="6326659" y="6333249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20" dirty="0" smtClean="0"/>
              <a:t>       </a:t>
            </a:r>
            <a:endParaRPr lang="zh-CN" altLang="en-US" sz="1920" dirty="0"/>
          </a:p>
        </p:txBody>
      </p:sp>
      <p:sp>
        <p:nvSpPr>
          <p:cNvPr id="7" name="TextBox 6"/>
          <p:cNvSpPr txBox="1"/>
          <p:nvPr/>
        </p:nvSpPr>
        <p:spPr>
          <a:xfrm>
            <a:off x="6570419" y="2706341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7452" y="2766322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node</a:t>
            </a:r>
            <a:endParaRPr lang="zh-CN" altLang="en-US" sz="192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0419" y="3967583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0419" y="5228824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418" y="6473249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95697" y="3981375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 mongoDB</a:t>
            </a:r>
            <a:r>
              <a:rPr lang="zh-CN" altLang="en-US" sz="1920" dirty="0" smtClean="0"/>
              <a:t>数据库</a:t>
            </a:r>
            <a:r>
              <a:rPr lang="en-US" altLang="zh-CN" sz="1920" dirty="0" smtClean="0"/>
              <a:t>/mysql</a:t>
            </a:r>
            <a:endParaRPr lang="en-US" altLang="zh-CN" sz="192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7452" y="5228310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 express/koa</a:t>
            </a:r>
            <a:endParaRPr lang="zh-CN" altLang="en-US" sz="192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9207" y="6604757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socket</a:t>
            </a:r>
            <a:endParaRPr lang="zh-CN" altLang="en-US" sz="192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4290" y="7811135"/>
            <a:ext cx="2811145" cy="1174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路由改造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参数接收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190814" y="4234180"/>
            <a:ext cx="662317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npm scripts 入门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60" name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471" y="3343700"/>
            <a:ext cx="6725858" cy="3066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66" name="Shape 366"/>
          <p:cNvSpPr/>
          <p:nvPr/>
        </p:nvSpPr>
        <p:spPr>
          <a:xfrm>
            <a:off x="4104773" y="4234180"/>
            <a:ext cx="479525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复习MySQL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72" name="Shape 372"/>
          <p:cNvSpPr/>
          <p:nvPr/>
        </p:nvSpPr>
        <p:spPr>
          <a:xfrm>
            <a:off x="3610137" y="694266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73" name="Shape 373"/>
          <p:cNvSpPr/>
          <p:nvPr/>
        </p:nvSpPr>
        <p:spPr>
          <a:xfrm>
            <a:off x="1819894" y="3008737"/>
            <a:ext cx="9365012" cy="17678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一、下载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u="sng"/>
              <a:t>http://www.mongodb.org/downloads</a:t>
            </a:r>
            <a:endParaRPr u="sng"/>
          </a:p>
        </p:txBody>
      </p:sp>
      <p:pic>
        <p:nvPicPr>
          <p:cNvPr id="374" name="mongodb-downloa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5230159"/>
            <a:ext cx="13004801" cy="41023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80" name="Shape 380"/>
          <p:cNvSpPr/>
          <p:nvPr/>
        </p:nvSpPr>
        <p:spPr>
          <a:xfrm>
            <a:off x="3610137" y="622511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81" name="Shape 381"/>
          <p:cNvSpPr/>
          <p:nvPr/>
        </p:nvSpPr>
        <p:spPr>
          <a:xfrm>
            <a:off x="1819894" y="3008737"/>
            <a:ext cx="9365012" cy="17678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一、下载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u="sng"/>
              <a:t>http://www.mongodb.org/downloads</a:t>
            </a:r>
            <a:endParaRPr u="sng"/>
          </a:p>
        </p:txBody>
      </p:sp>
      <p:pic>
        <p:nvPicPr>
          <p:cNvPr id="382" name="win-install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466" y="5101166"/>
            <a:ext cx="4855043" cy="37717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3" name="win-instal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5101166"/>
            <a:ext cx="4821674" cy="37717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4" name="Shape 384"/>
          <p:cNvSpPr/>
          <p:nvPr/>
        </p:nvSpPr>
        <p:spPr>
          <a:xfrm>
            <a:off x="1557113" y="9197549"/>
            <a:ext cx="4119423" cy="3708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创建数据目录：d:\data\db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0" name="Shape 390"/>
          <p:cNvSpPr/>
          <p:nvPr/>
        </p:nvSpPr>
        <p:spPr>
          <a:xfrm>
            <a:off x="3610137" y="694266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91" name="Shape 391"/>
          <p:cNvSpPr/>
          <p:nvPr/>
        </p:nvSpPr>
        <p:spPr>
          <a:xfrm>
            <a:off x="1819894" y="3081762"/>
            <a:ext cx="9365012" cy="49301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spcBef>
                <a:spcPts val="17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二、命令行下运行 MongoDB 服务器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为了从命令提示符下运行MongoDB服务器，你必须从MongoDB目录的bin目录中执行mongod.exe文件。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或者将bin配置到环境变量path中。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&gt; mongod --dbpath c:\data\db</a:t>
            </a:r>
          </a:p>
          <a:p>
            <a:pPr algn="l">
              <a:spcBef>
                <a:spcPts val="2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三、MongoDB后台管理 Shell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&gt; mongo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7" name="Shape 397"/>
          <p:cNvSpPr/>
          <p:nvPr/>
        </p:nvSpPr>
        <p:spPr>
          <a:xfrm>
            <a:off x="3610137" y="694266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98" name="Shape 398"/>
          <p:cNvSpPr/>
          <p:nvPr/>
        </p:nvSpPr>
        <p:spPr>
          <a:xfrm>
            <a:off x="820828" y="2918779"/>
            <a:ext cx="11791108" cy="65811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一、安装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在Mac OS上面安装MongoDB，你可以通过编译源代码来安装 ，也可以在Mac OS上使用Homebrew安装。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这里介绍使用Homebrew安装MongoDB。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首先更新Homebrew的package数据库: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brew update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brew install mongodb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二、启动MongoDB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mongod --config /usr/local/etc/mongod.conf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三、使用MongoDB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mongo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4" name="Shape 404"/>
          <p:cNvSpPr/>
          <p:nvPr/>
        </p:nvSpPr>
        <p:spPr>
          <a:xfrm>
            <a:off x="3165637" y="694266"/>
            <a:ext cx="6673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MongoDB是什么</a:t>
            </a:r>
          </a:p>
        </p:txBody>
      </p:sp>
      <p:sp>
        <p:nvSpPr>
          <p:cNvPr id="405" name="Shape 405"/>
          <p:cNvSpPr/>
          <p:nvPr/>
        </p:nvSpPr>
        <p:spPr>
          <a:xfrm>
            <a:off x="1819894" y="3637280"/>
            <a:ext cx="9365012" cy="36220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MongoDB是一个基于分布式文件存储的数据库。由C++语言编写。旨在为WEB应用提供可扩展的高性能数据存储解决方案。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它的特点:高性能、易部署、易使用，存储数据非常方便。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教学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4" name="Shape 124"/>
          <p:cNvSpPr/>
          <p:nvPr>
            <p:ph type="body" sz="quarter" idx="4294967295"/>
          </p:nvPr>
        </p:nvSpPr>
        <p:spPr>
          <a:xfrm>
            <a:off x="2367915" y="4740910"/>
            <a:ext cx="8331200" cy="194437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9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 lang="en-US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HTML5</a:t>
            </a:r>
            <a:r>
              <a:rPr>
                <a:solidFill>
                  <a:schemeClr val="bg1"/>
                </a:solidFill>
              </a:rPr>
              <a:t>教学团队-</a:t>
            </a:r>
            <a:r>
              <a:rPr lang="zh-CN">
                <a:solidFill>
                  <a:schemeClr val="bg1"/>
                </a:solidFill>
              </a:rPr>
              <a:t>左可亮</a:t>
            </a:r>
            <a:endParaRPr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11" name="Shape 411"/>
          <p:cNvSpPr/>
          <p:nvPr/>
        </p:nvSpPr>
        <p:spPr>
          <a:xfrm>
            <a:off x="2597641" y="694266"/>
            <a:ext cx="780951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MongoDB术语/概念</a:t>
            </a:r>
          </a:p>
        </p:txBody>
      </p:sp>
      <p:graphicFrame>
        <p:nvGraphicFramePr>
          <p:cNvPr id="412" name="Table 412"/>
          <p:cNvGraphicFramePr/>
          <p:nvPr>
            <p:custDataLst>
              <p:tags r:id="rId1"/>
            </p:custDataLst>
          </p:nvPr>
        </p:nvGraphicFramePr>
        <p:xfrm>
          <a:off x="805180" y="2491740"/>
          <a:ext cx="11394440" cy="6707505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2680335"/>
                <a:gridCol w="2988310"/>
                <a:gridCol w="5725795"/>
              </a:tblGrid>
              <a:tr h="622935"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SQL术语/概念</a:t>
                      </a:r>
                      <a:endParaRPr sz="23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MongoDB术语/概念</a:t>
                      </a:r>
                      <a:endParaRPr sz="23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解释/说明</a:t>
                      </a:r>
                      <a:endParaRPr sz="23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数据库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collection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数据库表/集合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row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数据记录行/文档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field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数据字段/域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index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index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索引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joins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表连接,MongoDB不支持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primary key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primary key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主键,MongoDB自动将_id字段设置为主键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18" name="Shape 418"/>
          <p:cNvSpPr/>
          <p:nvPr/>
        </p:nvSpPr>
        <p:spPr>
          <a:xfrm>
            <a:off x="2597641" y="694266"/>
            <a:ext cx="780951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MongoDB术语/概念</a:t>
            </a:r>
          </a:p>
        </p:txBody>
      </p:sp>
      <p:pic>
        <p:nvPicPr>
          <p:cNvPr id="419" name="想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3547321"/>
            <a:ext cx="10896600" cy="3581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25" name="Shape 425"/>
          <p:cNvSpPr/>
          <p:nvPr/>
        </p:nvSpPr>
        <p:spPr>
          <a:xfrm>
            <a:off x="5142230" y="748241"/>
            <a:ext cx="2720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数据库</a:t>
            </a:r>
          </a:p>
        </p:txBody>
      </p:sp>
      <p:sp>
        <p:nvSpPr>
          <p:cNvPr id="426" name="Shape 426"/>
          <p:cNvSpPr/>
          <p:nvPr/>
        </p:nvSpPr>
        <p:spPr>
          <a:xfrm>
            <a:off x="1072499" y="3386031"/>
            <a:ext cx="11066812" cy="466979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一个mongodb中可以建立多个数据库。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MongoDB的默认数据库为"db"，该数据库存储在data目录中。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MongoDB的单个实例可以容纳多个独立的数据库，每一个都有自己的集合和权限，不同的数据库也放置在不同的文件中。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32" name="Shape 432"/>
          <p:cNvSpPr/>
          <p:nvPr/>
        </p:nvSpPr>
        <p:spPr>
          <a:xfrm>
            <a:off x="4852670" y="778086"/>
            <a:ext cx="3299460" cy="111760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集合</a:t>
            </a:r>
            <a:r>
              <a:rPr lang="en-US"/>
              <a:t>(</a:t>
            </a:r>
            <a:r>
              <a:rPr lang="zh-CN">
                <a:ea typeface="宋体" panose="02010600030101010101" pitchFamily="2" charset="-122"/>
              </a:rPr>
              <a:t>表</a:t>
            </a:r>
            <a:r>
              <a:rPr lang="en-US"/>
              <a:t>)</a:t>
            </a:r>
            <a:endParaRPr lang="en-US"/>
          </a:p>
        </p:txBody>
      </p:sp>
      <p:sp>
        <p:nvSpPr>
          <p:cNvPr id="433" name="Shape 433"/>
          <p:cNvSpPr/>
          <p:nvPr/>
        </p:nvSpPr>
        <p:spPr>
          <a:xfrm>
            <a:off x="968994" y="3316605"/>
            <a:ext cx="11066812" cy="426339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集合就是 MongoDB 文档组，类似于 RDBMS （关系数据库管理系统：Relational Database Management System)中的表格。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集合存在于数据库中，集合没有固定的结构，这意味着你在对集合可以插入不同格式和类型的数据，但通常情况下我们插入集合的数据都会有一定的关联性。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39" name="Shape 439"/>
          <p:cNvSpPr/>
          <p:nvPr/>
        </p:nvSpPr>
        <p:spPr>
          <a:xfrm>
            <a:off x="3591878" y="778086"/>
            <a:ext cx="5821045" cy="111760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文档</a:t>
            </a:r>
            <a:r>
              <a:rPr lang="en-US"/>
              <a:t>(docment)</a:t>
            </a:r>
            <a:endParaRPr lang="en-US"/>
          </a:p>
        </p:txBody>
      </p:sp>
      <p:sp>
        <p:nvSpPr>
          <p:cNvPr id="440" name="Shape 440"/>
          <p:cNvSpPr/>
          <p:nvPr/>
        </p:nvSpPr>
        <p:spPr>
          <a:xfrm>
            <a:off x="968994" y="3418205"/>
            <a:ext cx="11066812" cy="406019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</a:p>
          <a:p>
            <a:pPr algn="l">
              <a:spcBef>
                <a:spcPts val="1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一个简单的文档例子如下：</a:t>
            </a:r>
          </a:p>
          <a:p>
            <a:pPr algn="l">
              <a:spcBef>
                <a:spcPts val="1300"/>
              </a:spcBef>
              <a:defRPr sz="2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{"genres": ["犯罪","剧情" ],"title": "肖申克的救赎"}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46" name="Shape 446"/>
          <p:cNvSpPr/>
          <p:nvPr/>
        </p:nvSpPr>
        <p:spPr>
          <a:xfrm>
            <a:off x="2721137" y="694266"/>
            <a:ext cx="7562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MongoDB数据类型</a:t>
            </a:r>
          </a:p>
        </p:txBody>
      </p:sp>
      <p:graphicFrame>
        <p:nvGraphicFramePr>
          <p:cNvPr id="447" name="Table 447"/>
          <p:cNvGraphicFramePr/>
          <p:nvPr/>
        </p:nvGraphicFramePr>
        <p:xfrm>
          <a:off x="1175610" y="2266634"/>
          <a:ext cx="10666280" cy="7615378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628388"/>
                <a:gridCol w="9025192"/>
              </a:tblGrid>
              <a:tr h="33427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数据类型</a:t>
                      </a:r>
                      <a:endParaRPr sz="12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描述</a:t>
                      </a:r>
                      <a:endParaRPr sz="12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字符串。存储数据常用的数据类型。在 MongoDB 中，UTF-8 编码的字符串才是合法的。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整型数值。用于存储数值。根据你所采用的服务器，可分为 32 位或 64 位。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布尔值。用于存储布尔值（真/假）。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Double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双精度浮点值。用于存储浮点值。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Min/Max keys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将一个值与 BSON（二进制的 JSON）元素的最低值和最高值相对比。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Arrays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用于将数组或列表或多个值存储为一个键。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Timestamp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时间戳。记录文档修改或添加的具体时间。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用于内嵌文档。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用于创建空值。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符号。该数据类型基本上等同于字符串类型，但不同的是，它一般用于采用特殊符号类型的语言。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日期时间。用 UNIX 时间格式来存储当前日期或时间。你可以指定自己的日期时间：创建 Date 对象，传入年月日信息。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962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 ID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对象 ID。用于创建文档的 ID。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Binary Data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二进制数据。用于存储二进制数据。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代码类型。用于在文档中存储 JavaScript 代码。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Regular expression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正则表达式类型。用于存储正则表达式。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53" name="Shape 453"/>
          <p:cNvSpPr/>
          <p:nvPr/>
        </p:nvSpPr>
        <p:spPr>
          <a:xfrm>
            <a:off x="3364230" y="694266"/>
            <a:ext cx="6276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数据库常用命令</a:t>
            </a:r>
          </a:p>
        </p:txBody>
      </p:sp>
      <p:sp>
        <p:nvSpPr>
          <p:cNvPr id="454" name="Shape 454"/>
          <p:cNvSpPr/>
          <p:nvPr/>
        </p:nvSpPr>
        <p:spPr>
          <a:xfrm>
            <a:off x="1662012" y="3580129"/>
            <a:ext cx="3996691" cy="45491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Help查看命令提示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help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db.help()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db.test.help()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db.test.find().help()</a:t>
            </a:r>
          </a:p>
          <a:p>
            <a:pPr marL="415925" indent="-415925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创建/切换数据库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use music</a:t>
            </a:r>
          </a:p>
          <a:p>
            <a:pPr marL="415925" indent="-415925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show dbs</a:t>
            </a:r>
          </a:p>
          <a:p>
            <a:pPr marL="415925" indent="-415925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查看当前使用的数据库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db/db.getName()</a:t>
            </a:r>
          </a:p>
        </p:txBody>
      </p:sp>
      <p:sp>
        <p:nvSpPr>
          <p:cNvPr id="455" name="Shape 455"/>
          <p:cNvSpPr/>
          <p:nvPr/>
        </p:nvSpPr>
        <p:spPr>
          <a:xfrm>
            <a:off x="6805883" y="3580130"/>
            <a:ext cx="4815934" cy="3444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显示当前DB状态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db.stats()</a:t>
            </a:r>
          </a:p>
          <a:p>
            <a:pPr marL="415925" indent="-415925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查看当前DB版本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db.version()</a:t>
            </a:r>
          </a:p>
          <a:p>
            <a:pPr marL="415925" indent="-415925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查看当前DB的链接机器地址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db.getMongo()</a:t>
            </a:r>
          </a:p>
          <a:p>
            <a:pPr marL="415925" indent="-415925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db.dropDatabase()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61" name="Shape 461"/>
          <p:cNvSpPr/>
          <p:nvPr/>
        </p:nvSpPr>
        <p:spPr>
          <a:xfrm>
            <a:off x="1856880" y="694266"/>
            <a:ext cx="9291040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Collection聚集集合操作</a:t>
            </a:r>
          </a:p>
        </p:txBody>
      </p:sp>
      <p:sp>
        <p:nvSpPr>
          <p:cNvPr id="462" name="Shape 462"/>
          <p:cNvSpPr/>
          <p:nvPr/>
        </p:nvSpPr>
        <p:spPr>
          <a:xfrm>
            <a:off x="1662012" y="3211829"/>
            <a:ext cx="9232166" cy="44729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创建一个聚集集合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db.createCollection("collName", {size: 20, capped: true, max: 100});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db.collName.isCapped(); //判断集合是否为定容量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得到指定名称的聚集集合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db.getCollection("account");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得到当前db的所有聚集集合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db.getCollectionNames();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显示当前db所有聚集的状态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db.printCollectionStats();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462351"/>
            <a:ext cx="11704320" cy="1625600"/>
          </a:xfrm>
        </p:spPr>
        <p:txBody>
          <a:bodyPr/>
          <a:p>
            <a:endParaRPr lang="zh-CN" altLang="en-US"/>
          </a:p>
        </p:txBody>
      </p:sp>
      <p:sp>
        <p:nvSpPr>
          <p:cNvPr id="468" name="Shape 468"/>
          <p:cNvSpPr/>
          <p:nvPr/>
        </p:nvSpPr>
        <p:spPr>
          <a:xfrm>
            <a:off x="1141729" y="694266"/>
            <a:ext cx="1072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添加、修改与删除集合数据</a:t>
            </a:r>
          </a:p>
        </p:txBody>
      </p:sp>
      <p:sp>
        <p:nvSpPr>
          <p:cNvPr id="469" name="Shape 469"/>
          <p:cNvSpPr/>
          <p:nvPr/>
        </p:nvSpPr>
        <p:spPr>
          <a:xfrm>
            <a:off x="1221745" y="3476413"/>
            <a:ext cx="10995334" cy="49936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添加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db.users.save({name: ‘zhangsan', age: 25, sex: true});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修改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db.users.update({age: 25}, {$set: {name: 'changeName'}},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name = ‘changeName' where age = 25;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db.users.update({name: 'Lisi'}, {$inc: {age: 50}},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age = age + 50 where name = ‘Lisi';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db.users.update({name: 'Lisi'}, {$inc: {age: 50}, $set: {name: 'hoho'}},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age = age + 50, name = ‘hoho' where name = ‘Lisi';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db.users.remove({age: 132});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83" name="Shape 483"/>
          <p:cNvSpPr/>
          <p:nvPr/>
        </p:nvSpPr>
        <p:spPr>
          <a:xfrm>
            <a:off x="3808729" y="694266"/>
            <a:ext cx="5387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84" name="Shape 484"/>
          <p:cNvSpPr/>
          <p:nvPr/>
        </p:nvSpPr>
        <p:spPr>
          <a:xfrm>
            <a:off x="561345" y="2756746"/>
            <a:ext cx="5782442" cy="61366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查询所有记录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相当于：select* from userInfo;</a:t>
            </a:r>
          </a:p>
          <a:p>
            <a:pPr marL="415925" indent="-415925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查询去重后数据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db.userInfo.distinct("name");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distict name from userInfo;</a:t>
            </a:r>
          </a:p>
          <a:p>
            <a:pPr marL="415925" indent="-415925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=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db.userInfo.find({"age":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 select * from userInfo where age = 22;</a:t>
            </a:r>
          </a:p>
          <a:p>
            <a:pPr marL="415925" indent="-415925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&gt;22;</a:t>
            </a:r>
          </a:p>
          <a:p>
            <a:pPr marL="415925" indent="-415925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&lt;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{$lt: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&lt;22;</a:t>
            </a:r>
          </a:p>
        </p:txBody>
      </p:sp>
      <p:sp>
        <p:nvSpPr>
          <p:cNvPr id="485" name="Shape 485"/>
          <p:cNvSpPr/>
          <p:nvPr/>
        </p:nvSpPr>
        <p:spPr>
          <a:xfrm>
            <a:off x="6609700" y="2430780"/>
            <a:ext cx="6219737" cy="60350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5925" indent="-415925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25}});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&gt;= 25;</a:t>
            </a:r>
          </a:p>
          <a:p>
            <a:pPr marL="415925" indent="-415925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&lt;=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{$lte: 25}});</a:t>
            </a:r>
          </a:p>
          <a:p>
            <a:pPr marL="415925" indent="-415925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&gt;= 23 并且 age &lt;= 26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23, $lte: 26}});</a:t>
            </a:r>
          </a:p>
          <a:p>
            <a:pPr marL="415925" indent="-415925" algn="l" defTabSz="457200">
              <a:buSzPct val="100000"/>
              <a:buAutoNum type="arabicParenBoth" startAt="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查询name中包含 mongo的数据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/mongo/});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//相当于%%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 * from userInfo where name like ‘%mongo%’;</a:t>
            </a:r>
          </a:p>
          <a:p>
            <a:pPr marL="415925" indent="-415925" algn="l" defTabSz="457200">
              <a:buSzPct val="100000"/>
              <a:buAutoNum type="arabicParenBoth" startAt="1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查询name中以mongo开头的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/^mongo/});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 * from userInfo where name like ‘mongo%’;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node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34" name="u=1965453153,2974021351&amp;fm=23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3746500"/>
            <a:ext cx="6604000" cy="2260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91" name="Shape 491"/>
          <p:cNvSpPr/>
          <p:nvPr/>
        </p:nvSpPr>
        <p:spPr>
          <a:xfrm>
            <a:off x="3808729" y="694266"/>
            <a:ext cx="5387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92" name="Shape 492"/>
          <p:cNvSpPr/>
          <p:nvPr/>
        </p:nvSpPr>
        <p:spPr>
          <a:xfrm>
            <a:off x="2177601" y="2699596"/>
            <a:ext cx="8649598" cy="65557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5925" indent="-415925" algn="l" defTabSz="457200">
              <a:buSzPct val="100000"/>
              <a:buAutoNum type="arabicParenBoth" startAt="1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查询指定列name、age数据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name, age from userInfo;</a:t>
            </a:r>
          </a:p>
          <a:p>
            <a:pPr marL="415925" indent="-415925" algn="l" defTabSz="457200">
              <a:buSzPct val="100000"/>
              <a:buAutoNum type="arabicParenBoth" startAt="1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查询指定列name、age数据, age &gt; 25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{$gt: 25}},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name, age from userInfo where age &gt;25;</a:t>
            </a:r>
          </a:p>
          <a:p>
            <a:pPr marL="415925" indent="-415925" algn="l" defTabSz="457200">
              <a:buSzPct val="100000"/>
              <a:buAutoNum type="arabicParenBoth" startAt="1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按照年龄排序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升序：db.userInfo.find().sort({age: 1});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降序：db.userInfo.find().sort({age: -1});</a:t>
            </a:r>
          </a:p>
          <a:p>
            <a:pPr marL="415925" indent="-415925" algn="l" defTabSz="457200">
              <a:buSzPct val="100000"/>
              <a:buAutoNum type="arabicParenBoth" startAt="1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 = zhangsan, age = 22的数据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'zhangsan', age: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name = ‘zhangsan' and age = ’22';</a:t>
            </a:r>
          </a:p>
          <a:p>
            <a:pPr marL="415925" indent="-415925" algn="l" defTabSz="457200">
              <a:buSzPct val="100000"/>
              <a:buAutoNum type="arabicParenBoth" startAt="1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查询前5条数据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db.userInfo.find().limit(5);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top 5 * from userInfo;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98" name="Shape 498"/>
          <p:cNvSpPr/>
          <p:nvPr/>
        </p:nvSpPr>
        <p:spPr>
          <a:xfrm>
            <a:off x="3808729" y="694266"/>
            <a:ext cx="5387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99" name="Shape 499"/>
          <p:cNvSpPr/>
          <p:nvPr/>
        </p:nvSpPr>
        <p:spPr>
          <a:xfrm>
            <a:off x="1122150" y="3219662"/>
            <a:ext cx="7060565" cy="622681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 startAt="1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查询10条以后的数据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db.userInfo.find().skip(10);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id not in (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select top 10 * from userInfo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);</a:t>
            </a:r>
          </a:p>
          <a:p>
            <a:pPr marL="415925" indent="-415925" algn="l" defTabSz="457200">
              <a:buSzPct val="100000"/>
              <a:buAutoNum type="arabicParenBoth" startAt="1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查询在5-1</a:t>
            </a:r>
            <a:r>
              <a:rPr lang="en-US"/>
              <a:t>5</a:t>
            </a:r>
            <a:r>
              <a:t>之间的数据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db.userInfo.find().limit(10).skip(5);</a:t>
            </a:r>
          </a:p>
          <a:p>
            <a:pPr marL="415925" indent="-415925" algn="l" defTabSz="457200">
              <a:buSzPct val="100000"/>
              <a:buAutoNum type="arabicParenBoth" startAt="1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or与 查询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db.userInfo.find({$or: [{age: 22}, {age: 25}]});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= 22 or age = 25;</a:t>
            </a:r>
          </a:p>
          <a:p>
            <a:pPr marL="415925" indent="-415925" algn="l" defTabSz="457200">
              <a:buSzPct val="100000"/>
              <a:buAutoNum type="arabicParenBoth" startAt="1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查询第一条数据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db.userInfo.findOne();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相当于：selecttop 1 * from userInfo;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db.userInfo.find().limit(1);</a:t>
            </a:r>
          </a:p>
          <a:p>
            <a:pPr marL="415925" indent="-415925" algn="l" defTabSz="457200">
              <a:buSzPct val="100000"/>
              <a:buAutoNum type="arabicParenBoth" startAt="2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查询某个结果集的记录条数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25}}).count();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count(*) from userInfo where age &gt;= 20;</a:t>
            </a:r>
          </a:p>
        </p:txBody>
      </p:sp>
      <p:sp>
        <p:nvSpPr>
          <p:cNvPr id="500" name="Shape 500"/>
          <p:cNvSpPr/>
          <p:nvPr/>
        </p:nvSpPr>
        <p:spPr>
          <a:xfrm>
            <a:off x="6575668" y="4088130"/>
            <a:ext cx="6254265" cy="15773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5925" indent="-415925" algn="l" defTabSz="457200">
              <a:buSzPct val="100000"/>
              <a:buAutoNum type="arabicParenBoth" startAt="2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按照某列进行排序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db.userInfo.find({sex: {$exists: true}}).count();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count(sex) from userInfo;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06" name="Shape 506"/>
          <p:cNvSpPr/>
          <p:nvPr/>
        </p:nvSpPr>
        <p:spPr>
          <a:xfrm>
            <a:off x="2028776" y="4234180"/>
            <a:ext cx="894724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NodeJS连接MongoDB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2" name="Shape 512"/>
          <p:cNvSpPr/>
          <p:nvPr/>
        </p:nvSpPr>
        <p:spPr>
          <a:xfrm>
            <a:off x="3341448" y="3648339"/>
            <a:ext cx="6321904" cy="2456922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1410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r>
              <a:t>Express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8" name="Shape 518"/>
          <p:cNvSpPr/>
          <p:nvPr/>
        </p:nvSpPr>
        <p:spPr>
          <a:xfrm>
            <a:off x="425060" y="4234180"/>
            <a:ext cx="12154680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安装和创建基于Express的项目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24" name="Shape 524"/>
          <p:cNvSpPr/>
          <p:nvPr/>
        </p:nvSpPr>
        <p:spPr>
          <a:xfrm>
            <a:off x="671402" y="4234180"/>
            <a:ext cx="11661997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4.1x 初始化项目详解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30" name="Shape 530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路由简介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36" name="Shape 536"/>
          <p:cNvSpPr/>
          <p:nvPr/>
        </p:nvSpPr>
        <p:spPr>
          <a:xfrm>
            <a:off x="3882523" y="4234180"/>
            <a:ext cx="5239753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模板引擎EJS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42" name="Shape 542"/>
          <p:cNvSpPr/>
          <p:nvPr/>
        </p:nvSpPr>
        <p:spPr>
          <a:xfrm>
            <a:off x="4327023" y="694266"/>
            <a:ext cx="435075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什么是EJS</a:t>
            </a:r>
          </a:p>
        </p:txBody>
      </p:sp>
      <p:sp>
        <p:nvSpPr>
          <p:cNvPr id="543" name="Shape 543"/>
          <p:cNvSpPr/>
          <p:nvPr/>
        </p:nvSpPr>
        <p:spPr>
          <a:xfrm>
            <a:off x="1819894" y="3745230"/>
            <a:ext cx="9365012" cy="34061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>
            <a:lvl1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EJS是一个简单高效的模板语言，通过数据和模板，可以生成HTML标记文本。可以说</a:t>
            </a:r>
            <a:r>
              <a:rPr>
                <a:solidFill>
                  <a:srgbClr val="FF0000"/>
                </a:solidFill>
              </a:rPr>
              <a:t>EJS是一个JavaScript库</a:t>
            </a:r>
            <a:r>
              <a:t>，EJS可以同时运行在客户端和服务器端，客户端安装直接引入文件即可，服务器端用npm包安装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</a:t>
            </a:r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549" name="Shape 549"/>
          <p:cNvSpPr/>
          <p:nvPr/>
        </p:nvSpPr>
        <p:spPr>
          <a:xfrm>
            <a:off x="4327023" y="694266"/>
            <a:ext cx="435075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EJS的特点</a:t>
            </a:r>
          </a:p>
        </p:txBody>
      </p:sp>
      <p:sp>
        <p:nvSpPr>
          <p:cNvPr id="550" name="Shape 550"/>
          <p:cNvSpPr/>
          <p:nvPr/>
        </p:nvSpPr>
        <p:spPr>
          <a:xfrm>
            <a:off x="3042285" y="4098290"/>
            <a:ext cx="8002905" cy="2072005"/>
          </a:xfrm>
          <a:prstGeom prst="rect">
            <a:avLst/>
          </a:prstGeom>
          <a:ln w="3175">
            <a:miter lim="400000"/>
          </a:ln>
        </p:spPr>
        <p:txBody>
          <a:bodyPr wrap="squar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0000"/>
                </a:solidFill>
              </a:rPr>
              <a:t>快速编译和渲染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编译速度较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快</a:t>
            </a:r>
            <a:r>
              <a:rPr lang="en-US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0000"/>
                </a:solidFill>
              </a:rPr>
              <a:t>简单的模板标签 </a:t>
            </a:r>
            <a:r>
              <a:rPr lang="en-US">
                <a:solidFill>
                  <a:srgbClr val="FF0000"/>
                </a:solidFill>
              </a:rPr>
              <a:t>(  &lt;%  %&gt;)</a:t>
            </a:r>
            <a:r>
              <a:rPr>
                <a:solidFill>
                  <a:srgbClr val="FF0000"/>
                </a:solidFill>
              </a:rPr>
              <a:t>  </a:t>
            </a:r>
            <a:endParaRPr>
              <a:solidFill>
                <a:srgbClr val="FF0000"/>
              </a:solidFill>
            </a:endParaRP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0000"/>
                </a:solidFill>
              </a:rPr>
              <a:t>支持文本包含 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zh-CN">
                <a:solidFill>
                  <a:srgbClr val="FF0000"/>
                </a:solidFill>
                <a:ea typeface="宋体" panose="02010600030101010101" pitchFamily="2" charset="-122"/>
              </a:rPr>
              <a:t>输出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文本</a:t>
            </a:r>
            <a:r>
              <a:rPr lang="en-US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algn="l" defTabSz="457200">
              <a:buSzPct val="100000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560869" y="694266"/>
            <a:ext cx="5883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什么是NodeJS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572" y="3535680"/>
            <a:ext cx="12085656" cy="382524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是一个基于 Chrome V8 引擎的 JavaScript 运行环境。Node.js 使用了一个事件驱动、非阻塞式 I/O 的模型，使其轻量又高效。</a:t>
            </a:r>
          </a:p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的包管理器 npm，成为世界上最大的开放源代码的生态系统。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56" name="Shape 556"/>
          <p:cNvSpPr/>
          <p:nvPr/>
        </p:nvSpPr>
        <p:spPr>
          <a:xfrm>
            <a:off x="3438024" y="694266"/>
            <a:ext cx="6128753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EJS的成员函数</a:t>
            </a:r>
          </a:p>
        </p:txBody>
      </p:sp>
      <p:sp>
        <p:nvSpPr>
          <p:cNvPr id="557" name="Shape 557"/>
          <p:cNvSpPr/>
          <p:nvPr/>
        </p:nvSpPr>
        <p:spPr>
          <a:xfrm>
            <a:off x="1475830" y="3220829"/>
            <a:ext cx="10403205" cy="179451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Render(st</a:t>
            </a:r>
            <a:r>
              <a:rPr lang="en-US"/>
              <a:t>x</a:t>
            </a:r>
            <a:r>
              <a:t>r,data,[option]):直接渲染字符串并生成html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str：需要解析的字符串模板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data：数据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option：配置选项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63" name="Shape 563"/>
          <p:cNvSpPr/>
          <p:nvPr/>
        </p:nvSpPr>
        <p:spPr>
          <a:xfrm>
            <a:off x="3438024" y="694266"/>
            <a:ext cx="6128753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EJS的常用标签</a:t>
            </a:r>
          </a:p>
        </p:txBody>
      </p:sp>
      <p:sp>
        <p:nvSpPr>
          <p:cNvPr id="564" name="Shape 564"/>
          <p:cNvSpPr/>
          <p:nvPr/>
        </p:nvSpPr>
        <p:spPr>
          <a:xfrm>
            <a:off x="2121428" y="4094796"/>
            <a:ext cx="8632825" cy="1564005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0000"/>
                </a:solidFill>
              </a:rPr>
              <a:t>&lt;% %&gt;流程控制标签</a:t>
            </a:r>
            <a:endParaRPr>
              <a:solidFill>
                <a:srgbClr val="FF0000"/>
              </a:solidFill>
            </a:endParaRP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&lt;%= %&gt;输出标签（原文输出HTML标签）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0000"/>
                </a:solidFill>
              </a:rPr>
              <a:t>&lt;%- %&gt;输出标签（HTML会被浏览器解析）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70" name="Shape 570"/>
          <p:cNvSpPr/>
          <p:nvPr/>
        </p:nvSpPr>
        <p:spPr>
          <a:xfrm>
            <a:off x="4820141" y="854921"/>
            <a:ext cx="336451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Includes</a:t>
            </a:r>
          </a:p>
        </p:txBody>
      </p:sp>
      <p:sp>
        <p:nvSpPr>
          <p:cNvPr id="571" name="Shape 571"/>
          <p:cNvSpPr/>
          <p:nvPr/>
        </p:nvSpPr>
        <p:spPr>
          <a:xfrm>
            <a:off x="2177350" y="3220187"/>
            <a:ext cx="8650100" cy="18821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&lt;ul&gt;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&lt;% users.forEach(function(user){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&lt;%- include('user/show', {user: user});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&lt;% });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77" name="Shape 577"/>
          <p:cNvSpPr/>
          <p:nvPr/>
        </p:nvSpPr>
        <p:spPr>
          <a:xfrm>
            <a:off x="2968564" y="4234180"/>
            <a:ext cx="706767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项目实战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83" name="Shape 583"/>
          <p:cNvSpPr/>
          <p:nvPr/>
        </p:nvSpPr>
        <p:spPr>
          <a:xfrm>
            <a:off x="5586729" y="4234180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注册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89" name="Shape 589"/>
          <p:cNvSpPr/>
          <p:nvPr/>
        </p:nvSpPr>
        <p:spPr>
          <a:xfrm>
            <a:off x="5586729" y="4234180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登录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95" name="Shape 595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-添加评论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01" name="Shape 601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-评论列表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07" name="Shape 607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-列表分页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7" name="Shape 147"/>
          <p:cNvSpPr/>
          <p:nvPr/>
        </p:nvSpPr>
        <p:spPr>
          <a:xfrm>
            <a:off x="611972" y="3673793"/>
            <a:ext cx="12085656" cy="3549015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可以解析JS代码（没有浏览器安全级别的限制）提供很多系统级别的API，如：</a:t>
            </a:r>
            <a:br/>
            <a:r>
              <a:t>- 文件的读写   </a:t>
            </a:r>
            <a:r>
              <a:rPr lang="en-US"/>
              <a:t>fs </a:t>
            </a:r>
            <a:br>
              <a:rPr lang="en-US"/>
            </a:br>
            <a:r>
              <a:t>- 进程的管理</a:t>
            </a:r>
            <a:r>
              <a:rPr lang="en-US"/>
              <a:t>  process</a:t>
            </a:r>
            <a:br>
              <a:rPr lang="en-US"/>
            </a:br>
            <a:r>
              <a:t>- 网络通信  </a:t>
            </a:r>
            <a:r>
              <a:rPr lang="en-US"/>
              <a:t>socket</a:t>
            </a:r>
            <a:br>
              <a:rPr lang="en-US"/>
            </a:br>
            <a:r>
              <a:t>- ……</a:t>
            </a:r>
          </a:p>
        </p:txBody>
      </p:sp>
      <p:sp>
        <p:nvSpPr>
          <p:cNvPr id="148" name="Shape 148"/>
          <p:cNvSpPr/>
          <p:nvPr/>
        </p:nvSpPr>
        <p:spPr>
          <a:xfrm>
            <a:off x="3560869" y="694266"/>
            <a:ext cx="5883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什么是NodeJS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3" name="Shape 613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-上传图片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9" name="Shape 619"/>
          <p:cNvSpPr/>
          <p:nvPr/>
        </p:nvSpPr>
        <p:spPr>
          <a:xfrm>
            <a:off x="3745322" y="4234180"/>
            <a:ext cx="55141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-详情页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25" name="Shape 625"/>
          <p:cNvSpPr/>
          <p:nvPr/>
        </p:nvSpPr>
        <p:spPr>
          <a:xfrm>
            <a:off x="5191064" y="4323080"/>
            <a:ext cx="2622672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socket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31" name="Shape 631"/>
          <p:cNvSpPr/>
          <p:nvPr/>
        </p:nvSpPr>
        <p:spPr>
          <a:xfrm>
            <a:off x="4227836" y="694266"/>
            <a:ext cx="454912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什么Socket</a:t>
            </a:r>
          </a:p>
        </p:txBody>
      </p:sp>
      <p:sp>
        <p:nvSpPr>
          <p:cNvPr id="632" name="Shape 632"/>
          <p:cNvSpPr/>
          <p:nvPr/>
        </p:nvSpPr>
        <p:spPr>
          <a:xfrm>
            <a:off x="1819894" y="3979546"/>
            <a:ext cx="9365012" cy="179451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>
            <a:lvl1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网络上的两个程序通过一个双向的通信连接实现数据的交换，这个连接的一端称为一个socket。 </a:t>
            </a:r>
            <a:r>
              <a:rPr lang="en-US"/>
              <a:t>(</a:t>
            </a:r>
            <a:r>
              <a:rPr lang="zh-CN">
                <a:ea typeface="宋体" panose="02010600030101010101" pitchFamily="2" charset="-122"/>
              </a:rPr>
              <a:t>服务器端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en-US">
                <a:ea typeface="宋体" panose="02010600030101010101" pitchFamily="2" charset="-122"/>
              </a:rPr>
              <a:t>客户端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462351"/>
            <a:ext cx="11704320" cy="1625600"/>
          </a:xfrm>
        </p:spPr>
        <p:txBody>
          <a:bodyPr/>
          <a:p>
            <a:endParaRPr lang="zh-CN" altLang="en-US"/>
          </a:p>
        </p:txBody>
      </p:sp>
      <p:sp>
        <p:nvSpPr>
          <p:cNvPr id="638" name="Shape 638"/>
          <p:cNvSpPr/>
          <p:nvPr/>
        </p:nvSpPr>
        <p:spPr>
          <a:xfrm>
            <a:off x="3413064" y="694266"/>
            <a:ext cx="617867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socket通信流程</a:t>
            </a:r>
          </a:p>
        </p:txBody>
      </p:sp>
      <p:pic>
        <p:nvPicPr>
          <p:cNvPr id="639" name="05232335-fb19fc7527e944d4845ef40831da4ec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058" y="3440538"/>
            <a:ext cx="9080684" cy="5359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51" name="Shape 651"/>
          <p:cNvSpPr/>
          <p:nvPr/>
        </p:nvSpPr>
        <p:spPr>
          <a:xfrm>
            <a:off x="4210690" y="4323080"/>
            <a:ext cx="4583421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WebSocket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57" name="Shape 657"/>
          <p:cNvSpPr/>
          <p:nvPr/>
        </p:nvSpPr>
        <p:spPr>
          <a:xfrm>
            <a:off x="4647376" y="4323080"/>
            <a:ext cx="371004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Socket.io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42452"/>
            <a:ext cx="13004800" cy="8507307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7669" y="2355122"/>
            <a:ext cx="9878073" cy="5556039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648" y="5720818"/>
            <a:ext cx="1664839" cy="49932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901440" y="3691233"/>
            <a:ext cx="4859982" cy="112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 dirty="0"/>
          </a:p>
        </p:txBody>
      </p:sp>
      <p:sp>
        <p:nvSpPr>
          <p:cNvPr id="9" name="TextBox 8"/>
          <p:cNvSpPr txBox="1"/>
          <p:nvPr/>
        </p:nvSpPr>
        <p:spPr>
          <a:xfrm>
            <a:off x="4742281" y="3876210"/>
            <a:ext cx="4986516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5" b="1" dirty="0" smtClean="0">
                <a:solidFill>
                  <a:srgbClr val="232A34"/>
                </a:solidFill>
              </a:rPr>
              <a:t>THANK  YOU</a:t>
            </a:r>
            <a:endParaRPr lang="zh-CN" altLang="en-US" sz="4265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227369" y="694266"/>
            <a:ext cx="8550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为什么要学习NodeJS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759" y="3395980"/>
            <a:ext cx="4467149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algn="ctr"/>
            <a:r>
              <a:t>Node-Webkit</a:t>
            </a:r>
          </a:p>
        </p:txBody>
      </p:sp>
      <p:sp>
        <p:nvSpPr>
          <p:cNvPr id="156" name="Shape 156"/>
          <p:cNvSpPr/>
          <p:nvPr/>
        </p:nvSpPr>
        <p:spPr>
          <a:xfrm>
            <a:off x="7382268" y="3395980"/>
            <a:ext cx="2863064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NodeOS</a:t>
            </a:r>
          </a:p>
        </p:txBody>
      </p:sp>
      <p:sp>
        <p:nvSpPr>
          <p:cNvPr id="157" name="Shape 157"/>
          <p:cNvSpPr/>
          <p:nvPr/>
        </p:nvSpPr>
        <p:spPr>
          <a:xfrm>
            <a:off x="1638724" y="4368800"/>
            <a:ext cx="4498340" cy="87122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Express</a:t>
            </a:r>
            <a:r>
              <a:t>  </a:t>
            </a:r>
            <a:r>
              <a:rPr lang="en-US"/>
              <a:t>koa</a:t>
            </a:r>
            <a:r>
              <a:t> </a:t>
            </a:r>
          </a:p>
        </p:txBody>
      </p:sp>
      <p:sp>
        <p:nvSpPr>
          <p:cNvPr id="158" name="Shape 158"/>
          <p:cNvSpPr/>
          <p:nvPr/>
        </p:nvSpPr>
        <p:spPr>
          <a:xfrm>
            <a:off x="5868247" y="4441190"/>
            <a:ext cx="2098040" cy="87122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lang="en-US"/>
              <a:t>  </a:t>
            </a:r>
            <a:r>
              <a:t>Jade</a:t>
            </a:r>
          </a:p>
        </p:txBody>
      </p:sp>
      <p:sp>
        <p:nvSpPr>
          <p:cNvPr id="159" name="Shape 159"/>
          <p:cNvSpPr/>
          <p:nvPr/>
        </p:nvSpPr>
        <p:spPr>
          <a:xfrm>
            <a:off x="8401469" y="4513580"/>
            <a:ext cx="1301497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EJS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734113" y="5631180"/>
            <a:ext cx="2664182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Forever</a:t>
            </a:r>
          </a:p>
        </p:txBody>
      </p:sp>
      <p:sp>
        <p:nvSpPr>
          <p:cNvPr id="161" name="Shape 161"/>
          <p:cNvSpPr/>
          <p:nvPr/>
        </p:nvSpPr>
        <p:spPr>
          <a:xfrm>
            <a:off x="5055938" y="5631180"/>
            <a:ext cx="1605992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PM2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734507" y="5631180"/>
            <a:ext cx="2090853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Log.io</a:t>
            </a:r>
          </a:p>
        </p:txBody>
      </p:sp>
      <p:sp>
        <p:nvSpPr>
          <p:cNvPr id="163" name="Shape 163"/>
          <p:cNvSpPr/>
          <p:nvPr/>
        </p:nvSpPr>
        <p:spPr>
          <a:xfrm>
            <a:off x="2677702" y="6748780"/>
            <a:ext cx="1981811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Grunt</a:t>
            </a:r>
          </a:p>
        </p:txBody>
      </p:sp>
      <p:sp>
        <p:nvSpPr>
          <p:cNvPr id="164" name="Shape 164"/>
          <p:cNvSpPr/>
          <p:nvPr/>
        </p:nvSpPr>
        <p:spPr>
          <a:xfrm>
            <a:off x="5434965" y="6676390"/>
            <a:ext cx="1647825" cy="871220"/>
          </a:xfrm>
          <a:prstGeom prst="rect">
            <a:avLst/>
          </a:prstGeom>
          <a:ln w="3175">
            <a:miter lim="400000"/>
          </a:ln>
        </p:spPr>
        <p:txBody>
          <a:bodyPr wrap="squar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Gulp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965838" y="6748780"/>
            <a:ext cx="3218308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Webpack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638977" y="7866380"/>
            <a:ext cx="2343913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Mocha</a:t>
            </a:r>
          </a:p>
        </p:txBody>
      </p:sp>
      <p:sp>
        <p:nvSpPr>
          <p:cNvPr id="167" name="Shape 167"/>
          <p:cNvSpPr/>
          <p:nvPr/>
        </p:nvSpPr>
        <p:spPr>
          <a:xfrm>
            <a:off x="4398611" y="7866380"/>
            <a:ext cx="2260246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FF0000"/>
                </a:solidFill>
              </a:rPr>
              <a:t>Karma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492229" y="7866380"/>
            <a:ext cx="1424941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4" name="Shape 174"/>
          <p:cNvSpPr/>
          <p:nvPr/>
        </p:nvSpPr>
        <p:spPr>
          <a:xfrm>
            <a:off x="4005369" y="694266"/>
            <a:ext cx="4994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NodeJS安装</a:t>
            </a:r>
          </a:p>
        </p:txBody>
      </p:sp>
      <p:sp>
        <p:nvSpPr>
          <p:cNvPr id="175" name="Shape 175"/>
          <p:cNvSpPr/>
          <p:nvPr/>
        </p:nvSpPr>
        <p:spPr>
          <a:xfrm>
            <a:off x="1946861" y="3508904"/>
            <a:ext cx="9111078" cy="3641725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Node.js版本：</a:t>
            </a:r>
          </a:p>
          <a:p>
            <a:pPr algn="l">
              <a:spcBef>
                <a:spcPts val="3200"/>
              </a:spcBef>
              <a:defRPr sz="27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v6.9.4 LTS  v7.4.0 Current</a:t>
            </a:r>
          </a:p>
          <a:p>
            <a:pPr algn="l">
              <a:spcBef>
                <a:spcPts val="3200"/>
              </a:spcBef>
              <a:defRPr sz="27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偶数位为</a:t>
            </a:r>
            <a:r>
              <a:rPr lang="zh-CN"/>
              <a:t>偶数</a:t>
            </a:r>
            <a:r>
              <a:t>稳定版本：v6.8.x   v6.6.x   v6.4.x</a:t>
            </a:r>
            <a:br/>
            <a:r>
              <a:rPr lang="zh-CN"/>
              <a:t>偶</a:t>
            </a:r>
            <a:r>
              <a:t>数位为</a:t>
            </a:r>
            <a:r>
              <a:rPr lang="zh-CN"/>
              <a:t>奇数</a:t>
            </a:r>
            <a:r>
              <a:t>非稳定版本：v6.9.x   v6.7.x   v6.5.x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UNIT_TABLE_BEAUTIFY" val="smartTable{0bb1b7f5-8303-4f67-8795-f650ce878f3c}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6916</Words>
  <Application>WPS 演示</Application>
  <PresentationFormat/>
  <Paragraphs>586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</vt:lpstr>
      <vt:lpstr>宋体</vt:lpstr>
      <vt:lpstr>Wingdings</vt:lpstr>
      <vt:lpstr>Chalkduster</vt:lpstr>
      <vt:lpstr>Segoe Print</vt:lpstr>
      <vt:lpstr>Helvetica Neue</vt:lpstr>
      <vt:lpstr>华文楷体</vt:lpstr>
      <vt:lpstr>Courier</vt:lpstr>
      <vt:lpstr>Courier New</vt:lpstr>
      <vt:lpstr>Helvetica</vt:lpstr>
      <vt:lpstr>冬青黑体简体中文 W3</vt:lpstr>
      <vt:lpstr>黑体</vt:lpstr>
      <vt:lpstr>Calibri</vt:lpstr>
      <vt:lpstr>微软雅黑</vt:lpstr>
      <vt:lpstr>Arial Unicode MS</vt:lpstr>
      <vt:lpstr>Shree Devanagari 714</vt:lpstr>
      <vt:lpstr>自定义设计方案</vt:lpstr>
      <vt:lpstr>1_自定义设计方案</vt:lpstr>
      <vt:lpstr>2_自定义设计方案</vt:lpstr>
      <vt:lpstr>1_Office 主题</vt:lpstr>
      <vt:lpstr>3_自定义设计方案</vt:lpstr>
      <vt:lpstr>PowerPoint 演示文稿</vt:lpstr>
      <vt:lpstr>PowerPoint 演示文稿</vt:lpstr>
      <vt:lpstr>PowerPoint 演示文稿</vt:lpstr>
      <vt:lpstr>NodeJs教学</vt:lpstr>
      <vt:lpstr>node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想·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NodeJS视频教程</dc:title>
  <dc:creator/>
  <cp:lastModifiedBy>86180</cp:lastModifiedBy>
  <cp:revision>184</cp:revision>
  <dcterms:created xsi:type="dcterms:W3CDTF">2017-10-13T06:44:00Z</dcterms:created>
  <dcterms:modified xsi:type="dcterms:W3CDTF">2022-06-27T02:11:10Z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A88233FB2BF340EDB789F2AF33E0F69F</vt:lpwstr>
  </property>
</Properties>
</file>