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</p:sldMasterIdLst>
  <p:sldIdLst>
    <p:sldId id="259" r:id="rId28"/>
    <p:sldId id="262" r:id="rId29"/>
    <p:sldId id="265" r:id="rId30"/>
    <p:sldId id="268" r:id="rId31"/>
    <p:sldId id="271" r:id="rId32"/>
    <p:sldId id="274" r:id="rId33"/>
    <p:sldId id="277" r:id="rId34"/>
    <p:sldId id="280" r:id="rId35"/>
    <p:sldId id="283" r:id="rId36"/>
    <p:sldId id="286" r:id="rId37"/>
    <p:sldId id="289" r:id="rId38"/>
    <p:sldId id="292" r:id="rId39"/>
    <p:sldId id="295" r:id="rId40"/>
    <p:sldId id="298" r:id="rId41"/>
    <p:sldId id="301" r:id="rId42"/>
    <p:sldId id="304" r:id="rId43"/>
    <p:sldId id="307" r:id="rId44"/>
    <p:sldId id="310" r:id="rId45"/>
    <p:sldId id="313" r:id="rId46"/>
    <p:sldId id="316" r:id="rId47"/>
    <p:sldId id="319" r:id="rId48"/>
    <p:sldId id="322" r:id="rId49"/>
    <p:sldId id="325" r:id="rId50"/>
    <p:sldId id="328" r:id="rId51"/>
    <p:sldId id="331" r:id="rId52"/>
    <p:sldId id="334" r:id="rId53"/>
  </p:sldIdLst>
  <p:sldSz cx="13004800" cy="7315200"/>
  <p:notesSz cx="6858000" cy="9144000"/>
  <p:custDataLst>
    <p:tags r:id="rId5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08" y="-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EC35E8-1E13-4D13-B3EF-6E91A79DCAC6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E16EFB-7027-44B4-BC22-7B6C7B608F8C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082F40-6E3F-4C89-878E-DE7062C597EB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D41DE5-2616-4F52-AEBA-5097E8589E15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B867D5-E089-448B-B95A-BB151527AA97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9A3338-27B2-43F2-BBB3-166F9985C464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E95314-E2CD-474F-8FF2-96986A131B27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629C9B-E1CF-4B12-9A5A-A1E108983011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03EDBD4-D5A9-4315-BD72-E53D504C03DA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B4F359-04AF-43A5-8995-411BBFE2DC7F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32D749-AD3F-44B5-88DF-B960EEDAF4A4}" type="datetimeFigureOut">
              <a:rPr lang="en-US" smtClean="0" smtId="4294967295"/>
              <a:t>4/3/2019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458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503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poj.org/problem?id=3356" TargetMode="External"/><Relationship Id="rId4" Type="http://schemas.openxmlformats.org/officeDocument/2006/relationships/hyperlink" Target="http://poj.org/problem?id=108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257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339080?from=search&amp;seid=11934838010834623209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www.luogu.org/problemnew/show/P1091" TargetMode="External"/><Relationship Id="rId5" Type="http://schemas.openxmlformats.org/officeDocument/2006/relationships/hyperlink" Target="http://acm.hdu.edu.cn/showproblem.php?pid=5256" TargetMode="External"/><Relationship Id="rId4" Type="http://schemas.openxmlformats.org/officeDocument/2006/relationships/hyperlink" Target="http://acm.hdu.edu.cn/showproblem.php?pid=108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724707"/>
            <a:ext cx="1839270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 spc="-44">
                <a:solidFill>
                  <a:srgbClr val="224466"/>
                </a:solidFill>
                <a:latin typeface="BFWRJA+Segoe UI"/>
                <a:cs typeface="BFWRJA+Segoe UI"/>
              </a:rPr>
              <a:t>LCS—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6371376"/>
            <a:ext cx="3174161" cy="572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11"/>
              </a:lnSpc>
              <a:spcBef>
                <a:spcPct val="0"/>
              </a:spcBef>
              <a:spcAft>
                <a:spcPct val="0"/>
              </a:spcAft>
            </a:pPr>
            <a:r>
              <a:rPr sz="1800" spc="10">
                <a:solidFill>
                  <a:srgbClr val="24292E"/>
                </a:solidFill>
                <a:latin typeface="SimSun"/>
                <a:cs typeface="SimSun"/>
              </a:rPr>
              <a:t>最长公共子序列不需要连续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96020" y="6834571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637877"/>
            <a:ext cx="13004785" cy="150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假设我们用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C[i,j]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表示</a:t>
            </a:r>
            <a:r>
              <a:rPr sz="2150" spc="14">
                <a:solidFill>
                  <a:srgbClr val="24292E"/>
                </a:solidFill>
                <a:latin typeface="Segoe UI"/>
                <a:cs typeface="Segoe UI"/>
              </a:rPr>
              <a:t>Xi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Yj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的长度（直接保存最长公共子序列的中间结果不现实，需要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先借助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的长度）。其中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X</a:t>
            </a:r>
            <a:r>
              <a:rPr sz="2150" spc="2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{x1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...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xm}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Y</a:t>
            </a:r>
            <a:r>
              <a:rPr sz="2150" spc="2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={y1...yn}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4">
                <a:solidFill>
                  <a:srgbClr val="24292E"/>
                </a:solidFill>
                <a:latin typeface="Segoe UI"/>
                <a:cs typeface="Segoe UI"/>
              </a:rPr>
              <a:t>Xi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{x1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... xi}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Yj={y1...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yj}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。</a:t>
            </a:r>
          </a:p>
          <a:p>
            <a:pPr marL="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可得动态转移方程如下：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314912"/>
            <a:ext cx="5689024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s1={1,3,4,5,6,7,7,8}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s2={3,5,7,4,8,6,7,8,2}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5931921"/>
            <a:ext cx="13190666" cy="1521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图中的空白格子需要填上相应的数字（这个数字就是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C[i,j]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的定义，记录的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的长度值）。填的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规则依据公式，简单来说：如果横竖（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i,j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）对应的两个元素相等，该格子的值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c[i-1,j-1] +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。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如果不等，取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c[i-1,j]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c[i,j-1]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的最大值。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2850" y="6834572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1171746"/>
            <a:ext cx="2618296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首先初始化该表。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72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762376"/>
            <a:ext cx="9932533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当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i=2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j=1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时，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的元素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3</a:t>
            </a:r>
            <a:r>
              <a:rPr sz="2150" spc="18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的元素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3</a:t>
            </a:r>
            <a:r>
              <a:rPr sz="2150" spc="18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相等，所以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C[2,1]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C[1,0]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+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72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7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543400"/>
            <a:ext cx="10201823" cy="11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当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i=2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j=2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时，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的元素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3</a:t>
            </a:r>
            <a:r>
              <a:rPr sz="2150" spc="18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的元素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5</a:t>
            </a:r>
            <a:r>
              <a:rPr sz="2150" spc="18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不等，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C[2,2]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=max(C[1,2],C[2,1])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图中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C[1,2]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C[2,1]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背景色为浅黄色。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6474585"/>
            <a:ext cx="6970664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根据性质，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c[8,9]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的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的长度，即为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8463" y="448619"/>
            <a:ext cx="7989103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>
                <a:solidFill>
                  <a:srgbClr val="224466"/>
                </a:solidFill>
                <a:latin typeface="FPEOIN+Segoe UI"/>
                <a:cs typeface="FPEOIN+Segoe UI"/>
              </a:rPr>
              <a:t>--</a:t>
            </a:r>
            <a:r>
              <a:rPr sz="3500" spc="-15">
                <a:solidFill>
                  <a:srgbClr val="0366D6"/>
                </a:solidFill>
                <a:latin typeface="FPEOIN+Segoe UI"/>
                <a:cs typeface="FPEOIN+Segoe UI"/>
                <a:hlinkClick r:id="rId3"/>
              </a:rPr>
              <a:t>POJ1458(Common</a:t>
            </a:r>
            <a:r>
              <a:rPr sz="3500">
                <a:solidFill>
                  <a:srgbClr val="0366D6"/>
                </a:solidFill>
                <a:latin typeface="FPEOIN+Segoe UI"/>
                <a:cs typeface="FPEOIN+Segoe UI"/>
                <a:hlinkClick r:id="rId3"/>
              </a:rPr>
              <a:t> </a:t>
            </a:r>
            <a:r>
              <a:rPr sz="3500" spc="-11">
                <a:solidFill>
                  <a:srgbClr val="0366D6"/>
                </a:solidFill>
                <a:latin typeface="FPEOIN+Segoe UI"/>
                <a:cs typeface="FPEOIN+Segoe UI"/>
                <a:hlinkClick r:id="rId3"/>
              </a:rPr>
              <a:t>Subsequence)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6607873"/>
            <a:ext cx="11430134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题意：输入不定行，每行两个字符串，求每一行两个字符串的最长公共子序列长度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9193" y="69942"/>
            <a:ext cx="4005893" cy="192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const</a:t>
            </a:r>
            <a:r>
              <a:rPr sz="1850" b="1" spc="5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MAXDP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1e3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const</a:t>
            </a:r>
            <a:r>
              <a:rPr sz="1850" b="1" spc="5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MAXS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1e7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dp[MAXDP][MAXDP];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char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s1[MAXS], s2[MAXS];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LCS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char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* s1,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char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* s2)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5226" y="1669361"/>
            <a:ext cx="4451092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len1 = 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strlen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(s1)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//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len2 = 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strlen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(s2)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i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i &lt;= len1; i++)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6919" y="1669361"/>
            <a:ext cx="997556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s1,s2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1403" y="1669361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31872" y="1669361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1259" y="2469064"/>
            <a:ext cx="4451092" cy="863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j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j &lt;= len2; j++)</a:t>
            </a:r>
          </a:p>
          <a:p>
            <a:pPr marL="143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7440" y="3002203"/>
            <a:ext cx="3412470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(i ==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|| j ==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</a:t>
            </a:r>
          </a:p>
          <a:p>
            <a:pPr marL="516173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dp[i][j]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else</a:t>
            </a:r>
            <a:r>
              <a:rPr sz="1850" b="1" spc="5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(s1[i] == s2[j])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73612" y="3801919"/>
            <a:ext cx="4747747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dp[i][j] = dp[i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][j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+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57440" y="4068483"/>
            <a:ext cx="868530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else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3612" y="4335059"/>
            <a:ext cx="638004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dp[i][j] = max(dp[i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][j], dp[i][j -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41403" y="4601622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1259" y="4868198"/>
            <a:ext cx="3264324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dp[len1][len2];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9193" y="5134762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9193" y="5401338"/>
            <a:ext cx="1642543" cy="863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main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()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25298" y="5934477"/>
            <a:ext cx="3708923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s1[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= </a:t>
            </a:r>
            <a:r>
              <a:rPr sz="1850">
                <a:solidFill>
                  <a:srgbClr val="DD1144"/>
                </a:solidFill>
                <a:latin typeface="Consolas"/>
                <a:cs typeface="Consolas"/>
              </a:rPr>
              <a:t>' '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, s2[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= </a:t>
            </a:r>
            <a:r>
              <a:rPr sz="1850">
                <a:solidFill>
                  <a:srgbClr val="DD1144"/>
                </a:solidFill>
                <a:latin typeface="Consolas"/>
                <a:cs typeface="Consolas"/>
              </a:rPr>
              <a:t>' '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25226" y="6201041"/>
            <a:ext cx="4747907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while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cin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&gt;&gt; s1 +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&gt;&gt; s2 +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</a:t>
            </a:r>
          </a:p>
          <a:p>
            <a:pPr marL="516032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cout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&lt;&lt; LCS(s1, s2) &lt;&lt; 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endl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472850" y="6834578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09193" y="7000756"/>
            <a:ext cx="868419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 </a:t>
            </a: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//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33247" y="7000756"/>
            <a:ext cx="2006389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O</a:t>
            </a:r>
            <a:r>
              <a:rPr sz="1850" i="1" spc="1384">
                <a:solidFill>
                  <a:srgbClr val="999988"/>
                </a:solidFill>
                <a:latin typeface="Times New Roman"/>
                <a:cs typeface="Times New Roman"/>
              </a:rPr>
              <a:t> </a:t>
            </a: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len1*len2)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428852"/>
            <a:ext cx="1397526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 spc="-62">
                <a:solidFill>
                  <a:srgbClr val="224466"/>
                </a:solidFill>
                <a:latin typeface="HDIIFF+Segoe UI"/>
                <a:cs typeface="HDIIFF+Segoe UI"/>
              </a:rPr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8677" y="3256710"/>
            <a:ext cx="8863951" cy="207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1.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还原最长公共子序列、记录路径：</a:t>
            </a: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HDU1503(Advanced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 </a:t>
            </a:r>
            <a:r>
              <a:rPr sz="2150" spc="1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Fruits)</a:t>
            </a:r>
          </a:p>
          <a:p>
            <a:pPr marL="0" marR="0">
              <a:lnSpc>
                <a:spcPts val="2265"/>
              </a:lnSpc>
              <a:spcBef>
                <a:spcPts val="1432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2.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  <a:hlinkClick r:id="rId4"/>
              </a:rPr>
              <a:t>变形：</a:t>
            </a:r>
          </a:p>
          <a:p>
            <a:pPr marL="83303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POJ1080(Human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150" spc="14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Gene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150" spc="1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Functions)</a:t>
            </a:r>
          </a:p>
          <a:p>
            <a:pPr marL="833030" marR="0">
              <a:lnSpc>
                <a:spcPts val="2265"/>
              </a:lnSpc>
              <a:spcBef>
                <a:spcPts val="1557"/>
              </a:spcBef>
              <a:spcAft>
                <a:spcPct val="0"/>
              </a:spcAft>
            </a:pP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5"/>
              </a:rPr>
              <a:t>POJ3356(AGTC)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2850" y="6834578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675958"/>
            <a:ext cx="1296819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区别是区别就是因为是连续的，如果两个元素不等，那么就要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=0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了而不能用之前一个状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3085335"/>
            <a:ext cx="2066116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态的最大元素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714044"/>
            <a:ext cx="1513935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给定序列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3129350"/>
            <a:ext cx="2849360" cy="69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s1={3,5,7,4,8,6,7,8,2}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347" y="3538725"/>
            <a:ext cx="2640674" cy="69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s2={1,3,4,5,6,7,7,8}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347" y="3942169"/>
            <a:ext cx="7794033" cy="111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的相同子序列，且该子序列的长度最长，即是</a:t>
            </a:r>
            <a:r>
              <a:rPr sz="2150" spc="-23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的其中一个最长公共子序列是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{3,4,6,7,8}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96020" y="6834571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704940"/>
            <a:ext cx="1606966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>
                <a:solidFill>
                  <a:srgbClr val="224466"/>
                </a:solidFill>
                <a:latin typeface="WNBGGR+Segoe UI"/>
                <a:cs typeface="WNBGGR+Segoe UI"/>
              </a:rPr>
              <a:t>LIS--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3532787"/>
            <a:ext cx="483495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假设有序列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A</a:t>
            </a:r>
            <a:r>
              <a:rPr sz="2150" spc="21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{5,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8,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6,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6,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9,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7}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347" y="3942163"/>
            <a:ext cx="6497353" cy="11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其递增子序列有：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{5,8,9}, {2,6,9},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{5,6,7}……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其中，最长递增子序列为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6,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9}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6,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7}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9207" y="1134084"/>
            <a:ext cx="1251931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>
                <a:solidFill>
                  <a:srgbClr val="224466"/>
                </a:solidFill>
                <a:latin typeface="AVMNOC+Segoe UI"/>
                <a:cs typeface="AVMNOC+Segoe UI"/>
              </a:rPr>
              <a:t>LIS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1961931"/>
            <a:ext cx="11783914" cy="11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设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dp[i]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表示以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i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结尾的子序列中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LIS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dp[j]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(0&lt;=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j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&lt;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i)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来表示在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i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之前的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LIS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的长度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有一序列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A={5,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4,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8,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6,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7}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771171"/>
            <a:ext cx="5539934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d(i) =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max{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d(j)+1}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,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且满足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A[i] 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&gt;=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A[j]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8677" y="3332861"/>
            <a:ext cx="7888806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1.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max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显然是为了找到最长的满足条件的序列，容易理解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77" y="3808888"/>
            <a:ext cx="12822517" cy="11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2.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在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max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里面加入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作为比较的一员，是因为，最坏的情况就是序列是单调递减的，那么每个</a:t>
            </a:r>
          </a:p>
          <a:p>
            <a:pPr marL="28085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数都可以算是一个子序列，一个数的长度当然为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677" y="4703791"/>
            <a:ext cx="12920806" cy="1112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3.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d[j]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为什么要加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呢，因为比较的数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A[i] &gt;</a:t>
            </a:r>
            <a:r>
              <a:rPr sz="2150" spc="23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A[j]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，那么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A[i]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就是最长子序列的一员，所以直接在</a:t>
            </a:r>
          </a:p>
          <a:p>
            <a:pPr marL="28085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d[j]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上加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8463" y="420057"/>
            <a:ext cx="3056655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>
                <a:solidFill>
                  <a:srgbClr val="224466"/>
                </a:solidFill>
                <a:latin typeface="MCWCRQ+Segoe UI"/>
                <a:cs typeface="MCWCRQ+Segoe UI"/>
              </a:rPr>
              <a:t>--</a:t>
            </a:r>
            <a:r>
              <a:rPr sz="3500" spc="-12">
                <a:solidFill>
                  <a:srgbClr val="0366D6"/>
                </a:solidFill>
                <a:latin typeface="MCWCRQ+Segoe UI"/>
                <a:cs typeface="MCWCRQ+Segoe UI"/>
                <a:hlinkClick r:id="rId3"/>
              </a:rPr>
              <a:t>HDU1257-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1295515"/>
            <a:ext cx="13017653" cy="1521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我们所求的拦截系统的数目其实就是一个序列的所有递减子序列，并使其数量尽量减少，然后</a:t>
            </a:r>
          </a:p>
          <a:p>
            <a:pPr marL="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递减子序列的数目又会等于最长上升子序列中所含元素的个数；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不理解的话可以去看下下面的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193" y="2773715"/>
            <a:ext cx="997556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Input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193" y="3040291"/>
            <a:ext cx="4747457" cy="192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8 389 207 155 300 299 170 158 65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1 100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6 300 200 400 200 100 500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8 500 300 400 200 300 100 200 50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8 500 300 400 200 80 200 100 50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8 500 300 400 200 80 500 100 50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193" y="4906273"/>
            <a:ext cx="1126582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Output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9193" y="5172849"/>
            <a:ext cx="481451" cy="192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2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3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2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2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72850" y="6834578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96368"/>
            <a:ext cx="1705755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 spc="-12">
                <a:solidFill>
                  <a:srgbClr val="224466"/>
                </a:solidFill>
                <a:latin typeface="IUITMH+Segoe UI"/>
                <a:cs typeface="IUITMH+Segoe UI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193" y="1012458"/>
            <a:ext cx="4896263" cy="863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100000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], arr[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100000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], len;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LIS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(){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226" y="1545598"/>
            <a:ext cx="4599389" cy="139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memset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(dp,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,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sizeof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(dp));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MAX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-1e9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i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i &lt;= len; i++)</a:t>
            </a:r>
          </a:p>
          <a:p>
            <a:pPr marL="516032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j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j &lt; i; j++){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7440" y="2611877"/>
            <a:ext cx="6083333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(arr[i] &gt; arr[j] &amp;&amp; dp[i] &lt; dp[j] +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73473" y="2878440"/>
            <a:ext cx="2967766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41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dp[i] = dp[j] +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(dp[i] &gt; MAX)</a:t>
            </a:r>
          </a:p>
          <a:p>
            <a:pPr marL="1032352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MAX = dp[i];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57508" y="3678156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1403" y="4211296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5226" y="4477859"/>
            <a:ext cx="1771679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MAX;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9193" y="4744435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9193" y="5010999"/>
            <a:ext cx="3264051" cy="863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main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(){</a:t>
            </a:r>
          </a:p>
          <a:p>
            <a:pPr marL="516032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while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cin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&gt;&gt; len){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41259" y="5544138"/>
            <a:ext cx="4302711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i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i &lt;= len; i++)</a:t>
            </a:r>
          </a:p>
          <a:p>
            <a:pPr marL="516181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cin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&gt;&gt; arr[i];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cout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&lt;&lt; LIS() &lt;&lt; </a:t>
            </a:r>
            <a:r>
              <a:rPr sz="1850">
                <a:solidFill>
                  <a:srgbClr val="0086B3"/>
                </a:solidFill>
                <a:latin typeface="Consolas"/>
                <a:cs typeface="Consolas"/>
              </a:rPr>
              <a:t>endl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25298" y="6343854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25226" y="6610417"/>
            <a:ext cx="2299982" cy="863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1044373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:O(n^2)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472850" y="6834578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9193" y="6876993"/>
            <a:ext cx="739503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  <a:r>
              <a:rPr sz="1850" i="1">
                <a:solidFill>
                  <a:srgbClr val="999988"/>
                </a:solidFill>
                <a:latin typeface="Consolas"/>
                <a:cs typeface="Consolas"/>
              </a:rPr>
              <a:t>//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1781462"/>
            <a:ext cx="1251931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>
                <a:solidFill>
                  <a:srgbClr val="224466"/>
                </a:solidFill>
                <a:latin typeface="ELGSKM+Segoe UI"/>
                <a:cs typeface="ELGSKM+Segoe UI"/>
              </a:rPr>
              <a:t>LIS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8677" y="2609308"/>
            <a:ext cx="720946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 dirty="0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 spc="-34" dirty="0" smtClean="0">
                <a:solidFill>
                  <a:srgbClr val="24292E"/>
                </a:solidFill>
                <a:latin typeface="Segoe UI"/>
                <a:cs typeface="Segoe UI"/>
              </a:rPr>
              <a:t>.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算法优化：</a:t>
            </a:r>
            <a:r>
              <a:rPr lang="en-US" altLang="zh-CN" sz="2150" spc="66" dirty="0" err="1">
                <a:solidFill>
                  <a:srgbClr val="24292E"/>
                </a:solidFill>
                <a:latin typeface="Segoe UI"/>
                <a:cs typeface="Segoe UI"/>
              </a:rPr>
              <a:t>NlogN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时间复杂度</a:t>
            </a:r>
            <a:r>
              <a:rPr lang="en-US" altLang="zh-CN" sz="2150" spc="66" dirty="0">
                <a:solidFill>
                  <a:srgbClr val="24292E"/>
                </a:solidFill>
                <a:latin typeface="Segoe UI"/>
                <a:cs typeface="Segoe UI"/>
              </a:rPr>
              <a:t>--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可参考</a:t>
            </a:r>
            <a:r>
              <a:rPr lang="en-US" altLang="zh-CN" sz="2150" spc="66" dirty="0">
                <a:solidFill>
                  <a:srgbClr val="24292E"/>
                </a:solidFill>
                <a:latin typeface="Segoe UI"/>
                <a:cs typeface="Segoe UI"/>
              </a:rPr>
              <a:t>(20:41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开始</a:t>
            </a:r>
            <a:r>
              <a:rPr lang="en-US" altLang="zh-CN" sz="2150" spc="66" dirty="0" smtClean="0">
                <a:solidFill>
                  <a:srgbClr val="24292E"/>
                </a:solidFill>
                <a:latin typeface="Segoe UI"/>
                <a:cs typeface="Segoe UI"/>
              </a:rPr>
              <a:t>)</a:t>
            </a:r>
            <a:endParaRPr sz="2150" dirty="0">
              <a:solidFill>
                <a:srgbClr val="24292E"/>
              </a:solidFill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527" y="3018685"/>
            <a:ext cx="578281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5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HRBU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 ACM</a:t>
            </a:r>
            <a:r>
              <a:rPr sz="2150" spc="34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 </a:t>
            </a: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01</a:t>
            </a: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3"/>
              </a:rPr>
              <a:t>背包</a:t>
            </a:r>
            <a:r>
              <a:rPr sz="2150" spc="57">
                <a:solidFill>
                  <a:srgbClr val="0366D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LIS</a:t>
            </a:r>
            <a:r>
              <a:rPr sz="2150" spc="1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 </a:t>
            </a: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3"/>
              </a:rPr>
              <a:t>拓扑</a:t>
            </a:r>
            <a:r>
              <a:rPr sz="2150" spc="57">
                <a:solidFill>
                  <a:srgbClr val="0366D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3"/>
              </a:rPr>
              <a:t>凸包</a:t>
            </a:r>
            <a:r>
              <a:rPr sz="2150" spc="10">
                <a:solidFill>
                  <a:srgbClr val="0366D6"/>
                </a:solidFill>
                <a:latin typeface="Segoe UI"/>
                <a:cs typeface="Segoe UI"/>
                <a:hlinkClick r:id="rId3"/>
              </a:rPr>
              <a:t>—-bilibil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677" y="3494711"/>
            <a:ext cx="978592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 dirty="0">
                <a:solidFill>
                  <a:srgbClr val="24292E"/>
                </a:solidFill>
                <a:latin typeface="Segoe UI"/>
                <a:cs typeface="Segoe UI"/>
              </a:rPr>
              <a:t>2</a:t>
            </a:r>
            <a:r>
              <a:rPr sz="2150" spc="-34" dirty="0" smtClean="0">
                <a:solidFill>
                  <a:srgbClr val="24292E"/>
                </a:solidFill>
                <a:latin typeface="Segoe UI"/>
                <a:cs typeface="Segoe UI"/>
              </a:rPr>
              <a:t>.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最大递增子数组和</a:t>
            </a:r>
            <a:r>
              <a:rPr lang="en-US" altLang="zh-CN" sz="2150" spc="66" dirty="0">
                <a:solidFill>
                  <a:srgbClr val="24292E"/>
                </a:solidFill>
                <a:latin typeface="Segoe UI"/>
                <a:cs typeface="Segoe UI"/>
              </a:rPr>
              <a:t>--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由</a:t>
            </a:r>
            <a:r>
              <a:rPr lang="en-US" altLang="zh-CN" sz="2150" spc="66" dirty="0" err="1">
                <a:solidFill>
                  <a:srgbClr val="24292E"/>
                </a:solidFill>
                <a:latin typeface="Segoe UI"/>
                <a:cs typeface="Segoe UI"/>
              </a:rPr>
              <a:t>LIS</a:t>
            </a:r>
            <a:r>
              <a:rPr lang="en-US" altLang="zh-CN" sz="2150" spc="66" dirty="0">
                <a:solidFill>
                  <a:srgbClr val="24292E"/>
                </a:solidFill>
                <a:latin typeface="Segoe UI"/>
                <a:cs typeface="Segoe UI"/>
              </a:rPr>
              <a:t> O(</a:t>
            </a:r>
            <a:r>
              <a:rPr lang="en-US" altLang="zh-CN" sz="2150" spc="66" dirty="0" err="1">
                <a:solidFill>
                  <a:srgbClr val="24292E"/>
                </a:solidFill>
                <a:latin typeface="Segoe UI"/>
                <a:cs typeface="Segoe UI"/>
              </a:rPr>
              <a:t>n2</a:t>
            </a:r>
            <a:r>
              <a:rPr lang="en-US" altLang="zh-CN" sz="2150" spc="66" dirty="0">
                <a:solidFill>
                  <a:srgbClr val="24292E"/>
                </a:solidFill>
                <a:latin typeface="Segoe UI"/>
                <a:cs typeface="Segoe UI"/>
              </a:rPr>
              <a:t>)</a:t>
            </a:r>
            <a:r>
              <a:rPr lang="zh-CN" altLang="en-US" sz="2150" spc="66" dirty="0">
                <a:solidFill>
                  <a:srgbClr val="24292E"/>
                </a:solidFill>
                <a:latin typeface="Segoe UI"/>
                <a:cs typeface="Segoe UI"/>
              </a:rPr>
              <a:t>的办法变化而来的，对应的模板题：</a:t>
            </a:r>
            <a:endParaRPr sz="2150" spc="23" dirty="0">
              <a:solidFill>
                <a:srgbClr val="24292E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9527" y="3910007"/>
            <a:ext cx="6475495" cy="69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HDU1087(Super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Jumping!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150" spc="12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Jumping!</a:t>
            </a:r>
            <a:r>
              <a:rPr sz="2150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150" spc="11">
                <a:solidFill>
                  <a:srgbClr val="0366D6"/>
                </a:solidFill>
                <a:latin typeface="Segoe UI"/>
                <a:cs typeface="Segoe UI"/>
                <a:hlinkClick r:id="rId4"/>
              </a:rPr>
              <a:t>Jumping!)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8677" y="4389615"/>
            <a:ext cx="186879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 dirty="0">
                <a:solidFill>
                  <a:srgbClr val="24292E"/>
                </a:solidFill>
                <a:latin typeface="Segoe UI"/>
                <a:cs typeface="Segoe UI"/>
              </a:rPr>
              <a:t>3.</a:t>
            </a:r>
            <a:r>
              <a:rPr sz="2150" spc="66" dirty="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lang="en-US" sz="2150" spc="10" dirty="0" err="1">
                <a:solidFill>
                  <a:srgbClr val="24292E"/>
                </a:solidFill>
                <a:latin typeface="Segoe UI"/>
                <a:cs typeface="Segoe UI"/>
              </a:rPr>
              <a:t>LIS</a:t>
            </a:r>
            <a:r>
              <a:rPr lang="zh-CN" altLang="en-US" sz="2150" spc="10" dirty="0">
                <a:solidFill>
                  <a:srgbClr val="24292E"/>
                </a:solidFill>
                <a:latin typeface="Segoe UI"/>
                <a:cs typeface="Segoe UI"/>
              </a:rPr>
              <a:t>变形：</a:t>
            </a:r>
            <a:endParaRPr sz="2150" spc="23" dirty="0">
              <a:solidFill>
                <a:srgbClr val="24292E"/>
              </a:solidFill>
              <a:latin typeface="SimSun"/>
              <a:cs typeface="SimSun"/>
              <a:hlinkClick r:id="rId5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1708" y="4798991"/>
            <a:ext cx="2798941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14">
                <a:solidFill>
                  <a:srgbClr val="0366D6"/>
                </a:solidFill>
                <a:latin typeface="Segoe UI"/>
                <a:cs typeface="Segoe UI"/>
                <a:hlinkClick r:id="rId5"/>
              </a:rPr>
              <a:t>HDU5256-</a:t>
            </a: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5"/>
              </a:rPr>
              <a:t>序列变换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1708" y="5275006"/>
            <a:ext cx="3036880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6"/>
              </a:rPr>
              <a:t>洛谷</a:t>
            </a:r>
            <a:r>
              <a:rPr sz="2150" spc="11">
                <a:solidFill>
                  <a:srgbClr val="0366D6"/>
                </a:solidFill>
                <a:latin typeface="Segoe UI"/>
                <a:cs typeface="Segoe UI"/>
                <a:hlinkClick r:id="rId6"/>
              </a:rPr>
              <a:t>P1091--</a:t>
            </a:r>
            <a:r>
              <a:rPr sz="2150" spc="23">
                <a:solidFill>
                  <a:srgbClr val="0366D6"/>
                </a:solidFill>
                <a:latin typeface="SimSun"/>
                <a:cs typeface="SimSun"/>
                <a:hlinkClick r:id="rId6"/>
              </a:rPr>
              <a:t>合唱队形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72850" y="6834566"/>
            <a:ext cx="58923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9580" y="2505013"/>
            <a:ext cx="1397526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 spc="-62">
                <a:solidFill>
                  <a:srgbClr val="224466"/>
                </a:solidFill>
                <a:latin typeface="NWCBPL+Segoe UI"/>
                <a:cs typeface="NWCBPL+Segoe UI"/>
              </a:rPr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3323347"/>
            <a:ext cx="7620089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动态规划算法通常用于求解具有某种</a:t>
            </a:r>
            <a:r>
              <a:rPr sz="2150" spc="23">
                <a:solidFill>
                  <a:srgbClr val="000000"/>
                </a:solidFill>
                <a:latin typeface="SimSun"/>
                <a:cs typeface="SimSun"/>
              </a:rPr>
              <a:t>最优性质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的问题。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347" y="3732722"/>
            <a:ext cx="13017653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在这类问题中，可能会有许多可行解。每一个解都对应于一个值，我们希望找到具有</a:t>
            </a:r>
            <a:r>
              <a:rPr sz="2150" spc="23">
                <a:solidFill>
                  <a:srgbClr val="000000"/>
                </a:solidFill>
                <a:latin typeface="SimSun"/>
                <a:cs typeface="SimSun"/>
              </a:rPr>
              <a:t>最优值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347" y="4142097"/>
            <a:ext cx="685665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7347" y="4551472"/>
            <a:ext cx="264013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例如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中的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‘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最长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96020" y="6834571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13004800" cy="730546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8677" y="1847694"/>
            <a:ext cx="12705623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1.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动态规划算法与分治法类似，其基本思想也是将待求解问题分解成若干个子问题，先求解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9527" y="2257069"/>
            <a:ext cx="6985081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子问题，然后从这些子问题的解得到原问题的解。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77" y="2733087"/>
            <a:ext cx="12705623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2.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若用分治法来解这类问题，则分解得到的子问题数目太多，有些子问题被重复计算了很多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9527" y="3142462"/>
            <a:ext cx="961755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次。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8677" y="3618479"/>
            <a:ext cx="12705623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3.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如果我们能够保存已解决的子问题的答案，而在需要时再找出已求得的答案，这样就可以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9527" y="4027854"/>
            <a:ext cx="2894386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避免大量的重复计算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8677" y="4513393"/>
            <a:ext cx="12705623" cy="150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4.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将各阶段按照一定的次序排列好之后，对于某个给定的阶段状态，它以前各阶段的状态无</a:t>
            </a:r>
          </a:p>
          <a:p>
            <a:pPr marL="28085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法直接影响它未来的决策。换句话说，每个状态都是过去历史的一个完整总结，这就是无</a:t>
            </a:r>
          </a:p>
          <a:p>
            <a:pPr marL="28085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后效性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7347" y="6036649"/>
            <a:ext cx="6667578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三个特点：最优子结构、重叠子问题、无后效性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96020" y="6834572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2209466"/>
            <a:ext cx="6329300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数列：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5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8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13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21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34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、</a:t>
            </a:r>
            <a:r>
              <a:rPr sz="2150" spc="18">
                <a:solidFill>
                  <a:srgbClr val="24292E"/>
                </a:solidFill>
                <a:latin typeface="Segoe UI"/>
                <a:cs typeface="Segoe UI"/>
              </a:rPr>
              <a:t>……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193" y="2868919"/>
            <a:ext cx="1900540" cy="86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n)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226" y="3402061"/>
            <a:ext cx="3115568" cy="139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(n ==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(n ==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 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(n &gt;=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</a:t>
            </a:r>
          </a:p>
          <a:p>
            <a:pPr marL="71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1259" y="4468340"/>
            <a:ext cx="3115460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f(n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-1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)+f(n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-2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5298" y="4734910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9193" y="5001480"/>
            <a:ext cx="481451" cy="5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7347" y="5582916"/>
            <a:ext cx="9050156" cy="813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82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这种算法并不高效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,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它做了很多重复计算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,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它的时间复杂度为</a:t>
            </a:r>
            <a:r>
              <a:rPr sz="2650" i="1" spc="56">
                <a:solidFill>
                  <a:srgbClr val="24292E"/>
                </a:solidFill>
                <a:latin typeface="IRQGHI+KaTeX_Math"/>
                <a:cs typeface="IRQGHI+KaTeX_Math"/>
              </a:rPr>
              <a:t>O</a:t>
            </a:r>
            <a:r>
              <a:rPr sz="2650">
                <a:solidFill>
                  <a:srgbClr val="24292E"/>
                </a:solidFill>
                <a:latin typeface="PCMPEN+KaTeX_Main"/>
                <a:cs typeface="PCMPEN+KaTeX_Main"/>
              </a:rPr>
              <a:t>(2</a:t>
            </a:r>
            <a:r>
              <a:rPr sz="2650" spc="57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650">
                <a:solidFill>
                  <a:srgbClr val="24292E"/>
                </a:solidFill>
                <a:latin typeface="PCMPEN+KaTeX_Main"/>
                <a:cs typeface="PCMPEN+KaTeX_Mai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0010" y="5592164"/>
            <a:ext cx="492716" cy="571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21"/>
              </a:lnSpc>
              <a:spcBef>
                <a:spcPct val="0"/>
              </a:spcBef>
              <a:spcAft>
                <a:spcPct val="0"/>
              </a:spcAft>
            </a:pPr>
            <a:r>
              <a:rPr sz="1850" i="1">
                <a:solidFill>
                  <a:srgbClr val="24292E"/>
                </a:solidFill>
                <a:latin typeface="IRQGHI+KaTeX_Math"/>
                <a:cs typeface="IRQGHI+KaTeX_Math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96020" y="6834572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3004800" cy="730546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5255978"/>
            <a:ext cx="13140906" cy="149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在斐波拉契数列，可以看到大量的重叠子问题，比如说在求</a:t>
            </a:r>
            <a:r>
              <a:rPr sz="2150" spc="13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fib(6)</a:t>
            </a:r>
            <a:r>
              <a:rPr sz="1850" spc="21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的时候，</a:t>
            </a:r>
            <a:r>
              <a:rPr sz="2150" spc="13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fib(2)</a:t>
            </a:r>
            <a:r>
              <a:rPr sz="1850" spc="21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被调用了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5</a:t>
            </a:r>
          </a:p>
          <a:p>
            <a:pPr marL="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次。如果使用递归算法的时候会反复的求解相同的子问题，不停的调用函数，而不是生成新的</a:t>
            </a:r>
          </a:p>
          <a:p>
            <a:pPr marL="0" marR="0">
              <a:lnSpc>
                <a:spcPts val="2173"/>
              </a:lnSpc>
              <a:spcBef>
                <a:spcPts val="1049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子问题。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96020" y="6834569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1285990"/>
            <a:ext cx="11078988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使用动态规划来将重复计算的结果具有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”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记忆性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”,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就可以将时间复杂度降低为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O(n)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193" y="1945446"/>
            <a:ext cx="1384452" cy="8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void</a:t>
            </a:r>
            <a:r>
              <a:rPr sz="1850" b="1" spc="55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>
                <a:solidFill>
                  <a:srgbClr val="990000"/>
                </a:solidFill>
                <a:latin typeface="Consolas"/>
                <a:cs typeface="Consolas"/>
              </a:rPr>
              <a:t>f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()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226" y="2478586"/>
            <a:ext cx="1642542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];</a:t>
            </a:r>
          </a:p>
          <a:p>
            <a:pPr marL="71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  <a:p>
            <a:pPr marL="71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f[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193" y="3278295"/>
            <a:ext cx="4747540" cy="113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16032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for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(</a:t>
            </a:r>
            <a:r>
              <a:rPr sz="1850" b="1">
                <a:solidFill>
                  <a:srgbClr val="333333"/>
                </a:solidFill>
                <a:latin typeface="Consolas"/>
                <a:cs typeface="Consolas"/>
              </a:rPr>
              <a:t>int</a:t>
            </a:r>
            <a:r>
              <a:rPr sz="1850" b="1" spc="553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i 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2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i &lt;= 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10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; i++)</a:t>
            </a:r>
          </a:p>
          <a:p>
            <a:pPr marL="1032209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f[i] = f[i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-1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 + f[i</a:t>
            </a:r>
            <a:r>
              <a:rPr sz="1850">
                <a:solidFill>
                  <a:srgbClr val="008080"/>
                </a:solidFill>
                <a:latin typeface="Consolas"/>
                <a:cs typeface="Consolas"/>
              </a:rPr>
              <a:t>-2</a:t>
            </a: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925"/>
              </a:lnSpc>
              <a:spcBef>
                <a:spcPts val="173"/>
              </a:spcBef>
              <a:spcAft>
                <a:spcPct val="0"/>
              </a:spcAft>
            </a:pPr>
            <a:r>
              <a:rPr sz="1850">
                <a:solidFill>
                  <a:srgbClr val="24292E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96020" y="6834572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3004800" cy="730546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9951" y="86843"/>
            <a:ext cx="1397526" cy="112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24"/>
              </a:lnSpc>
              <a:spcBef>
                <a:spcPct val="0"/>
              </a:spcBef>
              <a:spcAft>
                <a:spcPct val="0"/>
              </a:spcAft>
            </a:pPr>
            <a:r>
              <a:rPr sz="3500" spc="-62">
                <a:solidFill>
                  <a:srgbClr val="224466"/>
                </a:solidFill>
                <a:latin typeface="APHPBL+Segoe UI"/>
                <a:cs typeface="APHPBL+Segoe UI"/>
              </a:rPr>
              <a:t>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347" y="933886"/>
            <a:ext cx="12665423" cy="847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24292E"/>
                </a:solidFill>
                <a:latin typeface="SimSun"/>
                <a:cs typeface="SimSun"/>
              </a:rPr>
              <a:t>解决</a:t>
            </a:r>
            <a:r>
              <a:rPr sz="2600" spc="-25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600">
                <a:solidFill>
                  <a:srgbClr val="24292E"/>
                </a:solidFill>
                <a:latin typeface="SimSun"/>
                <a:cs typeface="SimSun"/>
              </a:rPr>
              <a:t>问题，需要把原问题分解成若干个子问题，所以需要刻画</a:t>
            </a:r>
            <a:r>
              <a:rPr sz="2600" spc="-25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600">
                <a:solidFill>
                  <a:srgbClr val="24292E"/>
                </a:solidFill>
                <a:latin typeface="SimSun"/>
                <a:cs typeface="SimSun"/>
              </a:rPr>
              <a:t>的特征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347" y="1409753"/>
            <a:ext cx="9529608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设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S1={A0,A1,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,Am}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S2={B0,B1,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Bn}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，它们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为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Z={Z1,Z2,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,Zk}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677" y="1971456"/>
            <a:ext cx="12686864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1.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如果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Am=Bn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，则</a:t>
            </a:r>
            <a:r>
              <a:rPr sz="2150" spc="15">
                <a:solidFill>
                  <a:srgbClr val="24292E"/>
                </a:solidFill>
                <a:latin typeface="Segoe UI"/>
                <a:cs typeface="Segoe UI"/>
              </a:rPr>
              <a:t>Zk=Am=Bn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，且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{Z1,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Z2,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...,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z(K-1)}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是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{A0,A1,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,A(m-1)}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{B0,B1,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B(n-1)}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9527" y="2380832"/>
            <a:ext cx="3175036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的一个最长公共子序列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347" y="6560267"/>
            <a:ext cx="12950347" cy="111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即假如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的最后一个元素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与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的最后一个元素相等，那么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就等于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0">
                <a:solidFill>
                  <a:srgbClr val="FF0000"/>
                </a:solidFill>
                <a:latin typeface="Segoe UI"/>
                <a:cs typeface="Segoe UI"/>
              </a:rPr>
              <a:t>{S1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减去最后一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个元素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}</a:t>
            </a:r>
            <a:r>
              <a:rPr sz="2150" spc="14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FF0000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10">
                <a:solidFill>
                  <a:srgbClr val="FF0000"/>
                </a:solidFill>
                <a:latin typeface="Segoe UI"/>
                <a:cs typeface="Segoe UI"/>
              </a:rPr>
              <a:t>{S2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减去最后一个元素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}</a:t>
            </a:r>
            <a:r>
              <a:rPr sz="2150" spc="14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15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23">
                <a:solidFill>
                  <a:srgbClr val="FF0000"/>
                </a:solidFill>
                <a:latin typeface="Segoe UI"/>
                <a:cs typeface="Segoe UI"/>
              </a:rPr>
              <a:t>LCS</a:t>
            </a:r>
            <a:r>
              <a:rPr sz="2150" spc="43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再加上</a:t>
            </a:r>
            <a:r>
              <a:rPr sz="2150" spc="5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FF0000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150" spc="12">
                <a:solidFill>
                  <a:srgbClr val="FF0000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相等的最后一个元素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596020" y="6834572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3004800" cy="7305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7347" y="657650"/>
            <a:ext cx="9529608" cy="126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设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S1={A0,A1,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,Am}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S2={B0,B1,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Bn}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，它们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为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Z={Z1,Z2,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,Zk}</a:t>
            </a:r>
          </a:p>
          <a:p>
            <a:pPr marL="271330" marR="0">
              <a:lnSpc>
                <a:spcPts val="2265"/>
              </a:lnSpc>
              <a:spcBef>
                <a:spcPts val="2107"/>
              </a:spcBef>
              <a:spcAft>
                <a:spcPct val="0"/>
              </a:spcAft>
            </a:pPr>
            <a:r>
              <a:rPr sz="2150" spc="-34">
                <a:solidFill>
                  <a:srgbClr val="24292E"/>
                </a:solidFill>
                <a:latin typeface="Segoe UI"/>
                <a:cs typeface="Segoe UI"/>
              </a:rPr>
              <a:t>2.</a:t>
            </a:r>
            <a:r>
              <a:rPr sz="2150" spc="66">
                <a:solidFill>
                  <a:srgbClr val="24292E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如果</a:t>
            </a:r>
            <a:r>
              <a:rPr sz="2150" spc="17">
                <a:solidFill>
                  <a:srgbClr val="24292E"/>
                </a:solidFill>
                <a:latin typeface="Segoe UI"/>
                <a:cs typeface="Segoe UI"/>
              </a:rPr>
              <a:t>Am=Bn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1708" y="1781049"/>
            <a:ext cx="1166779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若</a:t>
            </a:r>
            <a:r>
              <a:rPr sz="2150" spc="14">
                <a:solidFill>
                  <a:srgbClr val="24292E"/>
                </a:solidFill>
                <a:latin typeface="Segoe UI"/>
                <a:cs typeface="Segoe UI"/>
              </a:rPr>
              <a:t>Zk!=Am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，则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{Z1,Z2,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,Zk}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是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{A0,A1,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,A(m-1)}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{B0,B1,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Bn}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的一个最长公共子序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1708" y="2190425"/>
            <a:ext cx="685665" cy="68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73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708" y="2752127"/>
            <a:ext cx="11868715" cy="70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若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Zk!=Bn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，则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{Z1,Z2,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,Zk}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是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{A0,A1,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1">
                <a:solidFill>
                  <a:srgbClr val="24292E"/>
                </a:solidFill>
                <a:latin typeface="Segoe UI"/>
                <a:cs typeface="Segoe UI"/>
              </a:rPr>
              <a:t>,Am}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{B0,B1,</a:t>
            </a:r>
            <a:r>
              <a:rPr sz="2150">
                <a:solidFill>
                  <a:srgbClr val="24292E"/>
                </a:solidFill>
                <a:latin typeface="Segoe UI"/>
                <a:cs typeface="Segoe UI"/>
              </a:rPr>
              <a:t> ... </a:t>
            </a:r>
            <a:r>
              <a:rPr sz="2150" spc="10">
                <a:solidFill>
                  <a:srgbClr val="24292E"/>
                </a:solidFill>
                <a:latin typeface="Segoe UI"/>
                <a:cs typeface="Segoe UI"/>
              </a:rPr>
              <a:t>B(n-1)}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的一个最长公共子序列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7347" y="6398423"/>
            <a:ext cx="13031598" cy="1112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65"/>
              </a:lnSpc>
              <a:spcBef>
                <a:spcPct val="0"/>
              </a:spcBef>
              <a:spcAft>
                <a:spcPct val="0"/>
              </a:spcAft>
            </a:pP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假如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的最后一个元素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的最后一个元素不等，那么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S1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和</a:t>
            </a:r>
            <a:r>
              <a:rPr sz="2150" spc="12">
                <a:solidFill>
                  <a:srgbClr val="24292E"/>
                </a:solidFill>
                <a:latin typeface="Segoe UI"/>
                <a:cs typeface="Segoe UI"/>
              </a:rPr>
              <a:t>S2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的</a:t>
            </a:r>
            <a:r>
              <a:rPr sz="2150" spc="-11">
                <a:solidFill>
                  <a:srgbClr val="24292E"/>
                </a:solidFill>
                <a:latin typeface="Segoe UI"/>
                <a:cs typeface="Segoe UI"/>
              </a:rPr>
              <a:t>LCS</a:t>
            </a:r>
            <a:r>
              <a:rPr sz="2150" spc="23">
                <a:solidFill>
                  <a:srgbClr val="24292E"/>
                </a:solidFill>
                <a:latin typeface="SimSun"/>
                <a:cs typeface="SimSun"/>
              </a:rPr>
              <a:t>就等于</a:t>
            </a:r>
            <a:r>
              <a:rPr sz="2150" spc="57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>
                <a:solidFill>
                  <a:srgbClr val="24292E"/>
                </a:solidFill>
                <a:latin typeface="SimSun"/>
                <a:cs typeface="SimSun"/>
              </a:rPr>
              <a:t>：</a:t>
            </a:r>
            <a:r>
              <a:rPr sz="2150" spc="81">
                <a:solidFill>
                  <a:srgbClr val="24292E"/>
                </a:solidFill>
                <a:latin typeface="Times New Roman"/>
                <a:cs typeface="Times New Roman"/>
              </a:rPr>
              <a:t> </a:t>
            </a:r>
            <a:r>
              <a:rPr sz="2150" spc="17">
                <a:solidFill>
                  <a:srgbClr val="FF0000"/>
                </a:solidFill>
                <a:latin typeface="Segoe UI"/>
                <a:cs typeface="Segoe UI"/>
              </a:rPr>
              <a:t>MAX(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 spc="10">
                <a:solidFill>
                  <a:srgbClr val="FF0000"/>
                </a:solidFill>
                <a:latin typeface="Segoe UI"/>
                <a:cs typeface="Segoe UI"/>
              </a:rPr>
              <a:t>{S1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减去</a:t>
            </a:r>
          </a:p>
          <a:p>
            <a:pPr marL="0" marR="0">
              <a:lnSpc>
                <a:spcPts val="2265"/>
              </a:lnSpc>
              <a:spcBef>
                <a:spcPts val="908"/>
              </a:spcBef>
              <a:spcAft>
                <a:spcPct val="0"/>
              </a:spcAft>
            </a:pP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最后一个元素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}</a:t>
            </a:r>
            <a:r>
              <a:rPr sz="2150" spc="14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FF0000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FF0000"/>
                </a:solidFill>
                <a:latin typeface="Segoe UI"/>
                <a:cs typeface="Segoe UI"/>
              </a:rPr>
              <a:t>S2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150" spc="-11">
                <a:solidFill>
                  <a:srgbClr val="FF0000"/>
                </a:solidFill>
                <a:latin typeface="Segoe UI"/>
                <a:cs typeface="Segoe UI"/>
              </a:rPr>
              <a:t>LCS</a:t>
            </a:r>
            <a:r>
              <a:rPr sz="215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15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10">
                <a:solidFill>
                  <a:srgbClr val="FF0000"/>
                </a:solidFill>
                <a:latin typeface="Segoe UI"/>
                <a:cs typeface="Segoe UI"/>
              </a:rPr>
              <a:t>{S2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减去最后一个元素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}</a:t>
            </a:r>
            <a:r>
              <a:rPr sz="2150" spc="14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>
                <a:solidFill>
                  <a:srgbClr val="FF0000"/>
                </a:solidFill>
                <a:latin typeface="SimSun"/>
                <a:cs typeface="SimSun"/>
              </a:rPr>
              <a:t>与</a:t>
            </a:r>
            <a:r>
              <a:rPr sz="215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12">
                <a:solidFill>
                  <a:srgbClr val="FF0000"/>
                </a:solidFill>
                <a:latin typeface="Segoe UI"/>
                <a:cs typeface="Segoe UI"/>
              </a:rPr>
              <a:t>S1</a:t>
            </a:r>
            <a:r>
              <a:rPr sz="215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150" spc="23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150" spc="-11">
                <a:solidFill>
                  <a:srgbClr val="FF0000"/>
                </a:solidFill>
                <a:latin typeface="Segoe UI"/>
                <a:cs typeface="Segoe UI"/>
              </a:rPr>
              <a:t>LCS)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96020" y="6834572"/>
            <a:ext cx="466069" cy="5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7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77777"/>
                </a:solidFill>
                <a:latin typeface="Segoe UI"/>
                <a:cs typeface="Segoe UI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1245</Words>
  <Application>Microsoft Office PowerPoint</Application>
  <PresentationFormat>自定义</PresentationFormat>
  <Paragraphs>201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27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WindsysUser</cp:lastModifiedBy>
  <cp:revision>3</cp:revision>
  <cp:lastPrinted>2019-04-03T23:49:04Z</cp:lastPrinted>
  <dcterms:created xsi:type="dcterms:W3CDTF">2019-04-03T15:49:04Z</dcterms:created>
  <dcterms:modified xsi:type="dcterms:W3CDTF">2019-04-03T15:54:12Z</dcterms:modified>
</cp:coreProperties>
</file>