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3004800" cy="7315200"/>
  <p:notesSz cx="13004800" cy="7315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2267712"/>
            <a:ext cx="1105408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4096512"/>
            <a:ext cx="910336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Arial Black"/>
                <a:cs typeface="Arial Black"/>
              </a:defRPr>
            </a:lvl1pPr>
          </a:lstStyle>
          <a:p>
            <a:pPr marL="147955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3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50" b="0" i="0">
                <a:solidFill>
                  <a:srgbClr val="214466"/>
                </a:solidFill>
                <a:latin typeface="Droid Sans Fallback"/>
                <a:cs typeface="Droid Sans Fallb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Arial Black"/>
                <a:cs typeface="Arial Black"/>
              </a:defRPr>
            </a:lvl1pPr>
          </a:lstStyle>
          <a:p>
            <a:pPr marL="147955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3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50" b="0" i="0">
                <a:solidFill>
                  <a:srgbClr val="214466"/>
                </a:solidFill>
                <a:latin typeface="Droid Sans Fallback"/>
                <a:cs typeface="Droid Sans Fallb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50240" y="1682496"/>
            <a:ext cx="5657088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697472" y="1682496"/>
            <a:ext cx="5657088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Arial Black"/>
                <a:cs typeface="Arial Black"/>
              </a:defRPr>
            </a:lvl1pPr>
          </a:lstStyle>
          <a:p>
            <a:pPr marL="147955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3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50" b="0" i="0">
                <a:solidFill>
                  <a:srgbClr val="214466"/>
                </a:solidFill>
                <a:latin typeface="Droid Sans Fallback"/>
                <a:cs typeface="Droid Sans Fallb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Arial Black"/>
                <a:cs typeface="Arial Black"/>
              </a:defRPr>
            </a:lvl1pPr>
          </a:lstStyle>
          <a:p>
            <a:pPr marL="147955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3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767"/>
            <a:ext cx="13004800" cy="7295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52107" y="276089"/>
            <a:ext cx="11510098" cy="6664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Arial Black"/>
                <a:cs typeface="Arial Black"/>
              </a:defRPr>
            </a:lvl1pPr>
          </a:lstStyle>
          <a:p>
            <a:pPr marL="147955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3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767"/>
            <a:ext cx="13004800" cy="72953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4647" y="2338854"/>
            <a:ext cx="11535504" cy="528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0" i="0">
                <a:solidFill>
                  <a:srgbClr val="214466"/>
                </a:solidFill>
                <a:latin typeface="Droid Sans Fallback"/>
                <a:cs typeface="Droid Sans Fallb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977" y="3032352"/>
            <a:ext cx="10992844" cy="1929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421632" y="6803136"/>
            <a:ext cx="416153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50240" y="6803136"/>
            <a:ext cx="299110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2447498" y="6766240"/>
            <a:ext cx="297179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77777"/>
                </a:solidFill>
                <a:latin typeface="Arial Black"/>
                <a:cs typeface="Arial Black"/>
              </a:defRPr>
            </a:lvl1pPr>
          </a:lstStyle>
          <a:p>
            <a:pPr marL="147955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3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acm.hdu.edu.cn/showproblem.php?pid=1754" TargetMode="External"/><Relationship Id="rId3" Type="http://schemas.openxmlformats.org/officeDocument/2006/relationships/image" Target="../media/image25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oj.org/problem?id=3468" TargetMode="External"/><Relationship Id="rId3" Type="http://schemas.openxmlformats.org/officeDocument/2006/relationships/hyperlink" Target="http://poj.org/problem?id=2528" TargetMode="External"/><Relationship Id="rId4" Type="http://schemas.openxmlformats.org/officeDocument/2006/relationships/hyperlink" Target="http://poj.org/problem?id=1151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647" y="3315615"/>
            <a:ext cx="6162040" cy="5556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90"/>
              <a:t>数</a:t>
            </a:r>
            <a:r>
              <a:rPr dirty="0" sz="3300" spc="240"/>
              <a:t>据</a:t>
            </a:r>
            <a:r>
              <a:rPr dirty="0" spc="290"/>
              <a:t>结</a:t>
            </a:r>
            <a:r>
              <a:rPr dirty="0" sz="3300" spc="240"/>
              <a:t>构</a:t>
            </a:r>
            <a:r>
              <a:rPr dirty="0" sz="3450" spc="245">
                <a:latin typeface="Arial Black"/>
                <a:cs typeface="Arial Black"/>
              </a:rPr>
              <a:t>--</a:t>
            </a:r>
            <a:r>
              <a:rPr dirty="0" spc="290"/>
              <a:t>线</a:t>
            </a:r>
            <a:r>
              <a:rPr dirty="0" sz="3200" spc="340"/>
              <a:t>段</a:t>
            </a:r>
            <a:r>
              <a:rPr dirty="0" sz="3300" spc="240"/>
              <a:t>树</a:t>
            </a:r>
            <a:r>
              <a:rPr dirty="0" sz="2850" spc="-145"/>
              <a:t>（</a:t>
            </a:r>
            <a:r>
              <a:rPr dirty="0" sz="3450" spc="-145">
                <a:latin typeface="Arial Black"/>
                <a:cs typeface="Arial Black"/>
              </a:rPr>
              <a:t>segment</a:t>
            </a:r>
            <a:r>
              <a:rPr dirty="0" sz="2850" spc="-145"/>
              <a:t>）</a:t>
            </a:r>
            <a:endParaRPr sz="28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147955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35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647" y="240484"/>
            <a:ext cx="2270760" cy="5327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90"/>
              <a:t>线</a:t>
            </a:r>
            <a:r>
              <a:rPr dirty="0" sz="3200" spc="340"/>
              <a:t>段</a:t>
            </a:r>
            <a:r>
              <a:rPr dirty="0" sz="3300" spc="240"/>
              <a:t>树构</a:t>
            </a:r>
            <a:r>
              <a:rPr dirty="0" spc="240"/>
              <a:t>建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734647" y="1072622"/>
            <a:ext cx="3615054" cy="3568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接着由孩子结点构成双亲结点</a:t>
            </a:r>
            <a:endParaRPr sz="2150">
              <a:latin typeface="Droid Sans Fallback"/>
              <a:cs typeface="Droid Sans Fallback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52107" y="1608943"/>
          <a:ext cx="4060825" cy="1076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0015"/>
                <a:gridCol w="419099"/>
                <a:gridCol w="419100"/>
                <a:gridCol w="419100"/>
                <a:gridCol w="419100"/>
                <a:gridCol w="419100"/>
                <a:gridCol w="561975"/>
              </a:tblGrid>
              <a:tr h="532765"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2050" spc="160">
                          <a:solidFill>
                            <a:srgbClr val="23292D"/>
                          </a:solidFill>
                          <a:latin typeface="Droid Sans Fallback"/>
                          <a:cs typeface="Droid Sans Fallback"/>
                        </a:rPr>
                        <a:t>数组下</a:t>
                      </a:r>
                      <a:r>
                        <a:rPr dirty="0" sz="2050" spc="130">
                          <a:solidFill>
                            <a:srgbClr val="23292D"/>
                          </a:solidFill>
                          <a:latin typeface="Droid Sans Fallback"/>
                          <a:cs typeface="Droid Sans Fallback"/>
                        </a:rPr>
                        <a:t>标</a:t>
                      </a:r>
                      <a:endParaRPr sz="2050">
                        <a:latin typeface="Droid Sans Fallback"/>
                        <a:cs typeface="Droid Sans Fallback"/>
                      </a:endParaRPr>
                    </a:p>
                  </a:txBody>
                  <a:tcPr marL="0" marR="0" marB="0" marT="1155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1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2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3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4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573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5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6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</a:tcPr>
                </a:tc>
              </a:tr>
              <a:tr h="532765"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 spc="20">
                          <a:solidFill>
                            <a:srgbClr val="23292D"/>
                          </a:solidFill>
                          <a:latin typeface="Droid Sans Fallback"/>
                          <a:cs typeface="Droid Sans Fallback"/>
                        </a:rPr>
                        <a:t>数组元素</a:t>
                      </a:r>
                      <a:endParaRPr sz="2150">
                        <a:latin typeface="Droid Sans Fallback"/>
                        <a:cs typeface="Droid Sans Fallb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1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3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5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7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462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9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 spc="-265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11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52107" y="2837065"/>
            <a:ext cx="5455156" cy="4150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3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647" y="177279"/>
            <a:ext cx="1820545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50" spc="490"/>
              <a:t>回</a:t>
            </a:r>
            <a:r>
              <a:rPr dirty="0" sz="3300" spc="240"/>
              <a:t>到</a:t>
            </a:r>
            <a:r>
              <a:rPr dirty="0" spc="290"/>
              <a:t>原</a:t>
            </a:r>
            <a:r>
              <a:rPr dirty="0" sz="3150" spc="340"/>
              <a:t>题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734647" y="1005966"/>
            <a:ext cx="3361054" cy="3568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如何找到</a:t>
            </a:r>
            <a:r>
              <a:rPr dirty="0" sz="2150" spc="-150">
                <a:solidFill>
                  <a:srgbClr val="23292D"/>
                </a:solidFill>
                <a:latin typeface="Arial Black"/>
                <a:cs typeface="Arial Black"/>
              </a:rPr>
              <a:t>[2-5]</a:t>
            </a: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这个区间的和</a:t>
            </a:r>
            <a:endParaRPr sz="2150">
              <a:latin typeface="Droid Sans Fallback"/>
              <a:cs typeface="Droid Sans Fallb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2107" y="1389976"/>
            <a:ext cx="6264388" cy="4436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34647" y="5868962"/>
            <a:ext cx="11516360" cy="1254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4900"/>
              </a:lnSpc>
              <a:spcBef>
                <a:spcPts val="95"/>
              </a:spcBef>
            </a:pPr>
            <a:r>
              <a:rPr dirty="0" sz="2050" spc="160">
                <a:solidFill>
                  <a:srgbClr val="23292D"/>
                </a:solidFill>
                <a:latin typeface="Droid Sans Fallback"/>
                <a:cs typeface="Droid Sans Fallback"/>
              </a:rPr>
              <a:t>根</a:t>
            </a:r>
            <a:r>
              <a:rPr dirty="0" sz="2000" spc="210">
                <a:solidFill>
                  <a:srgbClr val="23292D"/>
                </a:solidFill>
                <a:latin typeface="Droid Sans Fallback"/>
                <a:cs typeface="Droid Sans Fallback"/>
              </a:rPr>
              <a:t>节点记</a:t>
            </a:r>
            <a:r>
              <a:rPr dirty="0" sz="2050" spc="160">
                <a:solidFill>
                  <a:srgbClr val="23292D"/>
                </a:solidFill>
                <a:latin typeface="Droid Sans Fallback"/>
                <a:cs typeface="Droid Sans Fallback"/>
              </a:rPr>
              <a:t>录</a:t>
            </a:r>
            <a:r>
              <a:rPr dirty="0" sz="2000" spc="210">
                <a:solidFill>
                  <a:srgbClr val="23292D"/>
                </a:solidFill>
                <a:latin typeface="Droid Sans Fallback"/>
                <a:cs typeface="Droid Sans Fallback"/>
              </a:rPr>
              <a:t>的是</a:t>
            </a:r>
            <a:r>
              <a:rPr dirty="0" sz="2150" spc="-110">
                <a:solidFill>
                  <a:srgbClr val="23292D"/>
                </a:solidFill>
                <a:latin typeface="Arial Black"/>
                <a:cs typeface="Arial Black"/>
              </a:rPr>
              <a:t>[1-6]</a:t>
            </a:r>
            <a:r>
              <a:rPr dirty="0" sz="2000" spc="210">
                <a:solidFill>
                  <a:srgbClr val="23292D"/>
                </a:solidFill>
                <a:latin typeface="Droid Sans Fallback"/>
                <a:cs typeface="Droid Sans Fallback"/>
              </a:rPr>
              <a:t>的</a:t>
            </a:r>
            <a:r>
              <a:rPr dirty="0" sz="2050" spc="160">
                <a:solidFill>
                  <a:srgbClr val="23292D"/>
                </a:solidFill>
                <a:latin typeface="Droid Sans Fallback"/>
                <a:cs typeface="Droid Sans Fallback"/>
              </a:rPr>
              <a:t>和</a:t>
            </a:r>
            <a:r>
              <a:rPr dirty="0" sz="1800" spc="409">
                <a:solidFill>
                  <a:srgbClr val="23292D"/>
                </a:solidFill>
                <a:latin typeface="Droid Sans Fallback"/>
                <a:cs typeface="Droid Sans Fallback"/>
              </a:rPr>
              <a:t>，</a:t>
            </a:r>
            <a:r>
              <a:rPr dirty="0" sz="2050" spc="160">
                <a:solidFill>
                  <a:srgbClr val="23292D"/>
                </a:solidFill>
                <a:latin typeface="Droid Sans Fallback"/>
                <a:cs typeface="Droid Sans Fallback"/>
              </a:rPr>
              <a:t>可以把</a:t>
            </a:r>
            <a:r>
              <a:rPr dirty="0" sz="2150" spc="-110">
                <a:solidFill>
                  <a:srgbClr val="23292D"/>
                </a:solidFill>
                <a:latin typeface="Arial Black"/>
                <a:cs typeface="Arial Black"/>
              </a:rPr>
              <a:t>[3-6]</a:t>
            </a:r>
            <a:r>
              <a:rPr dirty="0" sz="2050" spc="160">
                <a:solidFill>
                  <a:srgbClr val="23292D"/>
                </a:solidFill>
                <a:latin typeface="Droid Sans Fallback"/>
                <a:cs typeface="Droid Sans Fallback"/>
              </a:rPr>
              <a:t>分成两</a:t>
            </a:r>
            <a:r>
              <a:rPr dirty="0" sz="2000" spc="210">
                <a:solidFill>
                  <a:srgbClr val="23292D"/>
                </a:solidFill>
                <a:latin typeface="Droid Sans Fallback"/>
                <a:cs typeface="Droid Sans Fallback"/>
              </a:rPr>
              <a:t>半</a:t>
            </a:r>
            <a:r>
              <a:rPr dirty="0" sz="1800" spc="409">
                <a:solidFill>
                  <a:srgbClr val="23292D"/>
                </a:solidFill>
                <a:latin typeface="Droid Sans Fallback"/>
                <a:cs typeface="Droid Sans Fallback"/>
              </a:rPr>
              <a:t>，</a:t>
            </a:r>
            <a:r>
              <a:rPr dirty="0" sz="1900" spc="310">
                <a:solidFill>
                  <a:srgbClr val="23292D"/>
                </a:solidFill>
                <a:latin typeface="Droid Sans Fallback"/>
                <a:cs typeface="Droid Sans Fallback"/>
              </a:rPr>
              <a:t>左</a:t>
            </a:r>
            <a:r>
              <a:rPr dirty="0" sz="1950" spc="260">
                <a:solidFill>
                  <a:srgbClr val="23292D"/>
                </a:solidFill>
                <a:latin typeface="Droid Sans Fallback"/>
                <a:cs typeface="Droid Sans Fallback"/>
              </a:rPr>
              <a:t>边</a:t>
            </a:r>
            <a:r>
              <a:rPr dirty="0" sz="2050" spc="160">
                <a:solidFill>
                  <a:srgbClr val="23292D"/>
                </a:solidFill>
                <a:latin typeface="Droid Sans Fallback"/>
                <a:cs typeface="Droid Sans Fallback"/>
              </a:rPr>
              <a:t>找</a:t>
            </a:r>
            <a:r>
              <a:rPr dirty="0" sz="2000" spc="210">
                <a:solidFill>
                  <a:srgbClr val="23292D"/>
                </a:solidFill>
                <a:latin typeface="Droid Sans Fallback"/>
                <a:cs typeface="Droid Sans Fallback"/>
              </a:rPr>
              <a:t>的是</a:t>
            </a:r>
            <a:r>
              <a:rPr dirty="0" sz="2150" spc="-165">
                <a:solidFill>
                  <a:srgbClr val="23292D"/>
                </a:solidFill>
                <a:latin typeface="Arial Black"/>
                <a:cs typeface="Arial Black"/>
              </a:rPr>
              <a:t>[3],</a:t>
            </a:r>
            <a:r>
              <a:rPr dirty="0" sz="2050" spc="160">
                <a:solidFill>
                  <a:srgbClr val="23292D"/>
                </a:solidFill>
                <a:latin typeface="Droid Sans Fallback"/>
                <a:cs typeface="Droid Sans Fallback"/>
              </a:rPr>
              <a:t>右</a:t>
            </a:r>
            <a:r>
              <a:rPr dirty="0" sz="1950" spc="260">
                <a:solidFill>
                  <a:srgbClr val="23292D"/>
                </a:solidFill>
                <a:latin typeface="Droid Sans Fallback"/>
                <a:cs typeface="Droid Sans Fallback"/>
              </a:rPr>
              <a:t>边</a:t>
            </a:r>
            <a:r>
              <a:rPr dirty="0" sz="2000" spc="210">
                <a:solidFill>
                  <a:srgbClr val="23292D"/>
                </a:solidFill>
                <a:latin typeface="Droid Sans Fallback"/>
                <a:cs typeface="Droid Sans Fallback"/>
              </a:rPr>
              <a:t>是</a:t>
            </a:r>
            <a:r>
              <a:rPr dirty="0" sz="2150" spc="-20">
                <a:solidFill>
                  <a:srgbClr val="23292D"/>
                </a:solidFill>
                <a:latin typeface="Arial Black"/>
                <a:cs typeface="Arial Black"/>
              </a:rPr>
              <a:t>[4-6]</a:t>
            </a:r>
            <a:r>
              <a:rPr dirty="0" sz="1800" spc="-20">
                <a:solidFill>
                  <a:srgbClr val="23292D"/>
                </a:solidFill>
                <a:latin typeface="Droid Sans Fallback"/>
                <a:cs typeface="Droid Sans Fallback"/>
              </a:rPr>
              <a:t>，</a:t>
            </a:r>
            <a:r>
              <a:rPr dirty="0" sz="2050" spc="160">
                <a:solidFill>
                  <a:srgbClr val="23292D"/>
                </a:solidFill>
                <a:latin typeface="Droid Sans Fallback"/>
                <a:cs typeface="Droid Sans Fallback"/>
              </a:rPr>
              <a:t>右</a:t>
            </a:r>
            <a:r>
              <a:rPr dirty="0" sz="1950" spc="260">
                <a:solidFill>
                  <a:srgbClr val="23292D"/>
                </a:solidFill>
                <a:latin typeface="Droid Sans Fallback"/>
                <a:cs typeface="Droid Sans Fallback"/>
              </a:rPr>
              <a:t>边</a:t>
            </a:r>
            <a:r>
              <a:rPr dirty="0" sz="2050" spc="160">
                <a:solidFill>
                  <a:srgbClr val="23292D"/>
                </a:solidFill>
                <a:latin typeface="Droid Sans Fallback"/>
                <a:cs typeface="Droid Sans Fallback"/>
              </a:rPr>
              <a:t>可以直</a:t>
            </a:r>
            <a:r>
              <a:rPr dirty="0" sz="2050" spc="130">
                <a:solidFill>
                  <a:srgbClr val="23292D"/>
                </a:solidFill>
                <a:latin typeface="Droid Sans Fallback"/>
                <a:cs typeface="Droid Sans Fallback"/>
              </a:rPr>
              <a:t>接 </a:t>
            </a:r>
            <a:r>
              <a:rPr dirty="0" sz="2050" spc="160">
                <a:solidFill>
                  <a:srgbClr val="23292D"/>
                </a:solidFill>
                <a:latin typeface="Droid Sans Fallback"/>
                <a:cs typeface="Droid Sans Fallback"/>
              </a:rPr>
              <a:t>得到</a:t>
            </a:r>
            <a:r>
              <a:rPr dirty="0" sz="2150" spc="-110">
                <a:solidFill>
                  <a:srgbClr val="23292D"/>
                </a:solidFill>
                <a:latin typeface="Arial Black"/>
                <a:cs typeface="Arial Black"/>
              </a:rPr>
              <a:t>[4-6]</a:t>
            </a:r>
            <a:r>
              <a:rPr dirty="0" sz="2000" spc="210">
                <a:solidFill>
                  <a:srgbClr val="23292D"/>
                </a:solidFill>
                <a:latin typeface="Droid Sans Fallback"/>
                <a:cs typeface="Droid Sans Fallback"/>
              </a:rPr>
              <a:t>的</a:t>
            </a:r>
            <a:r>
              <a:rPr dirty="0" sz="2050" spc="160">
                <a:solidFill>
                  <a:srgbClr val="23292D"/>
                </a:solidFill>
                <a:latin typeface="Droid Sans Fallback"/>
                <a:cs typeface="Droid Sans Fallback"/>
              </a:rPr>
              <a:t>和为</a:t>
            </a:r>
            <a:r>
              <a:rPr dirty="0" sz="2150" spc="-15">
                <a:solidFill>
                  <a:srgbClr val="23292D"/>
                </a:solidFill>
                <a:latin typeface="Arial Black"/>
                <a:cs typeface="Arial Black"/>
              </a:rPr>
              <a:t>27</a:t>
            </a:r>
            <a:r>
              <a:rPr dirty="0" sz="1800" spc="-15">
                <a:solidFill>
                  <a:srgbClr val="23292D"/>
                </a:solidFill>
                <a:latin typeface="Droid Sans Fallback"/>
                <a:cs typeface="Droid Sans Fallback"/>
              </a:rPr>
              <a:t>，</a:t>
            </a:r>
            <a:r>
              <a:rPr dirty="0" sz="1900" spc="310">
                <a:solidFill>
                  <a:srgbClr val="23292D"/>
                </a:solidFill>
                <a:latin typeface="Droid Sans Fallback"/>
                <a:cs typeface="Droid Sans Fallback"/>
              </a:rPr>
              <a:t>而</a:t>
            </a:r>
            <a:r>
              <a:rPr dirty="0" sz="2150" spc="-155">
                <a:solidFill>
                  <a:srgbClr val="23292D"/>
                </a:solidFill>
                <a:latin typeface="Arial Black"/>
                <a:cs typeface="Arial Black"/>
              </a:rPr>
              <a:t>[3]</a:t>
            </a:r>
            <a:r>
              <a:rPr dirty="0" sz="2050" spc="160">
                <a:solidFill>
                  <a:srgbClr val="23292D"/>
                </a:solidFill>
                <a:latin typeface="Droid Sans Fallback"/>
                <a:cs typeface="Droid Sans Fallback"/>
              </a:rPr>
              <a:t>可以</a:t>
            </a:r>
            <a:r>
              <a:rPr dirty="0" sz="1950" spc="260">
                <a:solidFill>
                  <a:srgbClr val="23292D"/>
                </a:solidFill>
                <a:latin typeface="Droid Sans Fallback"/>
                <a:cs typeface="Droid Sans Fallback"/>
              </a:rPr>
              <a:t>通过</a:t>
            </a:r>
            <a:r>
              <a:rPr dirty="0" sz="2150" spc="-110">
                <a:solidFill>
                  <a:srgbClr val="23292D"/>
                </a:solidFill>
                <a:latin typeface="Arial Black"/>
                <a:cs typeface="Arial Black"/>
              </a:rPr>
              <a:t>[1-3]</a:t>
            </a:r>
            <a:r>
              <a:rPr dirty="0" sz="2050" spc="160">
                <a:solidFill>
                  <a:srgbClr val="23292D"/>
                </a:solidFill>
                <a:latin typeface="Droid Sans Fallback"/>
                <a:cs typeface="Droid Sans Fallback"/>
              </a:rPr>
              <a:t>得到和为</a:t>
            </a:r>
            <a:r>
              <a:rPr dirty="0" sz="2150" spc="90">
                <a:solidFill>
                  <a:srgbClr val="23292D"/>
                </a:solidFill>
                <a:latin typeface="Arial Black"/>
                <a:cs typeface="Arial Black"/>
              </a:rPr>
              <a:t>5</a:t>
            </a:r>
            <a:r>
              <a:rPr dirty="0" sz="1800" spc="90">
                <a:solidFill>
                  <a:srgbClr val="23292D"/>
                </a:solidFill>
                <a:latin typeface="Droid Sans Fallback"/>
                <a:cs typeface="Droid Sans Fallback"/>
              </a:rPr>
              <a:t>，</a:t>
            </a:r>
            <a:r>
              <a:rPr dirty="0" sz="2050" spc="160">
                <a:solidFill>
                  <a:srgbClr val="23292D"/>
                </a:solidFill>
                <a:latin typeface="Droid Sans Fallback"/>
                <a:cs typeface="Droid Sans Fallback"/>
              </a:rPr>
              <a:t>最终结果为</a:t>
            </a:r>
            <a:r>
              <a:rPr dirty="0" sz="2150" spc="-140">
                <a:solidFill>
                  <a:srgbClr val="23292D"/>
                </a:solidFill>
                <a:latin typeface="Arial Black"/>
                <a:cs typeface="Arial Black"/>
              </a:rPr>
              <a:t>27+5=32</a:t>
            </a:r>
            <a:r>
              <a:rPr dirty="0" sz="500" spc="1680">
                <a:solidFill>
                  <a:srgbClr val="23292D"/>
                </a:solidFill>
                <a:latin typeface="Droid Sans Fallback"/>
                <a:cs typeface="Droid Sans Fallback"/>
              </a:rPr>
              <a:t>。</a:t>
            </a:r>
            <a:endParaRPr sz="500">
              <a:latin typeface="Droid Sans Fallback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这样子可以省掉很多搜索的时间，最坏情况是把整棵树都搜索一遍，时间复杂度为</a:t>
            </a:r>
            <a:r>
              <a:rPr dirty="0" sz="2150" spc="-175">
                <a:solidFill>
                  <a:srgbClr val="23292D"/>
                </a:solidFill>
                <a:latin typeface="Arial Black"/>
                <a:cs typeface="Arial Black"/>
              </a:rPr>
              <a:t>O(logn)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60198" y="6784819"/>
            <a:ext cx="2717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35">
                <a:solidFill>
                  <a:srgbClr val="777777"/>
                </a:solidFill>
                <a:latin typeface="Arial Black"/>
                <a:cs typeface="Arial Black"/>
              </a:rPr>
              <a:t>11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647" y="415274"/>
            <a:ext cx="1820545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50" spc="490"/>
              <a:t>回</a:t>
            </a:r>
            <a:r>
              <a:rPr dirty="0" sz="3300" spc="240"/>
              <a:t>到</a:t>
            </a:r>
            <a:r>
              <a:rPr dirty="0" spc="290"/>
              <a:t>原</a:t>
            </a:r>
            <a:r>
              <a:rPr dirty="0" sz="3150" spc="340"/>
              <a:t>题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734647" y="1253481"/>
            <a:ext cx="6269990" cy="3568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那么如何更新呢，假如我们想把第</a:t>
            </a:r>
            <a:r>
              <a:rPr dirty="0" sz="2150" spc="-265">
                <a:solidFill>
                  <a:srgbClr val="23292D"/>
                </a:solidFill>
                <a:latin typeface="Arial Black"/>
                <a:cs typeface="Arial Black"/>
              </a:rPr>
              <a:t>5</a:t>
            </a: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个元素由</a:t>
            </a:r>
            <a:r>
              <a:rPr dirty="0" sz="2150" spc="-265">
                <a:solidFill>
                  <a:srgbClr val="23292D"/>
                </a:solidFill>
                <a:latin typeface="Arial Black"/>
                <a:cs typeface="Arial Black"/>
              </a:rPr>
              <a:t>9</a:t>
            </a: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变成</a:t>
            </a:r>
            <a:r>
              <a:rPr dirty="0" sz="2150" spc="-265">
                <a:solidFill>
                  <a:srgbClr val="23292D"/>
                </a:solidFill>
                <a:latin typeface="Arial Black"/>
                <a:cs typeface="Arial Black"/>
              </a:rPr>
              <a:t>6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2107" y="1637499"/>
            <a:ext cx="5550368" cy="4360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34647" y="6040314"/>
            <a:ext cx="9898380" cy="84455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2050" spc="160">
                <a:solidFill>
                  <a:srgbClr val="23292D"/>
                </a:solidFill>
                <a:latin typeface="Droid Sans Fallback"/>
                <a:cs typeface="Droid Sans Fallback"/>
              </a:rPr>
              <a:t>我们先找到</a:t>
            </a:r>
            <a:r>
              <a:rPr dirty="0" sz="2150" spc="-229">
                <a:solidFill>
                  <a:srgbClr val="23292D"/>
                </a:solidFill>
                <a:latin typeface="Arial Black"/>
                <a:cs typeface="Arial Black"/>
              </a:rPr>
              <a:t>9</a:t>
            </a:r>
            <a:r>
              <a:rPr dirty="0" sz="2000" spc="210">
                <a:solidFill>
                  <a:srgbClr val="23292D"/>
                </a:solidFill>
                <a:latin typeface="Droid Sans Fallback"/>
                <a:cs typeface="Droid Sans Fallback"/>
              </a:rPr>
              <a:t>那</a:t>
            </a:r>
            <a:r>
              <a:rPr dirty="0" sz="2050" spc="160">
                <a:solidFill>
                  <a:srgbClr val="23292D"/>
                </a:solidFill>
                <a:latin typeface="Droid Sans Fallback"/>
                <a:cs typeface="Droid Sans Fallback"/>
              </a:rPr>
              <a:t>个结</a:t>
            </a:r>
            <a:r>
              <a:rPr dirty="0" sz="2000" spc="210">
                <a:solidFill>
                  <a:srgbClr val="23292D"/>
                </a:solidFill>
                <a:latin typeface="Droid Sans Fallback"/>
                <a:cs typeface="Droid Sans Fallback"/>
              </a:rPr>
              <a:t>点</a:t>
            </a:r>
            <a:r>
              <a:rPr dirty="0" sz="1800" spc="409">
                <a:solidFill>
                  <a:srgbClr val="23292D"/>
                </a:solidFill>
                <a:latin typeface="Droid Sans Fallback"/>
                <a:cs typeface="Droid Sans Fallback"/>
              </a:rPr>
              <a:t>，</a:t>
            </a:r>
            <a:r>
              <a:rPr dirty="0" sz="2000" spc="210">
                <a:solidFill>
                  <a:srgbClr val="23292D"/>
                </a:solidFill>
                <a:latin typeface="Droid Sans Fallback"/>
                <a:cs typeface="Droid Sans Fallback"/>
              </a:rPr>
              <a:t>然</a:t>
            </a:r>
            <a:r>
              <a:rPr dirty="0" sz="2050" spc="160">
                <a:solidFill>
                  <a:srgbClr val="23292D"/>
                </a:solidFill>
                <a:latin typeface="Droid Sans Fallback"/>
                <a:cs typeface="Droid Sans Fallback"/>
              </a:rPr>
              <a:t>后把其值变为</a:t>
            </a:r>
            <a:r>
              <a:rPr dirty="0" sz="2150" spc="90">
                <a:solidFill>
                  <a:srgbClr val="23292D"/>
                </a:solidFill>
                <a:latin typeface="Arial Black"/>
                <a:cs typeface="Arial Black"/>
              </a:rPr>
              <a:t>6</a:t>
            </a:r>
            <a:r>
              <a:rPr dirty="0" sz="1800" spc="90">
                <a:solidFill>
                  <a:srgbClr val="23292D"/>
                </a:solidFill>
                <a:latin typeface="Droid Sans Fallback"/>
                <a:cs typeface="Droid Sans Fallback"/>
              </a:rPr>
              <a:t>，</a:t>
            </a:r>
            <a:r>
              <a:rPr dirty="0" sz="2050" spc="160">
                <a:solidFill>
                  <a:srgbClr val="23292D"/>
                </a:solidFill>
                <a:latin typeface="Droid Sans Fallback"/>
                <a:cs typeface="Droid Sans Fallback"/>
              </a:rPr>
              <a:t>接着</a:t>
            </a:r>
            <a:r>
              <a:rPr dirty="0" sz="1950" spc="260">
                <a:solidFill>
                  <a:srgbClr val="23292D"/>
                </a:solidFill>
                <a:latin typeface="Droid Sans Fallback"/>
                <a:cs typeface="Droid Sans Fallback"/>
              </a:rPr>
              <a:t>顺</a:t>
            </a:r>
            <a:r>
              <a:rPr dirty="0" sz="2050" spc="160">
                <a:solidFill>
                  <a:srgbClr val="23292D"/>
                </a:solidFill>
                <a:latin typeface="Droid Sans Fallback"/>
                <a:cs typeface="Droid Sans Fallback"/>
              </a:rPr>
              <a:t>着一条路从下往上一直更新</a:t>
            </a:r>
            <a:r>
              <a:rPr dirty="0" sz="500" spc="1680">
                <a:solidFill>
                  <a:srgbClr val="23292D"/>
                </a:solidFill>
                <a:latin typeface="Droid Sans Fallback"/>
                <a:cs typeface="Droid Sans Fallback"/>
              </a:rPr>
              <a:t>。</a:t>
            </a:r>
            <a:endParaRPr sz="500">
              <a:latin typeface="Droid Sans Fallback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同样，更新的时间复杂度也是</a:t>
            </a:r>
            <a:r>
              <a:rPr dirty="0" sz="2150" spc="-175">
                <a:solidFill>
                  <a:srgbClr val="23292D"/>
                </a:solidFill>
                <a:latin typeface="Arial Black"/>
                <a:cs typeface="Arial Black"/>
              </a:rPr>
              <a:t>O(logn)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35"/>
              <a:t>13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647" y="92460"/>
            <a:ext cx="2720975" cy="53911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90"/>
              <a:t>线</a:t>
            </a:r>
            <a:r>
              <a:rPr dirty="0" sz="3200" spc="340"/>
              <a:t>段</a:t>
            </a:r>
            <a:r>
              <a:rPr dirty="0" sz="3300" spc="240"/>
              <a:t>树</a:t>
            </a:r>
            <a:r>
              <a:rPr dirty="0" sz="3200" spc="340"/>
              <a:t>的</a:t>
            </a:r>
            <a:r>
              <a:rPr dirty="0" sz="3350" spc="190"/>
              <a:t>实</a:t>
            </a:r>
            <a:r>
              <a:rPr dirty="0" sz="3100" spc="390"/>
              <a:t>现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734647" y="861229"/>
            <a:ext cx="11271250" cy="84455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由于线段树是用二叉树结构储存的，而且是近乎完全二叉树的，所以我使用了数组</a:t>
            </a:r>
            <a:r>
              <a:rPr dirty="0" sz="2150" spc="-254">
                <a:solidFill>
                  <a:srgbClr val="23292D"/>
                </a:solidFill>
                <a:latin typeface="Arial Black"/>
                <a:cs typeface="Arial Black"/>
              </a:rPr>
              <a:t>tree</a:t>
            </a: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来存储</a:t>
            </a:r>
            <a:endParaRPr sz="2150">
              <a:latin typeface="Droid Sans Fallback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2050" spc="160">
                <a:solidFill>
                  <a:srgbClr val="23292D"/>
                </a:solidFill>
                <a:latin typeface="Droid Sans Fallback"/>
                <a:cs typeface="Droid Sans Fallback"/>
              </a:rPr>
              <a:t>数组下标从</a:t>
            </a:r>
            <a:r>
              <a:rPr dirty="0" sz="2150" spc="-229">
                <a:solidFill>
                  <a:srgbClr val="23292D"/>
                </a:solidFill>
                <a:latin typeface="Arial Black"/>
                <a:cs typeface="Arial Black"/>
              </a:rPr>
              <a:t>1</a:t>
            </a:r>
            <a:r>
              <a:rPr dirty="0" sz="2050" spc="160">
                <a:solidFill>
                  <a:srgbClr val="23292D"/>
                </a:solidFill>
                <a:latin typeface="Droid Sans Fallback"/>
                <a:cs typeface="Droid Sans Fallback"/>
              </a:rPr>
              <a:t>开</a:t>
            </a:r>
            <a:r>
              <a:rPr dirty="0" sz="2000" spc="210">
                <a:solidFill>
                  <a:srgbClr val="23292D"/>
                </a:solidFill>
                <a:latin typeface="Droid Sans Fallback"/>
                <a:cs typeface="Droid Sans Fallback"/>
              </a:rPr>
              <a:t>始</a:t>
            </a:r>
            <a:r>
              <a:rPr dirty="0" sz="1800" spc="409">
                <a:solidFill>
                  <a:srgbClr val="23292D"/>
                </a:solidFill>
                <a:latin typeface="Droid Sans Fallback"/>
                <a:cs typeface="Droid Sans Fallback"/>
              </a:rPr>
              <a:t>，</a:t>
            </a:r>
            <a:r>
              <a:rPr dirty="0" sz="2050" spc="160">
                <a:solidFill>
                  <a:srgbClr val="23292D"/>
                </a:solidFill>
                <a:latin typeface="Droid Sans Fallback"/>
                <a:cs typeface="Droid Sans Fallback"/>
              </a:rPr>
              <a:t>同</a:t>
            </a:r>
            <a:r>
              <a:rPr dirty="0" sz="2000" spc="210">
                <a:solidFill>
                  <a:srgbClr val="23292D"/>
                </a:solidFill>
                <a:latin typeface="Droid Sans Fallback"/>
                <a:cs typeface="Droid Sans Fallback"/>
              </a:rPr>
              <a:t>时</a:t>
            </a:r>
            <a:r>
              <a:rPr dirty="0" sz="1950" spc="260">
                <a:solidFill>
                  <a:srgbClr val="23292D"/>
                </a:solidFill>
                <a:latin typeface="Droid Sans Fallback"/>
                <a:cs typeface="Droid Sans Fallback"/>
              </a:rPr>
              <a:t>添</a:t>
            </a:r>
            <a:r>
              <a:rPr dirty="0" sz="2050" spc="160">
                <a:solidFill>
                  <a:srgbClr val="23292D"/>
                </a:solidFill>
                <a:latin typeface="Droid Sans Fallback"/>
                <a:cs typeface="Droid Sans Fallback"/>
              </a:rPr>
              <a:t>加虚结</a:t>
            </a:r>
            <a:r>
              <a:rPr dirty="0" sz="2000" spc="210">
                <a:solidFill>
                  <a:srgbClr val="23292D"/>
                </a:solidFill>
                <a:latin typeface="Droid Sans Fallback"/>
                <a:cs typeface="Droid Sans Fallback"/>
              </a:rPr>
              <a:t>点</a:t>
            </a:r>
            <a:r>
              <a:rPr dirty="0" sz="2050" spc="160">
                <a:solidFill>
                  <a:srgbClr val="23292D"/>
                </a:solidFill>
                <a:latin typeface="Droid Sans Fallback"/>
                <a:cs typeface="Droid Sans Fallback"/>
              </a:rPr>
              <a:t>使其变成</a:t>
            </a:r>
            <a:r>
              <a:rPr dirty="0" sz="2100" spc="110">
                <a:solidFill>
                  <a:srgbClr val="23292D"/>
                </a:solidFill>
                <a:latin typeface="Droid Sans Fallback"/>
                <a:cs typeface="Droid Sans Fallback"/>
              </a:rPr>
              <a:t>完</a:t>
            </a:r>
            <a:r>
              <a:rPr dirty="0" sz="2050" spc="160">
                <a:solidFill>
                  <a:srgbClr val="23292D"/>
                </a:solidFill>
                <a:latin typeface="Droid Sans Fallback"/>
                <a:cs typeface="Droid Sans Fallback"/>
              </a:rPr>
              <a:t>全二叉</a:t>
            </a:r>
            <a:r>
              <a:rPr dirty="0" sz="2050" spc="130">
                <a:solidFill>
                  <a:srgbClr val="23292D"/>
                </a:solidFill>
                <a:latin typeface="Droid Sans Fallback"/>
                <a:cs typeface="Droid Sans Fallback"/>
              </a:rPr>
              <a:t>树</a:t>
            </a:r>
            <a:endParaRPr sz="2050">
              <a:latin typeface="Droid Sans Fallback"/>
              <a:cs typeface="Droid Sans Fallback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52107" y="6150111"/>
          <a:ext cx="9173210" cy="1076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0015"/>
                <a:gridCol w="561974"/>
                <a:gridCol w="419100"/>
                <a:gridCol w="561975"/>
                <a:gridCol w="419100"/>
                <a:gridCol w="419100"/>
                <a:gridCol w="561975"/>
                <a:gridCol w="561975"/>
                <a:gridCol w="419100"/>
                <a:gridCol w="4191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532765"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2050" spc="160">
                          <a:solidFill>
                            <a:srgbClr val="23292D"/>
                          </a:solidFill>
                          <a:latin typeface="Droid Sans Fallback"/>
                          <a:cs typeface="Droid Sans Fallback"/>
                        </a:rPr>
                        <a:t>数组下</a:t>
                      </a:r>
                      <a:r>
                        <a:rPr dirty="0" sz="2050" spc="130">
                          <a:solidFill>
                            <a:srgbClr val="23292D"/>
                          </a:solidFill>
                          <a:latin typeface="Droid Sans Fallback"/>
                          <a:cs typeface="Droid Sans Fallback"/>
                        </a:rPr>
                        <a:t>标</a:t>
                      </a:r>
                      <a:endParaRPr sz="2050">
                        <a:latin typeface="Droid Sans Fallback"/>
                        <a:cs typeface="Droid Sans Fallback"/>
                      </a:endParaRPr>
                    </a:p>
                  </a:txBody>
                  <a:tcPr marL="0" marR="0" marB="0" marT="1155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1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2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3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4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5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6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7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0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8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9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 spc="-229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10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 spc="-229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11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 spc="-229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12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 spc="-229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13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 spc="-229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14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 spc="-229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15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32765"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 spc="20">
                          <a:solidFill>
                            <a:srgbClr val="23292D"/>
                          </a:solidFill>
                          <a:latin typeface="Droid Sans Fallback"/>
                          <a:cs typeface="Droid Sans Fallback"/>
                        </a:rPr>
                        <a:t>数组元素</a:t>
                      </a:r>
                      <a:endParaRPr sz="2150">
                        <a:latin typeface="Droid Sans Fallback"/>
                        <a:cs typeface="Droid Sans Fallb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 spc="-265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36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71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9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 spc="-265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27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4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5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 spc="-265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16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54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 spc="-265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11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1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3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X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X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7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9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X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X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52107" y="1732711"/>
            <a:ext cx="6426236" cy="4169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35"/>
              <a:t>13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6867" y="3260670"/>
            <a:ext cx="11501120" cy="2180590"/>
          </a:xfrm>
          <a:custGeom>
            <a:avLst/>
            <a:gdLst/>
            <a:ahLst/>
            <a:cxnLst/>
            <a:rect l="l" t="t" r="r" b="b"/>
            <a:pathLst>
              <a:path w="11501120" h="2180590">
                <a:moveTo>
                  <a:pt x="11476784" y="2180160"/>
                </a:moveTo>
                <a:lnTo>
                  <a:pt x="23800" y="2180160"/>
                </a:lnTo>
                <a:lnTo>
                  <a:pt x="13387" y="2178717"/>
                </a:lnTo>
                <a:lnTo>
                  <a:pt x="5950" y="2174329"/>
                </a:lnTo>
                <a:lnTo>
                  <a:pt x="1487" y="2166906"/>
                </a:lnTo>
                <a:lnTo>
                  <a:pt x="0" y="2156359"/>
                </a:lnTo>
                <a:lnTo>
                  <a:pt x="0" y="23800"/>
                </a:lnTo>
                <a:lnTo>
                  <a:pt x="1487" y="13254"/>
                </a:lnTo>
                <a:lnTo>
                  <a:pt x="5950" y="5831"/>
                </a:lnTo>
                <a:lnTo>
                  <a:pt x="13387" y="1442"/>
                </a:lnTo>
                <a:lnTo>
                  <a:pt x="23800" y="0"/>
                </a:lnTo>
                <a:lnTo>
                  <a:pt x="11476784" y="0"/>
                </a:lnTo>
                <a:lnTo>
                  <a:pt x="11487210" y="1442"/>
                </a:lnTo>
                <a:lnTo>
                  <a:pt x="11494646" y="5831"/>
                </a:lnTo>
                <a:lnTo>
                  <a:pt x="11499102" y="13254"/>
                </a:lnTo>
                <a:lnTo>
                  <a:pt x="11500585" y="23800"/>
                </a:lnTo>
                <a:lnTo>
                  <a:pt x="11500585" y="2156359"/>
                </a:lnTo>
                <a:lnTo>
                  <a:pt x="11499102" y="2166906"/>
                </a:lnTo>
                <a:lnTo>
                  <a:pt x="11494646" y="2174329"/>
                </a:lnTo>
                <a:lnTo>
                  <a:pt x="11487210" y="2178717"/>
                </a:lnTo>
                <a:lnTo>
                  <a:pt x="11476784" y="2180160"/>
                </a:lnTo>
                <a:close/>
              </a:path>
            </a:pathLst>
          </a:custGeom>
          <a:solidFill>
            <a:srgbClr val="F6F8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6867" y="3260671"/>
            <a:ext cx="11501120" cy="2180590"/>
          </a:xfrm>
          <a:custGeom>
            <a:avLst/>
            <a:gdLst/>
            <a:ahLst/>
            <a:cxnLst/>
            <a:rect l="l" t="t" r="r" b="b"/>
            <a:pathLst>
              <a:path w="11501120" h="2180590">
                <a:moveTo>
                  <a:pt x="0" y="2156359"/>
                </a:moveTo>
                <a:lnTo>
                  <a:pt x="0" y="23800"/>
                </a:lnTo>
                <a:lnTo>
                  <a:pt x="1487" y="13254"/>
                </a:lnTo>
                <a:lnTo>
                  <a:pt x="5950" y="5831"/>
                </a:lnTo>
                <a:lnTo>
                  <a:pt x="13387" y="1442"/>
                </a:lnTo>
                <a:lnTo>
                  <a:pt x="23800" y="0"/>
                </a:lnTo>
                <a:lnTo>
                  <a:pt x="11476784" y="0"/>
                </a:lnTo>
                <a:lnTo>
                  <a:pt x="11487210" y="1442"/>
                </a:lnTo>
                <a:lnTo>
                  <a:pt x="11494647" y="5831"/>
                </a:lnTo>
                <a:lnTo>
                  <a:pt x="11499102" y="13254"/>
                </a:lnTo>
                <a:lnTo>
                  <a:pt x="11500585" y="23800"/>
                </a:lnTo>
                <a:lnTo>
                  <a:pt x="11500585" y="2156359"/>
                </a:lnTo>
                <a:lnTo>
                  <a:pt x="11499102" y="2166906"/>
                </a:lnTo>
                <a:lnTo>
                  <a:pt x="11494647" y="2174329"/>
                </a:lnTo>
                <a:lnTo>
                  <a:pt x="11487210" y="2178717"/>
                </a:lnTo>
                <a:lnTo>
                  <a:pt x="11476784" y="2180160"/>
                </a:lnTo>
                <a:lnTo>
                  <a:pt x="23800" y="2180160"/>
                </a:lnTo>
                <a:lnTo>
                  <a:pt x="13387" y="2178717"/>
                </a:lnTo>
                <a:lnTo>
                  <a:pt x="5950" y="2174329"/>
                </a:lnTo>
                <a:lnTo>
                  <a:pt x="1487" y="2166906"/>
                </a:lnTo>
                <a:lnTo>
                  <a:pt x="0" y="2156359"/>
                </a:lnTo>
                <a:close/>
              </a:path>
            </a:pathLst>
          </a:custGeom>
          <a:ln w="952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4647" y="1872753"/>
            <a:ext cx="2720975" cy="53911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90"/>
              <a:t>线</a:t>
            </a:r>
            <a:r>
              <a:rPr dirty="0" sz="3200" spc="340"/>
              <a:t>段</a:t>
            </a:r>
            <a:r>
              <a:rPr dirty="0" sz="3300" spc="240"/>
              <a:t>树</a:t>
            </a:r>
            <a:r>
              <a:rPr dirty="0" sz="3200" spc="340"/>
              <a:t>的</a:t>
            </a:r>
            <a:r>
              <a:rPr dirty="0" sz="3350" spc="190"/>
              <a:t>实</a:t>
            </a:r>
            <a:r>
              <a:rPr dirty="0" sz="3100" spc="390"/>
              <a:t>现</a:t>
            </a:r>
            <a:endParaRPr sz="31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35"/>
              <a:t>13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734647" y="2719588"/>
            <a:ext cx="8482330" cy="25666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树的结点的定义</a:t>
            </a:r>
            <a:endParaRPr sz="2150">
              <a:latin typeface="Droid Sans Fallback"/>
              <a:cs typeface="Droid Sans Fallb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173990">
              <a:lnSpc>
                <a:spcPts val="2160"/>
              </a:lnSpc>
              <a:spcBef>
                <a:spcPts val="5"/>
              </a:spcBef>
              <a:tabLst>
                <a:tab pos="1076960" algn="l"/>
              </a:tabLst>
            </a:pPr>
            <a:r>
              <a:rPr dirty="0" sz="1850" spc="155" b="1">
                <a:solidFill>
                  <a:srgbClr val="333333"/>
                </a:solidFill>
                <a:latin typeface="Arial"/>
                <a:cs typeface="Arial"/>
              </a:rPr>
              <a:t>struct	</a:t>
            </a:r>
            <a:r>
              <a:rPr dirty="0" sz="1850" spc="-90" b="1">
                <a:solidFill>
                  <a:srgbClr val="445487"/>
                </a:solidFill>
                <a:latin typeface="Arial"/>
                <a:cs typeface="Arial"/>
              </a:rPr>
              <a:t>node</a:t>
            </a:r>
            <a:endParaRPr sz="1850">
              <a:latin typeface="Arial"/>
              <a:cs typeface="Arial"/>
            </a:endParaRPr>
          </a:p>
          <a:p>
            <a:pPr marL="173990">
              <a:lnSpc>
                <a:spcPts val="2100"/>
              </a:lnSpc>
            </a:pPr>
            <a:r>
              <a:rPr dirty="0" sz="1850" spc="395">
                <a:solidFill>
                  <a:srgbClr val="23292D"/>
                </a:solidFill>
                <a:latin typeface="Arial"/>
                <a:cs typeface="Arial"/>
              </a:rPr>
              <a:t>{</a:t>
            </a:r>
            <a:endParaRPr sz="1850">
              <a:latin typeface="Arial"/>
              <a:cs typeface="Arial"/>
            </a:endParaRPr>
          </a:p>
          <a:p>
            <a:pPr marL="690245" marR="5080">
              <a:lnSpc>
                <a:spcPts val="2100"/>
              </a:lnSpc>
              <a:spcBef>
                <a:spcPts val="105"/>
              </a:spcBef>
              <a:tabLst>
                <a:tab pos="1206500" algn="l"/>
                <a:tab pos="1980564" algn="l"/>
                <a:tab pos="2109470" algn="l"/>
                <a:tab pos="2883535" algn="l"/>
                <a:tab pos="4514215" algn="l"/>
              </a:tabLst>
            </a:pPr>
            <a:r>
              <a:rPr dirty="0" sz="1850" spc="500" b="1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dirty="0" sz="1850" spc="-114" b="1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dirty="0" sz="1850" spc="395" b="1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dirty="0" sz="1850" spc="395" b="1">
                <a:solidFill>
                  <a:srgbClr val="333333"/>
                </a:solidFill>
                <a:latin typeface="Arial"/>
                <a:cs typeface="Arial"/>
              </a:rPr>
              <a:t>	</a:t>
            </a:r>
            <a:r>
              <a:rPr dirty="0" sz="1850" spc="90">
                <a:solidFill>
                  <a:srgbClr val="23292D"/>
                </a:solidFill>
                <a:latin typeface="Arial"/>
                <a:cs typeface="Arial"/>
              </a:rPr>
              <a:t>v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a</a:t>
            </a:r>
            <a:r>
              <a:rPr dirty="0" sz="1850" spc="600">
                <a:solidFill>
                  <a:srgbClr val="23292D"/>
                </a:solidFill>
                <a:latin typeface="Arial"/>
                <a:cs typeface="Arial"/>
              </a:rPr>
              <a:t>l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ue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;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	</a:t>
            </a:r>
            <a:r>
              <a:rPr dirty="0" sz="1850" spc="500" i="1">
                <a:solidFill>
                  <a:srgbClr val="999987"/>
                </a:solidFill>
                <a:latin typeface="Arial"/>
                <a:cs typeface="Arial"/>
              </a:rPr>
              <a:t>//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节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点对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应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区间的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权值</a:t>
            </a:r>
            <a:r>
              <a:rPr dirty="0" sz="1450" spc="395">
                <a:solidFill>
                  <a:srgbClr val="999987"/>
                </a:solidFill>
                <a:latin typeface="Droid Sans Fallback"/>
                <a:cs typeface="Droid Sans Fallback"/>
              </a:rPr>
              <a:t>（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不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唯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一</a:t>
            </a:r>
            <a:r>
              <a:rPr dirty="0" sz="1450" spc="395">
                <a:solidFill>
                  <a:srgbClr val="999987"/>
                </a:solidFill>
                <a:latin typeface="Droid Sans Fallback"/>
                <a:cs typeface="Droid Sans Fallback"/>
              </a:rPr>
              <a:t>，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也可</a:t>
            </a:r>
            <a:r>
              <a:rPr dirty="0" sz="1750" spc="95">
                <a:solidFill>
                  <a:srgbClr val="999987"/>
                </a:solidFill>
                <a:latin typeface="Droid Sans Fallback"/>
                <a:cs typeface="Droid Sans Fallback"/>
              </a:rPr>
              <a:t>以代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表区间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最大值等</a:t>
            </a:r>
            <a:r>
              <a:rPr dirty="0" sz="1450" spc="200">
                <a:solidFill>
                  <a:srgbClr val="999987"/>
                </a:solidFill>
                <a:latin typeface="Droid Sans Fallback"/>
                <a:cs typeface="Droid Sans Fallback"/>
              </a:rPr>
              <a:t>）  </a:t>
            </a:r>
            <a:r>
              <a:rPr dirty="0" sz="1850" spc="260" b="1">
                <a:solidFill>
                  <a:srgbClr val="333333"/>
                </a:solidFill>
                <a:latin typeface="Arial"/>
                <a:cs typeface="Arial"/>
              </a:rPr>
              <a:t>int	</a:t>
            </a:r>
            <a:r>
              <a:rPr dirty="0" sz="1850" spc="415">
                <a:solidFill>
                  <a:srgbClr val="23292D"/>
                </a:solidFill>
                <a:latin typeface="Arial"/>
                <a:cs typeface="Arial"/>
              </a:rPr>
              <a:t>left,	</a:t>
            </a:r>
            <a:r>
              <a:rPr dirty="0" sz="1850" spc="330">
                <a:solidFill>
                  <a:srgbClr val="23292D"/>
                </a:solidFill>
                <a:latin typeface="Arial"/>
                <a:cs typeface="Arial"/>
              </a:rPr>
              <a:t>right;	</a:t>
            </a:r>
            <a:r>
              <a:rPr dirty="0" sz="1850" spc="500" i="1">
                <a:solidFill>
                  <a:srgbClr val="999987"/>
                </a:solidFill>
                <a:latin typeface="Arial"/>
                <a:cs typeface="Arial"/>
              </a:rPr>
              <a:t>//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区间</a:t>
            </a:r>
            <a:r>
              <a:rPr dirty="0" sz="1850" spc="430" i="1">
                <a:solidFill>
                  <a:srgbClr val="999987"/>
                </a:solidFill>
                <a:latin typeface="Arial"/>
                <a:cs typeface="Arial"/>
              </a:rPr>
              <a:t>[left,	</a:t>
            </a:r>
            <a:r>
              <a:rPr dirty="0" sz="1850" spc="330" i="1">
                <a:solidFill>
                  <a:srgbClr val="999987"/>
                </a:solidFill>
                <a:latin typeface="Arial"/>
                <a:cs typeface="Arial"/>
              </a:rPr>
              <a:t>right]</a:t>
            </a:r>
            <a:endParaRPr sz="1850">
              <a:latin typeface="Arial"/>
              <a:cs typeface="Arial"/>
            </a:endParaRPr>
          </a:p>
          <a:p>
            <a:pPr marL="173990">
              <a:lnSpc>
                <a:spcPts val="1985"/>
              </a:lnSpc>
            </a:pPr>
            <a:r>
              <a:rPr dirty="0" sz="1850" spc="450">
                <a:solidFill>
                  <a:srgbClr val="23292D"/>
                </a:solidFill>
                <a:latin typeface="Arial"/>
                <a:cs typeface="Arial"/>
              </a:rPr>
              <a:t>};</a:t>
            </a:r>
            <a:endParaRPr sz="1850">
              <a:latin typeface="Arial"/>
              <a:cs typeface="Arial"/>
            </a:endParaRPr>
          </a:p>
          <a:p>
            <a:pPr marL="173990">
              <a:lnSpc>
                <a:spcPts val="2100"/>
              </a:lnSpc>
              <a:tabLst>
                <a:tab pos="1076960" algn="l"/>
                <a:tab pos="1722120" algn="l"/>
              </a:tabLst>
            </a:pPr>
            <a:r>
              <a:rPr dirty="0" sz="1850" spc="155" b="1">
                <a:solidFill>
                  <a:srgbClr val="333333"/>
                </a:solidFill>
                <a:latin typeface="Arial"/>
                <a:cs typeface="Arial"/>
              </a:rPr>
              <a:t>struct	</a:t>
            </a:r>
            <a:r>
              <a:rPr dirty="0" sz="1850" spc="-90" b="1">
                <a:solidFill>
                  <a:srgbClr val="445487"/>
                </a:solidFill>
                <a:latin typeface="Arial"/>
                <a:cs typeface="Arial"/>
              </a:rPr>
              <a:t>node	</a:t>
            </a:r>
            <a:r>
              <a:rPr dirty="0" sz="1850" spc="190" b="1">
                <a:solidFill>
                  <a:srgbClr val="445487"/>
                </a:solidFill>
                <a:latin typeface="Arial"/>
                <a:cs typeface="Arial"/>
              </a:rPr>
              <a:t>tree</a:t>
            </a:r>
            <a:r>
              <a:rPr dirty="0" sz="1850" spc="190">
                <a:solidFill>
                  <a:srgbClr val="23292D"/>
                </a:solidFill>
                <a:latin typeface="Arial"/>
                <a:cs typeface="Arial"/>
              </a:rPr>
              <a:t>[1000];</a:t>
            </a:r>
            <a:endParaRPr sz="1850">
              <a:latin typeface="Arial"/>
              <a:cs typeface="Arial"/>
            </a:endParaRPr>
          </a:p>
          <a:p>
            <a:pPr marL="173990">
              <a:lnSpc>
                <a:spcPts val="2160"/>
              </a:lnSpc>
              <a:tabLst>
                <a:tab pos="690245" algn="l"/>
                <a:tab pos="2367280" algn="l"/>
              </a:tabLst>
            </a:pPr>
            <a:r>
              <a:rPr dirty="0" sz="1850" spc="260" b="1">
                <a:solidFill>
                  <a:srgbClr val="333333"/>
                </a:solidFill>
                <a:latin typeface="Arial"/>
                <a:cs typeface="Arial"/>
              </a:rPr>
              <a:t>int	</a:t>
            </a:r>
            <a:r>
              <a:rPr dirty="0" sz="1850" spc="235">
                <a:solidFill>
                  <a:srgbClr val="23292D"/>
                </a:solidFill>
                <a:latin typeface="Arial"/>
                <a:cs typeface="Arial"/>
              </a:rPr>
              <a:t>father[</a:t>
            </a:r>
            <a:r>
              <a:rPr dirty="0" sz="1850" spc="235">
                <a:solidFill>
                  <a:srgbClr val="008080"/>
                </a:solidFill>
                <a:latin typeface="Arial"/>
                <a:cs typeface="Arial"/>
              </a:rPr>
              <a:t>100</a:t>
            </a:r>
            <a:r>
              <a:rPr dirty="0" sz="1850" spc="235">
                <a:solidFill>
                  <a:srgbClr val="23292D"/>
                </a:solidFill>
                <a:latin typeface="Arial"/>
                <a:cs typeface="Arial"/>
              </a:rPr>
              <a:t>];	</a:t>
            </a:r>
            <a:r>
              <a:rPr dirty="0" sz="1850" spc="500" i="1">
                <a:solidFill>
                  <a:srgbClr val="999987"/>
                </a:solidFill>
                <a:latin typeface="Arial"/>
                <a:cs typeface="Arial"/>
              </a:rPr>
              <a:t>//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记录某个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点的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序号</a:t>
            </a:r>
            <a:r>
              <a:rPr dirty="0" sz="1450" spc="395">
                <a:solidFill>
                  <a:srgbClr val="999987"/>
                </a:solidFill>
                <a:latin typeface="Droid Sans Fallback"/>
                <a:cs typeface="Droid Sans Fallback"/>
              </a:rPr>
              <a:t>，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方</a:t>
            </a:r>
            <a:r>
              <a:rPr dirty="0" sz="1750" spc="95">
                <a:solidFill>
                  <a:srgbClr val="999987"/>
                </a:solidFill>
                <a:latin typeface="Droid Sans Fallback"/>
                <a:cs typeface="Droid Sans Fallback"/>
              </a:rPr>
              <a:t>便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查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找对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应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的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数组下标</a:t>
            </a:r>
            <a:endParaRPr sz="17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6867" y="975899"/>
            <a:ext cx="11501120" cy="6179185"/>
          </a:xfrm>
          <a:custGeom>
            <a:avLst/>
            <a:gdLst/>
            <a:ahLst/>
            <a:cxnLst/>
            <a:rect l="l" t="t" r="r" b="b"/>
            <a:pathLst>
              <a:path w="11501120" h="6179184">
                <a:moveTo>
                  <a:pt x="11476784" y="6178708"/>
                </a:moveTo>
                <a:lnTo>
                  <a:pt x="23800" y="6178708"/>
                </a:lnTo>
                <a:lnTo>
                  <a:pt x="13387" y="6177265"/>
                </a:lnTo>
                <a:lnTo>
                  <a:pt x="5950" y="6172877"/>
                </a:lnTo>
                <a:lnTo>
                  <a:pt x="1487" y="6165454"/>
                </a:lnTo>
                <a:lnTo>
                  <a:pt x="0" y="6154907"/>
                </a:lnTo>
                <a:lnTo>
                  <a:pt x="0" y="23800"/>
                </a:lnTo>
                <a:lnTo>
                  <a:pt x="1487" y="13254"/>
                </a:lnTo>
                <a:lnTo>
                  <a:pt x="5950" y="5831"/>
                </a:lnTo>
                <a:lnTo>
                  <a:pt x="13387" y="1442"/>
                </a:lnTo>
                <a:lnTo>
                  <a:pt x="23800" y="0"/>
                </a:lnTo>
                <a:lnTo>
                  <a:pt x="11476784" y="0"/>
                </a:lnTo>
                <a:lnTo>
                  <a:pt x="11487210" y="1442"/>
                </a:lnTo>
                <a:lnTo>
                  <a:pt x="11494646" y="5831"/>
                </a:lnTo>
                <a:lnTo>
                  <a:pt x="11499102" y="13254"/>
                </a:lnTo>
                <a:lnTo>
                  <a:pt x="11500585" y="23800"/>
                </a:lnTo>
                <a:lnTo>
                  <a:pt x="11500585" y="6154907"/>
                </a:lnTo>
                <a:lnTo>
                  <a:pt x="11499102" y="6165454"/>
                </a:lnTo>
                <a:lnTo>
                  <a:pt x="11494646" y="6172877"/>
                </a:lnTo>
                <a:lnTo>
                  <a:pt x="11487210" y="6177265"/>
                </a:lnTo>
                <a:lnTo>
                  <a:pt x="11476784" y="6178708"/>
                </a:lnTo>
                <a:close/>
              </a:path>
            </a:pathLst>
          </a:custGeom>
          <a:solidFill>
            <a:srgbClr val="F6F8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6867" y="975900"/>
            <a:ext cx="11501120" cy="6179185"/>
          </a:xfrm>
          <a:custGeom>
            <a:avLst/>
            <a:gdLst/>
            <a:ahLst/>
            <a:cxnLst/>
            <a:rect l="l" t="t" r="r" b="b"/>
            <a:pathLst>
              <a:path w="11501120" h="6179184">
                <a:moveTo>
                  <a:pt x="0" y="6154907"/>
                </a:moveTo>
                <a:lnTo>
                  <a:pt x="0" y="23800"/>
                </a:lnTo>
                <a:lnTo>
                  <a:pt x="1487" y="13254"/>
                </a:lnTo>
                <a:lnTo>
                  <a:pt x="5950" y="5831"/>
                </a:lnTo>
                <a:lnTo>
                  <a:pt x="13387" y="1442"/>
                </a:lnTo>
                <a:lnTo>
                  <a:pt x="23800" y="0"/>
                </a:lnTo>
                <a:lnTo>
                  <a:pt x="11476784" y="0"/>
                </a:lnTo>
                <a:lnTo>
                  <a:pt x="11487210" y="1442"/>
                </a:lnTo>
                <a:lnTo>
                  <a:pt x="11494647" y="5831"/>
                </a:lnTo>
                <a:lnTo>
                  <a:pt x="11499102" y="13254"/>
                </a:lnTo>
                <a:lnTo>
                  <a:pt x="11500585" y="23800"/>
                </a:lnTo>
                <a:lnTo>
                  <a:pt x="11500585" y="6154907"/>
                </a:lnTo>
                <a:lnTo>
                  <a:pt x="11499102" y="6165454"/>
                </a:lnTo>
                <a:lnTo>
                  <a:pt x="11494647" y="6172877"/>
                </a:lnTo>
                <a:lnTo>
                  <a:pt x="11487210" y="6177265"/>
                </a:lnTo>
                <a:lnTo>
                  <a:pt x="11476784" y="6178708"/>
                </a:lnTo>
                <a:lnTo>
                  <a:pt x="23800" y="6178708"/>
                </a:lnTo>
                <a:lnTo>
                  <a:pt x="13387" y="6177265"/>
                </a:lnTo>
                <a:lnTo>
                  <a:pt x="5950" y="6172877"/>
                </a:lnTo>
                <a:lnTo>
                  <a:pt x="1487" y="6165454"/>
                </a:lnTo>
                <a:lnTo>
                  <a:pt x="0" y="6154907"/>
                </a:lnTo>
                <a:close/>
              </a:path>
            </a:pathLst>
          </a:custGeom>
          <a:ln w="952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4647" y="167830"/>
            <a:ext cx="919480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90"/>
              <a:t>建</a:t>
            </a:r>
            <a:r>
              <a:rPr dirty="0" sz="3300" spc="190"/>
              <a:t>树</a:t>
            </a:r>
            <a:endParaRPr sz="3300"/>
          </a:p>
        </p:txBody>
      </p:sp>
      <p:sp>
        <p:nvSpPr>
          <p:cNvPr id="5" name="object 5"/>
          <p:cNvSpPr txBox="1"/>
          <p:nvPr/>
        </p:nvSpPr>
        <p:spPr>
          <a:xfrm>
            <a:off x="896493" y="1095053"/>
            <a:ext cx="9140825" cy="5638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160"/>
              </a:lnSpc>
              <a:spcBef>
                <a:spcPts val="95"/>
              </a:spcBef>
              <a:tabLst>
                <a:tab pos="1818639" algn="l"/>
                <a:tab pos="2205355" algn="l"/>
              </a:tabLst>
            </a:pPr>
            <a:r>
              <a:rPr dirty="0" sz="1850" spc="204">
                <a:solidFill>
                  <a:srgbClr val="23292D"/>
                </a:solidFill>
                <a:latin typeface="Arial"/>
                <a:cs typeface="Arial"/>
              </a:rPr>
              <a:t>Build_tree(</a:t>
            </a:r>
            <a:r>
              <a:rPr dirty="0" sz="1850" spc="204">
                <a:solidFill>
                  <a:srgbClr val="008080"/>
                </a:solidFill>
                <a:latin typeface="Arial"/>
                <a:cs typeface="Arial"/>
              </a:rPr>
              <a:t>1</a:t>
            </a:r>
            <a:r>
              <a:rPr dirty="0" sz="1850" spc="204">
                <a:solidFill>
                  <a:srgbClr val="23292D"/>
                </a:solidFill>
                <a:latin typeface="Arial"/>
                <a:cs typeface="Arial"/>
              </a:rPr>
              <a:t>,	</a:t>
            </a:r>
            <a:r>
              <a:rPr dirty="0" sz="1850" spc="240">
                <a:solidFill>
                  <a:srgbClr val="008080"/>
                </a:solidFill>
                <a:latin typeface="Arial"/>
                <a:cs typeface="Arial"/>
              </a:rPr>
              <a:t>1</a:t>
            </a:r>
            <a:r>
              <a:rPr dirty="0" sz="1850" spc="240">
                <a:solidFill>
                  <a:srgbClr val="23292D"/>
                </a:solidFill>
                <a:latin typeface="Arial"/>
                <a:cs typeface="Arial"/>
              </a:rPr>
              <a:t>,	</a:t>
            </a:r>
            <a:r>
              <a:rPr dirty="0" sz="1850" spc="290">
                <a:solidFill>
                  <a:srgbClr val="008080"/>
                </a:solidFill>
                <a:latin typeface="Arial"/>
                <a:cs typeface="Arial"/>
              </a:rPr>
              <a:t>6</a:t>
            </a:r>
            <a:r>
              <a:rPr dirty="0" sz="1850" spc="290">
                <a:solidFill>
                  <a:srgbClr val="23292D"/>
                </a:solidFill>
                <a:latin typeface="Arial"/>
                <a:cs typeface="Arial"/>
              </a:rPr>
              <a:t>);</a:t>
            </a:r>
            <a:endParaRPr sz="1850">
              <a:latin typeface="Arial"/>
              <a:cs typeface="Arial"/>
            </a:endParaRPr>
          </a:p>
          <a:p>
            <a:pPr marL="12700" marR="1247140">
              <a:lnSpc>
                <a:spcPts val="2100"/>
              </a:lnSpc>
              <a:spcBef>
                <a:spcPts val="110"/>
              </a:spcBef>
              <a:tabLst>
                <a:tab pos="657225" algn="l"/>
                <a:tab pos="1877695" algn="l"/>
                <a:tab pos="2592705" algn="l"/>
                <a:tab pos="3237865" algn="l"/>
                <a:tab pos="3753485" algn="l"/>
                <a:tab pos="4527550" algn="l"/>
                <a:tab pos="5043805" algn="l"/>
              </a:tabLst>
            </a:pPr>
            <a:r>
              <a:rPr dirty="0" sz="1850" spc="500" i="1">
                <a:solidFill>
                  <a:srgbClr val="999987"/>
                </a:solidFill>
                <a:latin typeface="Arial"/>
                <a:cs typeface="Arial"/>
              </a:rPr>
              <a:t>//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为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区间</a:t>
            </a:r>
            <a:r>
              <a:rPr dirty="0" sz="1850" spc="500" i="1">
                <a:solidFill>
                  <a:srgbClr val="999987"/>
                </a:solidFill>
                <a:latin typeface="Arial"/>
                <a:cs typeface="Arial"/>
              </a:rPr>
              <a:t>[</a:t>
            </a:r>
            <a:r>
              <a:rPr dirty="0" sz="1850" spc="600" i="1">
                <a:solidFill>
                  <a:srgbClr val="999987"/>
                </a:solidFill>
                <a:latin typeface="Arial"/>
                <a:cs typeface="Arial"/>
              </a:rPr>
              <a:t>l</a:t>
            </a:r>
            <a:r>
              <a:rPr dirty="0" sz="1850" spc="-15" i="1">
                <a:solidFill>
                  <a:srgbClr val="999987"/>
                </a:solidFill>
                <a:latin typeface="Arial"/>
                <a:cs typeface="Arial"/>
              </a:rPr>
              <a:t>e</a:t>
            </a:r>
            <a:r>
              <a:rPr dirty="0" sz="1850" spc="500" i="1">
                <a:solidFill>
                  <a:srgbClr val="999987"/>
                </a:solidFill>
                <a:latin typeface="Arial"/>
                <a:cs typeface="Arial"/>
              </a:rPr>
              <a:t>ft,</a:t>
            </a:r>
            <a:r>
              <a:rPr dirty="0" sz="1850" spc="500" i="1">
                <a:solidFill>
                  <a:srgbClr val="999987"/>
                </a:solidFill>
                <a:latin typeface="Arial"/>
                <a:cs typeface="Arial"/>
              </a:rPr>
              <a:t>	</a:t>
            </a:r>
            <a:r>
              <a:rPr dirty="0" sz="1850" spc="395" i="1">
                <a:solidFill>
                  <a:srgbClr val="999987"/>
                </a:solidFill>
                <a:latin typeface="Arial"/>
                <a:cs typeface="Arial"/>
              </a:rPr>
              <a:t>r</a:t>
            </a:r>
            <a:r>
              <a:rPr dirty="0" sz="1850" spc="600" i="1">
                <a:solidFill>
                  <a:srgbClr val="999987"/>
                </a:solidFill>
                <a:latin typeface="Arial"/>
                <a:cs typeface="Arial"/>
              </a:rPr>
              <a:t>i</a:t>
            </a:r>
            <a:r>
              <a:rPr dirty="0" sz="1850" spc="-15" i="1">
                <a:solidFill>
                  <a:srgbClr val="999987"/>
                </a:solidFill>
                <a:latin typeface="Arial"/>
                <a:cs typeface="Arial"/>
              </a:rPr>
              <a:t>gh</a:t>
            </a:r>
            <a:r>
              <a:rPr dirty="0" sz="1850" spc="500" i="1">
                <a:solidFill>
                  <a:srgbClr val="999987"/>
                </a:solidFill>
                <a:latin typeface="Arial"/>
                <a:cs typeface="Arial"/>
              </a:rPr>
              <a:t>t]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建立一个</a:t>
            </a:r>
            <a:r>
              <a:rPr dirty="0" sz="1750" spc="95">
                <a:solidFill>
                  <a:srgbClr val="999987"/>
                </a:solidFill>
                <a:latin typeface="Droid Sans Fallback"/>
                <a:cs typeface="Droid Sans Fallback"/>
              </a:rPr>
              <a:t>以</a:t>
            </a:r>
            <a:r>
              <a:rPr dirty="0" sz="1850" spc="500" i="1">
                <a:solidFill>
                  <a:srgbClr val="999987"/>
                </a:solidFill>
                <a:latin typeface="Arial"/>
                <a:cs typeface="Arial"/>
              </a:rPr>
              <a:t>t</a:t>
            </a:r>
            <a:r>
              <a:rPr dirty="0" sz="1850" spc="-15" i="1">
                <a:solidFill>
                  <a:srgbClr val="999987"/>
                </a:solidFill>
                <a:latin typeface="Arial"/>
                <a:cs typeface="Arial"/>
              </a:rPr>
              <a:t>op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为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祖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先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的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线段树</a:t>
            </a:r>
            <a:r>
              <a:rPr dirty="0" sz="1450" spc="395">
                <a:solidFill>
                  <a:srgbClr val="999987"/>
                </a:solidFill>
                <a:latin typeface="Droid Sans Fallback"/>
                <a:cs typeface="Droid Sans Fallback"/>
              </a:rPr>
              <a:t>，</a:t>
            </a:r>
            <a:r>
              <a:rPr dirty="0" sz="1850" spc="500" i="1">
                <a:solidFill>
                  <a:srgbClr val="999987"/>
                </a:solidFill>
                <a:latin typeface="Arial"/>
                <a:cs typeface="Arial"/>
              </a:rPr>
              <a:t>t</a:t>
            </a:r>
            <a:r>
              <a:rPr dirty="0" sz="1850" spc="-15" i="1">
                <a:solidFill>
                  <a:srgbClr val="999987"/>
                </a:solidFill>
                <a:latin typeface="Arial"/>
                <a:cs typeface="Arial"/>
              </a:rPr>
              <a:t>op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为根节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点</a:t>
            </a:r>
            <a:r>
              <a:rPr dirty="0" sz="1700" spc="90">
                <a:solidFill>
                  <a:srgbClr val="999987"/>
                </a:solidFill>
                <a:latin typeface="Droid Sans Fallback"/>
                <a:cs typeface="Droid Sans Fallback"/>
              </a:rPr>
              <a:t>下标  </a:t>
            </a:r>
            <a:r>
              <a:rPr dirty="0" sz="1850" spc="65" b="1">
                <a:solidFill>
                  <a:srgbClr val="333333"/>
                </a:solidFill>
                <a:latin typeface="Arial"/>
                <a:cs typeface="Arial"/>
              </a:rPr>
              <a:t>void	</a:t>
            </a:r>
            <a:r>
              <a:rPr dirty="0" sz="1850" spc="160" b="1">
                <a:solidFill>
                  <a:srgbClr val="990000"/>
                </a:solidFill>
                <a:latin typeface="Arial"/>
                <a:cs typeface="Arial"/>
              </a:rPr>
              <a:t>Build_tree</a:t>
            </a:r>
            <a:r>
              <a:rPr dirty="0" sz="1850" spc="160">
                <a:solidFill>
                  <a:srgbClr val="23292D"/>
                </a:solidFill>
                <a:latin typeface="Arial"/>
                <a:cs typeface="Arial"/>
              </a:rPr>
              <a:t>(</a:t>
            </a:r>
            <a:r>
              <a:rPr dirty="0" sz="1850" spc="160" b="1">
                <a:solidFill>
                  <a:srgbClr val="333333"/>
                </a:solidFill>
                <a:latin typeface="Arial"/>
                <a:cs typeface="Arial"/>
              </a:rPr>
              <a:t>int	</a:t>
            </a:r>
            <a:r>
              <a:rPr dirty="0" sz="1850" spc="240">
                <a:solidFill>
                  <a:srgbClr val="23292D"/>
                </a:solidFill>
                <a:latin typeface="Arial"/>
                <a:cs typeface="Arial"/>
              </a:rPr>
              <a:t>top,	</a:t>
            </a:r>
            <a:r>
              <a:rPr dirty="0" sz="1850" spc="260" b="1">
                <a:solidFill>
                  <a:srgbClr val="333333"/>
                </a:solidFill>
                <a:latin typeface="Arial"/>
                <a:cs typeface="Arial"/>
              </a:rPr>
              <a:t>int	</a:t>
            </a:r>
            <a:r>
              <a:rPr dirty="0" sz="1850" spc="415">
                <a:solidFill>
                  <a:srgbClr val="23292D"/>
                </a:solidFill>
                <a:latin typeface="Arial"/>
                <a:cs typeface="Arial"/>
              </a:rPr>
              <a:t>left,	</a:t>
            </a:r>
            <a:r>
              <a:rPr dirty="0" sz="1850" spc="260" b="1">
                <a:solidFill>
                  <a:srgbClr val="333333"/>
                </a:solidFill>
                <a:latin typeface="Arial"/>
                <a:cs typeface="Arial"/>
              </a:rPr>
              <a:t>int	</a:t>
            </a:r>
            <a:r>
              <a:rPr dirty="0" sz="1850" spc="310">
                <a:solidFill>
                  <a:srgbClr val="23292D"/>
                </a:solidFill>
                <a:latin typeface="Arial"/>
                <a:cs typeface="Arial"/>
              </a:rPr>
              <a:t>right)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1985"/>
              </a:lnSpc>
            </a:pPr>
            <a:r>
              <a:rPr dirty="0" sz="1850" spc="395">
                <a:solidFill>
                  <a:srgbClr val="23292D"/>
                </a:solidFill>
                <a:latin typeface="Arial"/>
                <a:cs typeface="Arial"/>
              </a:rPr>
              <a:t>{</a:t>
            </a:r>
            <a:endParaRPr sz="1850">
              <a:latin typeface="Arial"/>
              <a:cs typeface="Arial"/>
            </a:endParaRPr>
          </a:p>
          <a:p>
            <a:pPr marL="528320" marR="2127885">
              <a:lnSpc>
                <a:spcPts val="2100"/>
              </a:lnSpc>
              <a:spcBef>
                <a:spcPts val="110"/>
              </a:spcBef>
              <a:tabLst>
                <a:tab pos="2463800" algn="l"/>
                <a:tab pos="2592705" algn="l"/>
                <a:tab pos="2721610" algn="l"/>
                <a:tab pos="2851150" algn="l"/>
                <a:tab pos="3237865" algn="l"/>
                <a:tab pos="3496310" algn="l"/>
                <a:tab pos="3754120" algn="l"/>
              </a:tabLst>
            </a:pPr>
            <a:r>
              <a:rPr dirty="0" sz="1850" spc="315">
                <a:solidFill>
                  <a:srgbClr val="23292D"/>
                </a:solidFill>
                <a:latin typeface="Arial"/>
                <a:cs typeface="Arial"/>
              </a:rPr>
              <a:t>tree[top].left	</a:t>
            </a:r>
            <a:r>
              <a:rPr dirty="0" sz="1850" spc="-65">
                <a:solidFill>
                  <a:srgbClr val="23292D"/>
                </a:solidFill>
                <a:latin typeface="Arial"/>
                <a:cs typeface="Arial"/>
              </a:rPr>
              <a:t>=	</a:t>
            </a:r>
            <a:r>
              <a:rPr dirty="0" sz="1850" spc="415">
                <a:solidFill>
                  <a:srgbClr val="23292D"/>
                </a:solidFill>
                <a:latin typeface="Arial"/>
                <a:cs typeface="Arial"/>
              </a:rPr>
              <a:t>left;	</a:t>
            </a:r>
            <a:r>
              <a:rPr dirty="0" sz="1850" spc="500" i="1">
                <a:solidFill>
                  <a:srgbClr val="999987"/>
                </a:solidFill>
                <a:latin typeface="Arial"/>
                <a:cs typeface="Arial"/>
              </a:rPr>
              <a:t>//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写入第</a:t>
            </a:r>
            <a:r>
              <a:rPr dirty="0" sz="1850" spc="130" i="1">
                <a:solidFill>
                  <a:srgbClr val="999987"/>
                </a:solidFill>
                <a:latin typeface="Arial"/>
                <a:cs typeface="Arial"/>
              </a:rPr>
              <a:t>index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个结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点的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左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区间 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t</a:t>
            </a:r>
            <a:r>
              <a:rPr dirty="0" sz="1850" spc="395">
                <a:solidFill>
                  <a:srgbClr val="23292D"/>
                </a:solidFill>
                <a:latin typeface="Arial"/>
                <a:cs typeface="Arial"/>
              </a:rPr>
              <a:t>r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ee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[t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op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].</a:t>
            </a:r>
            <a:r>
              <a:rPr dirty="0" sz="1850" spc="395">
                <a:solidFill>
                  <a:srgbClr val="23292D"/>
                </a:solidFill>
                <a:latin typeface="Arial"/>
                <a:cs typeface="Arial"/>
              </a:rPr>
              <a:t>r</a:t>
            </a:r>
            <a:r>
              <a:rPr dirty="0" sz="1850" spc="600">
                <a:solidFill>
                  <a:srgbClr val="23292D"/>
                </a:solidFill>
                <a:latin typeface="Arial"/>
                <a:cs typeface="Arial"/>
              </a:rPr>
              <a:t>i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gh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t</a:t>
            </a:r>
            <a:r>
              <a:rPr dirty="0" sz="1850">
                <a:solidFill>
                  <a:srgbClr val="23292D"/>
                </a:solidFill>
                <a:latin typeface="Arial"/>
                <a:cs typeface="Arial"/>
              </a:rPr>
              <a:t>	</a:t>
            </a:r>
            <a:r>
              <a:rPr dirty="0" sz="1850" spc="-65">
                <a:solidFill>
                  <a:srgbClr val="23292D"/>
                </a:solidFill>
                <a:latin typeface="Arial"/>
                <a:cs typeface="Arial"/>
              </a:rPr>
              <a:t>=</a:t>
            </a:r>
            <a:r>
              <a:rPr dirty="0" sz="1850">
                <a:solidFill>
                  <a:srgbClr val="23292D"/>
                </a:solidFill>
                <a:latin typeface="Arial"/>
                <a:cs typeface="Arial"/>
              </a:rPr>
              <a:t>	</a:t>
            </a:r>
            <a:r>
              <a:rPr dirty="0" sz="1850" spc="395">
                <a:solidFill>
                  <a:srgbClr val="23292D"/>
                </a:solidFill>
                <a:latin typeface="Arial"/>
                <a:cs typeface="Arial"/>
              </a:rPr>
              <a:t>r</a:t>
            </a:r>
            <a:r>
              <a:rPr dirty="0" sz="1850" spc="600">
                <a:solidFill>
                  <a:srgbClr val="23292D"/>
                </a:solidFill>
                <a:latin typeface="Arial"/>
                <a:cs typeface="Arial"/>
              </a:rPr>
              <a:t>i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gh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t;</a:t>
            </a:r>
            <a:r>
              <a:rPr dirty="0" sz="1850">
                <a:solidFill>
                  <a:srgbClr val="23292D"/>
                </a:solidFill>
                <a:latin typeface="Arial"/>
                <a:cs typeface="Arial"/>
              </a:rPr>
              <a:t>	</a:t>
            </a:r>
            <a:r>
              <a:rPr dirty="0" sz="1850" spc="500" i="1">
                <a:solidFill>
                  <a:srgbClr val="999987"/>
                </a:solidFill>
                <a:latin typeface="Arial"/>
                <a:cs typeface="Arial"/>
              </a:rPr>
              <a:t>//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写入第</a:t>
            </a:r>
            <a:r>
              <a:rPr dirty="0" sz="1850" spc="600" i="1">
                <a:solidFill>
                  <a:srgbClr val="999987"/>
                </a:solidFill>
                <a:latin typeface="Arial"/>
                <a:cs typeface="Arial"/>
              </a:rPr>
              <a:t>i</a:t>
            </a:r>
            <a:r>
              <a:rPr dirty="0" sz="1850" spc="-15" i="1">
                <a:solidFill>
                  <a:srgbClr val="999987"/>
                </a:solidFill>
                <a:latin typeface="Arial"/>
                <a:cs typeface="Arial"/>
              </a:rPr>
              <a:t>nde</a:t>
            </a:r>
            <a:r>
              <a:rPr dirty="0" sz="1850" spc="90" i="1">
                <a:solidFill>
                  <a:srgbClr val="999987"/>
                </a:solidFill>
                <a:latin typeface="Arial"/>
                <a:cs typeface="Arial"/>
              </a:rPr>
              <a:t>x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个结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点的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右</a:t>
            </a:r>
            <a:r>
              <a:rPr dirty="0" sz="1650" spc="120">
                <a:solidFill>
                  <a:srgbClr val="999987"/>
                </a:solidFill>
                <a:latin typeface="Droid Sans Fallback"/>
                <a:cs typeface="Droid Sans Fallback"/>
              </a:rPr>
              <a:t>区间  </a:t>
            </a:r>
            <a:r>
              <a:rPr dirty="0" sz="1850" spc="229">
                <a:solidFill>
                  <a:srgbClr val="23292D"/>
                </a:solidFill>
                <a:latin typeface="Arial"/>
                <a:cs typeface="Arial"/>
              </a:rPr>
              <a:t>tree[top].value		</a:t>
            </a:r>
            <a:r>
              <a:rPr dirty="0" sz="1850" spc="-65">
                <a:solidFill>
                  <a:srgbClr val="23292D"/>
                </a:solidFill>
                <a:latin typeface="Arial"/>
                <a:cs typeface="Arial"/>
              </a:rPr>
              <a:t>=	</a:t>
            </a:r>
            <a:r>
              <a:rPr dirty="0" sz="1850" spc="240">
                <a:solidFill>
                  <a:srgbClr val="008080"/>
                </a:solidFill>
                <a:latin typeface="Arial"/>
                <a:cs typeface="Arial"/>
              </a:rPr>
              <a:t>0</a:t>
            </a:r>
            <a:r>
              <a:rPr dirty="0" sz="1850" spc="240">
                <a:solidFill>
                  <a:srgbClr val="23292D"/>
                </a:solidFill>
                <a:latin typeface="Arial"/>
                <a:cs typeface="Arial"/>
              </a:rPr>
              <a:t>;	</a:t>
            </a:r>
            <a:r>
              <a:rPr dirty="0" sz="1850" spc="500" i="1">
                <a:solidFill>
                  <a:srgbClr val="999987"/>
                </a:solidFill>
                <a:latin typeface="Arial"/>
                <a:cs typeface="Arial"/>
              </a:rPr>
              <a:t>//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每个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区间的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值初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始化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为</a:t>
            </a:r>
            <a:r>
              <a:rPr dirty="0" sz="1850" spc="-15" i="1">
                <a:solidFill>
                  <a:srgbClr val="999987"/>
                </a:solidFill>
                <a:latin typeface="Arial"/>
                <a:cs typeface="Arial"/>
              </a:rPr>
              <a:t>0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528320">
              <a:lnSpc>
                <a:spcPts val="2160"/>
              </a:lnSpc>
              <a:tabLst>
                <a:tab pos="1560195" algn="l"/>
                <a:tab pos="1947545" algn="l"/>
                <a:tab pos="3108325" algn="l"/>
              </a:tabLst>
            </a:pPr>
            <a:r>
              <a:rPr dirty="0" sz="1850" spc="409" b="1">
                <a:solidFill>
                  <a:srgbClr val="333333"/>
                </a:solidFill>
                <a:latin typeface="Arial"/>
                <a:cs typeface="Arial"/>
              </a:rPr>
              <a:t>if</a:t>
            </a:r>
            <a:r>
              <a:rPr dirty="0" sz="1850" spc="409">
                <a:solidFill>
                  <a:srgbClr val="23292D"/>
                </a:solidFill>
                <a:latin typeface="Arial"/>
                <a:cs typeface="Arial"/>
              </a:rPr>
              <a:t>(left	</a:t>
            </a:r>
            <a:r>
              <a:rPr dirty="0" sz="1850" spc="-65">
                <a:solidFill>
                  <a:srgbClr val="23292D"/>
                </a:solidFill>
                <a:latin typeface="Arial"/>
                <a:cs typeface="Arial"/>
              </a:rPr>
              <a:t>==	</a:t>
            </a:r>
            <a:r>
              <a:rPr dirty="0" sz="1850" spc="310">
                <a:solidFill>
                  <a:srgbClr val="23292D"/>
                </a:solidFill>
                <a:latin typeface="Arial"/>
                <a:cs typeface="Arial"/>
              </a:rPr>
              <a:t>right)	</a:t>
            </a:r>
            <a:r>
              <a:rPr dirty="0" sz="1850" spc="500" i="1">
                <a:solidFill>
                  <a:srgbClr val="999987"/>
                </a:solidFill>
                <a:latin typeface="Arial"/>
                <a:cs typeface="Arial"/>
              </a:rPr>
              <a:t>//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区间长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度为</a:t>
            </a:r>
            <a:r>
              <a:rPr dirty="0" sz="1850" spc="-15" i="1">
                <a:solidFill>
                  <a:srgbClr val="999987"/>
                </a:solidFill>
                <a:latin typeface="Arial"/>
                <a:cs typeface="Arial"/>
              </a:rPr>
              <a:t>0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时</a:t>
            </a:r>
            <a:r>
              <a:rPr dirty="0" sz="1450" spc="395">
                <a:solidFill>
                  <a:srgbClr val="999987"/>
                </a:solidFill>
                <a:latin typeface="Droid Sans Fallback"/>
                <a:cs typeface="Droid Sans Fallback"/>
              </a:rPr>
              <a:t>，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赋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值并且结束</a:t>
            </a:r>
            <a:r>
              <a:rPr dirty="0" sz="1600" spc="245">
                <a:solidFill>
                  <a:srgbClr val="999987"/>
                </a:solidFill>
                <a:latin typeface="Droid Sans Fallback"/>
                <a:cs typeface="Droid Sans Fallback"/>
              </a:rPr>
              <a:t>递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归</a:t>
            </a:r>
            <a:endParaRPr sz="1700">
              <a:latin typeface="Droid Sans Fallback"/>
              <a:cs typeface="Droid Sans Fallback"/>
            </a:endParaRPr>
          </a:p>
          <a:p>
            <a:pPr marL="528320">
              <a:lnSpc>
                <a:spcPts val="2100"/>
              </a:lnSpc>
            </a:pPr>
            <a:r>
              <a:rPr dirty="0" sz="1850" spc="395">
                <a:solidFill>
                  <a:srgbClr val="23292D"/>
                </a:solidFill>
                <a:latin typeface="Arial"/>
                <a:cs typeface="Arial"/>
              </a:rPr>
              <a:t>{</a:t>
            </a:r>
            <a:endParaRPr sz="1850">
              <a:latin typeface="Arial"/>
              <a:cs typeface="Arial"/>
            </a:endParaRPr>
          </a:p>
          <a:p>
            <a:pPr marL="1044575" marR="4474845">
              <a:lnSpc>
                <a:spcPts val="2100"/>
              </a:lnSpc>
              <a:spcBef>
                <a:spcPts val="110"/>
              </a:spcBef>
              <a:tabLst>
                <a:tab pos="2721610" algn="l"/>
                <a:tab pos="2980055" algn="l"/>
                <a:tab pos="3108960" algn="l"/>
                <a:tab pos="3366770" algn="l"/>
              </a:tabLst>
            </a:pP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t</a:t>
            </a:r>
            <a:r>
              <a:rPr dirty="0" sz="1850" spc="395">
                <a:solidFill>
                  <a:srgbClr val="23292D"/>
                </a:solidFill>
                <a:latin typeface="Arial"/>
                <a:cs typeface="Arial"/>
              </a:rPr>
              <a:t>r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ee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[t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op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].</a:t>
            </a:r>
            <a:r>
              <a:rPr dirty="0" sz="1850" spc="90">
                <a:solidFill>
                  <a:srgbClr val="23292D"/>
                </a:solidFill>
                <a:latin typeface="Arial"/>
                <a:cs typeface="Arial"/>
              </a:rPr>
              <a:t>v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a</a:t>
            </a:r>
            <a:r>
              <a:rPr dirty="0" sz="1850" spc="600">
                <a:solidFill>
                  <a:srgbClr val="23292D"/>
                </a:solidFill>
                <a:latin typeface="Arial"/>
                <a:cs typeface="Arial"/>
              </a:rPr>
              <a:t>l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ue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	</a:t>
            </a:r>
            <a:r>
              <a:rPr dirty="0" sz="1850" spc="-65">
                <a:solidFill>
                  <a:srgbClr val="23292D"/>
                </a:solidFill>
                <a:latin typeface="Arial"/>
                <a:cs typeface="Arial"/>
              </a:rPr>
              <a:t>=</a:t>
            </a:r>
            <a:r>
              <a:rPr dirty="0" sz="1850" spc="-65">
                <a:solidFill>
                  <a:srgbClr val="23292D"/>
                </a:solidFill>
                <a:latin typeface="Arial"/>
                <a:cs typeface="Arial"/>
              </a:rPr>
              <a:t>	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a</a:t>
            </a:r>
            <a:r>
              <a:rPr dirty="0" sz="1850" spc="395">
                <a:solidFill>
                  <a:srgbClr val="23292D"/>
                </a:solidFill>
                <a:latin typeface="Arial"/>
                <a:cs typeface="Arial"/>
              </a:rPr>
              <a:t>rr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[</a:t>
            </a:r>
            <a:r>
              <a:rPr dirty="0" sz="1850" spc="600">
                <a:solidFill>
                  <a:srgbClr val="23292D"/>
                </a:solidFill>
                <a:latin typeface="Arial"/>
                <a:cs typeface="Arial"/>
              </a:rPr>
              <a:t>l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e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ft];  </a:t>
            </a:r>
            <a:r>
              <a:rPr dirty="0" sz="1850" spc="330">
                <a:solidFill>
                  <a:srgbClr val="23292D"/>
                </a:solidFill>
                <a:latin typeface="Arial"/>
                <a:cs typeface="Arial"/>
              </a:rPr>
              <a:t>father[left]	</a:t>
            </a:r>
            <a:r>
              <a:rPr dirty="0" sz="1850" spc="-65">
                <a:solidFill>
                  <a:srgbClr val="23292D"/>
                </a:solidFill>
                <a:latin typeface="Arial"/>
                <a:cs typeface="Arial"/>
              </a:rPr>
              <a:t>=	</a:t>
            </a:r>
            <a:r>
              <a:rPr dirty="0" sz="1850" spc="240">
                <a:solidFill>
                  <a:srgbClr val="23292D"/>
                </a:solidFill>
                <a:latin typeface="Arial"/>
                <a:cs typeface="Arial"/>
              </a:rPr>
              <a:t>top;</a:t>
            </a:r>
            <a:endParaRPr sz="1850">
              <a:latin typeface="Arial"/>
              <a:cs typeface="Arial"/>
            </a:endParaRPr>
          </a:p>
          <a:p>
            <a:pPr marL="1044575">
              <a:lnSpc>
                <a:spcPts val="1985"/>
              </a:lnSpc>
            </a:pPr>
            <a:r>
              <a:rPr dirty="0" sz="1850" spc="175" b="1">
                <a:solidFill>
                  <a:srgbClr val="333333"/>
                </a:solidFill>
                <a:latin typeface="Arial"/>
                <a:cs typeface="Arial"/>
              </a:rPr>
              <a:t>return</a:t>
            </a:r>
            <a:r>
              <a:rPr dirty="0" sz="1850" spc="175">
                <a:solidFill>
                  <a:srgbClr val="23292D"/>
                </a:solidFill>
                <a:latin typeface="Arial"/>
                <a:cs typeface="Arial"/>
              </a:rPr>
              <a:t>;</a:t>
            </a:r>
            <a:endParaRPr sz="1850">
              <a:latin typeface="Arial"/>
              <a:cs typeface="Arial"/>
            </a:endParaRPr>
          </a:p>
          <a:p>
            <a:pPr marL="528320">
              <a:lnSpc>
                <a:spcPts val="2100"/>
              </a:lnSpc>
            </a:pPr>
            <a:r>
              <a:rPr dirty="0" sz="1850" spc="395">
                <a:solidFill>
                  <a:srgbClr val="23292D"/>
                </a:solidFill>
                <a:latin typeface="Arial"/>
                <a:cs typeface="Arial"/>
              </a:rPr>
              <a:t>}</a:t>
            </a:r>
            <a:endParaRPr sz="1850">
              <a:latin typeface="Arial"/>
              <a:cs typeface="Arial"/>
            </a:endParaRPr>
          </a:p>
          <a:p>
            <a:pPr marL="528320" marR="3302000">
              <a:lnSpc>
                <a:spcPts val="2100"/>
              </a:lnSpc>
              <a:spcBef>
                <a:spcPts val="110"/>
              </a:spcBef>
              <a:tabLst>
                <a:tab pos="1044575" algn="l"/>
                <a:tab pos="1560830" algn="l"/>
                <a:tab pos="1818639" algn="l"/>
                <a:tab pos="2334895" algn="l"/>
                <a:tab pos="2592705" algn="l"/>
                <a:tab pos="2721610" algn="l"/>
                <a:tab pos="2980055" algn="l"/>
                <a:tab pos="3108960" algn="l"/>
                <a:tab pos="3366770" algn="l"/>
                <a:tab pos="3754120" algn="l"/>
                <a:tab pos="4011929" algn="l"/>
                <a:tab pos="4398645" algn="l"/>
              </a:tabLst>
            </a:pPr>
            <a:r>
              <a:rPr dirty="0" sz="1850" spc="500" b="1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dirty="0" sz="1850" spc="-114" b="1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dirty="0" sz="1850" spc="395" b="1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dirty="0" sz="1850" spc="395" b="1">
                <a:solidFill>
                  <a:srgbClr val="333333"/>
                </a:solidFill>
                <a:latin typeface="Arial"/>
                <a:cs typeface="Arial"/>
              </a:rPr>
              <a:t>	</a:t>
            </a:r>
            <a:r>
              <a:rPr dirty="0" sz="1850" spc="-530">
                <a:solidFill>
                  <a:srgbClr val="23292D"/>
                </a:solidFill>
                <a:latin typeface="Arial"/>
                <a:cs typeface="Arial"/>
              </a:rPr>
              <a:t>m</a:t>
            </a:r>
            <a:r>
              <a:rPr dirty="0" sz="1850" spc="600">
                <a:solidFill>
                  <a:srgbClr val="23292D"/>
                </a:solidFill>
                <a:latin typeface="Arial"/>
                <a:cs typeface="Arial"/>
              </a:rPr>
              <a:t>i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d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	</a:t>
            </a:r>
            <a:r>
              <a:rPr dirty="0" sz="1850" spc="-65">
                <a:solidFill>
                  <a:srgbClr val="23292D"/>
                </a:solidFill>
                <a:latin typeface="Arial"/>
                <a:cs typeface="Arial"/>
              </a:rPr>
              <a:t>=</a:t>
            </a:r>
            <a:r>
              <a:rPr dirty="0" sz="1850" spc="-65">
                <a:solidFill>
                  <a:srgbClr val="23292D"/>
                </a:solidFill>
                <a:latin typeface="Arial"/>
                <a:cs typeface="Arial"/>
              </a:rPr>
              <a:t>	</a:t>
            </a:r>
            <a:r>
              <a:rPr dirty="0" sz="1850" spc="395">
                <a:solidFill>
                  <a:srgbClr val="23292D"/>
                </a:solidFill>
                <a:latin typeface="Arial"/>
                <a:cs typeface="Arial"/>
              </a:rPr>
              <a:t>(r</a:t>
            </a:r>
            <a:r>
              <a:rPr dirty="0" sz="1850" spc="600">
                <a:solidFill>
                  <a:srgbClr val="23292D"/>
                </a:solidFill>
                <a:latin typeface="Arial"/>
                <a:cs typeface="Arial"/>
              </a:rPr>
              <a:t>i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gh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t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	</a:t>
            </a:r>
            <a:r>
              <a:rPr dirty="0" sz="1850" spc="-65">
                <a:solidFill>
                  <a:srgbClr val="23292D"/>
                </a:solidFill>
                <a:latin typeface="Arial"/>
                <a:cs typeface="Arial"/>
              </a:rPr>
              <a:t>+</a:t>
            </a:r>
            <a:r>
              <a:rPr dirty="0" sz="1850" spc="-65">
                <a:solidFill>
                  <a:srgbClr val="23292D"/>
                </a:solidFill>
                <a:latin typeface="Arial"/>
                <a:cs typeface="Arial"/>
              </a:rPr>
              <a:t>	</a:t>
            </a:r>
            <a:r>
              <a:rPr dirty="0" sz="1850" spc="600">
                <a:solidFill>
                  <a:srgbClr val="23292D"/>
                </a:solidFill>
                <a:latin typeface="Arial"/>
                <a:cs typeface="Arial"/>
              </a:rPr>
              <a:t>l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e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ft</a:t>
            </a:r>
            <a:r>
              <a:rPr dirty="0" sz="1850" spc="395">
                <a:solidFill>
                  <a:srgbClr val="23292D"/>
                </a:solidFill>
                <a:latin typeface="Arial"/>
                <a:cs typeface="Arial"/>
              </a:rPr>
              <a:t>)</a:t>
            </a:r>
            <a:r>
              <a:rPr dirty="0" sz="1850" spc="395">
                <a:solidFill>
                  <a:srgbClr val="23292D"/>
                </a:solidFill>
                <a:latin typeface="Arial"/>
                <a:cs typeface="Arial"/>
              </a:rPr>
              <a:t>	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/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	</a:t>
            </a:r>
            <a:r>
              <a:rPr dirty="0" sz="1850" spc="-20">
                <a:solidFill>
                  <a:srgbClr val="008080"/>
                </a:solidFill>
                <a:latin typeface="Arial"/>
                <a:cs typeface="Arial"/>
              </a:rPr>
              <a:t>2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;</a:t>
            </a:r>
            <a:r>
              <a:rPr dirty="0" sz="1850">
                <a:solidFill>
                  <a:srgbClr val="23292D"/>
                </a:solidFill>
                <a:latin typeface="Arial"/>
                <a:cs typeface="Arial"/>
              </a:rPr>
              <a:t>	</a:t>
            </a:r>
            <a:r>
              <a:rPr dirty="0" sz="1850" spc="500" i="1">
                <a:solidFill>
                  <a:srgbClr val="999987"/>
                </a:solidFill>
                <a:latin typeface="Arial"/>
                <a:cs typeface="Arial"/>
              </a:rPr>
              <a:t>//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取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区间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中</a:t>
            </a:r>
            <a:r>
              <a:rPr dirty="0" sz="1650" spc="100">
                <a:solidFill>
                  <a:srgbClr val="999987"/>
                </a:solidFill>
                <a:latin typeface="Droid Sans Fallback"/>
                <a:cs typeface="Droid Sans Fallback"/>
              </a:rPr>
              <a:t>点  </a:t>
            </a:r>
            <a:r>
              <a:rPr dirty="0" sz="1850" spc="260" b="1">
                <a:solidFill>
                  <a:srgbClr val="333333"/>
                </a:solidFill>
                <a:latin typeface="Arial"/>
                <a:cs typeface="Arial"/>
              </a:rPr>
              <a:t>int	</a:t>
            </a:r>
            <a:r>
              <a:rPr dirty="0" sz="1850" spc="170">
                <a:solidFill>
                  <a:srgbClr val="23292D"/>
                </a:solidFill>
                <a:latin typeface="Arial"/>
                <a:cs typeface="Arial"/>
              </a:rPr>
              <a:t>left_node	</a:t>
            </a:r>
            <a:r>
              <a:rPr dirty="0" sz="1850" spc="-65">
                <a:solidFill>
                  <a:srgbClr val="23292D"/>
                </a:solidFill>
                <a:latin typeface="Arial"/>
                <a:cs typeface="Arial"/>
              </a:rPr>
              <a:t>=	</a:t>
            </a:r>
            <a:r>
              <a:rPr dirty="0" sz="1850" spc="155">
                <a:solidFill>
                  <a:srgbClr val="23292D"/>
                </a:solidFill>
                <a:latin typeface="Arial"/>
                <a:cs typeface="Arial"/>
              </a:rPr>
              <a:t>top	</a:t>
            </a:r>
            <a:r>
              <a:rPr dirty="0" sz="1850" spc="295">
                <a:solidFill>
                  <a:srgbClr val="23292D"/>
                </a:solidFill>
                <a:latin typeface="Arial"/>
                <a:cs typeface="Arial"/>
              </a:rPr>
              <a:t>*		</a:t>
            </a:r>
            <a:r>
              <a:rPr dirty="0" sz="1850" spc="240">
                <a:solidFill>
                  <a:srgbClr val="008080"/>
                </a:solidFill>
                <a:latin typeface="Arial"/>
                <a:cs typeface="Arial"/>
              </a:rPr>
              <a:t>2</a:t>
            </a:r>
            <a:r>
              <a:rPr dirty="0" sz="1850" spc="240">
                <a:solidFill>
                  <a:srgbClr val="23292D"/>
                </a:solidFill>
                <a:latin typeface="Arial"/>
                <a:cs typeface="Arial"/>
              </a:rPr>
              <a:t>;	</a:t>
            </a:r>
            <a:r>
              <a:rPr dirty="0" sz="1850" spc="500" i="1">
                <a:solidFill>
                  <a:srgbClr val="999987"/>
                </a:solidFill>
                <a:latin typeface="Arial"/>
                <a:cs typeface="Arial"/>
              </a:rPr>
              <a:t>//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左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孩子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下标</a:t>
            </a:r>
            <a:endParaRPr sz="1700">
              <a:latin typeface="Droid Sans Fallback"/>
              <a:cs typeface="Droid Sans Fallback"/>
            </a:endParaRPr>
          </a:p>
          <a:p>
            <a:pPr marL="528320">
              <a:lnSpc>
                <a:spcPts val="1985"/>
              </a:lnSpc>
              <a:tabLst>
                <a:tab pos="1044575" algn="l"/>
                <a:tab pos="2463800" algn="l"/>
                <a:tab pos="2721610" algn="l"/>
                <a:tab pos="3237865" algn="l"/>
                <a:tab pos="3495675" algn="l"/>
                <a:tab pos="3754120" algn="l"/>
                <a:tab pos="4011929" algn="l"/>
                <a:tab pos="4528185" algn="l"/>
              </a:tabLst>
            </a:pPr>
            <a:r>
              <a:rPr dirty="0" sz="1850" spc="260" b="1">
                <a:solidFill>
                  <a:srgbClr val="333333"/>
                </a:solidFill>
                <a:latin typeface="Arial"/>
                <a:cs typeface="Arial"/>
              </a:rPr>
              <a:t>int	</a:t>
            </a:r>
            <a:r>
              <a:rPr dirty="0" sz="1850" spc="140">
                <a:solidFill>
                  <a:srgbClr val="23292D"/>
                </a:solidFill>
                <a:latin typeface="Arial"/>
                <a:cs typeface="Arial"/>
              </a:rPr>
              <a:t>right_node	</a:t>
            </a:r>
            <a:r>
              <a:rPr dirty="0" sz="1850" spc="-65">
                <a:solidFill>
                  <a:srgbClr val="23292D"/>
                </a:solidFill>
                <a:latin typeface="Arial"/>
                <a:cs typeface="Arial"/>
              </a:rPr>
              <a:t>=	</a:t>
            </a:r>
            <a:r>
              <a:rPr dirty="0" sz="1850" spc="155">
                <a:solidFill>
                  <a:srgbClr val="23292D"/>
                </a:solidFill>
                <a:latin typeface="Arial"/>
                <a:cs typeface="Arial"/>
              </a:rPr>
              <a:t>top	</a:t>
            </a:r>
            <a:r>
              <a:rPr dirty="0" sz="1850" spc="295">
                <a:solidFill>
                  <a:srgbClr val="23292D"/>
                </a:solidFill>
                <a:latin typeface="Arial"/>
                <a:cs typeface="Arial"/>
              </a:rPr>
              <a:t>*	</a:t>
            </a:r>
            <a:r>
              <a:rPr dirty="0" sz="1850" spc="-15">
                <a:solidFill>
                  <a:srgbClr val="008080"/>
                </a:solidFill>
                <a:latin typeface="Arial"/>
                <a:cs typeface="Arial"/>
              </a:rPr>
              <a:t>2	</a:t>
            </a:r>
            <a:r>
              <a:rPr dirty="0" sz="1850" spc="-65">
                <a:solidFill>
                  <a:srgbClr val="23292D"/>
                </a:solidFill>
                <a:latin typeface="Arial"/>
                <a:cs typeface="Arial"/>
              </a:rPr>
              <a:t>+	</a:t>
            </a:r>
            <a:r>
              <a:rPr dirty="0" sz="1850" spc="240">
                <a:solidFill>
                  <a:srgbClr val="008080"/>
                </a:solidFill>
                <a:latin typeface="Arial"/>
                <a:cs typeface="Arial"/>
              </a:rPr>
              <a:t>1</a:t>
            </a:r>
            <a:r>
              <a:rPr dirty="0" sz="1850" spc="240">
                <a:solidFill>
                  <a:srgbClr val="23292D"/>
                </a:solidFill>
                <a:latin typeface="Arial"/>
                <a:cs typeface="Arial"/>
              </a:rPr>
              <a:t>;	</a:t>
            </a:r>
            <a:r>
              <a:rPr dirty="0" sz="1850" spc="500" i="1">
                <a:solidFill>
                  <a:srgbClr val="999987"/>
                </a:solidFill>
                <a:latin typeface="Arial"/>
                <a:cs typeface="Arial"/>
              </a:rPr>
              <a:t>//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右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孩子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下标</a:t>
            </a:r>
            <a:endParaRPr sz="1700">
              <a:latin typeface="Droid Sans Fallback"/>
              <a:cs typeface="Droid Sans Fallback"/>
            </a:endParaRPr>
          </a:p>
          <a:p>
            <a:pPr marL="528320" marR="5080">
              <a:lnSpc>
                <a:spcPts val="2100"/>
              </a:lnSpc>
              <a:spcBef>
                <a:spcPts val="105"/>
              </a:spcBef>
              <a:tabLst>
                <a:tab pos="3366770" algn="l"/>
                <a:tab pos="3496310" algn="l"/>
                <a:tab pos="4011929" algn="l"/>
                <a:tab pos="4141470" algn="l"/>
                <a:tab pos="4270375" algn="l"/>
                <a:tab pos="4657090" algn="l"/>
                <a:tab pos="5044440" algn="l"/>
                <a:tab pos="5818505" algn="l"/>
              </a:tabLst>
            </a:pPr>
            <a:r>
              <a:rPr dirty="0" sz="1850" spc="200">
                <a:solidFill>
                  <a:srgbClr val="23292D"/>
                </a:solidFill>
                <a:latin typeface="Arial"/>
                <a:cs typeface="Arial"/>
              </a:rPr>
              <a:t>Build_tree(left_node,	</a:t>
            </a:r>
            <a:r>
              <a:rPr dirty="0" sz="1850" spc="415">
                <a:solidFill>
                  <a:srgbClr val="23292D"/>
                </a:solidFill>
                <a:latin typeface="Arial"/>
                <a:cs typeface="Arial"/>
              </a:rPr>
              <a:t>left,		</a:t>
            </a:r>
            <a:r>
              <a:rPr dirty="0" sz="1850" spc="190">
                <a:solidFill>
                  <a:srgbClr val="23292D"/>
                </a:solidFill>
                <a:latin typeface="Arial"/>
                <a:cs typeface="Arial"/>
              </a:rPr>
              <a:t>mid);	</a:t>
            </a:r>
            <a:r>
              <a:rPr dirty="0" sz="1850" spc="500" i="1">
                <a:solidFill>
                  <a:srgbClr val="999987"/>
                </a:solidFill>
                <a:latin typeface="Arial"/>
                <a:cs typeface="Arial"/>
              </a:rPr>
              <a:t>//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往左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孩子方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向继续建立线段树 </a:t>
            </a:r>
            <a:r>
              <a:rPr dirty="0" sz="1850" spc="-220">
                <a:solidFill>
                  <a:srgbClr val="23292D"/>
                </a:solidFill>
                <a:latin typeface="Arial"/>
                <a:cs typeface="Arial"/>
              </a:rPr>
              <a:t>B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u</a:t>
            </a:r>
            <a:r>
              <a:rPr dirty="0" sz="1850" spc="600">
                <a:solidFill>
                  <a:srgbClr val="23292D"/>
                </a:solidFill>
                <a:latin typeface="Arial"/>
                <a:cs typeface="Arial"/>
              </a:rPr>
              <a:t>il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d_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t</a:t>
            </a:r>
            <a:r>
              <a:rPr dirty="0" sz="1850" spc="395">
                <a:solidFill>
                  <a:srgbClr val="23292D"/>
                </a:solidFill>
                <a:latin typeface="Arial"/>
                <a:cs typeface="Arial"/>
              </a:rPr>
              <a:t>r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ee</a:t>
            </a:r>
            <a:r>
              <a:rPr dirty="0" sz="1850" spc="395">
                <a:solidFill>
                  <a:srgbClr val="23292D"/>
                </a:solidFill>
                <a:latin typeface="Arial"/>
                <a:cs typeface="Arial"/>
              </a:rPr>
              <a:t>(r</a:t>
            </a:r>
            <a:r>
              <a:rPr dirty="0" sz="1850" spc="600">
                <a:solidFill>
                  <a:srgbClr val="23292D"/>
                </a:solidFill>
                <a:latin typeface="Arial"/>
                <a:cs typeface="Arial"/>
              </a:rPr>
              <a:t>i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gh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t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_node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,</a:t>
            </a:r>
            <a:r>
              <a:rPr dirty="0" sz="1850">
                <a:solidFill>
                  <a:srgbClr val="23292D"/>
                </a:solidFill>
                <a:latin typeface="Arial"/>
                <a:cs typeface="Arial"/>
              </a:rPr>
              <a:t>	</a:t>
            </a:r>
            <a:r>
              <a:rPr dirty="0" sz="1850" spc="-530">
                <a:solidFill>
                  <a:srgbClr val="23292D"/>
                </a:solidFill>
                <a:latin typeface="Arial"/>
                <a:cs typeface="Arial"/>
              </a:rPr>
              <a:t>m</a:t>
            </a:r>
            <a:r>
              <a:rPr dirty="0" sz="1850" spc="600">
                <a:solidFill>
                  <a:srgbClr val="23292D"/>
                </a:solidFill>
                <a:latin typeface="Arial"/>
                <a:cs typeface="Arial"/>
              </a:rPr>
              <a:t>i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d</a:t>
            </a:r>
            <a:r>
              <a:rPr dirty="0" sz="1850">
                <a:solidFill>
                  <a:srgbClr val="23292D"/>
                </a:solidFill>
                <a:latin typeface="Arial"/>
                <a:cs typeface="Arial"/>
              </a:rPr>
              <a:t>	</a:t>
            </a:r>
            <a:r>
              <a:rPr dirty="0" sz="1850" spc="-65">
                <a:solidFill>
                  <a:srgbClr val="23292D"/>
                </a:solidFill>
                <a:latin typeface="Arial"/>
                <a:cs typeface="Arial"/>
              </a:rPr>
              <a:t>+</a:t>
            </a:r>
            <a:r>
              <a:rPr dirty="0" sz="1850">
                <a:solidFill>
                  <a:srgbClr val="23292D"/>
                </a:solidFill>
                <a:latin typeface="Arial"/>
                <a:cs typeface="Arial"/>
              </a:rPr>
              <a:t>	</a:t>
            </a:r>
            <a:r>
              <a:rPr dirty="0" sz="1850" spc="-20">
                <a:solidFill>
                  <a:srgbClr val="008080"/>
                </a:solidFill>
                <a:latin typeface="Arial"/>
                <a:cs typeface="Arial"/>
              </a:rPr>
              <a:t>1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,</a:t>
            </a:r>
            <a:r>
              <a:rPr dirty="0" sz="1850">
                <a:solidFill>
                  <a:srgbClr val="23292D"/>
                </a:solidFill>
                <a:latin typeface="Arial"/>
                <a:cs typeface="Arial"/>
              </a:rPr>
              <a:t>	</a:t>
            </a:r>
            <a:r>
              <a:rPr dirty="0" sz="1850" spc="395">
                <a:solidFill>
                  <a:srgbClr val="23292D"/>
                </a:solidFill>
                <a:latin typeface="Arial"/>
                <a:cs typeface="Arial"/>
              </a:rPr>
              <a:t>r</a:t>
            </a:r>
            <a:r>
              <a:rPr dirty="0" sz="1850" spc="600">
                <a:solidFill>
                  <a:srgbClr val="23292D"/>
                </a:solidFill>
                <a:latin typeface="Arial"/>
                <a:cs typeface="Arial"/>
              </a:rPr>
              <a:t>i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gh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t</a:t>
            </a:r>
            <a:r>
              <a:rPr dirty="0" sz="1850" spc="395">
                <a:solidFill>
                  <a:srgbClr val="23292D"/>
                </a:solidFill>
                <a:latin typeface="Arial"/>
                <a:cs typeface="Arial"/>
              </a:rPr>
              <a:t>)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;</a:t>
            </a:r>
            <a:r>
              <a:rPr dirty="0" sz="1850">
                <a:solidFill>
                  <a:srgbClr val="23292D"/>
                </a:solidFill>
                <a:latin typeface="Arial"/>
                <a:cs typeface="Arial"/>
              </a:rPr>
              <a:t>	</a:t>
            </a:r>
            <a:r>
              <a:rPr dirty="0" sz="1850" spc="500" i="1">
                <a:solidFill>
                  <a:srgbClr val="999987"/>
                </a:solidFill>
                <a:latin typeface="Arial"/>
                <a:cs typeface="Arial"/>
              </a:rPr>
              <a:t>//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往右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孩子方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向继续建立线段树</a:t>
            </a:r>
            <a:endParaRPr sz="1700">
              <a:latin typeface="Droid Sans Fallback"/>
              <a:cs typeface="Droid Sans Fallback"/>
            </a:endParaRPr>
          </a:p>
          <a:p>
            <a:pPr marL="528320">
              <a:lnSpc>
                <a:spcPts val="1985"/>
              </a:lnSpc>
            </a:pPr>
            <a:r>
              <a:rPr dirty="0" sz="1850" spc="500" i="1">
                <a:solidFill>
                  <a:srgbClr val="999987"/>
                </a:solidFill>
                <a:latin typeface="Arial"/>
                <a:cs typeface="Arial"/>
              </a:rPr>
              <a:t>//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更新结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点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值为左右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孩子的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和</a:t>
            </a:r>
            <a:endParaRPr sz="1700">
              <a:latin typeface="Droid Sans Fallback"/>
              <a:cs typeface="Droid Sans Fallback"/>
            </a:endParaRPr>
          </a:p>
          <a:p>
            <a:pPr marL="528320">
              <a:lnSpc>
                <a:spcPts val="2160"/>
              </a:lnSpc>
              <a:tabLst>
                <a:tab pos="2592705" algn="l"/>
                <a:tab pos="2851150" algn="l"/>
                <a:tab pos="5689600" algn="l"/>
                <a:tab pos="5947410" algn="l"/>
              </a:tabLst>
            </a:pPr>
            <a:r>
              <a:rPr dirty="0" sz="1850" spc="229">
                <a:solidFill>
                  <a:srgbClr val="23292D"/>
                </a:solidFill>
                <a:latin typeface="Arial"/>
                <a:cs typeface="Arial"/>
              </a:rPr>
              <a:t>tree[top].value	</a:t>
            </a:r>
            <a:r>
              <a:rPr dirty="0" sz="1850" spc="-65">
                <a:solidFill>
                  <a:srgbClr val="23292D"/>
                </a:solidFill>
                <a:latin typeface="Arial"/>
                <a:cs typeface="Arial"/>
              </a:rPr>
              <a:t>=	</a:t>
            </a:r>
            <a:r>
              <a:rPr dirty="0" sz="1850" spc="215">
                <a:solidFill>
                  <a:srgbClr val="23292D"/>
                </a:solidFill>
                <a:latin typeface="Arial"/>
                <a:cs typeface="Arial"/>
              </a:rPr>
              <a:t>tree[left_node].value	</a:t>
            </a:r>
            <a:r>
              <a:rPr dirty="0" sz="1850" spc="-65">
                <a:solidFill>
                  <a:srgbClr val="23292D"/>
                </a:solidFill>
                <a:latin typeface="Arial"/>
                <a:cs typeface="Arial"/>
              </a:rPr>
              <a:t>+	</a:t>
            </a:r>
            <a:r>
              <a:rPr dirty="0" sz="1850" spc="215">
                <a:solidFill>
                  <a:srgbClr val="23292D"/>
                </a:solidFill>
                <a:latin typeface="Arial"/>
                <a:cs typeface="Arial"/>
              </a:rPr>
              <a:t>tree[right_node].value;</a:t>
            </a:r>
            <a:endParaRPr sz="1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6493" y="6693020"/>
            <a:ext cx="154940" cy="307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spc="395">
                <a:solidFill>
                  <a:srgbClr val="23292D"/>
                </a:solidFill>
                <a:latin typeface="Arial"/>
                <a:cs typeface="Arial"/>
              </a:rPr>
              <a:t>}</a:t>
            </a:r>
            <a:endParaRPr sz="1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60198" y="6784892"/>
            <a:ext cx="2717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35">
                <a:solidFill>
                  <a:srgbClr val="777777"/>
                </a:solidFill>
                <a:latin typeface="Arial Black"/>
                <a:cs typeface="Arial Black"/>
              </a:rPr>
              <a:t>15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6867" y="2261133"/>
            <a:ext cx="11501120" cy="4579620"/>
          </a:xfrm>
          <a:custGeom>
            <a:avLst/>
            <a:gdLst/>
            <a:ahLst/>
            <a:cxnLst/>
            <a:rect l="l" t="t" r="r" b="b"/>
            <a:pathLst>
              <a:path w="11501120" h="4579620">
                <a:moveTo>
                  <a:pt x="11476784" y="4579289"/>
                </a:moveTo>
                <a:lnTo>
                  <a:pt x="23800" y="4579289"/>
                </a:lnTo>
                <a:lnTo>
                  <a:pt x="13387" y="4577846"/>
                </a:lnTo>
                <a:lnTo>
                  <a:pt x="5950" y="4573458"/>
                </a:lnTo>
                <a:lnTo>
                  <a:pt x="1487" y="4566035"/>
                </a:lnTo>
                <a:lnTo>
                  <a:pt x="0" y="4555488"/>
                </a:lnTo>
                <a:lnTo>
                  <a:pt x="0" y="23800"/>
                </a:lnTo>
                <a:lnTo>
                  <a:pt x="1487" y="13254"/>
                </a:lnTo>
                <a:lnTo>
                  <a:pt x="5950" y="5831"/>
                </a:lnTo>
                <a:lnTo>
                  <a:pt x="13387" y="1442"/>
                </a:lnTo>
                <a:lnTo>
                  <a:pt x="23800" y="0"/>
                </a:lnTo>
                <a:lnTo>
                  <a:pt x="11476784" y="0"/>
                </a:lnTo>
                <a:lnTo>
                  <a:pt x="11487210" y="1442"/>
                </a:lnTo>
                <a:lnTo>
                  <a:pt x="11494646" y="5831"/>
                </a:lnTo>
                <a:lnTo>
                  <a:pt x="11499102" y="13254"/>
                </a:lnTo>
                <a:lnTo>
                  <a:pt x="11500585" y="23800"/>
                </a:lnTo>
                <a:lnTo>
                  <a:pt x="11500585" y="4555488"/>
                </a:lnTo>
                <a:lnTo>
                  <a:pt x="11499102" y="4566035"/>
                </a:lnTo>
                <a:lnTo>
                  <a:pt x="11494646" y="4573458"/>
                </a:lnTo>
                <a:lnTo>
                  <a:pt x="11487210" y="4577846"/>
                </a:lnTo>
                <a:lnTo>
                  <a:pt x="11476784" y="4579289"/>
                </a:lnTo>
                <a:close/>
              </a:path>
              <a:path w="11501120" h="4579620">
                <a:moveTo>
                  <a:pt x="13387" y="1442"/>
                </a:moveTo>
                <a:close/>
              </a:path>
              <a:path w="11501120" h="4579620">
                <a:moveTo>
                  <a:pt x="5950" y="5831"/>
                </a:moveTo>
                <a:close/>
              </a:path>
            </a:pathLst>
          </a:custGeom>
          <a:solidFill>
            <a:srgbClr val="F6F8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6867" y="2261134"/>
            <a:ext cx="11501120" cy="4579620"/>
          </a:xfrm>
          <a:custGeom>
            <a:avLst/>
            <a:gdLst/>
            <a:ahLst/>
            <a:cxnLst/>
            <a:rect l="l" t="t" r="r" b="b"/>
            <a:pathLst>
              <a:path w="11501120" h="4579620">
                <a:moveTo>
                  <a:pt x="0" y="4555488"/>
                </a:moveTo>
                <a:lnTo>
                  <a:pt x="0" y="23800"/>
                </a:lnTo>
                <a:lnTo>
                  <a:pt x="1487" y="13254"/>
                </a:lnTo>
                <a:lnTo>
                  <a:pt x="5950" y="5831"/>
                </a:lnTo>
                <a:lnTo>
                  <a:pt x="13387" y="1442"/>
                </a:lnTo>
                <a:lnTo>
                  <a:pt x="23800" y="0"/>
                </a:lnTo>
                <a:lnTo>
                  <a:pt x="11476784" y="0"/>
                </a:lnTo>
                <a:lnTo>
                  <a:pt x="11487210" y="1442"/>
                </a:lnTo>
                <a:lnTo>
                  <a:pt x="11494647" y="5831"/>
                </a:lnTo>
                <a:lnTo>
                  <a:pt x="11499102" y="13254"/>
                </a:lnTo>
                <a:lnTo>
                  <a:pt x="11500585" y="23800"/>
                </a:lnTo>
                <a:lnTo>
                  <a:pt x="11500585" y="4555488"/>
                </a:lnTo>
                <a:lnTo>
                  <a:pt x="11499102" y="4566035"/>
                </a:lnTo>
                <a:lnTo>
                  <a:pt x="11494647" y="4573458"/>
                </a:lnTo>
                <a:lnTo>
                  <a:pt x="11487210" y="4577846"/>
                </a:lnTo>
                <a:lnTo>
                  <a:pt x="11476784" y="4579289"/>
                </a:lnTo>
                <a:lnTo>
                  <a:pt x="23800" y="4579289"/>
                </a:lnTo>
                <a:lnTo>
                  <a:pt x="13387" y="4577846"/>
                </a:lnTo>
                <a:lnTo>
                  <a:pt x="5950" y="4573458"/>
                </a:lnTo>
                <a:lnTo>
                  <a:pt x="1487" y="4566035"/>
                </a:lnTo>
                <a:lnTo>
                  <a:pt x="0" y="4555488"/>
                </a:lnTo>
                <a:close/>
              </a:path>
            </a:pathLst>
          </a:custGeom>
          <a:ln w="952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4647" y="478537"/>
            <a:ext cx="919480" cy="5327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00" spc="240"/>
              <a:t>更</a:t>
            </a:r>
            <a:r>
              <a:rPr dirty="0" spc="240"/>
              <a:t>新</a:t>
            </a:r>
            <a:endParaRPr sz="3300"/>
          </a:p>
        </p:txBody>
      </p:sp>
      <p:sp>
        <p:nvSpPr>
          <p:cNvPr id="5" name="object 5"/>
          <p:cNvSpPr txBox="1"/>
          <p:nvPr/>
        </p:nvSpPr>
        <p:spPr>
          <a:xfrm>
            <a:off x="734647" y="1232608"/>
            <a:ext cx="11997690" cy="5852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635635">
              <a:lnSpc>
                <a:spcPct val="124900"/>
              </a:lnSpc>
              <a:spcBef>
                <a:spcPts val="95"/>
              </a:spcBef>
            </a:pP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更新数组的第</a:t>
            </a:r>
            <a:r>
              <a:rPr dirty="0" sz="2150" spc="-265">
                <a:solidFill>
                  <a:srgbClr val="23292D"/>
                </a:solidFill>
                <a:latin typeface="Arial Black"/>
                <a:cs typeface="Arial Black"/>
              </a:rPr>
              <a:t>5</a:t>
            </a: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个元素的值为</a:t>
            </a:r>
            <a:r>
              <a:rPr dirty="0" sz="2150" spc="-120">
                <a:solidFill>
                  <a:srgbClr val="23292D"/>
                </a:solidFill>
                <a:latin typeface="Arial Black"/>
                <a:cs typeface="Arial Black"/>
              </a:rPr>
              <a:t>6</a:t>
            </a:r>
            <a:r>
              <a:rPr dirty="0" sz="2150" spc="-120">
                <a:solidFill>
                  <a:srgbClr val="23292D"/>
                </a:solidFill>
                <a:latin typeface="Droid Sans Fallback"/>
                <a:cs typeface="Droid Sans Fallback"/>
              </a:rPr>
              <a:t>，</a:t>
            </a: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直接在树里面更新该结点的值后，然后从父结点往上更新，直 到更新到了根结点。</a:t>
            </a:r>
            <a:endParaRPr sz="2150">
              <a:latin typeface="Droid Sans Fallback"/>
              <a:cs typeface="Droid Sans Fallb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173990">
              <a:lnSpc>
                <a:spcPts val="2160"/>
              </a:lnSpc>
              <a:tabLst>
                <a:tab pos="690245" algn="l"/>
              </a:tabLst>
            </a:pPr>
            <a:r>
              <a:rPr dirty="0" sz="1850" spc="260" b="1">
                <a:solidFill>
                  <a:srgbClr val="333333"/>
                </a:solidFill>
                <a:latin typeface="Arial"/>
                <a:cs typeface="Arial"/>
              </a:rPr>
              <a:t>int	</a:t>
            </a:r>
            <a:r>
              <a:rPr dirty="0" sz="1850" spc="90" b="1">
                <a:solidFill>
                  <a:srgbClr val="990000"/>
                </a:solidFill>
                <a:latin typeface="Arial"/>
                <a:cs typeface="Arial"/>
              </a:rPr>
              <a:t>main</a:t>
            </a:r>
            <a:r>
              <a:rPr dirty="0" sz="1850" spc="90">
                <a:solidFill>
                  <a:srgbClr val="23292D"/>
                </a:solidFill>
                <a:latin typeface="Arial"/>
                <a:cs typeface="Arial"/>
              </a:rPr>
              <a:t>()</a:t>
            </a:r>
            <a:endParaRPr sz="1850">
              <a:latin typeface="Arial"/>
              <a:cs typeface="Arial"/>
            </a:endParaRPr>
          </a:p>
          <a:p>
            <a:pPr marL="173990">
              <a:lnSpc>
                <a:spcPts val="2100"/>
              </a:lnSpc>
            </a:pPr>
            <a:r>
              <a:rPr dirty="0" sz="1850" spc="395">
                <a:solidFill>
                  <a:srgbClr val="23292D"/>
                </a:solidFill>
                <a:latin typeface="Arial"/>
                <a:cs typeface="Arial"/>
              </a:rPr>
              <a:t>{</a:t>
            </a:r>
            <a:endParaRPr sz="1850">
              <a:latin typeface="Arial"/>
              <a:cs typeface="Arial"/>
            </a:endParaRPr>
          </a:p>
          <a:p>
            <a:pPr marL="690245" marR="7944484">
              <a:lnSpc>
                <a:spcPts val="2100"/>
              </a:lnSpc>
              <a:spcBef>
                <a:spcPts val="110"/>
              </a:spcBef>
              <a:tabLst>
                <a:tab pos="3528695" algn="l"/>
                <a:tab pos="3786504" algn="l"/>
              </a:tabLst>
            </a:pP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t</a:t>
            </a:r>
            <a:r>
              <a:rPr dirty="0" sz="1850" spc="395">
                <a:solidFill>
                  <a:srgbClr val="23292D"/>
                </a:solidFill>
                <a:latin typeface="Arial"/>
                <a:cs typeface="Arial"/>
              </a:rPr>
              <a:t>r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ee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[f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a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t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he</a:t>
            </a:r>
            <a:r>
              <a:rPr dirty="0" sz="1850" spc="395">
                <a:solidFill>
                  <a:srgbClr val="23292D"/>
                </a:solidFill>
                <a:latin typeface="Arial"/>
                <a:cs typeface="Arial"/>
              </a:rPr>
              <a:t>r</a:t>
            </a:r>
            <a:r>
              <a:rPr dirty="0" sz="1850" spc="495">
                <a:solidFill>
                  <a:srgbClr val="23292D"/>
                </a:solidFill>
                <a:latin typeface="Arial"/>
                <a:cs typeface="Arial"/>
              </a:rPr>
              <a:t>[</a:t>
            </a:r>
            <a:r>
              <a:rPr dirty="0" sz="1850" spc="-20">
                <a:solidFill>
                  <a:srgbClr val="008080"/>
                </a:solidFill>
                <a:latin typeface="Arial"/>
                <a:cs typeface="Arial"/>
              </a:rPr>
              <a:t>5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]].</a:t>
            </a:r>
            <a:r>
              <a:rPr dirty="0" sz="1850" spc="90">
                <a:solidFill>
                  <a:srgbClr val="23292D"/>
                </a:solidFill>
                <a:latin typeface="Arial"/>
                <a:cs typeface="Arial"/>
              </a:rPr>
              <a:t>v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a</a:t>
            </a:r>
            <a:r>
              <a:rPr dirty="0" sz="1850" spc="600">
                <a:solidFill>
                  <a:srgbClr val="23292D"/>
                </a:solidFill>
                <a:latin typeface="Arial"/>
                <a:cs typeface="Arial"/>
              </a:rPr>
              <a:t>l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ue</a:t>
            </a:r>
            <a:r>
              <a:rPr dirty="0" sz="1850">
                <a:solidFill>
                  <a:srgbClr val="23292D"/>
                </a:solidFill>
                <a:latin typeface="Arial"/>
                <a:cs typeface="Arial"/>
              </a:rPr>
              <a:t>	</a:t>
            </a:r>
            <a:r>
              <a:rPr dirty="0" sz="1850" spc="-65">
                <a:solidFill>
                  <a:srgbClr val="23292D"/>
                </a:solidFill>
                <a:latin typeface="Arial"/>
                <a:cs typeface="Arial"/>
              </a:rPr>
              <a:t>=</a:t>
            </a:r>
            <a:r>
              <a:rPr dirty="0" sz="1850">
                <a:solidFill>
                  <a:srgbClr val="23292D"/>
                </a:solidFill>
                <a:latin typeface="Arial"/>
                <a:cs typeface="Arial"/>
              </a:rPr>
              <a:t>	</a:t>
            </a:r>
            <a:r>
              <a:rPr dirty="0" sz="1850" spc="-20">
                <a:solidFill>
                  <a:srgbClr val="008080"/>
                </a:solidFill>
                <a:latin typeface="Arial"/>
                <a:cs typeface="Arial"/>
              </a:rPr>
              <a:t>6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;  </a:t>
            </a:r>
            <a:r>
              <a:rPr dirty="0" sz="1850" spc="204">
                <a:solidFill>
                  <a:srgbClr val="23292D"/>
                </a:solidFill>
                <a:latin typeface="Arial"/>
                <a:cs typeface="Arial"/>
              </a:rPr>
              <a:t>Update(father[</a:t>
            </a:r>
            <a:r>
              <a:rPr dirty="0" sz="1850" spc="204">
                <a:solidFill>
                  <a:srgbClr val="008080"/>
                </a:solidFill>
                <a:latin typeface="Arial"/>
                <a:cs typeface="Arial"/>
              </a:rPr>
              <a:t>5</a:t>
            </a:r>
            <a:r>
              <a:rPr dirty="0" sz="1850" spc="204">
                <a:solidFill>
                  <a:srgbClr val="23292D"/>
                </a:solidFill>
                <a:latin typeface="Arial"/>
                <a:cs typeface="Arial"/>
              </a:rPr>
              <a:t>]);</a:t>
            </a:r>
            <a:endParaRPr sz="1850">
              <a:latin typeface="Arial"/>
              <a:cs typeface="Arial"/>
            </a:endParaRPr>
          </a:p>
          <a:p>
            <a:pPr marL="173990">
              <a:lnSpc>
                <a:spcPts val="2050"/>
              </a:lnSpc>
            </a:pPr>
            <a:r>
              <a:rPr dirty="0" sz="1850" spc="395">
                <a:solidFill>
                  <a:srgbClr val="23292D"/>
                </a:solidFill>
                <a:latin typeface="Arial"/>
                <a:cs typeface="Arial"/>
              </a:rPr>
              <a:t>}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L="173990">
              <a:lnSpc>
                <a:spcPts val="2160"/>
              </a:lnSpc>
              <a:spcBef>
                <a:spcPts val="5"/>
              </a:spcBef>
              <a:tabLst>
                <a:tab pos="819150" algn="l"/>
                <a:tab pos="2238375" algn="l"/>
                <a:tab pos="3269615" algn="l"/>
              </a:tabLst>
            </a:pPr>
            <a:r>
              <a:rPr dirty="0" sz="1850" spc="65" b="1">
                <a:solidFill>
                  <a:srgbClr val="333333"/>
                </a:solidFill>
                <a:latin typeface="Arial"/>
                <a:cs typeface="Arial"/>
              </a:rPr>
              <a:t>void	</a:t>
            </a:r>
            <a:r>
              <a:rPr dirty="0" sz="1850" spc="100" b="1">
                <a:solidFill>
                  <a:srgbClr val="990000"/>
                </a:solidFill>
                <a:latin typeface="Arial"/>
                <a:cs typeface="Arial"/>
              </a:rPr>
              <a:t>Update</a:t>
            </a:r>
            <a:r>
              <a:rPr dirty="0" sz="1850" spc="100">
                <a:solidFill>
                  <a:srgbClr val="23292D"/>
                </a:solidFill>
                <a:latin typeface="Arial"/>
                <a:cs typeface="Arial"/>
              </a:rPr>
              <a:t>(</a:t>
            </a:r>
            <a:r>
              <a:rPr dirty="0" sz="1850" spc="100" b="1">
                <a:solidFill>
                  <a:srgbClr val="333333"/>
                </a:solidFill>
                <a:latin typeface="Arial"/>
                <a:cs typeface="Arial"/>
              </a:rPr>
              <a:t>int	</a:t>
            </a:r>
            <a:r>
              <a:rPr dirty="0" sz="1850" spc="175">
                <a:solidFill>
                  <a:srgbClr val="23292D"/>
                </a:solidFill>
                <a:latin typeface="Arial"/>
                <a:cs typeface="Arial"/>
              </a:rPr>
              <a:t>index)	</a:t>
            </a:r>
            <a:r>
              <a:rPr dirty="0" sz="1850" spc="235" i="1">
                <a:solidFill>
                  <a:srgbClr val="999987"/>
                </a:solidFill>
                <a:latin typeface="Arial"/>
                <a:cs typeface="Arial"/>
              </a:rPr>
              <a:t>//index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为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要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修改</a:t>
            </a:r>
            <a:r>
              <a:rPr dirty="0" sz="1600" spc="245">
                <a:solidFill>
                  <a:srgbClr val="999987"/>
                </a:solidFill>
                <a:latin typeface="Droid Sans Fallback"/>
                <a:cs typeface="Droid Sans Fallback"/>
              </a:rPr>
              <a:t>那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个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点的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数组下标</a:t>
            </a:r>
            <a:endParaRPr sz="1700">
              <a:latin typeface="Droid Sans Fallback"/>
              <a:cs typeface="Droid Sans Fallback"/>
            </a:endParaRPr>
          </a:p>
          <a:p>
            <a:pPr marL="173990">
              <a:lnSpc>
                <a:spcPts val="2100"/>
              </a:lnSpc>
            </a:pPr>
            <a:r>
              <a:rPr dirty="0" sz="1850" spc="395">
                <a:solidFill>
                  <a:srgbClr val="23292D"/>
                </a:solidFill>
                <a:latin typeface="Arial"/>
                <a:cs typeface="Arial"/>
              </a:rPr>
              <a:t>{</a:t>
            </a:r>
            <a:endParaRPr sz="1850">
              <a:latin typeface="Arial"/>
              <a:cs typeface="Arial"/>
            </a:endParaRPr>
          </a:p>
          <a:p>
            <a:pPr marL="690245">
              <a:lnSpc>
                <a:spcPts val="2100"/>
              </a:lnSpc>
              <a:tabLst>
                <a:tab pos="1206500" algn="l"/>
                <a:tab pos="2754630" algn="l"/>
                <a:tab pos="3012440" algn="l"/>
                <a:tab pos="3786504" algn="l"/>
                <a:tab pos="4044950" algn="l"/>
                <a:tab pos="4431665" algn="l"/>
              </a:tabLst>
            </a:pPr>
            <a:r>
              <a:rPr dirty="0" sz="1850" spc="260" b="1">
                <a:solidFill>
                  <a:srgbClr val="333333"/>
                </a:solidFill>
                <a:latin typeface="Arial"/>
                <a:cs typeface="Arial"/>
              </a:rPr>
              <a:t>int	</a:t>
            </a:r>
            <a:r>
              <a:rPr dirty="0" sz="1850" spc="114">
                <a:solidFill>
                  <a:srgbClr val="23292D"/>
                </a:solidFill>
                <a:latin typeface="Arial"/>
                <a:cs typeface="Arial"/>
              </a:rPr>
              <a:t>father_node	</a:t>
            </a:r>
            <a:r>
              <a:rPr dirty="0" sz="1850" spc="-65">
                <a:solidFill>
                  <a:srgbClr val="23292D"/>
                </a:solidFill>
                <a:latin typeface="Arial"/>
                <a:cs typeface="Arial"/>
              </a:rPr>
              <a:t>=	</a:t>
            </a:r>
            <a:r>
              <a:rPr dirty="0" sz="1850" spc="130">
                <a:solidFill>
                  <a:srgbClr val="23292D"/>
                </a:solidFill>
                <a:latin typeface="Arial"/>
                <a:cs typeface="Arial"/>
              </a:rPr>
              <a:t>index	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/	</a:t>
            </a:r>
            <a:r>
              <a:rPr dirty="0" sz="1850" spc="240">
                <a:solidFill>
                  <a:srgbClr val="008080"/>
                </a:solidFill>
                <a:latin typeface="Arial"/>
                <a:cs typeface="Arial"/>
              </a:rPr>
              <a:t>2</a:t>
            </a:r>
            <a:r>
              <a:rPr dirty="0" sz="1850" spc="240">
                <a:solidFill>
                  <a:srgbClr val="23292D"/>
                </a:solidFill>
                <a:latin typeface="Arial"/>
                <a:cs typeface="Arial"/>
              </a:rPr>
              <a:t>;	</a:t>
            </a:r>
            <a:r>
              <a:rPr dirty="0" sz="1850" spc="500" i="1">
                <a:solidFill>
                  <a:srgbClr val="999987"/>
                </a:solidFill>
                <a:latin typeface="Arial"/>
                <a:cs typeface="Arial"/>
              </a:rPr>
              <a:t>//</a:t>
            </a:r>
            <a:r>
              <a:rPr dirty="0" sz="1600" spc="245">
                <a:solidFill>
                  <a:srgbClr val="999987"/>
                </a:solidFill>
                <a:latin typeface="Droid Sans Fallback"/>
                <a:cs typeface="Droid Sans Fallback"/>
              </a:rPr>
              <a:t>父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结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点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下标</a:t>
            </a:r>
            <a:endParaRPr sz="1700">
              <a:latin typeface="Droid Sans Fallback"/>
              <a:cs typeface="Droid Sans Fallback"/>
            </a:endParaRPr>
          </a:p>
          <a:p>
            <a:pPr marL="690245">
              <a:lnSpc>
                <a:spcPts val="2100"/>
              </a:lnSpc>
              <a:tabLst>
                <a:tab pos="1206500" algn="l"/>
                <a:tab pos="2496820" algn="l"/>
                <a:tab pos="2754630" algn="l"/>
                <a:tab pos="4302760" algn="l"/>
                <a:tab pos="4561205" algn="l"/>
                <a:tab pos="5205730" algn="l"/>
              </a:tabLst>
            </a:pPr>
            <a:r>
              <a:rPr dirty="0" sz="1850" spc="260" b="1">
                <a:solidFill>
                  <a:srgbClr val="333333"/>
                </a:solidFill>
                <a:latin typeface="Arial"/>
                <a:cs typeface="Arial"/>
              </a:rPr>
              <a:t>int	</a:t>
            </a:r>
            <a:r>
              <a:rPr dirty="0" sz="1850" spc="170">
                <a:solidFill>
                  <a:srgbClr val="23292D"/>
                </a:solidFill>
                <a:latin typeface="Arial"/>
                <a:cs typeface="Arial"/>
              </a:rPr>
              <a:t>left_node	</a:t>
            </a:r>
            <a:r>
              <a:rPr dirty="0" sz="1850" spc="-65">
                <a:solidFill>
                  <a:srgbClr val="23292D"/>
                </a:solidFill>
                <a:latin typeface="Arial"/>
                <a:cs typeface="Arial"/>
              </a:rPr>
              <a:t>=	</a:t>
            </a:r>
            <a:r>
              <a:rPr dirty="0" sz="1850" spc="114">
                <a:solidFill>
                  <a:srgbClr val="23292D"/>
                </a:solidFill>
                <a:latin typeface="Arial"/>
                <a:cs typeface="Arial"/>
              </a:rPr>
              <a:t>father_node	</a:t>
            </a:r>
            <a:r>
              <a:rPr dirty="0" sz="1850" spc="295">
                <a:solidFill>
                  <a:srgbClr val="23292D"/>
                </a:solidFill>
                <a:latin typeface="Arial"/>
                <a:cs typeface="Arial"/>
              </a:rPr>
              <a:t>*	</a:t>
            </a:r>
            <a:r>
              <a:rPr dirty="0" sz="1850" spc="240">
                <a:solidFill>
                  <a:srgbClr val="008080"/>
                </a:solidFill>
                <a:latin typeface="Arial"/>
                <a:cs typeface="Arial"/>
              </a:rPr>
              <a:t>2</a:t>
            </a:r>
            <a:r>
              <a:rPr dirty="0" sz="1850" spc="240">
                <a:solidFill>
                  <a:srgbClr val="23292D"/>
                </a:solidFill>
                <a:latin typeface="Arial"/>
                <a:cs typeface="Arial"/>
              </a:rPr>
              <a:t>;	</a:t>
            </a:r>
            <a:r>
              <a:rPr dirty="0" sz="1850" spc="500" i="1">
                <a:solidFill>
                  <a:srgbClr val="999987"/>
                </a:solidFill>
                <a:latin typeface="Arial"/>
                <a:cs typeface="Arial"/>
              </a:rPr>
              <a:t>//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左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孩子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下标</a:t>
            </a:r>
            <a:endParaRPr sz="1700">
              <a:latin typeface="Droid Sans Fallback"/>
              <a:cs typeface="Droid Sans Fallback"/>
            </a:endParaRPr>
          </a:p>
          <a:p>
            <a:pPr marL="690245">
              <a:lnSpc>
                <a:spcPts val="2100"/>
              </a:lnSpc>
              <a:tabLst>
                <a:tab pos="1206500" algn="l"/>
                <a:tab pos="2625725" algn="l"/>
                <a:tab pos="2883535" algn="l"/>
                <a:tab pos="4431665" algn="l"/>
                <a:tab pos="4690110" algn="l"/>
                <a:tab pos="4947920" algn="l"/>
                <a:tab pos="5205730" algn="l"/>
                <a:tab pos="5850890" algn="l"/>
              </a:tabLst>
            </a:pPr>
            <a:r>
              <a:rPr dirty="0" sz="1850" spc="260" b="1">
                <a:solidFill>
                  <a:srgbClr val="333333"/>
                </a:solidFill>
                <a:latin typeface="Arial"/>
                <a:cs typeface="Arial"/>
              </a:rPr>
              <a:t>int	</a:t>
            </a:r>
            <a:r>
              <a:rPr dirty="0" sz="1850" spc="140">
                <a:solidFill>
                  <a:srgbClr val="23292D"/>
                </a:solidFill>
                <a:latin typeface="Arial"/>
                <a:cs typeface="Arial"/>
              </a:rPr>
              <a:t>right_node	</a:t>
            </a:r>
            <a:r>
              <a:rPr dirty="0" sz="1850" spc="-65">
                <a:solidFill>
                  <a:srgbClr val="23292D"/>
                </a:solidFill>
                <a:latin typeface="Arial"/>
                <a:cs typeface="Arial"/>
              </a:rPr>
              <a:t>=	</a:t>
            </a:r>
            <a:r>
              <a:rPr dirty="0" sz="1850" spc="114">
                <a:solidFill>
                  <a:srgbClr val="23292D"/>
                </a:solidFill>
                <a:latin typeface="Arial"/>
                <a:cs typeface="Arial"/>
              </a:rPr>
              <a:t>father_node	</a:t>
            </a:r>
            <a:r>
              <a:rPr dirty="0" sz="1850" spc="295">
                <a:solidFill>
                  <a:srgbClr val="23292D"/>
                </a:solidFill>
                <a:latin typeface="Arial"/>
                <a:cs typeface="Arial"/>
              </a:rPr>
              <a:t>*	</a:t>
            </a:r>
            <a:r>
              <a:rPr dirty="0" sz="1850" spc="-15">
                <a:solidFill>
                  <a:srgbClr val="008080"/>
                </a:solidFill>
                <a:latin typeface="Arial"/>
                <a:cs typeface="Arial"/>
              </a:rPr>
              <a:t>2	</a:t>
            </a:r>
            <a:r>
              <a:rPr dirty="0" sz="1850" spc="-65">
                <a:solidFill>
                  <a:srgbClr val="23292D"/>
                </a:solidFill>
                <a:latin typeface="Arial"/>
                <a:cs typeface="Arial"/>
              </a:rPr>
              <a:t>+	</a:t>
            </a:r>
            <a:r>
              <a:rPr dirty="0" sz="1850" spc="240">
                <a:solidFill>
                  <a:srgbClr val="008080"/>
                </a:solidFill>
                <a:latin typeface="Arial"/>
                <a:cs typeface="Arial"/>
              </a:rPr>
              <a:t>1</a:t>
            </a:r>
            <a:r>
              <a:rPr dirty="0" sz="1850" spc="240">
                <a:solidFill>
                  <a:srgbClr val="23292D"/>
                </a:solidFill>
                <a:latin typeface="Arial"/>
                <a:cs typeface="Arial"/>
              </a:rPr>
              <a:t>;	</a:t>
            </a:r>
            <a:r>
              <a:rPr dirty="0" sz="1850" spc="500" i="1">
                <a:solidFill>
                  <a:srgbClr val="999987"/>
                </a:solidFill>
                <a:latin typeface="Arial"/>
                <a:cs typeface="Arial"/>
              </a:rPr>
              <a:t>//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右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孩子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下标</a:t>
            </a:r>
            <a:endParaRPr sz="1700">
              <a:latin typeface="Droid Sans Fallback"/>
              <a:cs typeface="Droid Sans Fallback"/>
            </a:endParaRPr>
          </a:p>
          <a:p>
            <a:pPr marL="690245" marR="788670">
              <a:lnSpc>
                <a:spcPts val="2100"/>
              </a:lnSpc>
              <a:spcBef>
                <a:spcPts val="105"/>
              </a:spcBef>
              <a:tabLst>
                <a:tab pos="2625725" algn="l"/>
                <a:tab pos="3012440" algn="l"/>
                <a:tab pos="3399154" algn="l"/>
                <a:tab pos="3787140" algn="l"/>
                <a:tab pos="4044950" algn="l"/>
                <a:tab pos="6883400" algn="l"/>
                <a:tab pos="7141845" algn="l"/>
                <a:tab pos="10238105" algn="l"/>
              </a:tabLst>
            </a:pP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t</a:t>
            </a:r>
            <a:r>
              <a:rPr dirty="0" sz="1850" spc="395">
                <a:solidFill>
                  <a:srgbClr val="23292D"/>
                </a:solidFill>
                <a:latin typeface="Arial"/>
                <a:cs typeface="Arial"/>
              </a:rPr>
              <a:t>r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ee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[f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a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t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he</a:t>
            </a:r>
            <a:r>
              <a:rPr dirty="0" sz="1850" spc="395">
                <a:solidFill>
                  <a:srgbClr val="23292D"/>
                </a:solidFill>
                <a:latin typeface="Arial"/>
                <a:cs typeface="Arial"/>
              </a:rPr>
              <a:t>r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_node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].</a:t>
            </a:r>
            <a:r>
              <a:rPr dirty="0" sz="1850" spc="90">
                <a:solidFill>
                  <a:srgbClr val="23292D"/>
                </a:solidFill>
                <a:latin typeface="Arial"/>
                <a:cs typeface="Arial"/>
              </a:rPr>
              <a:t>v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a</a:t>
            </a:r>
            <a:r>
              <a:rPr dirty="0" sz="1850" spc="600">
                <a:solidFill>
                  <a:srgbClr val="23292D"/>
                </a:solidFill>
                <a:latin typeface="Arial"/>
                <a:cs typeface="Arial"/>
              </a:rPr>
              <a:t>l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ue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	</a:t>
            </a:r>
            <a:r>
              <a:rPr dirty="0" sz="1850" spc="-65">
                <a:solidFill>
                  <a:srgbClr val="23292D"/>
                </a:solidFill>
                <a:latin typeface="Arial"/>
                <a:cs typeface="Arial"/>
              </a:rPr>
              <a:t>=</a:t>
            </a:r>
            <a:r>
              <a:rPr dirty="0" sz="1850" spc="-65">
                <a:solidFill>
                  <a:srgbClr val="23292D"/>
                </a:solidFill>
                <a:latin typeface="Arial"/>
                <a:cs typeface="Arial"/>
              </a:rPr>
              <a:t>	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t</a:t>
            </a:r>
            <a:r>
              <a:rPr dirty="0" sz="1850" spc="395">
                <a:solidFill>
                  <a:srgbClr val="23292D"/>
                </a:solidFill>
                <a:latin typeface="Arial"/>
                <a:cs typeface="Arial"/>
              </a:rPr>
              <a:t>r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ee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[</a:t>
            </a:r>
            <a:r>
              <a:rPr dirty="0" sz="1850" spc="600">
                <a:solidFill>
                  <a:srgbClr val="23292D"/>
                </a:solidFill>
                <a:latin typeface="Arial"/>
                <a:cs typeface="Arial"/>
              </a:rPr>
              <a:t>l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e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ft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_node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].</a:t>
            </a:r>
            <a:r>
              <a:rPr dirty="0" sz="1850" spc="90">
                <a:solidFill>
                  <a:srgbClr val="23292D"/>
                </a:solidFill>
                <a:latin typeface="Arial"/>
                <a:cs typeface="Arial"/>
              </a:rPr>
              <a:t>v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a</a:t>
            </a:r>
            <a:r>
              <a:rPr dirty="0" sz="1850" spc="600">
                <a:solidFill>
                  <a:srgbClr val="23292D"/>
                </a:solidFill>
                <a:latin typeface="Arial"/>
                <a:cs typeface="Arial"/>
              </a:rPr>
              <a:t>l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ue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	</a:t>
            </a:r>
            <a:r>
              <a:rPr dirty="0" sz="1850" spc="-65">
                <a:solidFill>
                  <a:srgbClr val="23292D"/>
                </a:solidFill>
                <a:latin typeface="Arial"/>
                <a:cs typeface="Arial"/>
              </a:rPr>
              <a:t>+</a:t>
            </a:r>
            <a:r>
              <a:rPr dirty="0" sz="1850" spc="-65">
                <a:solidFill>
                  <a:srgbClr val="23292D"/>
                </a:solidFill>
                <a:latin typeface="Arial"/>
                <a:cs typeface="Arial"/>
              </a:rPr>
              <a:t>	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t</a:t>
            </a:r>
            <a:r>
              <a:rPr dirty="0" sz="1850" spc="395">
                <a:solidFill>
                  <a:srgbClr val="23292D"/>
                </a:solidFill>
                <a:latin typeface="Arial"/>
                <a:cs typeface="Arial"/>
              </a:rPr>
              <a:t>r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ee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[</a:t>
            </a:r>
            <a:r>
              <a:rPr dirty="0" sz="1850" spc="395">
                <a:solidFill>
                  <a:srgbClr val="23292D"/>
                </a:solidFill>
                <a:latin typeface="Arial"/>
                <a:cs typeface="Arial"/>
              </a:rPr>
              <a:t>r</a:t>
            </a:r>
            <a:r>
              <a:rPr dirty="0" sz="1850" spc="600">
                <a:solidFill>
                  <a:srgbClr val="23292D"/>
                </a:solidFill>
                <a:latin typeface="Arial"/>
                <a:cs typeface="Arial"/>
              </a:rPr>
              <a:t>i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gh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t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_node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].</a:t>
            </a:r>
            <a:r>
              <a:rPr dirty="0" sz="1850" spc="90">
                <a:solidFill>
                  <a:srgbClr val="23292D"/>
                </a:solidFill>
                <a:latin typeface="Arial"/>
                <a:cs typeface="Arial"/>
              </a:rPr>
              <a:t>v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a</a:t>
            </a:r>
            <a:r>
              <a:rPr dirty="0" sz="1850" spc="600">
                <a:solidFill>
                  <a:srgbClr val="23292D"/>
                </a:solidFill>
                <a:latin typeface="Arial"/>
                <a:cs typeface="Arial"/>
              </a:rPr>
              <a:t>l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ue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;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	</a:t>
            </a:r>
            <a:r>
              <a:rPr dirty="0" sz="1850" spc="500" i="1">
                <a:solidFill>
                  <a:srgbClr val="999987"/>
                </a:solidFill>
                <a:latin typeface="Arial"/>
                <a:cs typeface="Arial"/>
              </a:rPr>
              <a:t>//</a:t>
            </a:r>
            <a:r>
              <a:rPr dirty="0" sz="1700" spc="100">
                <a:solidFill>
                  <a:srgbClr val="999987"/>
                </a:solidFill>
                <a:latin typeface="Droid Sans Fallback"/>
                <a:cs typeface="Droid Sans Fallback"/>
              </a:rPr>
              <a:t>更新值  </a:t>
            </a:r>
            <a:r>
              <a:rPr dirty="0" sz="1850" spc="185" b="1">
                <a:solidFill>
                  <a:srgbClr val="333333"/>
                </a:solidFill>
                <a:latin typeface="Arial"/>
                <a:cs typeface="Arial"/>
              </a:rPr>
              <a:t>if</a:t>
            </a:r>
            <a:r>
              <a:rPr dirty="0" sz="1850" spc="185">
                <a:solidFill>
                  <a:srgbClr val="23292D"/>
                </a:solidFill>
                <a:latin typeface="Arial"/>
                <a:cs typeface="Arial"/>
              </a:rPr>
              <a:t>(father_node	</a:t>
            </a:r>
            <a:r>
              <a:rPr dirty="0" sz="1850" spc="-65">
                <a:solidFill>
                  <a:srgbClr val="23292D"/>
                </a:solidFill>
                <a:latin typeface="Arial"/>
                <a:cs typeface="Arial"/>
              </a:rPr>
              <a:t>==	</a:t>
            </a:r>
            <a:r>
              <a:rPr dirty="0" sz="1850" spc="190">
                <a:solidFill>
                  <a:srgbClr val="008080"/>
                </a:solidFill>
                <a:latin typeface="Arial"/>
                <a:cs typeface="Arial"/>
              </a:rPr>
              <a:t>1</a:t>
            </a:r>
            <a:r>
              <a:rPr dirty="0" sz="1850" spc="190">
                <a:solidFill>
                  <a:srgbClr val="23292D"/>
                </a:solidFill>
                <a:latin typeface="Arial"/>
                <a:cs typeface="Arial"/>
              </a:rPr>
              <a:t>)	</a:t>
            </a:r>
            <a:r>
              <a:rPr dirty="0" sz="1850" spc="500" i="1">
                <a:solidFill>
                  <a:srgbClr val="999987"/>
                </a:solidFill>
                <a:latin typeface="Arial"/>
                <a:cs typeface="Arial"/>
              </a:rPr>
              <a:t>//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找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到树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的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根结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点</a:t>
            </a:r>
            <a:r>
              <a:rPr dirty="0" sz="1450" spc="395">
                <a:solidFill>
                  <a:srgbClr val="999987"/>
                </a:solidFill>
                <a:latin typeface="Droid Sans Fallback"/>
                <a:cs typeface="Droid Sans Fallback"/>
              </a:rPr>
              <a:t>，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终</a:t>
            </a:r>
            <a:r>
              <a:rPr dirty="0" sz="1550" spc="295">
                <a:solidFill>
                  <a:srgbClr val="999987"/>
                </a:solidFill>
                <a:latin typeface="Droid Sans Fallback"/>
                <a:cs typeface="Droid Sans Fallback"/>
              </a:rPr>
              <a:t>止</a:t>
            </a:r>
            <a:r>
              <a:rPr dirty="0" sz="1600" spc="245">
                <a:solidFill>
                  <a:srgbClr val="999987"/>
                </a:solidFill>
                <a:latin typeface="Droid Sans Fallback"/>
                <a:cs typeface="Droid Sans Fallback"/>
              </a:rPr>
              <a:t>退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出</a:t>
            </a:r>
            <a:endParaRPr sz="1700">
              <a:latin typeface="Droid Sans Fallback"/>
              <a:cs typeface="Droid Sans Fallback"/>
            </a:endParaRPr>
          </a:p>
          <a:p>
            <a:pPr marL="1206500">
              <a:lnSpc>
                <a:spcPts val="1985"/>
              </a:lnSpc>
            </a:pPr>
            <a:r>
              <a:rPr dirty="0" sz="1850" spc="175" b="1">
                <a:solidFill>
                  <a:srgbClr val="333333"/>
                </a:solidFill>
                <a:latin typeface="Arial"/>
                <a:cs typeface="Arial"/>
              </a:rPr>
              <a:t>return</a:t>
            </a:r>
            <a:r>
              <a:rPr dirty="0" sz="1850" spc="175">
                <a:solidFill>
                  <a:srgbClr val="23292D"/>
                </a:solidFill>
                <a:latin typeface="Arial"/>
                <a:cs typeface="Arial"/>
              </a:rPr>
              <a:t>;</a:t>
            </a:r>
            <a:endParaRPr sz="1850">
              <a:latin typeface="Arial"/>
              <a:cs typeface="Arial"/>
            </a:endParaRPr>
          </a:p>
          <a:p>
            <a:pPr marL="690245">
              <a:lnSpc>
                <a:spcPts val="2100"/>
              </a:lnSpc>
              <a:tabLst>
                <a:tab pos="3399790" algn="l"/>
              </a:tabLst>
            </a:pPr>
            <a:r>
              <a:rPr dirty="0" sz="1850" spc="135">
                <a:solidFill>
                  <a:srgbClr val="23292D"/>
                </a:solidFill>
                <a:latin typeface="Arial"/>
                <a:cs typeface="Arial"/>
              </a:rPr>
              <a:t>Update(father_node);	</a:t>
            </a:r>
            <a:r>
              <a:rPr dirty="0" sz="1850" spc="500" i="1">
                <a:solidFill>
                  <a:srgbClr val="999987"/>
                </a:solidFill>
                <a:latin typeface="Arial"/>
                <a:cs typeface="Arial"/>
              </a:rPr>
              <a:t>//</a:t>
            </a:r>
            <a:r>
              <a:rPr dirty="0" sz="1600" spc="245">
                <a:solidFill>
                  <a:srgbClr val="999987"/>
                </a:solidFill>
                <a:latin typeface="Droid Sans Fallback"/>
                <a:cs typeface="Droid Sans Fallback"/>
              </a:rPr>
              <a:t>递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归更新</a:t>
            </a:r>
            <a:r>
              <a:rPr dirty="0" sz="1450" spc="395">
                <a:solidFill>
                  <a:srgbClr val="999987"/>
                </a:solidFill>
                <a:latin typeface="Droid Sans Fallback"/>
                <a:cs typeface="Droid Sans Fallback"/>
              </a:rPr>
              <a:t>，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由</a:t>
            </a:r>
            <a:r>
              <a:rPr dirty="0" sz="1600" spc="245">
                <a:solidFill>
                  <a:srgbClr val="999987"/>
                </a:solidFill>
                <a:latin typeface="Droid Sans Fallback"/>
                <a:cs typeface="Droid Sans Fallback"/>
              </a:rPr>
              <a:t>父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结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点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往上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找</a:t>
            </a:r>
            <a:endParaRPr sz="1650">
              <a:latin typeface="Droid Sans Fallback"/>
              <a:cs typeface="Droid Sans Fallback"/>
            </a:endParaRPr>
          </a:p>
          <a:p>
            <a:pPr marL="173990">
              <a:lnSpc>
                <a:spcPts val="2160"/>
              </a:lnSpc>
            </a:pPr>
            <a:r>
              <a:rPr dirty="0" sz="1850" spc="395">
                <a:solidFill>
                  <a:srgbClr val="23292D"/>
                </a:solidFill>
                <a:latin typeface="Arial"/>
                <a:cs typeface="Arial"/>
              </a:rPr>
              <a:t>}</a:t>
            </a:r>
            <a:endParaRPr sz="18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980"/>
              </a:spcBef>
            </a:pPr>
            <a:r>
              <a:rPr dirty="0" sz="1800" spc="-235">
                <a:solidFill>
                  <a:srgbClr val="777777"/>
                </a:solidFill>
                <a:latin typeface="Arial Black"/>
                <a:cs typeface="Arial Black"/>
              </a:rPr>
              <a:t>16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647" y="183452"/>
            <a:ext cx="2710815" cy="5556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00" spc="240"/>
              <a:t>查</a:t>
            </a:r>
            <a:r>
              <a:rPr dirty="0" spc="290"/>
              <a:t>询</a:t>
            </a:r>
            <a:r>
              <a:rPr dirty="0" sz="3450" spc="-365">
                <a:latin typeface="Arial Black"/>
                <a:cs typeface="Arial Black"/>
              </a:rPr>
              <a:t>[L,R]</a:t>
            </a:r>
            <a:r>
              <a:rPr dirty="0" spc="290"/>
              <a:t>区</a:t>
            </a:r>
            <a:r>
              <a:rPr dirty="0" spc="240"/>
              <a:t>间</a:t>
            </a:r>
            <a:endParaRPr sz="345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2107" y="1018679"/>
            <a:ext cx="4902974" cy="3741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94658" y="5983578"/>
            <a:ext cx="104723" cy="1047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94658" y="6469116"/>
            <a:ext cx="104723" cy="1047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4647" y="4871273"/>
            <a:ext cx="11391900" cy="2223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先查询左子树：</a:t>
            </a:r>
            <a:endParaRPr sz="2150">
              <a:latin typeface="Droid Sans Fallback"/>
              <a:cs typeface="Droid Sans Fallback"/>
            </a:endParaRPr>
          </a:p>
          <a:p>
            <a:pPr marL="283845">
              <a:lnSpc>
                <a:spcPct val="100000"/>
              </a:lnSpc>
              <a:spcBef>
                <a:spcPts val="1845"/>
              </a:spcBef>
            </a:pPr>
            <a:r>
              <a:rPr dirty="0" sz="2150" spc="-280">
                <a:solidFill>
                  <a:srgbClr val="23292D"/>
                </a:solidFill>
                <a:latin typeface="Arial Black"/>
                <a:cs typeface="Arial Black"/>
              </a:rPr>
              <a:t>1.</a:t>
            </a:r>
            <a:r>
              <a:rPr dirty="0" sz="2150" spc="-105">
                <a:solidFill>
                  <a:srgbClr val="23292D"/>
                </a:solidFill>
                <a:latin typeface="Arial Black"/>
                <a:cs typeface="Arial Black"/>
              </a:rPr>
              <a:t> </a:t>
            </a: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如果满足条件</a:t>
            </a:r>
            <a:r>
              <a:rPr dirty="0" sz="2150" spc="-265">
                <a:solidFill>
                  <a:srgbClr val="23292D"/>
                </a:solidFill>
                <a:latin typeface="Arial Black"/>
                <a:cs typeface="Arial Black"/>
              </a:rPr>
              <a:t>3</a:t>
            </a:r>
            <a:r>
              <a:rPr dirty="0" sz="2150" spc="-125">
                <a:solidFill>
                  <a:srgbClr val="23292D"/>
                </a:solidFill>
                <a:latin typeface="Arial Black"/>
                <a:cs typeface="Arial Black"/>
              </a:rPr>
              <a:t> </a:t>
            </a:r>
            <a:r>
              <a:rPr dirty="0" sz="2150" spc="65">
                <a:solidFill>
                  <a:srgbClr val="23292D"/>
                </a:solidFill>
                <a:latin typeface="Arial Black"/>
                <a:cs typeface="Arial Black"/>
              </a:rPr>
              <a:t>&gt;=</a:t>
            </a:r>
            <a:r>
              <a:rPr dirty="0" sz="2150" spc="-125">
                <a:solidFill>
                  <a:srgbClr val="23292D"/>
                </a:solidFill>
                <a:latin typeface="Arial Black"/>
                <a:cs typeface="Arial Black"/>
              </a:rPr>
              <a:t> </a:t>
            </a:r>
            <a:r>
              <a:rPr dirty="0" sz="2150" spc="-330">
                <a:solidFill>
                  <a:srgbClr val="23292D"/>
                </a:solidFill>
                <a:latin typeface="Arial Black"/>
                <a:cs typeface="Arial Black"/>
              </a:rPr>
              <a:t>L,</a:t>
            </a: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则要查询的区间有涉及左子树，例如查询</a:t>
            </a:r>
            <a:r>
              <a:rPr dirty="0" sz="2150" spc="-204">
                <a:solidFill>
                  <a:srgbClr val="23292D"/>
                </a:solidFill>
                <a:latin typeface="Arial Black"/>
                <a:cs typeface="Arial Black"/>
              </a:rPr>
              <a:t>[1,2]</a:t>
            </a:r>
            <a:r>
              <a:rPr dirty="0" sz="2150" spc="-204">
                <a:solidFill>
                  <a:srgbClr val="23292D"/>
                </a:solidFill>
                <a:latin typeface="Droid Sans Fallback"/>
                <a:cs typeface="Droid Sans Fallback"/>
              </a:rPr>
              <a:t>，</a:t>
            </a:r>
            <a:r>
              <a:rPr dirty="0" sz="2150" spc="-204">
                <a:solidFill>
                  <a:srgbClr val="23292D"/>
                </a:solidFill>
                <a:latin typeface="Arial Black"/>
                <a:cs typeface="Arial Black"/>
              </a:rPr>
              <a:t>[2,4]</a:t>
            </a:r>
            <a:endParaRPr sz="2150">
              <a:latin typeface="Arial Black"/>
              <a:cs typeface="Arial Black"/>
            </a:endParaRPr>
          </a:p>
          <a:p>
            <a:pPr marL="1116965">
              <a:lnSpc>
                <a:spcPct val="100000"/>
              </a:lnSpc>
              <a:spcBef>
                <a:spcPts val="645"/>
              </a:spcBef>
            </a:pP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如果满足</a:t>
            </a:r>
            <a:r>
              <a:rPr dirty="0" sz="2150" spc="-265">
                <a:solidFill>
                  <a:srgbClr val="23292D"/>
                </a:solidFill>
                <a:latin typeface="Arial Black"/>
                <a:cs typeface="Arial Black"/>
              </a:rPr>
              <a:t>3</a:t>
            </a:r>
            <a:r>
              <a:rPr dirty="0" sz="2150" spc="-100">
                <a:solidFill>
                  <a:srgbClr val="23292D"/>
                </a:solidFill>
                <a:latin typeface="Arial Black"/>
                <a:cs typeface="Arial Black"/>
              </a:rPr>
              <a:t> </a:t>
            </a:r>
            <a:r>
              <a:rPr dirty="0" sz="2150" spc="65">
                <a:solidFill>
                  <a:srgbClr val="23292D"/>
                </a:solidFill>
                <a:latin typeface="Arial Black"/>
                <a:cs typeface="Arial Black"/>
              </a:rPr>
              <a:t>&gt;=</a:t>
            </a:r>
            <a:r>
              <a:rPr dirty="0" sz="2150" spc="-95">
                <a:solidFill>
                  <a:srgbClr val="23292D"/>
                </a:solidFill>
                <a:latin typeface="Arial Black"/>
                <a:cs typeface="Arial Black"/>
              </a:rPr>
              <a:t> </a:t>
            </a:r>
            <a:r>
              <a:rPr dirty="0" sz="2150" spc="-310">
                <a:solidFill>
                  <a:srgbClr val="23292D"/>
                </a:solidFill>
                <a:latin typeface="Arial Black"/>
                <a:cs typeface="Arial Black"/>
              </a:rPr>
              <a:t>R,</a:t>
            </a: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则要查询的区间完全在左子树，例如</a:t>
            </a:r>
            <a:r>
              <a:rPr dirty="0" sz="2150" spc="-190">
                <a:solidFill>
                  <a:srgbClr val="23292D"/>
                </a:solidFill>
                <a:latin typeface="Arial Black"/>
                <a:cs typeface="Arial Black"/>
              </a:rPr>
              <a:t>[1,2]</a:t>
            </a:r>
            <a:r>
              <a:rPr dirty="0" sz="2150" spc="-190">
                <a:solidFill>
                  <a:srgbClr val="23292D"/>
                </a:solidFill>
                <a:latin typeface="Droid Sans Fallback"/>
                <a:cs typeface="Droid Sans Fallback"/>
              </a:rPr>
              <a:t>，</a:t>
            </a: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这时候要查询的区间不变</a:t>
            </a:r>
            <a:endParaRPr sz="2150">
              <a:latin typeface="Droid Sans Fallback"/>
              <a:cs typeface="Droid Sans Fallback"/>
            </a:endParaRPr>
          </a:p>
          <a:p>
            <a:pPr marL="1116965" marR="5080">
              <a:lnSpc>
                <a:spcPct val="124900"/>
              </a:lnSpc>
              <a:spcBef>
                <a:spcPts val="600"/>
              </a:spcBef>
            </a:pP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如果不满足</a:t>
            </a:r>
            <a:r>
              <a:rPr dirty="0" sz="2150" spc="-265">
                <a:solidFill>
                  <a:srgbClr val="23292D"/>
                </a:solidFill>
                <a:latin typeface="Arial Black"/>
                <a:cs typeface="Arial Black"/>
              </a:rPr>
              <a:t>3</a:t>
            </a:r>
            <a:r>
              <a:rPr dirty="0" sz="2150" spc="-95">
                <a:solidFill>
                  <a:srgbClr val="23292D"/>
                </a:solidFill>
                <a:latin typeface="Arial Black"/>
                <a:cs typeface="Arial Black"/>
              </a:rPr>
              <a:t> </a:t>
            </a:r>
            <a:r>
              <a:rPr dirty="0" sz="2150" spc="65">
                <a:solidFill>
                  <a:srgbClr val="23292D"/>
                </a:solidFill>
                <a:latin typeface="Arial Black"/>
                <a:cs typeface="Arial Black"/>
              </a:rPr>
              <a:t>&gt;=</a:t>
            </a:r>
            <a:r>
              <a:rPr dirty="0" sz="2150" spc="-95">
                <a:solidFill>
                  <a:srgbClr val="23292D"/>
                </a:solidFill>
                <a:latin typeface="Arial Black"/>
                <a:cs typeface="Arial Black"/>
              </a:rPr>
              <a:t> </a:t>
            </a:r>
            <a:r>
              <a:rPr dirty="0" sz="2150" spc="-310">
                <a:solidFill>
                  <a:srgbClr val="23292D"/>
                </a:solidFill>
                <a:latin typeface="Arial Black"/>
                <a:cs typeface="Arial Black"/>
              </a:rPr>
              <a:t>R,</a:t>
            </a: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则要查询的区间不完全在左子树，例如</a:t>
            </a:r>
            <a:r>
              <a:rPr dirty="0" sz="2150" spc="-190">
                <a:solidFill>
                  <a:srgbClr val="23292D"/>
                </a:solidFill>
                <a:latin typeface="Arial Black"/>
                <a:cs typeface="Arial Black"/>
              </a:rPr>
              <a:t>[2,4]</a:t>
            </a:r>
            <a:r>
              <a:rPr dirty="0" sz="2150" spc="-190">
                <a:solidFill>
                  <a:srgbClr val="23292D"/>
                </a:solidFill>
                <a:latin typeface="Droid Sans Fallback"/>
                <a:cs typeface="Droid Sans Fallback"/>
              </a:rPr>
              <a:t>，</a:t>
            </a: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这时候就需要查询在 左子树那边的区间，所以要查询</a:t>
            </a:r>
            <a:r>
              <a:rPr dirty="0" sz="2150" spc="-229">
                <a:solidFill>
                  <a:srgbClr val="23292D"/>
                </a:solidFill>
                <a:latin typeface="Arial Black"/>
                <a:cs typeface="Arial Black"/>
              </a:rPr>
              <a:t>[2,3]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60198" y="6784864"/>
            <a:ext cx="2717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35">
                <a:solidFill>
                  <a:srgbClr val="777777"/>
                </a:solidFill>
                <a:latin typeface="Arial Black"/>
                <a:cs typeface="Arial Black"/>
              </a:rPr>
              <a:t>17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647" y="183438"/>
            <a:ext cx="2710815" cy="5556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00" spc="240"/>
              <a:t>查</a:t>
            </a:r>
            <a:r>
              <a:rPr dirty="0" spc="290"/>
              <a:t>询</a:t>
            </a:r>
            <a:r>
              <a:rPr dirty="0" sz="3450" spc="-365">
                <a:latin typeface="Arial Black"/>
                <a:cs typeface="Arial Black"/>
              </a:rPr>
              <a:t>[L,R]</a:t>
            </a:r>
            <a:r>
              <a:rPr dirty="0" spc="290"/>
              <a:t>区</a:t>
            </a:r>
            <a:r>
              <a:rPr dirty="0" spc="240"/>
              <a:t>间</a:t>
            </a:r>
            <a:endParaRPr sz="345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2107" y="1018679"/>
            <a:ext cx="4902974" cy="3741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94658" y="5983565"/>
            <a:ext cx="104723" cy="1047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94658" y="6469102"/>
            <a:ext cx="104723" cy="1047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4647" y="4871259"/>
            <a:ext cx="11356975" cy="2223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同理再查询左子树：</a:t>
            </a:r>
            <a:endParaRPr sz="2150">
              <a:latin typeface="Droid Sans Fallback"/>
              <a:cs typeface="Droid Sans Fallback"/>
            </a:endParaRPr>
          </a:p>
          <a:p>
            <a:pPr marL="283845">
              <a:lnSpc>
                <a:spcPct val="100000"/>
              </a:lnSpc>
              <a:spcBef>
                <a:spcPts val="1845"/>
              </a:spcBef>
            </a:pPr>
            <a:r>
              <a:rPr dirty="0" sz="2150" spc="-280">
                <a:solidFill>
                  <a:srgbClr val="23292D"/>
                </a:solidFill>
                <a:latin typeface="Arial Black"/>
                <a:cs typeface="Arial Black"/>
              </a:rPr>
              <a:t>1.</a:t>
            </a:r>
            <a:r>
              <a:rPr dirty="0" sz="2150" spc="-105">
                <a:solidFill>
                  <a:srgbClr val="23292D"/>
                </a:solidFill>
                <a:latin typeface="Arial Black"/>
                <a:cs typeface="Arial Black"/>
              </a:rPr>
              <a:t> </a:t>
            </a: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如果满足条件</a:t>
            </a:r>
            <a:r>
              <a:rPr dirty="0" sz="2150" spc="-375">
                <a:solidFill>
                  <a:srgbClr val="23292D"/>
                </a:solidFill>
                <a:latin typeface="Arial Black"/>
                <a:cs typeface="Arial Black"/>
              </a:rPr>
              <a:t>R</a:t>
            </a:r>
            <a:r>
              <a:rPr dirty="0" sz="2150" spc="-125">
                <a:solidFill>
                  <a:srgbClr val="23292D"/>
                </a:solidFill>
                <a:latin typeface="Arial Black"/>
                <a:cs typeface="Arial Black"/>
              </a:rPr>
              <a:t> </a:t>
            </a:r>
            <a:r>
              <a:rPr dirty="0" sz="2150" spc="65">
                <a:solidFill>
                  <a:srgbClr val="23292D"/>
                </a:solidFill>
                <a:latin typeface="Arial Black"/>
                <a:cs typeface="Arial Black"/>
              </a:rPr>
              <a:t>&gt;=</a:t>
            </a:r>
            <a:r>
              <a:rPr dirty="0" sz="2150" spc="-125">
                <a:solidFill>
                  <a:srgbClr val="23292D"/>
                </a:solidFill>
                <a:latin typeface="Arial Black"/>
                <a:cs typeface="Arial Black"/>
              </a:rPr>
              <a:t> </a:t>
            </a:r>
            <a:r>
              <a:rPr dirty="0" sz="2150" spc="-254">
                <a:solidFill>
                  <a:srgbClr val="23292D"/>
                </a:solidFill>
                <a:latin typeface="Arial Black"/>
                <a:cs typeface="Arial Black"/>
              </a:rPr>
              <a:t>4,</a:t>
            </a: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则要查询的区间有涉及右子树，例如查询</a:t>
            </a:r>
            <a:r>
              <a:rPr dirty="0" sz="2150" spc="-204">
                <a:solidFill>
                  <a:srgbClr val="23292D"/>
                </a:solidFill>
                <a:latin typeface="Arial Black"/>
                <a:cs typeface="Arial Black"/>
              </a:rPr>
              <a:t>[4,6]</a:t>
            </a:r>
            <a:r>
              <a:rPr dirty="0" sz="2150" spc="-204">
                <a:solidFill>
                  <a:srgbClr val="23292D"/>
                </a:solidFill>
                <a:latin typeface="Droid Sans Fallback"/>
                <a:cs typeface="Droid Sans Fallback"/>
              </a:rPr>
              <a:t>，</a:t>
            </a:r>
            <a:r>
              <a:rPr dirty="0" sz="2150" spc="-204">
                <a:solidFill>
                  <a:srgbClr val="23292D"/>
                </a:solidFill>
                <a:latin typeface="Arial Black"/>
                <a:cs typeface="Arial Black"/>
              </a:rPr>
              <a:t>[2,5]</a:t>
            </a:r>
            <a:endParaRPr sz="2150">
              <a:latin typeface="Arial Black"/>
              <a:cs typeface="Arial Black"/>
            </a:endParaRPr>
          </a:p>
          <a:p>
            <a:pPr marL="1116965">
              <a:lnSpc>
                <a:spcPct val="100000"/>
              </a:lnSpc>
              <a:spcBef>
                <a:spcPts val="645"/>
              </a:spcBef>
            </a:pP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如果满足</a:t>
            </a:r>
            <a:r>
              <a:rPr dirty="0" sz="2150" spc="-415">
                <a:solidFill>
                  <a:srgbClr val="23292D"/>
                </a:solidFill>
                <a:latin typeface="Arial Black"/>
                <a:cs typeface="Arial Black"/>
              </a:rPr>
              <a:t>L</a:t>
            </a:r>
            <a:r>
              <a:rPr dirty="0" sz="2150" spc="-400">
                <a:solidFill>
                  <a:srgbClr val="23292D"/>
                </a:solidFill>
                <a:latin typeface="Arial Black"/>
                <a:cs typeface="Arial Black"/>
              </a:rPr>
              <a:t> </a:t>
            </a:r>
            <a:r>
              <a:rPr dirty="0" sz="2150" spc="65">
                <a:solidFill>
                  <a:srgbClr val="23292D"/>
                </a:solidFill>
                <a:latin typeface="Arial Black"/>
                <a:cs typeface="Arial Black"/>
              </a:rPr>
              <a:t>&gt;=</a:t>
            </a:r>
            <a:r>
              <a:rPr dirty="0" sz="2150" spc="-95">
                <a:solidFill>
                  <a:srgbClr val="23292D"/>
                </a:solidFill>
                <a:latin typeface="Arial Black"/>
                <a:cs typeface="Arial Black"/>
              </a:rPr>
              <a:t> </a:t>
            </a:r>
            <a:r>
              <a:rPr dirty="0" sz="2150" spc="-254">
                <a:solidFill>
                  <a:srgbClr val="23292D"/>
                </a:solidFill>
                <a:latin typeface="Arial Black"/>
                <a:cs typeface="Arial Black"/>
              </a:rPr>
              <a:t>4,</a:t>
            </a: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则要查询的区间完全在右子树，例如</a:t>
            </a:r>
            <a:r>
              <a:rPr dirty="0" sz="2150" spc="-190">
                <a:solidFill>
                  <a:srgbClr val="23292D"/>
                </a:solidFill>
                <a:latin typeface="Arial Black"/>
                <a:cs typeface="Arial Black"/>
              </a:rPr>
              <a:t>[4,6]</a:t>
            </a:r>
            <a:r>
              <a:rPr dirty="0" sz="2150" spc="-190">
                <a:solidFill>
                  <a:srgbClr val="23292D"/>
                </a:solidFill>
                <a:latin typeface="Droid Sans Fallback"/>
                <a:cs typeface="Droid Sans Fallback"/>
              </a:rPr>
              <a:t>，</a:t>
            </a: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这时候要查询的区间不变</a:t>
            </a:r>
            <a:endParaRPr sz="2150">
              <a:latin typeface="Droid Sans Fallback"/>
              <a:cs typeface="Droid Sans Fallback"/>
            </a:endParaRPr>
          </a:p>
          <a:p>
            <a:pPr marL="1116965" marR="5080">
              <a:lnSpc>
                <a:spcPct val="124900"/>
              </a:lnSpc>
              <a:spcBef>
                <a:spcPts val="600"/>
              </a:spcBef>
            </a:pP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如果不满足</a:t>
            </a:r>
            <a:r>
              <a:rPr dirty="0" sz="2150" spc="-415">
                <a:solidFill>
                  <a:srgbClr val="23292D"/>
                </a:solidFill>
                <a:latin typeface="Arial Black"/>
                <a:cs typeface="Arial Black"/>
              </a:rPr>
              <a:t>L</a:t>
            </a:r>
            <a:r>
              <a:rPr dirty="0" sz="2150" spc="-400">
                <a:solidFill>
                  <a:srgbClr val="23292D"/>
                </a:solidFill>
                <a:latin typeface="Arial Black"/>
                <a:cs typeface="Arial Black"/>
              </a:rPr>
              <a:t> </a:t>
            </a:r>
            <a:r>
              <a:rPr dirty="0" sz="2150" spc="65">
                <a:solidFill>
                  <a:srgbClr val="23292D"/>
                </a:solidFill>
                <a:latin typeface="Arial Black"/>
                <a:cs typeface="Arial Black"/>
              </a:rPr>
              <a:t>&gt;=</a:t>
            </a:r>
            <a:r>
              <a:rPr dirty="0" sz="2150" spc="-90">
                <a:solidFill>
                  <a:srgbClr val="23292D"/>
                </a:solidFill>
                <a:latin typeface="Arial Black"/>
                <a:cs typeface="Arial Black"/>
              </a:rPr>
              <a:t> </a:t>
            </a:r>
            <a:r>
              <a:rPr dirty="0" sz="2150" spc="-254">
                <a:solidFill>
                  <a:srgbClr val="23292D"/>
                </a:solidFill>
                <a:latin typeface="Arial Black"/>
                <a:cs typeface="Arial Black"/>
              </a:rPr>
              <a:t>4,</a:t>
            </a: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则要查询的区间不完全在右子树，例如</a:t>
            </a:r>
            <a:r>
              <a:rPr dirty="0" sz="2150" spc="-190">
                <a:solidFill>
                  <a:srgbClr val="23292D"/>
                </a:solidFill>
                <a:latin typeface="Arial Black"/>
                <a:cs typeface="Arial Black"/>
              </a:rPr>
              <a:t>[2,5]</a:t>
            </a:r>
            <a:r>
              <a:rPr dirty="0" sz="2150" spc="-190">
                <a:solidFill>
                  <a:srgbClr val="23292D"/>
                </a:solidFill>
                <a:latin typeface="Droid Sans Fallback"/>
                <a:cs typeface="Droid Sans Fallback"/>
              </a:rPr>
              <a:t>，</a:t>
            </a: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这时候就需要查询在 右子树那边的区间，所以要查询</a:t>
            </a:r>
            <a:r>
              <a:rPr dirty="0" sz="2150" spc="-229">
                <a:solidFill>
                  <a:srgbClr val="23292D"/>
                </a:solidFill>
                <a:latin typeface="Arial Black"/>
                <a:cs typeface="Arial Black"/>
              </a:rPr>
              <a:t>[4,5]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60198" y="6784850"/>
            <a:ext cx="2717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35">
                <a:solidFill>
                  <a:srgbClr val="777777"/>
                </a:solidFill>
                <a:latin typeface="Arial Black"/>
                <a:cs typeface="Arial Black"/>
              </a:rPr>
              <a:t>18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6867" y="1109637"/>
            <a:ext cx="11501120" cy="5912485"/>
          </a:xfrm>
          <a:custGeom>
            <a:avLst/>
            <a:gdLst/>
            <a:ahLst/>
            <a:cxnLst/>
            <a:rect l="l" t="t" r="r" b="b"/>
            <a:pathLst>
              <a:path w="11501120" h="5912484">
                <a:moveTo>
                  <a:pt x="11476784" y="5912138"/>
                </a:moveTo>
                <a:lnTo>
                  <a:pt x="23800" y="5912138"/>
                </a:lnTo>
                <a:lnTo>
                  <a:pt x="13387" y="5910695"/>
                </a:lnTo>
                <a:lnTo>
                  <a:pt x="5950" y="5906307"/>
                </a:lnTo>
                <a:lnTo>
                  <a:pt x="1487" y="5898884"/>
                </a:lnTo>
                <a:lnTo>
                  <a:pt x="0" y="5888337"/>
                </a:lnTo>
                <a:lnTo>
                  <a:pt x="0" y="23800"/>
                </a:lnTo>
                <a:lnTo>
                  <a:pt x="1487" y="13254"/>
                </a:lnTo>
                <a:lnTo>
                  <a:pt x="5950" y="5831"/>
                </a:lnTo>
                <a:lnTo>
                  <a:pt x="13387" y="1442"/>
                </a:lnTo>
                <a:lnTo>
                  <a:pt x="23800" y="0"/>
                </a:lnTo>
                <a:lnTo>
                  <a:pt x="11476784" y="0"/>
                </a:lnTo>
                <a:lnTo>
                  <a:pt x="11487210" y="1442"/>
                </a:lnTo>
                <a:lnTo>
                  <a:pt x="11494646" y="5831"/>
                </a:lnTo>
                <a:lnTo>
                  <a:pt x="11499102" y="13254"/>
                </a:lnTo>
                <a:lnTo>
                  <a:pt x="11500585" y="23800"/>
                </a:lnTo>
                <a:lnTo>
                  <a:pt x="11500585" y="5888337"/>
                </a:lnTo>
                <a:lnTo>
                  <a:pt x="11499102" y="5898884"/>
                </a:lnTo>
                <a:lnTo>
                  <a:pt x="11494646" y="5906307"/>
                </a:lnTo>
                <a:lnTo>
                  <a:pt x="11487210" y="5910695"/>
                </a:lnTo>
                <a:lnTo>
                  <a:pt x="11476784" y="5912138"/>
                </a:lnTo>
                <a:close/>
              </a:path>
              <a:path w="11501120" h="5912484">
                <a:moveTo>
                  <a:pt x="13387" y="1442"/>
                </a:moveTo>
                <a:close/>
              </a:path>
              <a:path w="11501120" h="5912484">
                <a:moveTo>
                  <a:pt x="5950" y="5831"/>
                </a:moveTo>
                <a:close/>
              </a:path>
            </a:pathLst>
          </a:custGeom>
          <a:solidFill>
            <a:srgbClr val="F6F8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6867" y="1109639"/>
            <a:ext cx="11501120" cy="5912485"/>
          </a:xfrm>
          <a:custGeom>
            <a:avLst/>
            <a:gdLst/>
            <a:ahLst/>
            <a:cxnLst/>
            <a:rect l="l" t="t" r="r" b="b"/>
            <a:pathLst>
              <a:path w="11501120" h="5912484">
                <a:moveTo>
                  <a:pt x="0" y="5888337"/>
                </a:moveTo>
                <a:lnTo>
                  <a:pt x="0" y="23800"/>
                </a:lnTo>
                <a:lnTo>
                  <a:pt x="1487" y="13254"/>
                </a:lnTo>
                <a:lnTo>
                  <a:pt x="5950" y="5831"/>
                </a:lnTo>
                <a:lnTo>
                  <a:pt x="13387" y="1442"/>
                </a:lnTo>
                <a:lnTo>
                  <a:pt x="23800" y="0"/>
                </a:lnTo>
                <a:lnTo>
                  <a:pt x="11476784" y="0"/>
                </a:lnTo>
                <a:lnTo>
                  <a:pt x="11487210" y="1442"/>
                </a:lnTo>
                <a:lnTo>
                  <a:pt x="11494647" y="5831"/>
                </a:lnTo>
                <a:lnTo>
                  <a:pt x="11499102" y="13254"/>
                </a:lnTo>
                <a:lnTo>
                  <a:pt x="11500585" y="23800"/>
                </a:lnTo>
                <a:lnTo>
                  <a:pt x="11500585" y="5888337"/>
                </a:lnTo>
                <a:lnTo>
                  <a:pt x="11499102" y="5898884"/>
                </a:lnTo>
                <a:lnTo>
                  <a:pt x="11494647" y="5906307"/>
                </a:lnTo>
                <a:lnTo>
                  <a:pt x="11487210" y="5910695"/>
                </a:lnTo>
                <a:lnTo>
                  <a:pt x="11476784" y="5912138"/>
                </a:lnTo>
                <a:lnTo>
                  <a:pt x="23800" y="5912138"/>
                </a:lnTo>
                <a:lnTo>
                  <a:pt x="13387" y="5910695"/>
                </a:lnTo>
                <a:lnTo>
                  <a:pt x="5950" y="5906307"/>
                </a:lnTo>
                <a:lnTo>
                  <a:pt x="1487" y="5898884"/>
                </a:lnTo>
                <a:lnTo>
                  <a:pt x="0" y="5888337"/>
                </a:lnTo>
                <a:close/>
              </a:path>
            </a:pathLst>
          </a:custGeom>
          <a:ln w="952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4647" y="301568"/>
            <a:ext cx="919480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240"/>
              <a:t>查</a:t>
            </a:r>
            <a:r>
              <a:rPr dirty="0" spc="240"/>
              <a:t>询</a:t>
            </a:r>
            <a:endParaRPr sz="33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35"/>
              <a:t>19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896493" y="1228790"/>
            <a:ext cx="10454005" cy="563880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683260">
              <a:lnSpc>
                <a:spcPts val="2100"/>
              </a:lnSpc>
              <a:spcBef>
                <a:spcPts val="265"/>
              </a:spcBef>
              <a:tabLst>
                <a:tab pos="657225" algn="l"/>
                <a:tab pos="1947545" algn="l"/>
                <a:tab pos="2850515" algn="l"/>
                <a:tab pos="3366770" algn="l"/>
                <a:tab pos="3753485" algn="l"/>
                <a:tab pos="4269740" algn="l"/>
                <a:tab pos="4656455" algn="l"/>
                <a:tab pos="5301615" algn="l"/>
              </a:tabLst>
            </a:pPr>
            <a:r>
              <a:rPr dirty="0" sz="1850" spc="500" i="1">
                <a:solidFill>
                  <a:srgbClr val="999987"/>
                </a:solidFill>
                <a:latin typeface="Arial"/>
                <a:cs typeface="Arial"/>
              </a:rPr>
              <a:t>//</a:t>
            </a:r>
            <a:r>
              <a:rPr dirty="0" sz="1750" spc="95">
                <a:solidFill>
                  <a:srgbClr val="999987"/>
                </a:solidFill>
                <a:latin typeface="Droid Sans Fallback"/>
                <a:cs typeface="Droid Sans Fallback"/>
              </a:rPr>
              <a:t>从</a:t>
            </a:r>
            <a:r>
              <a:rPr dirty="0" sz="1850" spc="130" i="1">
                <a:solidFill>
                  <a:srgbClr val="999987"/>
                </a:solidFill>
                <a:latin typeface="Arial"/>
                <a:cs typeface="Arial"/>
              </a:rPr>
              <a:t>index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开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始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查询</a:t>
            </a:r>
            <a:r>
              <a:rPr dirty="0" sz="1450" spc="395">
                <a:solidFill>
                  <a:srgbClr val="999987"/>
                </a:solidFill>
                <a:latin typeface="Droid Sans Fallback"/>
                <a:cs typeface="Droid Sans Fallback"/>
              </a:rPr>
              <a:t>，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所</a:t>
            </a:r>
            <a:r>
              <a:rPr dirty="0" sz="1750" spc="95">
                <a:solidFill>
                  <a:srgbClr val="999987"/>
                </a:solidFill>
                <a:latin typeface="Droid Sans Fallback"/>
                <a:cs typeface="Droid Sans Fallback"/>
              </a:rPr>
              <a:t>以</a:t>
            </a:r>
            <a:r>
              <a:rPr dirty="0" sz="1850" spc="130" i="1">
                <a:solidFill>
                  <a:srgbClr val="999987"/>
                </a:solidFill>
                <a:latin typeface="Arial"/>
                <a:cs typeface="Arial"/>
              </a:rPr>
              <a:t>index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一般为树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的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根结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点</a:t>
            </a:r>
            <a:r>
              <a:rPr dirty="0" sz="1850" spc="500" i="1">
                <a:solidFill>
                  <a:srgbClr val="999987"/>
                </a:solidFill>
                <a:latin typeface="Arial"/>
                <a:cs typeface="Arial"/>
              </a:rPr>
              <a:t>,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查询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的区间是</a:t>
            </a:r>
            <a:r>
              <a:rPr dirty="0" sz="1850" spc="260" i="1">
                <a:solidFill>
                  <a:srgbClr val="999987"/>
                </a:solidFill>
                <a:latin typeface="Arial"/>
                <a:cs typeface="Arial"/>
              </a:rPr>
              <a:t>[L,R]</a:t>
            </a:r>
            <a:r>
              <a:rPr dirty="0" sz="1450" spc="260">
                <a:solidFill>
                  <a:srgbClr val="999987"/>
                </a:solidFill>
                <a:latin typeface="Droid Sans Fallback"/>
                <a:cs typeface="Droid Sans Fallback"/>
              </a:rPr>
              <a:t>，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结果保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留在</a:t>
            </a:r>
            <a:r>
              <a:rPr dirty="0" sz="1850" spc="20" i="1">
                <a:solidFill>
                  <a:srgbClr val="999987"/>
                </a:solidFill>
                <a:latin typeface="Arial"/>
                <a:cs typeface="Arial"/>
              </a:rPr>
              <a:t>ans</a:t>
            </a:r>
            <a:r>
              <a:rPr dirty="0" sz="1600" spc="245">
                <a:solidFill>
                  <a:srgbClr val="999987"/>
                </a:solidFill>
                <a:latin typeface="Droid Sans Fallback"/>
                <a:cs typeface="Droid Sans Fallback"/>
              </a:rPr>
              <a:t>里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面 </a:t>
            </a:r>
            <a:r>
              <a:rPr dirty="0" sz="1850" spc="65" b="1">
                <a:solidFill>
                  <a:srgbClr val="333333"/>
                </a:solidFill>
                <a:latin typeface="Arial"/>
                <a:cs typeface="Arial"/>
              </a:rPr>
              <a:t>void	</a:t>
            </a:r>
            <a:r>
              <a:rPr dirty="0" sz="1850" spc="100" b="1">
                <a:solidFill>
                  <a:srgbClr val="990000"/>
                </a:solidFill>
                <a:latin typeface="Arial"/>
                <a:cs typeface="Arial"/>
              </a:rPr>
              <a:t>Query</a:t>
            </a:r>
            <a:r>
              <a:rPr dirty="0" sz="1850" spc="100">
                <a:solidFill>
                  <a:srgbClr val="23292D"/>
                </a:solidFill>
                <a:latin typeface="Arial"/>
                <a:cs typeface="Arial"/>
              </a:rPr>
              <a:t>(</a:t>
            </a:r>
            <a:r>
              <a:rPr dirty="0" sz="1850" spc="100" b="1">
                <a:solidFill>
                  <a:srgbClr val="333333"/>
                </a:solidFill>
                <a:latin typeface="Arial"/>
                <a:cs typeface="Arial"/>
              </a:rPr>
              <a:t>int	</a:t>
            </a:r>
            <a:r>
              <a:rPr dirty="0" sz="1850" spc="190">
                <a:solidFill>
                  <a:srgbClr val="23292D"/>
                </a:solidFill>
                <a:latin typeface="Arial"/>
                <a:cs typeface="Arial"/>
              </a:rPr>
              <a:t>index,	</a:t>
            </a:r>
            <a:r>
              <a:rPr dirty="0" sz="1850" spc="260" b="1">
                <a:solidFill>
                  <a:srgbClr val="333333"/>
                </a:solidFill>
                <a:latin typeface="Arial"/>
                <a:cs typeface="Arial"/>
              </a:rPr>
              <a:t>int	</a:t>
            </a:r>
            <a:r>
              <a:rPr dirty="0" sz="1850" spc="240">
                <a:solidFill>
                  <a:srgbClr val="23292D"/>
                </a:solidFill>
                <a:latin typeface="Arial"/>
                <a:cs typeface="Arial"/>
              </a:rPr>
              <a:t>L,	</a:t>
            </a:r>
            <a:r>
              <a:rPr dirty="0" sz="1850" spc="260" b="1">
                <a:solidFill>
                  <a:srgbClr val="333333"/>
                </a:solidFill>
                <a:latin typeface="Arial"/>
                <a:cs typeface="Arial"/>
              </a:rPr>
              <a:t>int	</a:t>
            </a:r>
            <a:r>
              <a:rPr dirty="0" sz="1850" spc="90">
                <a:solidFill>
                  <a:srgbClr val="23292D"/>
                </a:solidFill>
                <a:latin typeface="Arial"/>
                <a:cs typeface="Arial"/>
              </a:rPr>
              <a:t>R,	</a:t>
            </a:r>
            <a:r>
              <a:rPr dirty="0" sz="1850" spc="140" b="1">
                <a:solidFill>
                  <a:srgbClr val="333333"/>
                </a:solidFill>
                <a:latin typeface="Arial"/>
                <a:cs typeface="Arial"/>
              </a:rPr>
              <a:t>int</a:t>
            </a:r>
            <a:r>
              <a:rPr dirty="0" sz="1850" spc="140">
                <a:solidFill>
                  <a:srgbClr val="23292D"/>
                </a:solidFill>
                <a:latin typeface="Arial"/>
                <a:cs typeface="Arial"/>
              </a:rPr>
              <a:t>&amp;	</a:t>
            </a:r>
            <a:r>
              <a:rPr dirty="0" sz="1850" spc="170">
                <a:solidFill>
                  <a:srgbClr val="23292D"/>
                </a:solidFill>
                <a:latin typeface="Arial"/>
                <a:cs typeface="Arial"/>
              </a:rPr>
              <a:t>ans){</a:t>
            </a:r>
            <a:endParaRPr sz="1850">
              <a:latin typeface="Arial"/>
              <a:cs typeface="Arial"/>
            </a:endParaRPr>
          </a:p>
          <a:p>
            <a:pPr marL="528320">
              <a:lnSpc>
                <a:spcPts val="1985"/>
              </a:lnSpc>
              <a:tabLst>
                <a:tab pos="3108960" algn="l"/>
                <a:tab pos="3495675" algn="l"/>
                <a:tab pos="3754120" algn="l"/>
                <a:tab pos="4140835" algn="l"/>
                <a:tab pos="6463665" algn="l"/>
                <a:tab pos="6850380" algn="l"/>
                <a:tab pos="7366634" algn="l"/>
              </a:tabLst>
            </a:pPr>
            <a:r>
              <a:rPr dirty="0" sz="1850" spc="310" b="1">
                <a:solidFill>
                  <a:srgbClr val="333333"/>
                </a:solidFill>
                <a:latin typeface="Arial"/>
                <a:cs typeface="Arial"/>
              </a:rPr>
              <a:t>if</a:t>
            </a:r>
            <a:r>
              <a:rPr dirty="0" sz="1850" spc="310">
                <a:solidFill>
                  <a:srgbClr val="23292D"/>
                </a:solidFill>
                <a:latin typeface="Arial"/>
                <a:cs typeface="Arial"/>
              </a:rPr>
              <a:t>(tree[index].left	</a:t>
            </a:r>
            <a:r>
              <a:rPr dirty="0" sz="1850" spc="-65">
                <a:solidFill>
                  <a:srgbClr val="23292D"/>
                </a:solidFill>
                <a:latin typeface="Arial"/>
                <a:cs typeface="Arial"/>
              </a:rPr>
              <a:t>==	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L	</a:t>
            </a:r>
            <a:r>
              <a:rPr dirty="0" sz="1850" spc="-220">
                <a:solidFill>
                  <a:srgbClr val="23292D"/>
                </a:solidFill>
                <a:latin typeface="Arial"/>
                <a:cs typeface="Arial"/>
              </a:rPr>
              <a:t>&amp;&amp;	</a:t>
            </a:r>
            <a:r>
              <a:rPr dirty="0" sz="1850" spc="265">
                <a:solidFill>
                  <a:srgbClr val="23292D"/>
                </a:solidFill>
                <a:latin typeface="Arial"/>
                <a:cs typeface="Arial"/>
              </a:rPr>
              <a:t>tree[index].right	</a:t>
            </a:r>
            <a:r>
              <a:rPr dirty="0" sz="1850" spc="-65">
                <a:solidFill>
                  <a:srgbClr val="23292D"/>
                </a:solidFill>
                <a:latin typeface="Arial"/>
                <a:cs typeface="Arial"/>
              </a:rPr>
              <a:t>==	</a:t>
            </a:r>
            <a:r>
              <a:rPr dirty="0" sz="1850" spc="155">
                <a:solidFill>
                  <a:srgbClr val="23292D"/>
                </a:solidFill>
                <a:latin typeface="Arial"/>
                <a:cs typeface="Arial"/>
              </a:rPr>
              <a:t>R){	</a:t>
            </a:r>
            <a:r>
              <a:rPr dirty="0" sz="1850" spc="500" i="1">
                <a:solidFill>
                  <a:srgbClr val="999987"/>
                </a:solidFill>
                <a:latin typeface="Arial"/>
                <a:cs typeface="Arial"/>
              </a:rPr>
              <a:t>//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找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到了一个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完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全</a:t>
            </a:r>
            <a:r>
              <a:rPr dirty="0" sz="1600" spc="245">
                <a:solidFill>
                  <a:srgbClr val="999987"/>
                </a:solidFill>
                <a:latin typeface="Droid Sans Fallback"/>
                <a:cs typeface="Droid Sans Fallback"/>
              </a:rPr>
              <a:t>重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合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的区间</a:t>
            </a:r>
            <a:endParaRPr sz="1650">
              <a:latin typeface="Droid Sans Fallback"/>
              <a:cs typeface="Droid Sans Fallback"/>
            </a:endParaRPr>
          </a:p>
          <a:p>
            <a:pPr marL="1044575" marR="6175375">
              <a:lnSpc>
                <a:spcPts val="2100"/>
              </a:lnSpc>
              <a:spcBef>
                <a:spcPts val="110"/>
              </a:spcBef>
              <a:tabLst>
                <a:tab pos="1560830" algn="l"/>
                <a:tab pos="1947545" algn="l"/>
              </a:tabLst>
            </a:pP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an</a:t>
            </a:r>
            <a:r>
              <a:rPr dirty="0" sz="1850" spc="90">
                <a:solidFill>
                  <a:srgbClr val="23292D"/>
                </a:solidFill>
                <a:latin typeface="Arial"/>
                <a:cs typeface="Arial"/>
              </a:rPr>
              <a:t>s</a:t>
            </a:r>
            <a:r>
              <a:rPr dirty="0" sz="1850" spc="90">
                <a:solidFill>
                  <a:srgbClr val="23292D"/>
                </a:solidFill>
                <a:latin typeface="Arial"/>
                <a:cs typeface="Arial"/>
              </a:rPr>
              <a:t>	</a:t>
            </a:r>
            <a:r>
              <a:rPr dirty="0" sz="1850" spc="-65">
                <a:solidFill>
                  <a:srgbClr val="23292D"/>
                </a:solidFill>
                <a:latin typeface="Arial"/>
                <a:cs typeface="Arial"/>
              </a:rPr>
              <a:t>+=</a:t>
            </a:r>
            <a:r>
              <a:rPr dirty="0" sz="1850" spc="-65">
                <a:solidFill>
                  <a:srgbClr val="23292D"/>
                </a:solidFill>
                <a:latin typeface="Arial"/>
                <a:cs typeface="Arial"/>
              </a:rPr>
              <a:t>	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t</a:t>
            </a:r>
            <a:r>
              <a:rPr dirty="0" sz="1850" spc="395">
                <a:solidFill>
                  <a:srgbClr val="23292D"/>
                </a:solidFill>
                <a:latin typeface="Arial"/>
                <a:cs typeface="Arial"/>
              </a:rPr>
              <a:t>r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ee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[</a:t>
            </a:r>
            <a:r>
              <a:rPr dirty="0" sz="1850" spc="600">
                <a:solidFill>
                  <a:srgbClr val="23292D"/>
                </a:solidFill>
                <a:latin typeface="Arial"/>
                <a:cs typeface="Arial"/>
              </a:rPr>
              <a:t>i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nde</a:t>
            </a:r>
            <a:r>
              <a:rPr dirty="0" sz="1850" spc="90">
                <a:solidFill>
                  <a:srgbClr val="23292D"/>
                </a:solidFill>
                <a:latin typeface="Arial"/>
                <a:cs typeface="Arial"/>
              </a:rPr>
              <a:t>x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].</a:t>
            </a:r>
            <a:r>
              <a:rPr dirty="0" sz="1850" spc="90">
                <a:solidFill>
                  <a:srgbClr val="23292D"/>
                </a:solidFill>
                <a:latin typeface="Arial"/>
                <a:cs typeface="Arial"/>
              </a:rPr>
              <a:t>v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a</a:t>
            </a:r>
            <a:r>
              <a:rPr dirty="0" sz="1850" spc="600">
                <a:solidFill>
                  <a:srgbClr val="23292D"/>
                </a:solidFill>
                <a:latin typeface="Arial"/>
                <a:cs typeface="Arial"/>
              </a:rPr>
              <a:t>l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ue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;  </a:t>
            </a:r>
            <a:r>
              <a:rPr dirty="0" sz="1850" spc="175" b="1">
                <a:solidFill>
                  <a:srgbClr val="333333"/>
                </a:solidFill>
                <a:latin typeface="Arial"/>
                <a:cs typeface="Arial"/>
              </a:rPr>
              <a:t>return</a:t>
            </a:r>
            <a:r>
              <a:rPr dirty="0" sz="1850" spc="175">
                <a:solidFill>
                  <a:srgbClr val="23292D"/>
                </a:solidFill>
                <a:latin typeface="Arial"/>
                <a:cs typeface="Arial"/>
              </a:rPr>
              <a:t>;</a:t>
            </a:r>
            <a:endParaRPr sz="1850">
              <a:latin typeface="Arial"/>
              <a:cs typeface="Arial"/>
            </a:endParaRPr>
          </a:p>
          <a:p>
            <a:pPr marL="528320">
              <a:lnSpc>
                <a:spcPts val="1985"/>
              </a:lnSpc>
            </a:pPr>
            <a:r>
              <a:rPr dirty="0" sz="1850" spc="395">
                <a:solidFill>
                  <a:srgbClr val="23292D"/>
                </a:solidFill>
                <a:latin typeface="Arial"/>
                <a:cs typeface="Arial"/>
              </a:rPr>
              <a:t>}</a:t>
            </a:r>
            <a:endParaRPr sz="1850">
              <a:latin typeface="Arial"/>
              <a:cs typeface="Arial"/>
            </a:endParaRPr>
          </a:p>
          <a:p>
            <a:pPr marL="528320">
              <a:lnSpc>
                <a:spcPts val="2100"/>
              </a:lnSpc>
              <a:tabLst>
                <a:tab pos="1044575" algn="l"/>
                <a:tab pos="2334895" algn="l"/>
                <a:tab pos="2592705" algn="l"/>
              </a:tabLst>
            </a:pPr>
            <a:r>
              <a:rPr dirty="0" sz="1850" spc="260" b="1">
                <a:solidFill>
                  <a:srgbClr val="333333"/>
                </a:solidFill>
                <a:latin typeface="Arial"/>
                <a:cs typeface="Arial"/>
              </a:rPr>
              <a:t>int	</a:t>
            </a:r>
            <a:r>
              <a:rPr dirty="0" sz="1850" spc="170">
                <a:solidFill>
                  <a:srgbClr val="23292D"/>
                </a:solidFill>
                <a:latin typeface="Arial"/>
                <a:cs typeface="Arial"/>
              </a:rPr>
              <a:t>left_node	</a:t>
            </a:r>
            <a:r>
              <a:rPr dirty="0" sz="1850" spc="-65">
                <a:solidFill>
                  <a:srgbClr val="23292D"/>
                </a:solidFill>
                <a:latin typeface="Arial"/>
                <a:cs typeface="Arial"/>
              </a:rPr>
              <a:t>=	</a:t>
            </a:r>
            <a:r>
              <a:rPr dirty="0" sz="1850" spc="175">
                <a:solidFill>
                  <a:srgbClr val="23292D"/>
                </a:solidFill>
                <a:latin typeface="Arial"/>
                <a:cs typeface="Arial"/>
              </a:rPr>
              <a:t>index*</a:t>
            </a:r>
            <a:r>
              <a:rPr dirty="0" sz="1850" spc="175">
                <a:solidFill>
                  <a:srgbClr val="008080"/>
                </a:solidFill>
                <a:latin typeface="Arial"/>
                <a:cs typeface="Arial"/>
              </a:rPr>
              <a:t>2</a:t>
            </a:r>
            <a:r>
              <a:rPr dirty="0" sz="1850" spc="175">
                <a:solidFill>
                  <a:srgbClr val="23292D"/>
                </a:solidFill>
                <a:latin typeface="Arial"/>
                <a:cs typeface="Arial"/>
              </a:rPr>
              <a:t>;</a:t>
            </a:r>
            <a:endParaRPr sz="1850">
              <a:latin typeface="Arial"/>
              <a:cs typeface="Arial"/>
            </a:endParaRPr>
          </a:p>
          <a:p>
            <a:pPr marL="528320">
              <a:lnSpc>
                <a:spcPts val="2100"/>
              </a:lnSpc>
              <a:tabLst>
                <a:tab pos="1173480" algn="l"/>
                <a:tab pos="1560195" algn="l"/>
                <a:tab pos="4657090" algn="l"/>
              </a:tabLst>
            </a:pPr>
            <a:r>
              <a:rPr dirty="0" sz="1850" spc="320" b="1">
                <a:solidFill>
                  <a:srgbClr val="333333"/>
                </a:solidFill>
                <a:latin typeface="Arial"/>
                <a:cs typeface="Arial"/>
              </a:rPr>
              <a:t>if</a:t>
            </a:r>
            <a:r>
              <a:rPr dirty="0" sz="1850" spc="320">
                <a:solidFill>
                  <a:srgbClr val="23292D"/>
                </a:solidFill>
                <a:latin typeface="Arial"/>
                <a:cs typeface="Arial"/>
              </a:rPr>
              <a:t>(L	</a:t>
            </a:r>
            <a:r>
              <a:rPr dirty="0" sz="1850" spc="-65">
                <a:solidFill>
                  <a:srgbClr val="23292D"/>
                </a:solidFill>
                <a:latin typeface="Arial"/>
                <a:cs typeface="Arial"/>
              </a:rPr>
              <a:t>&lt;=	</a:t>
            </a:r>
            <a:r>
              <a:rPr dirty="0" sz="1850" spc="265">
                <a:solidFill>
                  <a:srgbClr val="23292D"/>
                </a:solidFill>
                <a:latin typeface="Arial"/>
                <a:cs typeface="Arial"/>
              </a:rPr>
              <a:t>tree[left_node].right){	</a:t>
            </a:r>
            <a:r>
              <a:rPr dirty="0" sz="1850" spc="500" i="1">
                <a:solidFill>
                  <a:srgbClr val="999987"/>
                </a:solidFill>
                <a:latin typeface="Arial"/>
                <a:cs typeface="Arial"/>
              </a:rPr>
              <a:t>//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左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区间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有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涉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及</a:t>
            </a:r>
            <a:endParaRPr sz="1700">
              <a:latin typeface="Droid Sans Fallback"/>
              <a:cs typeface="Droid Sans Fallback"/>
            </a:endParaRPr>
          </a:p>
          <a:p>
            <a:pPr marL="2077085" marR="1858010" indent="-1032510">
              <a:lnSpc>
                <a:spcPts val="2100"/>
              </a:lnSpc>
              <a:spcBef>
                <a:spcPts val="110"/>
              </a:spcBef>
              <a:tabLst>
                <a:tab pos="1689100" algn="l"/>
                <a:tab pos="2076450" algn="l"/>
                <a:tab pos="4270375" algn="l"/>
                <a:tab pos="4657090" algn="l"/>
                <a:tab pos="5043805" algn="l"/>
              </a:tabLst>
            </a:pPr>
            <a:r>
              <a:rPr dirty="0" sz="1850" spc="500" b="1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dirty="0" sz="1850" spc="390" b="1">
                <a:solidFill>
                  <a:srgbClr val="333333"/>
                </a:solidFill>
                <a:latin typeface="Arial"/>
                <a:cs typeface="Arial"/>
              </a:rPr>
              <a:t>f</a:t>
            </a:r>
            <a:r>
              <a:rPr dirty="0" sz="1850" spc="395">
                <a:solidFill>
                  <a:srgbClr val="23292D"/>
                </a:solidFill>
                <a:latin typeface="Arial"/>
                <a:cs typeface="Arial"/>
              </a:rPr>
              <a:t>(</a:t>
            </a:r>
            <a:r>
              <a:rPr dirty="0" sz="1850" spc="-325">
                <a:solidFill>
                  <a:srgbClr val="23292D"/>
                </a:solidFill>
                <a:latin typeface="Arial"/>
                <a:cs typeface="Arial"/>
              </a:rPr>
              <a:t>R</a:t>
            </a:r>
            <a:r>
              <a:rPr dirty="0" sz="1850">
                <a:solidFill>
                  <a:srgbClr val="23292D"/>
                </a:solidFill>
                <a:latin typeface="Arial"/>
                <a:cs typeface="Arial"/>
              </a:rPr>
              <a:t>	</a:t>
            </a:r>
            <a:r>
              <a:rPr dirty="0" sz="1850" spc="-65">
                <a:solidFill>
                  <a:srgbClr val="23292D"/>
                </a:solidFill>
                <a:latin typeface="Arial"/>
                <a:cs typeface="Arial"/>
              </a:rPr>
              <a:t>&lt;=</a:t>
            </a:r>
            <a:r>
              <a:rPr dirty="0" sz="1850">
                <a:solidFill>
                  <a:srgbClr val="23292D"/>
                </a:solidFill>
                <a:latin typeface="Arial"/>
                <a:cs typeface="Arial"/>
              </a:rPr>
              <a:t>	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t</a:t>
            </a:r>
            <a:r>
              <a:rPr dirty="0" sz="1850" spc="395">
                <a:solidFill>
                  <a:srgbClr val="23292D"/>
                </a:solidFill>
                <a:latin typeface="Arial"/>
                <a:cs typeface="Arial"/>
              </a:rPr>
              <a:t>r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ee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[</a:t>
            </a:r>
            <a:r>
              <a:rPr dirty="0" sz="1850" spc="600">
                <a:solidFill>
                  <a:srgbClr val="23292D"/>
                </a:solidFill>
                <a:latin typeface="Arial"/>
                <a:cs typeface="Arial"/>
              </a:rPr>
              <a:t>l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e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ft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_node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].</a:t>
            </a:r>
            <a:r>
              <a:rPr dirty="0" sz="1850" spc="395">
                <a:solidFill>
                  <a:srgbClr val="23292D"/>
                </a:solidFill>
                <a:latin typeface="Arial"/>
                <a:cs typeface="Arial"/>
              </a:rPr>
              <a:t>r</a:t>
            </a:r>
            <a:r>
              <a:rPr dirty="0" sz="1850" spc="600">
                <a:solidFill>
                  <a:srgbClr val="23292D"/>
                </a:solidFill>
                <a:latin typeface="Arial"/>
                <a:cs typeface="Arial"/>
              </a:rPr>
              <a:t>i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gh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t</a:t>
            </a:r>
            <a:r>
              <a:rPr dirty="0" sz="1850" spc="395">
                <a:solidFill>
                  <a:srgbClr val="23292D"/>
                </a:solidFill>
                <a:latin typeface="Arial"/>
                <a:cs typeface="Arial"/>
              </a:rPr>
              <a:t>)</a:t>
            </a:r>
            <a:r>
              <a:rPr dirty="0" sz="1850">
                <a:solidFill>
                  <a:srgbClr val="23292D"/>
                </a:solidFill>
                <a:latin typeface="Arial"/>
                <a:cs typeface="Arial"/>
              </a:rPr>
              <a:t>	</a:t>
            </a:r>
            <a:r>
              <a:rPr dirty="0" sz="1850" spc="500" i="1">
                <a:solidFill>
                  <a:srgbClr val="999987"/>
                </a:solidFill>
                <a:latin typeface="Arial"/>
                <a:cs typeface="Arial"/>
              </a:rPr>
              <a:t>//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全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包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含于左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区间</a:t>
            </a:r>
            <a:r>
              <a:rPr dirty="0" sz="1450" spc="395">
                <a:solidFill>
                  <a:srgbClr val="999987"/>
                </a:solidFill>
                <a:latin typeface="Droid Sans Fallback"/>
                <a:cs typeface="Droid Sans Fallback"/>
              </a:rPr>
              <a:t>，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查询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区间</a:t>
            </a:r>
            <a:r>
              <a:rPr dirty="0" sz="1700" spc="90">
                <a:solidFill>
                  <a:srgbClr val="999987"/>
                </a:solidFill>
                <a:latin typeface="Droid Sans Fallback"/>
                <a:cs typeface="Droid Sans Fallback"/>
              </a:rPr>
              <a:t>不变  </a:t>
            </a:r>
            <a:r>
              <a:rPr dirty="0" sz="1850" spc="150">
                <a:solidFill>
                  <a:srgbClr val="23292D"/>
                </a:solidFill>
                <a:latin typeface="Arial"/>
                <a:cs typeface="Arial"/>
              </a:rPr>
              <a:t>Query(left_node,	</a:t>
            </a:r>
            <a:r>
              <a:rPr dirty="0" sz="1850" spc="240">
                <a:solidFill>
                  <a:srgbClr val="23292D"/>
                </a:solidFill>
                <a:latin typeface="Arial"/>
                <a:cs typeface="Arial"/>
              </a:rPr>
              <a:t>L,	</a:t>
            </a:r>
            <a:r>
              <a:rPr dirty="0" sz="1850" spc="90">
                <a:solidFill>
                  <a:srgbClr val="23292D"/>
                </a:solidFill>
                <a:latin typeface="Arial"/>
                <a:cs typeface="Arial"/>
              </a:rPr>
              <a:t>R,	</a:t>
            </a:r>
            <a:r>
              <a:rPr dirty="0" sz="1850" spc="190">
                <a:solidFill>
                  <a:srgbClr val="23292D"/>
                </a:solidFill>
                <a:latin typeface="Arial"/>
                <a:cs typeface="Arial"/>
              </a:rPr>
              <a:t>ans);</a:t>
            </a:r>
            <a:endParaRPr sz="1850">
              <a:latin typeface="Arial"/>
              <a:cs typeface="Arial"/>
            </a:endParaRPr>
          </a:p>
          <a:p>
            <a:pPr marL="1044575">
              <a:lnSpc>
                <a:spcPts val="1985"/>
              </a:lnSpc>
              <a:tabLst>
                <a:tab pos="1689100" algn="l"/>
              </a:tabLst>
            </a:pPr>
            <a:r>
              <a:rPr dirty="0" sz="1850" spc="114" b="1">
                <a:solidFill>
                  <a:srgbClr val="333333"/>
                </a:solidFill>
                <a:latin typeface="Arial"/>
                <a:cs typeface="Arial"/>
              </a:rPr>
              <a:t>else	</a:t>
            </a:r>
            <a:r>
              <a:rPr dirty="0" sz="1850" spc="500" i="1">
                <a:solidFill>
                  <a:srgbClr val="999987"/>
                </a:solidFill>
                <a:latin typeface="Arial"/>
                <a:cs typeface="Arial"/>
              </a:rPr>
              <a:t>//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半包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含于左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区间</a:t>
            </a:r>
            <a:r>
              <a:rPr dirty="0" sz="1450" spc="395">
                <a:solidFill>
                  <a:srgbClr val="999987"/>
                </a:solidFill>
                <a:latin typeface="Droid Sans Fallback"/>
                <a:cs typeface="Droid Sans Fallback"/>
              </a:rPr>
              <a:t>，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则查询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区间拆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分</a:t>
            </a:r>
            <a:r>
              <a:rPr dirty="0" sz="1450" spc="395">
                <a:solidFill>
                  <a:srgbClr val="999987"/>
                </a:solidFill>
                <a:latin typeface="Droid Sans Fallback"/>
                <a:cs typeface="Droid Sans Fallback"/>
              </a:rPr>
              <a:t>，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左端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点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不变</a:t>
            </a:r>
            <a:r>
              <a:rPr dirty="0" sz="1450" spc="395">
                <a:solidFill>
                  <a:srgbClr val="999987"/>
                </a:solidFill>
                <a:latin typeface="Droid Sans Fallback"/>
                <a:cs typeface="Droid Sans Fallback"/>
              </a:rPr>
              <a:t>，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右端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点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变为左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孩子的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右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区间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端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点</a:t>
            </a:r>
            <a:endParaRPr sz="1650">
              <a:latin typeface="Droid Sans Fallback"/>
              <a:cs typeface="Droid Sans Fallback"/>
            </a:endParaRPr>
          </a:p>
          <a:p>
            <a:pPr marL="2077085">
              <a:lnSpc>
                <a:spcPts val="2100"/>
              </a:lnSpc>
              <a:tabLst>
                <a:tab pos="4270375" algn="l"/>
                <a:tab pos="4657090" algn="l"/>
                <a:tab pos="7625080" algn="l"/>
              </a:tabLst>
            </a:pPr>
            <a:r>
              <a:rPr dirty="0" sz="1850" spc="150">
                <a:solidFill>
                  <a:srgbClr val="23292D"/>
                </a:solidFill>
                <a:latin typeface="Arial"/>
                <a:cs typeface="Arial"/>
              </a:rPr>
              <a:t>Query(left_node,	</a:t>
            </a:r>
            <a:r>
              <a:rPr dirty="0" sz="1850" spc="240">
                <a:solidFill>
                  <a:srgbClr val="23292D"/>
                </a:solidFill>
                <a:latin typeface="Arial"/>
                <a:cs typeface="Arial"/>
              </a:rPr>
              <a:t>L,	</a:t>
            </a:r>
            <a:r>
              <a:rPr dirty="0" sz="1850" spc="265">
                <a:solidFill>
                  <a:srgbClr val="23292D"/>
                </a:solidFill>
                <a:latin typeface="Arial"/>
                <a:cs typeface="Arial"/>
              </a:rPr>
              <a:t>tree[left_node].right,	</a:t>
            </a:r>
            <a:r>
              <a:rPr dirty="0" sz="1850" spc="190">
                <a:solidFill>
                  <a:srgbClr val="23292D"/>
                </a:solidFill>
                <a:latin typeface="Arial"/>
                <a:cs typeface="Arial"/>
              </a:rPr>
              <a:t>ans);</a:t>
            </a:r>
            <a:endParaRPr sz="1850">
              <a:latin typeface="Arial"/>
              <a:cs typeface="Arial"/>
            </a:endParaRPr>
          </a:p>
          <a:p>
            <a:pPr marL="528320">
              <a:lnSpc>
                <a:spcPts val="2100"/>
              </a:lnSpc>
            </a:pPr>
            <a:r>
              <a:rPr dirty="0" sz="1850" spc="395">
                <a:solidFill>
                  <a:srgbClr val="23292D"/>
                </a:solidFill>
                <a:latin typeface="Arial"/>
                <a:cs typeface="Arial"/>
              </a:rPr>
              <a:t>}</a:t>
            </a:r>
            <a:endParaRPr sz="1850">
              <a:latin typeface="Arial"/>
              <a:cs typeface="Arial"/>
            </a:endParaRPr>
          </a:p>
          <a:p>
            <a:pPr marL="528320">
              <a:lnSpc>
                <a:spcPts val="2100"/>
              </a:lnSpc>
              <a:tabLst>
                <a:tab pos="1044575" algn="l"/>
                <a:tab pos="2463800" algn="l"/>
                <a:tab pos="2721610" algn="l"/>
                <a:tab pos="4011929" algn="l"/>
                <a:tab pos="4269740" algn="l"/>
              </a:tabLst>
            </a:pPr>
            <a:r>
              <a:rPr dirty="0" sz="1850" spc="260" b="1">
                <a:solidFill>
                  <a:srgbClr val="333333"/>
                </a:solidFill>
                <a:latin typeface="Arial"/>
                <a:cs typeface="Arial"/>
              </a:rPr>
              <a:t>int	</a:t>
            </a:r>
            <a:r>
              <a:rPr dirty="0" sz="1850" spc="140">
                <a:solidFill>
                  <a:srgbClr val="23292D"/>
                </a:solidFill>
                <a:latin typeface="Arial"/>
                <a:cs typeface="Arial"/>
              </a:rPr>
              <a:t>right_node	</a:t>
            </a:r>
            <a:r>
              <a:rPr dirty="0" sz="1850" spc="-65">
                <a:solidFill>
                  <a:srgbClr val="23292D"/>
                </a:solidFill>
                <a:latin typeface="Arial"/>
                <a:cs typeface="Arial"/>
              </a:rPr>
              <a:t>=	</a:t>
            </a:r>
            <a:r>
              <a:rPr dirty="0" sz="1850" spc="170">
                <a:solidFill>
                  <a:srgbClr val="23292D"/>
                </a:solidFill>
                <a:latin typeface="Arial"/>
                <a:cs typeface="Arial"/>
              </a:rPr>
              <a:t>left_node	</a:t>
            </a:r>
            <a:r>
              <a:rPr dirty="0" sz="1850" spc="-65">
                <a:solidFill>
                  <a:srgbClr val="23292D"/>
                </a:solidFill>
                <a:latin typeface="Arial"/>
                <a:cs typeface="Arial"/>
              </a:rPr>
              <a:t>+	</a:t>
            </a:r>
            <a:r>
              <a:rPr dirty="0" sz="1850" spc="240">
                <a:solidFill>
                  <a:srgbClr val="008080"/>
                </a:solidFill>
                <a:latin typeface="Arial"/>
                <a:cs typeface="Arial"/>
              </a:rPr>
              <a:t>1</a:t>
            </a:r>
            <a:r>
              <a:rPr dirty="0" sz="1850" spc="240">
                <a:solidFill>
                  <a:srgbClr val="23292D"/>
                </a:solidFill>
                <a:latin typeface="Arial"/>
                <a:cs typeface="Arial"/>
              </a:rPr>
              <a:t>;</a:t>
            </a:r>
            <a:endParaRPr sz="1850">
              <a:latin typeface="Arial"/>
              <a:cs typeface="Arial"/>
            </a:endParaRPr>
          </a:p>
          <a:p>
            <a:pPr marL="528320">
              <a:lnSpc>
                <a:spcPts val="2100"/>
              </a:lnSpc>
              <a:tabLst>
                <a:tab pos="1173480" algn="l"/>
                <a:tab pos="1560195" algn="l"/>
                <a:tab pos="4657090" algn="l"/>
              </a:tabLst>
            </a:pPr>
            <a:r>
              <a:rPr dirty="0" sz="1850" spc="240" b="1">
                <a:solidFill>
                  <a:srgbClr val="333333"/>
                </a:solidFill>
                <a:latin typeface="Arial"/>
                <a:cs typeface="Arial"/>
              </a:rPr>
              <a:t>if</a:t>
            </a:r>
            <a:r>
              <a:rPr dirty="0" sz="1850" spc="240">
                <a:solidFill>
                  <a:srgbClr val="23292D"/>
                </a:solidFill>
                <a:latin typeface="Arial"/>
                <a:cs typeface="Arial"/>
              </a:rPr>
              <a:t>(R	</a:t>
            </a:r>
            <a:r>
              <a:rPr dirty="0" sz="1850" spc="-65">
                <a:solidFill>
                  <a:srgbClr val="23292D"/>
                </a:solidFill>
                <a:latin typeface="Arial"/>
                <a:cs typeface="Arial"/>
              </a:rPr>
              <a:t>&gt;=	</a:t>
            </a:r>
            <a:r>
              <a:rPr dirty="0" sz="1850" spc="265">
                <a:solidFill>
                  <a:srgbClr val="23292D"/>
                </a:solidFill>
                <a:latin typeface="Arial"/>
                <a:cs typeface="Arial"/>
              </a:rPr>
              <a:t>tree[right_node].left){	</a:t>
            </a:r>
            <a:r>
              <a:rPr dirty="0" sz="1850" spc="500" i="1">
                <a:solidFill>
                  <a:srgbClr val="999987"/>
                </a:solidFill>
                <a:latin typeface="Arial"/>
                <a:cs typeface="Arial"/>
              </a:rPr>
              <a:t>//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右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区间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有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涉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及</a:t>
            </a:r>
            <a:endParaRPr sz="1700">
              <a:latin typeface="Droid Sans Fallback"/>
              <a:cs typeface="Droid Sans Fallback"/>
            </a:endParaRPr>
          </a:p>
          <a:p>
            <a:pPr marL="2077085" marR="1858010" indent="-1032510">
              <a:lnSpc>
                <a:spcPts val="2100"/>
              </a:lnSpc>
              <a:spcBef>
                <a:spcPts val="110"/>
              </a:spcBef>
              <a:tabLst>
                <a:tab pos="1689100" algn="l"/>
                <a:tab pos="2076450" algn="l"/>
                <a:tab pos="4399280" algn="l"/>
                <a:tab pos="4785995" algn="l"/>
                <a:tab pos="5043805" algn="l"/>
                <a:tab pos="5173345" algn="l"/>
              </a:tabLst>
            </a:pPr>
            <a:r>
              <a:rPr dirty="0" sz="1850" spc="500" b="1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dirty="0" sz="1850" spc="390" b="1">
                <a:solidFill>
                  <a:srgbClr val="333333"/>
                </a:solidFill>
                <a:latin typeface="Arial"/>
                <a:cs typeface="Arial"/>
              </a:rPr>
              <a:t>f</a:t>
            </a:r>
            <a:r>
              <a:rPr dirty="0" sz="1850" spc="395">
                <a:solidFill>
                  <a:srgbClr val="23292D"/>
                </a:solidFill>
                <a:latin typeface="Arial"/>
                <a:cs typeface="Arial"/>
              </a:rPr>
              <a:t>(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L</a:t>
            </a:r>
            <a:r>
              <a:rPr dirty="0" sz="1850">
                <a:solidFill>
                  <a:srgbClr val="23292D"/>
                </a:solidFill>
                <a:latin typeface="Arial"/>
                <a:cs typeface="Arial"/>
              </a:rPr>
              <a:t>	</a:t>
            </a:r>
            <a:r>
              <a:rPr dirty="0" sz="1850" spc="-65">
                <a:solidFill>
                  <a:srgbClr val="23292D"/>
                </a:solidFill>
                <a:latin typeface="Arial"/>
                <a:cs typeface="Arial"/>
              </a:rPr>
              <a:t>&gt;=</a:t>
            </a:r>
            <a:r>
              <a:rPr dirty="0" sz="1850">
                <a:solidFill>
                  <a:srgbClr val="23292D"/>
                </a:solidFill>
                <a:latin typeface="Arial"/>
                <a:cs typeface="Arial"/>
              </a:rPr>
              <a:t>	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t</a:t>
            </a:r>
            <a:r>
              <a:rPr dirty="0" sz="1850" spc="395">
                <a:solidFill>
                  <a:srgbClr val="23292D"/>
                </a:solidFill>
                <a:latin typeface="Arial"/>
                <a:cs typeface="Arial"/>
              </a:rPr>
              <a:t>r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ee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[</a:t>
            </a:r>
            <a:r>
              <a:rPr dirty="0" sz="1850" spc="395">
                <a:solidFill>
                  <a:srgbClr val="23292D"/>
                </a:solidFill>
                <a:latin typeface="Arial"/>
                <a:cs typeface="Arial"/>
              </a:rPr>
              <a:t>r</a:t>
            </a:r>
            <a:r>
              <a:rPr dirty="0" sz="1850" spc="600">
                <a:solidFill>
                  <a:srgbClr val="23292D"/>
                </a:solidFill>
                <a:latin typeface="Arial"/>
                <a:cs typeface="Arial"/>
              </a:rPr>
              <a:t>i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gh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t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_node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].</a:t>
            </a:r>
            <a:r>
              <a:rPr dirty="0" sz="1850" spc="600">
                <a:solidFill>
                  <a:srgbClr val="23292D"/>
                </a:solidFill>
                <a:latin typeface="Arial"/>
                <a:cs typeface="Arial"/>
              </a:rPr>
              <a:t>l</a:t>
            </a:r>
            <a:r>
              <a:rPr dirty="0" sz="1850" spc="-15">
                <a:solidFill>
                  <a:srgbClr val="23292D"/>
                </a:solidFill>
                <a:latin typeface="Arial"/>
                <a:cs typeface="Arial"/>
              </a:rPr>
              <a:t>e</a:t>
            </a:r>
            <a:r>
              <a:rPr dirty="0" sz="1850" spc="500">
                <a:solidFill>
                  <a:srgbClr val="23292D"/>
                </a:solidFill>
                <a:latin typeface="Arial"/>
                <a:cs typeface="Arial"/>
              </a:rPr>
              <a:t>ft</a:t>
            </a:r>
            <a:r>
              <a:rPr dirty="0" sz="1850" spc="395">
                <a:solidFill>
                  <a:srgbClr val="23292D"/>
                </a:solidFill>
                <a:latin typeface="Arial"/>
                <a:cs typeface="Arial"/>
              </a:rPr>
              <a:t>)</a:t>
            </a:r>
            <a:r>
              <a:rPr dirty="0" sz="1850">
                <a:solidFill>
                  <a:srgbClr val="23292D"/>
                </a:solidFill>
                <a:latin typeface="Arial"/>
                <a:cs typeface="Arial"/>
              </a:rPr>
              <a:t>	</a:t>
            </a:r>
            <a:r>
              <a:rPr dirty="0" sz="1850" spc="500" i="1">
                <a:solidFill>
                  <a:srgbClr val="999987"/>
                </a:solidFill>
                <a:latin typeface="Arial"/>
                <a:cs typeface="Arial"/>
              </a:rPr>
              <a:t>//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全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包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含于右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区间</a:t>
            </a:r>
            <a:r>
              <a:rPr dirty="0" sz="1450" spc="395">
                <a:solidFill>
                  <a:srgbClr val="999987"/>
                </a:solidFill>
                <a:latin typeface="Droid Sans Fallback"/>
                <a:cs typeface="Droid Sans Fallback"/>
              </a:rPr>
              <a:t>，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查询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区间</a:t>
            </a:r>
            <a:r>
              <a:rPr dirty="0" sz="1700" spc="90">
                <a:solidFill>
                  <a:srgbClr val="999987"/>
                </a:solidFill>
                <a:latin typeface="Droid Sans Fallback"/>
                <a:cs typeface="Droid Sans Fallback"/>
              </a:rPr>
              <a:t>不变  </a:t>
            </a:r>
            <a:r>
              <a:rPr dirty="0" sz="1850" spc="135">
                <a:solidFill>
                  <a:srgbClr val="23292D"/>
                </a:solidFill>
                <a:latin typeface="Arial"/>
                <a:cs typeface="Arial"/>
              </a:rPr>
              <a:t>Query(right_node,	</a:t>
            </a:r>
            <a:r>
              <a:rPr dirty="0" sz="1850" spc="240">
                <a:solidFill>
                  <a:srgbClr val="23292D"/>
                </a:solidFill>
                <a:latin typeface="Arial"/>
                <a:cs typeface="Arial"/>
              </a:rPr>
              <a:t>L,	</a:t>
            </a:r>
            <a:r>
              <a:rPr dirty="0" sz="1850" spc="90">
                <a:solidFill>
                  <a:srgbClr val="23292D"/>
                </a:solidFill>
                <a:latin typeface="Arial"/>
                <a:cs typeface="Arial"/>
              </a:rPr>
              <a:t>R,	</a:t>
            </a:r>
            <a:r>
              <a:rPr dirty="0" sz="1850" spc="190">
                <a:solidFill>
                  <a:srgbClr val="23292D"/>
                </a:solidFill>
                <a:latin typeface="Arial"/>
                <a:cs typeface="Arial"/>
              </a:rPr>
              <a:t>ans);</a:t>
            </a:r>
            <a:endParaRPr sz="1850">
              <a:latin typeface="Arial"/>
              <a:cs typeface="Arial"/>
            </a:endParaRPr>
          </a:p>
          <a:p>
            <a:pPr marL="1044575">
              <a:lnSpc>
                <a:spcPts val="1985"/>
              </a:lnSpc>
              <a:tabLst>
                <a:tab pos="1689100" algn="l"/>
              </a:tabLst>
            </a:pPr>
            <a:r>
              <a:rPr dirty="0" sz="1850" spc="114" b="1">
                <a:solidFill>
                  <a:srgbClr val="333333"/>
                </a:solidFill>
                <a:latin typeface="Arial"/>
                <a:cs typeface="Arial"/>
              </a:rPr>
              <a:t>else	</a:t>
            </a:r>
            <a:r>
              <a:rPr dirty="0" sz="1850" spc="500" i="1">
                <a:solidFill>
                  <a:srgbClr val="999987"/>
                </a:solidFill>
                <a:latin typeface="Arial"/>
                <a:cs typeface="Arial"/>
              </a:rPr>
              <a:t>//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半包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含于左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区间</a:t>
            </a:r>
            <a:r>
              <a:rPr dirty="0" sz="1450" spc="395">
                <a:solidFill>
                  <a:srgbClr val="999987"/>
                </a:solidFill>
                <a:latin typeface="Droid Sans Fallback"/>
                <a:cs typeface="Droid Sans Fallback"/>
              </a:rPr>
              <a:t>，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则查询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区间拆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分</a:t>
            </a:r>
            <a:r>
              <a:rPr dirty="0" sz="1450" spc="395">
                <a:solidFill>
                  <a:srgbClr val="999987"/>
                </a:solidFill>
                <a:latin typeface="Droid Sans Fallback"/>
                <a:cs typeface="Droid Sans Fallback"/>
              </a:rPr>
              <a:t>，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与上同</a:t>
            </a:r>
            <a:r>
              <a:rPr dirty="0" sz="1500" spc="345">
                <a:solidFill>
                  <a:srgbClr val="999987"/>
                </a:solidFill>
                <a:latin typeface="Droid Sans Fallback"/>
                <a:cs typeface="Droid Sans Fallback"/>
              </a:rPr>
              <a:t>理</a:t>
            </a:r>
            <a:endParaRPr sz="1500">
              <a:latin typeface="Droid Sans Fallback"/>
              <a:cs typeface="Droid Sans Fallback"/>
            </a:endParaRPr>
          </a:p>
          <a:p>
            <a:pPr marL="2077085">
              <a:lnSpc>
                <a:spcPts val="2100"/>
              </a:lnSpc>
              <a:tabLst>
                <a:tab pos="4399280" algn="l"/>
                <a:tab pos="7366634" algn="l"/>
                <a:tab pos="7753984" algn="l"/>
              </a:tabLst>
            </a:pPr>
            <a:r>
              <a:rPr dirty="0" sz="1850" spc="135">
                <a:solidFill>
                  <a:srgbClr val="23292D"/>
                </a:solidFill>
                <a:latin typeface="Arial"/>
                <a:cs typeface="Arial"/>
              </a:rPr>
              <a:t>Query(right_node,	</a:t>
            </a:r>
            <a:r>
              <a:rPr dirty="0" sz="1850" spc="265">
                <a:solidFill>
                  <a:srgbClr val="23292D"/>
                </a:solidFill>
                <a:latin typeface="Arial"/>
                <a:cs typeface="Arial"/>
              </a:rPr>
              <a:t>tree[right_node].left,	</a:t>
            </a:r>
            <a:r>
              <a:rPr dirty="0" sz="1850" spc="90">
                <a:solidFill>
                  <a:srgbClr val="23292D"/>
                </a:solidFill>
                <a:latin typeface="Arial"/>
                <a:cs typeface="Arial"/>
              </a:rPr>
              <a:t>R,	</a:t>
            </a:r>
            <a:r>
              <a:rPr dirty="0" sz="1850" spc="190">
                <a:solidFill>
                  <a:srgbClr val="23292D"/>
                </a:solidFill>
                <a:latin typeface="Arial"/>
                <a:cs typeface="Arial"/>
              </a:rPr>
              <a:t>ans);</a:t>
            </a:r>
            <a:endParaRPr sz="1850">
              <a:latin typeface="Arial"/>
              <a:cs typeface="Arial"/>
            </a:endParaRPr>
          </a:p>
          <a:p>
            <a:pPr marL="528320">
              <a:lnSpc>
                <a:spcPts val="2100"/>
              </a:lnSpc>
            </a:pPr>
            <a:r>
              <a:rPr dirty="0" sz="1850" spc="395">
                <a:solidFill>
                  <a:srgbClr val="23292D"/>
                </a:solidFill>
                <a:latin typeface="Arial"/>
                <a:cs typeface="Arial"/>
              </a:rPr>
              <a:t>}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dirty="0" sz="1850" spc="395">
                <a:solidFill>
                  <a:srgbClr val="23292D"/>
                </a:solidFill>
                <a:latin typeface="Arial"/>
                <a:cs typeface="Arial"/>
              </a:rPr>
              <a:t>}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647" y="2525365"/>
            <a:ext cx="919480" cy="5327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90"/>
              <a:t>引</a:t>
            </a:r>
            <a:r>
              <a:rPr dirty="0" sz="3300" spc="190"/>
              <a:t>入</a:t>
            </a:r>
            <a:endParaRPr sz="3300"/>
          </a:p>
        </p:txBody>
      </p:sp>
      <p:sp>
        <p:nvSpPr>
          <p:cNvPr id="3" name="object 3"/>
          <p:cNvSpPr/>
          <p:nvPr/>
        </p:nvSpPr>
        <p:spPr>
          <a:xfrm>
            <a:off x="1047238" y="4074709"/>
            <a:ext cx="95203" cy="95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47238" y="4560247"/>
            <a:ext cx="95203" cy="95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34647" y="3367023"/>
            <a:ext cx="11345545" cy="14039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给定一个数组，数组长度可能非常大。现在我们需要对数组里面的数据反反复复进行两个操作</a:t>
            </a:r>
            <a:endParaRPr sz="2150">
              <a:latin typeface="Droid Sans Fallback"/>
              <a:cs typeface="Droid Sans Fallback"/>
            </a:endParaRPr>
          </a:p>
          <a:p>
            <a:pPr marL="564515" marR="4943475">
              <a:lnSpc>
                <a:spcPct val="148200"/>
              </a:lnSpc>
              <a:spcBef>
                <a:spcPts val="600"/>
              </a:spcBef>
            </a:pP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求出某一个区间里面所有元素之和</a:t>
            </a:r>
            <a:r>
              <a:rPr dirty="0" sz="2150" spc="-185">
                <a:solidFill>
                  <a:srgbClr val="23292D"/>
                </a:solidFill>
                <a:latin typeface="Droid Sans Fallback"/>
                <a:cs typeface="Droid Sans Fallback"/>
              </a:rPr>
              <a:t>，</a:t>
            </a:r>
            <a:r>
              <a:rPr dirty="0" sz="2150" spc="-185">
                <a:solidFill>
                  <a:srgbClr val="23292D"/>
                </a:solidFill>
                <a:latin typeface="Arial Black"/>
                <a:cs typeface="Arial Black"/>
              </a:rPr>
              <a:t>(query</a:t>
            </a: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操作</a:t>
            </a:r>
            <a:r>
              <a:rPr dirty="0" sz="2150" spc="-185">
                <a:solidFill>
                  <a:srgbClr val="23292D"/>
                </a:solidFill>
                <a:latin typeface="Arial Black"/>
                <a:cs typeface="Arial Black"/>
              </a:rPr>
              <a:t>)  </a:t>
            </a: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修改某个元素的值</a:t>
            </a:r>
            <a:r>
              <a:rPr dirty="0" sz="2150" spc="-190">
                <a:solidFill>
                  <a:srgbClr val="23292D"/>
                </a:solidFill>
                <a:latin typeface="Droid Sans Fallback"/>
                <a:cs typeface="Droid Sans Fallback"/>
              </a:rPr>
              <a:t>，</a:t>
            </a:r>
            <a:r>
              <a:rPr dirty="0" sz="2150" spc="-190">
                <a:solidFill>
                  <a:srgbClr val="23292D"/>
                </a:solidFill>
                <a:latin typeface="Arial Black"/>
                <a:cs typeface="Arial Black"/>
              </a:rPr>
              <a:t>(update</a:t>
            </a: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操作</a:t>
            </a:r>
            <a:r>
              <a:rPr dirty="0" sz="2150" spc="-185">
                <a:solidFill>
                  <a:srgbClr val="23292D"/>
                </a:solidFill>
                <a:latin typeface="Arial Black"/>
                <a:cs typeface="Arial Black"/>
              </a:rPr>
              <a:t>)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147955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35"/>
              <a:t>1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35"/>
              <a:t>21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647" y="453521"/>
            <a:ext cx="2028825" cy="3568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50" spc="20">
                <a:solidFill>
                  <a:srgbClr val="0366D5"/>
                </a:solidFill>
                <a:hlinkClick r:id="rId2"/>
              </a:rPr>
              <a:t>模板题</a:t>
            </a:r>
            <a:r>
              <a:rPr dirty="0" sz="2150" spc="-250">
                <a:solidFill>
                  <a:srgbClr val="0366D5"/>
                </a:solidFill>
                <a:latin typeface="Arial Black"/>
                <a:cs typeface="Arial Black"/>
                <a:hlinkClick r:id="rId2"/>
              </a:rPr>
              <a:t>H</a:t>
            </a:r>
            <a:r>
              <a:rPr dirty="0" sz="2150" spc="-150">
                <a:solidFill>
                  <a:srgbClr val="0366D5"/>
                </a:solidFill>
                <a:latin typeface="Arial Black"/>
                <a:cs typeface="Arial Black"/>
                <a:hlinkClick r:id="rId2"/>
              </a:rPr>
              <a:t>D</a:t>
            </a:r>
            <a:r>
              <a:rPr dirty="0" sz="2150" spc="-300">
                <a:solidFill>
                  <a:srgbClr val="0366D5"/>
                </a:solidFill>
                <a:latin typeface="Arial Black"/>
                <a:cs typeface="Arial Black"/>
                <a:hlinkClick r:id="rId2"/>
              </a:rPr>
              <a:t>U</a:t>
            </a:r>
            <a:r>
              <a:rPr dirty="0" sz="2150" spc="-265">
                <a:solidFill>
                  <a:srgbClr val="0366D5"/>
                </a:solidFill>
                <a:latin typeface="Arial Black"/>
                <a:cs typeface="Arial Black"/>
                <a:hlinkClick r:id="rId2"/>
              </a:rPr>
              <a:t>1754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2107" y="837793"/>
            <a:ext cx="6026377" cy="5950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35"/>
              <a:t>21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647" y="510883"/>
            <a:ext cx="10763885" cy="3568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50" spc="-254">
                <a:solidFill>
                  <a:srgbClr val="23292D"/>
                </a:solidFill>
                <a:latin typeface="Arial Black"/>
                <a:cs typeface="Arial Black"/>
              </a:rPr>
              <a:t>936MS</a:t>
            </a:r>
            <a:r>
              <a:rPr dirty="0" sz="2150" spc="-95">
                <a:solidFill>
                  <a:srgbClr val="23292D"/>
                </a:solidFill>
                <a:latin typeface="Arial Black"/>
                <a:cs typeface="Arial Black"/>
              </a:rPr>
              <a:t> </a:t>
            </a:r>
            <a:r>
              <a:rPr dirty="0" sz="2150" spc="-260">
                <a:solidFill>
                  <a:srgbClr val="23292D"/>
                </a:solidFill>
                <a:latin typeface="Arial Black"/>
                <a:cs typeface="Arial Black"/>
              </a:rPr>
              <a:t>8336K</a:t>
            </a:r>
            <a:r>
              <a:rPr dirty="0" sz="2150" spc="-260">
                <a:solidFill>
                  <a:srgbClr val="23292D"/>
                </a:solidFill>
              </a:rPr>
              <a:t>（</a:t>
            </a:r>
            <a:r>
              <a:rPr dirty="0" sz="2150" spc="20">
                <a:solidFill>
                  <a:srgbClr val="23292D"/>
                </a:solidFill>
              </a:rPr>
              <a:t>注意，线段树需要空间比较大，数组开小可能会</a:t>
            </a:r>
            <a:r>
              <a:rPr dirty="0" sz="2150" spc="-400">
                <a:solidFill>
                  <a:srgbClr val="23292D"/>
                </a:solidFill>
                <a:latin typeface="Arial Black"/>
                <a:cs typeface="Arial Black"/>
              </a:rPr>
              <a:t>wa</a:t>
            </a:r>
            <a:r>
              <a:rPr dirty="0" sz="2150" spc="20">
                <a:solidFill>
                  <a:srgbClr val="23292D"/>
                </a:solidFill>
              </a:rPr>
              <a:t>或者</a:t>
            </a:r>
            <a:r>
              <a:rPr dirty="0" sz="2150" spc="-315">
                <a:solidFill>
                  <a:srgbClr val="23292D"/>
                </a:solidFill>
                <a:latin typeface="Arial Black"/>
                <a:cs typeface="Arial Black"/>
              </a:rPr>
              <a:t>TLE</a:t>
            </a:r>
            <a:r>
              <a:rPr dirty="0" sz="2150" spc="-315">
                <a:solidFill>
                  <a:srgbClr val="23292D"/>
                </a:solidFill>
              </a:rPr>
              <a:t>，</a:t>
            </a:r>
            <a:r>
              <a:rPr dirty="0" sz="2150" spc="20">
                <a:solidFill>
                  <a:srgbClr val="23292D"/>
                </a:solidFill>
              </a:rPr>
              <a:t>一般为</a:t>
            </a:r>
            <a:r>
              <a:rPr dirty="0" sz="2150" spc="-150">
                <a:solidFill>
                  <a:srgbClr val="23292D"/>
                </a:solidFill>
                <a:latin typeface="Arial Black"/>
                <a:cs typeface="Arial Black"/>
              </a:rPr>
              <a:t>4n</a:t>
            </a:r>
            <a:r>
              <a:rPr dirty="0" sz="2150" spc="-150">
                <a:solidFill>
                  <a:srgbClr val="23292D"/>
                </a:solidFill>
              </a:rPr>
              <a:t>）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2107" y="894915"/>
            <a:ext cx="11510098" cy="5835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35"/>
              <a:t>21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6867" y="3974955"/>
            <a:ext cx="11501120" cy="1647189"/>
          </a:xfrm>
          <a:custGeom>
            <a:avLst/>
            <a:gdLst/>
            <a:ahLst/>
            <a:cxnLst/>
            <a:rect l="l" t="t" r="r" b="b"/>
            <a:pathLst>
              <a:path w="11501120" h="1647189">
                <a:moveTo>
                  <a:pt x="11476784" y="1647020"/>
                </a:moveTo>
                <a:lnTo>
                  <a:pt x="23800" y="1647020"/>
                </a:lnTo>
                <a:lnTo>
                  <a:pt x="13387" y="1645577"/>
                </a:lnTo>
                <a:lnTo>
                  <a:pt x="5950" y="1641189"/>
                </a:lnTo>
                <a:lnTo>
                  <a:pt x="1487" y="1633766"/>
                </a:lnTo>
                <a:lnTo>
                  <a:pt x="0" y="1623220"/>
                </a:lnTo>
                <a:lnTo>
                  <a:pt x="0" y="23800"/>
                </a:lnTo>
                <a:lnTo>
                  <a:pt x="1487" y="13254"/>
                </a:lnTo>
                <a:lnTo>
                  <a:pt x="5950" y="5831"/>
                </a:lnTo>
                <a:lnTo>
                  <a:pt x="13387" y="1442"/>
                </a:lnTo>
                <a:lnTo>
                  <a:pt x="23800" y="0"/>
                </a:lnTo>
                <a:lnTo>
                  <a:pt x="11476784" y="0"/>
                </a:lnTo>
                <a:lnTo>
                  <a:pt x="11487210" y="1442"/>
                </a:lnTo>
                <a:lnTo>
                  <a:pt x="11494646" y="5831"/>
                </a:lnTo>
                <a:lnTo>
                  <a:pt x="11499102" y="13254"/>
                </a:lnTo>
                <a:lnTo>
                  <a:pt x="11500585" y="23800"/>
                </a:lnTo>
                <a:lnTo>
                  <a:pt x="11500585" y="1623220"/>
                </a:lnTo>
                <a:lnTo>
                  <a:pt x="11499102" y="1633766"/>
                </a:lnTo>
                <a:lnTo>
                  <a:pt x="11494646" y="1641189"/>
                </a:lnTo>
                <a:lnTo>
                  <a:pt x="11487210" y="1645577"/>
                </a:lnTo>
                <a:lnTo>
                  <a:pt x="11476784" y="1647020"/>
                </a:lnTo>
                <a:close/>
              </a:path>
            </a:pathLst>
          </a:custGeom>
          <a:solidFill>
            <a:srgbClr val="F6F8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6867" y="3974956"/>
            <a:ext cx="11501120" cy="1647189"/>
          </a:xfrm>
          <a:custGeom>
            <a:avLst/>
            <a:gdLst/>
            <a:ahLst/>
            <a:cxnLst/>
            <a:rect l="l" t="t" r="r" b="b"/>
            <a:pathLst>
              <a:path w="11501120" h="1647189">
                <a:moveTo>
                  <a:pt x="0" y="1623220"/>
                </a:moveTo>
                <a:lnTo>
                  <a:pt x="0" y="23800"/>
                </a:lnTo>
                <a:lnTo>
                  <a:pt x="1487" y="13254"/>
                </a:lnTo>
                <a:lnTo>
                  <a:pt x="5950" y="5831"/>
                </a:lnTo>
                <a:lnTo>
                  <a:pt x="13387" y="1442"/>
                </a:lnTo>
                <a:lnTo>
                  <a:pt x="23800" y="0"/>
                </a:lnTo>
                <a:lnTo>
                  <a:pt x="11476784" y="0"/>
                </a:lnTo>
                <a:lnTo>
                  <a:pt x="11487210" y="1442"/>
                </a:lnTo>
                <a:lnTo>
                  <a:pt x="11494647" y="5831"/>
                </a:lnTo>
                <a:lnTo>
                  <a:pt x="11499102" y="13254"/>
                </a:lnTo>
                <a:lnTo>
                  <a:pt x="11500585" y="23800"/>
                </a:lnTo>
                <a:lnTo>
                  <a:pt x="11500585" y="1623220"/>
                </a:lnTo>
                <a:lnTo>
                  <a:pt x="11499102" y="1633766"/>
                </a:lnTo>
                <a:lnTo>
                  <a:pt x="11494647" y="1641189"/>
                </a:lnTo>
                <a:lnTo>
                  <a:pt x="11487210" y="1645577"/>
                </a:lnTo>
                <a:lnTo>
                  <a:pt x="11476784" y="1647020"/>
                </a:lnTo>
                <a:lnTo>
                  <a:pt x="23800" y="1647020"/>
                </a:lnTo>
                <a:lnTo>
                  <a:pt x="13387" y="1645577"/>
                </a:lnTo>
                <a:lnTo>
                  <a:pt x="5950" y="1641189"/>
                </a:lnTo>
                <a:lnTo>
                  <a:pt x="1487" y="1633766"/>
                </a:lnTo>
                <a:lnTo>
                  <a:pt x="0" y="1623220"/>
                </a:lnTo>
                <a:close/>
              </a:path>
            </a:pathLst>
          </a:custGeom>
          <a:ln w="952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4647" y="1700750"/>
            <a:ext cx="3171190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90"/>
              <a:t>线</a:t>
            </a:r>
            <a:r>
              <a:rPr dirty="0" sz="3200" spc="340"/>
              <a:t>段</a:t>
            </a:r>
            <a:r>
              <a:rPr dirty="0" sz="3300" spc="240"/>
              <a:t>树</a:t>
            </a:r>
            <a:r>
              <a:rPr dirty="0" spc="290"/>
              <a:t>部</a:t>
            </a:r>
            <a:r>
              <a:rPr dirty="0" sz="3300" spc="240"/>
              <a:t>分</a:t>
            </a:r>
            <a:r>
              <a:rPr dirty="0" spc="290"/>
              <a:t>优</a:t>
            </a:r>
            <a:r>
              <a:rPr dirty="0" spc="240"/>
              <a:t>化</a:t>
            </a:r>
            <a:endParaRPr sz="3300"/>
          </a:p>
        </p:txBody>
      </p:sp>
      <p:sp>
        <p:nvSpPr>
          <p:cNvPr id="5" name="object 5"/>
          <p:cNvSpPr/>
          <p:nvPr/>
        </p:nvSpPr>
        <p:spPr>
          <a:xfrm>
            <a:off x="1304288" y="2561183"/>
            <a:ext cx="552450" cy="371475"/>
          </a:xfrm>
          <a:custGeom>
            <a:avLst/>
            <a:gdLst/>
            <a:ahLst/>
            <a:cxnLst/>
            <a:rect l="l" t="t" r="r" b="b"/>
            <a:pathLst>
              <a:path w="552450" h="371475">
                <a:moveTo>
                  <a:pt x="523619" y="371293"/>
                </a:moveTo>
                <a:lnTo>
                  <a:pt x="28561" y="371293"/>
                </a:lnTo>
                <a:lnTo>
                  <a:pt x="16065" y="369508"/>
                </a:lnTo>
                <a:lnTo>
                  <a:pt x="7140" y="364153"/>
                </a:lnTo>
                <a:lnTo>
                  <a:pt x="1785" y="355228"/>
                </a:lnTo>
                <a:lnTo>
                  <a:pt x="0" y="342732"/>
                </a:lnTo>
                <a:lnTo>
                  <a:pt x="0" y="28561"/>
                </a:lnTo>
                <a:lnTo>
                  <a:pt x="1785" y="16065"/>
                </a:lnTo>
                <a:lnTo>
                  <a:pt x="7140" y="7140"/>
                </a:lnTo>
                <a:lnTo>
                  <a:pt x="16065" y="1785"/>
                </a:lnTo>
                <a:lnTo>
                  <a:pt x="28561" y="0"/>
                </a:lnTo>
                <a:lnTo>
                  <a:pt x="523619" y="0"/>
                </a:lnTo>
                <a:lnTo>
                  <a:pt x="536114" y="1785"/>
                </a:lnTo>
                <a:lnTo>
                  <a:pt x="545040" y="7140"/>
                </a:lnTo>
                <a:lnTo>
                  <a:pt x="550395" y="16065"/>
                </a:lnTo>
                <a:lnTo>
                  <a:pt x="552180" y="28561"/>
                </a:lnTo>
                <a:lnTo>
                  <a:pt x="552180" y="342732"/>
                </a:lnTo>
                <a:lnTo>
                  <a:pt x="550395" y="355228"/>
                </a:lnTo>
                <a:lnTo>
                  <a:pt x="545040" y="364153"/>
                </a:lnTo>
                <a:lnTo>
                  <a:pt x="536114" y="369508"/>
                </a:lnTo>
                <a:lnTo>
                  <a:pt x="523619" y="371293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84739" y="2561183"/>
            <a:ext cx="685800" cy="371475"/>
          </a:xfrm>
          <a:custGeom>
            <a:avLst/>
            <a:gdLst/>
            <a:ahLst/>
            <a:cxnLst/>
            <a:rect l="l" t="t" r="r" b="b"/>
            <a:pathLst>
              <a:path w="685800" h="371475">
                <a:moveTo>
                  <a:pt x="656904" y="371293"/>
                </a:moveTo>
                <a:lnTo>
                  <a:pt x="28561" y="371293"/>
                </a:lnTo>
                <a:lnTo>
                  <a:pt x="16065" y="369508"/>
                </a:lnTo>
                <a:lnTo>
                  <a:pt x="7140" y="364153"/>
                </a:lnTo>
                <a:lnTo>
                  <a:pt x="1785" y="355228"/>
                </a:lnTo>
                <a:lnTo>
                  <a:pt x="0" y="342732"/>
                </a:lnTo>
                <a:lnTo>
                  <a:pt x="0" y="28561"/>
                </a:lnTo>
                <a:lnTo>
                  <a:pt x="1785" y="16065"/>
                </a:lnTo>
                <a:lnTo>
                  <a:pt x="7140" y="7140"/>
                </a:lnTo>
                <a:lnTo>
                  <a:pt x="16065" y="1785"/>
                </a:lnTo>
                <a:lnTo>
                  <a:pt x="28561" y="0"/>
                </a:lnTo>
                <a:lnTo>
                  <a:pt x="656904" y="0"/>
                </a:lnTo>
                <a:lnTo>
                  <a:pt x="669399" y="1785"/>
                </a:lnTo>
                <a:lnTo>
                  <a:pt x="678325" y="7140"/>
                </a:lnTo>
                <a:lnTo>
                  <a:pt x="683680" y="16065"/>
                </a:lnTo>
                <a:lnTo>
                  <a:pt x="685465" y="28561"/>
                </a:lnTo>
                <a:lnTo>
                  <a:pt x="685465" y="342732"/>
                </a:lnTo>
                <a:lnTo>
                  <a:pt x="683680" y="355228"/>
                </a:lnTo>
                <a:lnTo>
                  <a:pt x="678325" y="364153"/>
                </a:lnTo>
                <a:lnTo>
                  <a:pt x="669399" y="369508"/>
                </a:lnTo>
                <a:lnTo>
                  <a:pt x="656904" y="371293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98475" y="2561183"/>
            <a:ext cx="561975" cy="371475"/>
          </a:xfrm>
          <a:custGeom>
            <a:avLst/>
            <a:gdLst/>
            <a:ahLst/>
            <a:cxnLst/>
            <a:rect l="l" t="t" r="r" b="b"/>
            <a:pathLst>
              <a:path w="561975" h="371475">
                <a:moveTo>
                  <a:pt x="533139" y="371293"/>
                </a:moveTo>
                <a:lnTo>
                  <a:pt x="28561" y="371293"/>
                </a:lnTo>
                <a:lnTo>
                  <a:pt x="16065" y="369508"/>
                </a:lnTo>
                <a:lnTo>
                  <a:pt x="7140" y="364153"/>
                </a:lnTo>
                <a:lnTo>
                  <a:pt x="1785" y="355228"/>
                </a:lnTo>
                <a:lnTo>
                  <a:pt x="0" y="342732"/>
                </a:lnTo>
                <a:lnTo>
                  <a:pt x="0" y="28561"/>
                </a:lnTo>
                <a:lnTo>
                  <a:pt x="1785" y="16065"/>
                </a:lnTo>
                <a:lnTo>
                  <a:pt x="7140" y="7140"/>
                </a:lnTo>
                <a:lnTo>
                  <a:pt x="16065" y="1785"/>
                </a:lnTo>
                <a:lnTo>
                  <a:pt x="28561" y="0"/>
                </a:lnTo>
                <a:lnTo>
                  <a:pt x="533139" y="0"/>
                </a:lnTo>
                <a:lnTo>
                  <a:pt x="545635" y="1785"/>
                </a:lnTo>
                <a:lnTo>
                  <a:pt x="554560" y="7140"/>
                </a:lnTo>
                <a:lnTo>
                  <a:pt x="559915" y="16065"/>
                </a:lnTo>
                <a:lnTo>
                  <a:pt x="561700" y="28561"/>
                </a:lnTo>
                <a:lnTo>
                  <a:pt x="561700" y="342732"/>
                </a:lnTo>
                <a:lnTo>
                  <a:pt x="559915" y="355228"/>
                </a:lnTo>
                <a:lnTo>
                  <a:pt x="554560" y="364153"/>
                </a:lnTo>
                <a:lnTo>
                  <a:pt x="545635" y="369508"/>
                </a:lnTo>
                <a:lnTo>
                  <a:pt x="533139" y="371293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588446" y="2561183"/>
            <a:ext cx="685800" cy="371475"/>
          </a:xfrm>
          <a:custGeom>
            <a:avLst/>
            <a:gdLst/>
            <a:ahLst/>
            <a:cxnLst/>
            <a:rect l="l" t="t" r="r" b="b"/>
            <a:pathLst>
              <a:path w="685800" h="371475">
                <a:moveTo>
                  <a:pt x="656904" y="371293"/>
                </a:moveTo>
                <a:lnTo>
                  <a:pt x="28561" y="371293"/>
                </a:lnTo>
                <a:lnTo>
                  <a:pt x="16065" y="369508"/>
                </a:lnTo>
                <a:lnTo>
                  <a:pt x="7140" y="364153"/>
                </a:lnTo>
                <a:lnTo>
                  <a:pt x="1785" y="355228"/>
                </a:lnTo>
                <a:lnTo>
                  <a:pt x="0" y="342732"/>
                </a:lnTo>
                <a:lnTo>
                  <a:pt x="0" y="28561"/>
                </a:lnTo>
                <a:lnTo>
                  <a:pt x="1785" y="16065"/>
                </a:lnTo>
                <a:lnTo>
                  <a:pt x="7140" y="7140"/>
                </a:lnTo>
                <a:lnTo>
                  <a:pt x="16065" y="1785"/>
                </a:lnTo>
                <a:lnTo>
                  <a:pt x="28561" y="0"/>
                </a:lnTo>
                <a:lnTo>
                  <a:pt x="656904" y="0"/>
                </a:lnTo>
                <a:lnTo>
                  <a:pt x="669399" y="1785"/>
                </a:lnTo>
                <a:lnTo>
                  <a:pt x="678325" y="7140"/>
                </a:lnTo>
                <a:lnTo>
                  <a:pt x="683680" y="16065"/>
                </a:lnTo>
                <a:lnTo>
                  <a:pt x="685465" y="28561"/>
                </a:lnTo>
                <a:lnTo>
                  <a:pt x="685465" y="342732"/>
                </a:lnTo>
                <a:lnTo>
                  <a:pt x="683680" y="355228"/>
                </a:lnTo>
                <a:lnTo>
                  <a:pt x="678325" y="364153"/>
                </a:lnTo>
                <a:lnTo>
                  <a:pt x="669399" y="369508"/>
                </a:lnTo>
                <a:lnTo>
                  <a:pt x="656904" y="371293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78926" y="3456096"/>
            <a:ext cx="561975" cy="371475"/>
          </a:xfrm>
          <a:custGeom>
            <a:avLst/>
            <a:gdLst/>
            <a:ahLst/>
            <a:cxnLst/>
            <a:rect l="l" t="t" r="r" b="b"/>
            <a:pathLst>
              <a:path w="561975" h="371475">
                <a:moveTo>
                  <a:pt x="533139" y="371293"/>
                </a:moveTo>
                <a:lnTo>
                  <a:pt x="28561" y="371293"/>
                </a:lnTo>
                <a:lnTo>
                  <a:pt x="16065" y="369508"/>
                </a:lnTo>
                <a:lnTo>
                  <a:pt x="7140" y="364153"/>
                </a:lnTo>
                <a:lnTo>
                  <a:pt x="1785" y="355228"/>
                </a:lnTo>
                <a:lnTo>
                  <a:pt x="0" y="342732"/>
                </a:lnTo>
                <a:lnTo>
                  <a:pt x="0" y="28561"/>
                </a:lnTo>
                <a:lnTo>
                  <a:pt x="1785" y="16065"/>
                </a:lnTo>
                <a:lnTo>
                  <a:pt x="7140" y="7140"/>
                </a:lnTo>
                <a:lnTo>
                  <a:pt x="16065" y="1785"/>
                </a:lnTo>
                <a:lnTo>
                  <a:pt x="28561" y="0"/>
                </a:lnTo>
                <a:lnTo>
                  <a:pt x="533139" y="0"/>
                </a:lnTo>
                <a:lnTo>
                  <a:pt x="545635" y="1785"/>
                </a:lnTo>
                <a:lnTo>
                  <a:pt x="554560" y="7140"/>
                </a:lnTo>
                <a:lnTo>
                  <a:pt x="559915" y="16065"/>
                </a:lnTo>
                <a:lnTo>
                  <a:pt x="561700" y="28561"/>
                </a:lnTo>
                <a:lnTo>
                  <a:pt x="561700" y="342732"/>
                </a:lnTo>
                <a:lnTo>
                  <a:pt x="559915" y="355228"/>
                </a:lnTo>
                <a:lnTo>
                  <a:pt x="554560" y="364153"/>
                </a:lnTo>
                <a:lnTo>
                  <a:pt x="545635" y="369508"/>
                </a:lnTo>
                <a:lnTo>
                  <a:pt x="533139" y="371293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073258" y="3456096"/>
            <a:ext cx="819150" cy="371475"/>
          </a:xfrm>
          <a:custGeom>
            <a:avLst/>
            <a:gdLst/>
            <a:ahLst/>
            <a:cxnLst/>
            <a:rect l="l" t="t" r="r" b="b"/>
            <a:pathLst>
              <a:path w="819150" h="371475">
                <a:moveTo>
                  <a:pt x="790189" y="371293"/>
                </a:moveTo>
                <a:lnTo>
                  <a:pt x="28561" y="371293"/>
                </a:lnTo>
                <a:lnTo>
                  <a:pt x="16065" y="369508"/>
                </a:lnTo>
                <a:lnTo>
                  <a:pt x="7140" y="364153"/>
                </a:lnTo>
                <a:lnTo>
                  <a:pt x="1785" y="355228"/>
                </a:lnTo>
                <a:lnTo>
                  <a:pt x="0" y="342732"/>
                </a:lnTo>
                <a:lnTo>
                  <a:pt x="0" y="28561"/>
                </a:lnTo>
                <a:lnTo>
                  <a:pt x="1785" y="16065"/>
                </a:lnTo>
                <a:lnTo>
                  <a:pt x="7140" y="7140"/>
                </a:lnTo>
                <a:lnTo>
                  <a:pt x="16065" y="1785"/>
                </a:lnTo>
                <a:lnTo>
                  <a:pt x="28561" y="0"/>
                </a:lnTo>
                <a:lnTo>
                  <a:pt x="790189" y="0"/>
                </a:lnTo>
                <a:lnTo>
                  <a:pt x="802684" y="1785"/>
                </a:lnTo>
                <a:lnTo>
                  <a:pt x="811610" y="7140"/>
                </a:lnTo>
                <a:lnTo>
                  <a:pt x="816965" y="16065"/>
                </a:lnTo>
                <a:lnTo>
                  <a:pt x="818750" y="28561"/>
                </a:lnTo>
                <a:lnTo>
                  <a:pt x="818750" y="342732"/>
                </a:lnTo>
                <a:lnTo>
                  <a:pt x="816965" y="355228"/>
                </a:lnTo>
                <a:lnTo>
                  <a:pt x="811610" y="364153"/>
                </a:lnTo>
                <a:lnTo>
                  <a:pt x="802684" y="369508"/>
                </a:lnTo>
                <a:lnTo>
                  <a:pt x="790189" y="371293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96493" y="2460890"/>
            <a:ext cx="11190605" cy="3006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02590" marR="5080" indent="-280670">
              <a:lnSpc>
                <a:spcPct val="124900"/>
              </a:lnSpc>
              <a:spcBef>
                <a:spcPts val="95"/>
              </a:spcBef>
              <a:buSzPct val="116216"/>
              <a:buFont typeface="Arial Black"/>
              <a:buAutoNum type="arabicPeriod"/>
              <a:tabLst>
                <a:tab pos="488315" algn="l"/>
                <a:tab pos="488950" algn="l"/>
              </a:tabLst>
            </a:pPr>
            <a:r>
              <a:rPr dirty="0" sz="1850" spc="90">
                <a:solidFill>
                  <a:srgbClr val="23292D"/>
                </a:solidFill>
                <a:latin typeface="Arial"/>
                <a:cs typeface="Arial"/>
              </a:rPr>
              <a:t>a*2</a:t>
            </a:r>
            <a:r>
              <a:rPr dirty="0" sz="1850" spc="165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可以用</a:t>
            </a:r>
            <a:r>
              <a:rPr dirty="0" sz="2150" spc="114">
                <a:solidFill>
                  <a:srgbClr val="23292D"/>
                </a:solidFill>
                <a:latin typeface="Droid Sans Fallback"/>
                <a:cs typeface="Droid Sans Fallback"/>
              </a:rPr>
              <a:t> </a:t>
            </a:r>
            <a:r>
              <a:rPr dirty="0" sz="1850" spc="-40">
                <a:solidFill>
                  <a:srgbClr val="23292D"/>
                </a:solidFill>
                <a:latin typeface="Arial"/>
                <a:cs typeface="Arial"/>
              </a:rPr>
              <a:t>a&lt;&lt;1</a:t>
            </a:r>
            <a:r>
              <a:rPr dirty="0" sz="1850" spc="165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代替，</a:t>
            </a:r>
            <a:r>
              <a:rPr dirty="0" sz="2150" spc="114">
                <a:solidFill>
                  <a:srgbClr val="23292D"/>
                </a:solidFill>
                <a:latin typeface="Droid Sans Fallback"/>
                <a:cs typeface="Droid Sans Fallback"/>
              </a:rPr>
              <a:t> </a:t>
            </a:r>
            <a:r>
              <a:rPr dirty="0" sz="1850" spc="155">
                <a:solidFill>
                  <a:srgbClr val="23292D"/>
                </a:solidFill>
                <a:latin typeface="Arial"/>
                <a:cs typeface="Arial"/>
              </a:rPr>
              <a:t>a/2</a:t>
            </a:r>
            <a:r>
              <a:rPr dirty="0" sz="1850" spc="165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可以用</a:t>
            </a:r>
            <a:r>
              <a:rPr dirty="0" sz="2150" spc="114">
                <a:solidFill>
                  <a:srgbClr val="23292D"/>
                </a:solidFill>
                <a:latin typeface="Droid Sans Fallback"/>
                <a:cs typeface="Droid Sans Fallback"/>
              </a:rPr>
              <a:t> </a:t>
            </a:r>
            <a:r>
              <a:rPr dirty="0" sz="1850" spc="-40">
                <a:solidFill>
                  <a:srgbClr val="23292D"/>
                </a:solidFill>
                <a:latin typeface="Arial"/>
                <a:cs typeface="Arial"/>
              </a:rPr>
              <a:t>a&gt;&gt;1</a:t>
            </a:r>
            <a:r>
              <a:rPr dirty="0" sz="1850" spc="165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代替。（位运算其实就是直接对在内存中的二进 制数据进行操作，因此处理数据的速度非常快）</a:t>
            </a:r>
            <a:endParaRPr sz="2150">
              <a:latin typeface="Droid Sans Fallback"/>
              <a:cs typeface="Droid Sans Fallback"/>
            </a:endParaRPr>
          </a:p>
          <a:p>
            <a:pPr marL="402590" indent="-280670">
              <a:lnSpc>
                <a:spcPct val="100000"/>
              </a:lnSpc>
              <a:spcBef>
                <a:spcPts val="1245"/>
              </a:spcBef>
              <a:buFont typeface="Arial Black"/>
              <a:buAutoNum type="arabicPeriod"/>
              <a:tabLst>
                <a:tab pos="403225" algn="l"/>
              </a:tabLst>
            </a:pP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因为下标为</a:t>
            </a:r>
            <a:r>
              <a:rPr dirty="0" sz="2150" spc="-330">
                <a:solidFill>
                  <a:srgbClr val="23292D"/>
                </a:solidFill>
                <a:latin typeface="Arial Black"/>
                <a:cs typeface="Arial Black"/>
              </a:rPr>
              <a:t>a</a:t>
            </a: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的节点的左儿子下标为</a:t>
            </a:r>
            <a:r>
              <a:rPr dirty="0" sz="2150" spc="110">
                <a:solidFill>
                  <a:srgbClr val="23292D"/>
                </a:solidFill>
                <a:latin typeface="Droid Sans Fallback"/>
                <a:cs typeface="Droid Sans Fallback"/>
              </a:rPr>
              <a:t> </a:t>
            </a:r>
            <a:r>
              <a:rPr dirty="0" sz="1850" spc="90">
                <a:solidFill>
                  <a:srgbClr val="23292D"/>
                </a:solidFill>
                <a:latin typeface="Arial"/>
                <a:cs typeface="Arial"/>
              </a:rPr>
              <a:t>a*2</a:t>
            </a:r>
            <a:r>
              <a:rPr dirty="0" sz="1850" spc="16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，右儿子下标为</a:t>
            </a:r>
            <a:r>
              <a:rPr dirty="0" sz="2150" spc="110">
                <a:solidFill>
                  <a:srgbClr val="23292D"/>
                </a:solidFill>
                <a:latin typeface="Droid Sans Fallback"/>
                <a:cs typeface="Droid Sans Fallback"/>
              </a:rPr>
              <a:t> </a:t>
            </a:r>
            <a:r>
              <a:rPr dirty="0" sz="1850" spc="35">
                <a:solidFill>
                  <a:srgbClr val="23292D"/>
                </a:solidFill>
                <a:latin typeface="Arial"/>
                <a:cs typeface="Arial"/>
              </a:rPr>
              <a:t>a*2+1</a:t>
            </a:r>
            <a:r>
              <a:rPr dirty="0" sz="1850" spc="155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，所以可以</a:t>
            </a:r>
            <a:endParaRPr sz="2150">
              <a:latin typeface="Droid Sans Fallback"/>
              <a:cs typeface="Droid Sans Fallback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 marR="4810125">
              <a:lnSpc>
                <a:spcPts val="2100"/>
              </a:lnSpc>
              <a:tabLst>
                <a:tab pos="1044575" algn="l"/>
                <a:tab pos="1818639" algn="l"/>
                <a:tab pos="2205990" algn="l"/>
                <a:tab pos="2592705" algn="l"/>
              </a:tabLst>
            </a:pPr>
            <a:r>
              <a:rPr dirty="0" sz="1850" spc="500" i="1">
                <a:solidFill>
                  <a:srgbClr val="999987"/>
                </a:solidFill>
                <a:latin typeface="Arial"/>
                <a:cs typeface="Arial"/>
              </a:rPr>
              <a:t>//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加入一些编译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预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处</a:t>
            </a:r>
            <a:r>
              <a:rPr dirty="0" sz="1500" spc="345">
                <a:solidFill>
                  <a:srgbClr val="999987"/>
                </a:solidFill>
                <a:latin typeface="Droid Sans Fallback"/>
                <a:cs typeface="Droid Sans Fallback"/>
              </a:rPr>
              <a:t>理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指</a:t>
            </a:r>
            <a:r>
              <a:rPr dirty="0" sz="1750" spc="95">
                <a:solidFill>
                  <a:srgbClr val="999987"/>
                </a:solidFill>
                <a:latin typeface="Droid Sans Fallback"/>
                <a:cs typeface="Droid Sans Fallback"/>
              </a:rPr>
              <a:t>令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可</a:t>
            </a:r>
            <a:r>
              <a:rPr dirty="0" sz="1750" spc="95">
                <a:solidFill>
                  <a:srgbClr val="999987"/>
                </a:solidFill>
                <a:latin typeface="Droid Sans Fallback"/>
                <a:cs typeface="Droid Sans Fallback"/>
              </a:rPr>
              <a:t>以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提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高编</a:t>
            </a:r>
            <a:r>
              <a:rPr dirty="0" sz="1650" spc="195">
                <a:solidFill>
                  <a:srgbClr val="999987"/>
                </a:solidFill>
                <a:latin typeface="Droid Sans Fallback"/>
                <a:cs typeface="Droid Sans Fallback"/>
              </a:rPr>
              <a:t>程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效率</a:t>
            </a:r>
            <a:r>
              <a:rPr dirty="0" sz="1450" spc="395">
                <a:solidFill>
                  <a:srgbClr val="999987"/>
                </a:solidFill>
                <a:latin typeface="Droid Sans Fallback"/>
                <a:cs typeface="Droid Sans Fallback"/>
              </a:rPr>
              <a:t>，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加快编译</a:t>
            </a:r>
            <a:r>
              <a:rPr dirty="0" sz="1600" spc="245">
                <a:solidFill>
                  <a:srgbClr val="999987"/>
                </a:solidFill>
                <a:latin typeface="Droid Sans Fallback"/>
                <a:cs typeface="Droid Sans Fallback"/>
              </a:rPr>
              <a:t>速</a:t>
            </a:r>
            <a:r>
              <a:rPr dirty="0" sz="1700" spc="75">
                <a:solidFill>
                  <a:srgbClr val="999987"/>
                </a:solidFill>
                <a:latin typeface="Droid Sans Fallback"/>
                <a:cs typeface="Droid Sans Fallback"/>
              </a:rPr>
              <a:t>度  </a:t>
            </a:r>
            <a:r>
              <a:rPr dirty="0" sz="1850" spc="90" b="1">
                <a:solidFill>
                  <a:srgbClr val="999999"/>
                </a:solidFill>
                <a:latin typeface="Arial"/>
                <a:cs typeface="Arial"/>
              </a:rPr>
              <a:t>#define	LS(a)	</a:t>
            </a:r>
            <a:r>
              <a:rPr dirty="0" sz="1850" spc="190" b="1">
                <a:solidFill>
                  <a:srgbClr val="999999"/>
                </a:solidFill>
                <a:latin typeface="Arial"/>
                <a:cs typeface="Arial"/>
              </a:rPr>
              <a:t>(a	</a:t>
            </a:r>
            <a:r>
              <a:rPr dirty="0" sz="1850" spc="-65" b="1">
                <a:solidFill>
                  <a:srgbClr val="999999"/>
                </a:solidFill>
                <a:latin typeface="Arial"/>
                <a:cs typeface="Arial"/>
              </a:rPr>
              <a:t>&lt;&lt;	</a:t>
            </a:r>
            <a:r>
              <a:rPr dirty="0" sz="1850" spc="190" b="1">
                <a:solidFill>
                  <a:srgbClr val="999999"/>
                </a:solidFill>
                <a:latin typeface="Arial"/>
                <a:cs typeface="Arial"/>
              </a:rPr>
              <a:t>1)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1985"/>
              </a:lnSpc>
              <a:tabLst>
                <a:tab pos="399415" algn="l"/>
                <a:tab pos="1044575" algn="l"/>
                <a:tab pos="1877695" algn="l"/>
              </a:tabLst>
            </a:pPr>
            <a:r>
              <a:rPr dirty="0" sz="1850" spc="500" i="1">
                <a:solidFill>
                  <a:srgbClr val="999987"/>
                </a:solidFill>
                <a:latin typeface="Arial"/>
                <a:cs typeface="Arial"/>
              </a:rPr>
              <a:t>//	</a:t>
            </a:r>
            <a:r>
              <a:rPr dirty="0" sz="1850" spc="-40" i="1">
                <a:solidFill>
                  <a:srgbClr val="999987"/>
                </a:solidFill>
                <a:latin typeface="Arial"/>
                <a:cs typeface="Arial"/>
              </a:rPr>
              <a:t>a&lt;&lt;1	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等同于	</a:t>
            </a:r>
            <a:r>
              <a:rPr dirty="0" sz="1850" spc="90" i="1">
                <a:solidFill>
                  <a:srgbClr val="999987"/>
                </a:solidFill>
                <a:latin typeface="Arial"/>
                <a:cs typeface="Arial"/>
              </a:rPr>
              <a:t>a*2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2100"/>
              </a:lnSpc>
              <a:tabLst>
                <a:tab pos="1044575" algn="l"/>
                <a:tab pos="1818639" algn="l"/>
                <a:tab pos="2205990" algn="l"/>
                <a:tab pos="2592705" algn="l"/>
                <a:tab pos="2850515" algn="l"/>
                <a:tab pos="3108960" algn="l"/>
              </a:tabLst>
            </a:pPr>
            <a:r>
              <a:rPr dirty="0" sz="1850" spc="90" b="1">
                <a:solidFill>
                  <a:srgbClr val="999999"/>
                </a:solidFill>
                <a:latin typeface="Arial"/>
                <a:cs typeface="Arial"/>
              </a:rPr>
              <a:t>#define	</a:t>
            </a:r>
            <a:r>
              <a:rPr dirty="0" sz="1850" spc="45" b="1">
                <a:solidFill>
                  <a:srgbClr val="999999"/>
                </a:solidFill>
                <a:latin typeface="Arial"/>
                <a:cs typeface="Arial"/>
              </a:rPr>
              <a:t>RS(a)	</a:t>
            </a:r>
            <a:r>
              <a:rPr dirty="0" sz="1850" spc="190" b="1">
                <a:solidFill>
                  <a:srgbClr val="999999"/>
                </a:solidFill>
                <a:latin typeface="Arial"/>
                <a:cs typeface="Arial"/>
              </a:rPr>
              <a:t>(a	</a:t>
            </a:r>
            <a:r>
              <a:rPr dirty="0" sz="1850" spc="-65" b="1">
                <a:solidFill>
                  <a:srgbClr val="999999"/>
                </a:solidFill>
                <a:latin typeface="Arial"/>
                <a:cs typeface="Arial"/>
              </a:rPr>
              <a:t>&lt;&lt;	</a:t>
            </a:r>
            <a:r>
              <a:rPr dirty="0" sz="1850" spc="-15" b="1">
                <a:solidFill>
                  <a:srgbClr val="999999"/>
                </a:solidFill>
                <a:latin typeface="Arial"/>
                <a:cs typeface="Arial"/>
              </a:rPr>
              <a:t>1	</a:t>
            </a:r>
            <a:r>
              <a:rPr dirty="0" sz="1850" spc="495" b="1">
                <a:solidFill>
                  <a:srgbClr val="999999"/>
                </a:solidFill>
                <a:latin typeface="Arial"/>
                <a:cs typeface="Arial"/>
              </a:rPr>
              <a:t>|	</a:t>
            </a:r>
            <a:r>
              <a:rPr dirty="0" sz="1850" spc="190" b="1">
                <a:solidFill>
                  <a:srgbClr val="999999"/>
                </a:solidFill>
                <a:latin typeface="Arial"/>
                <a:cs typeface="Arial"/>
              </a:rPr>
              <a:t>1)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2160"/>
              </a:lnSpc>
              <a:tabLst>
                <a:tab pos="399415" algn="l"/>
                <a:tab pos="1302385" algn="l"/>
                <a:tab pos="2135505" algn="l"/>
              </a:tabLst>
            </a:pPr>
            <a:r>
              <a:rPr dirty="0" sz="1850" spc="500" i="1">
                <a:solidFill>
                  <a:srgbClr val="999987"/>
                </a:solidFill>
                <a:latin typeface="Arial"/>
                <a:cs typeface="Arial"/>
              </a:rPr>
              <a:t>//	</a:t>
            </a:r>
            <a:r>
              <a:rPr dirty="0" sz="1850" spc="60" i="1">
                <a:solidFill>
                  <a:srgbClr val="999987"/>
                </a:solidFill>
                <a:latin typeface="Arial"/>
                <a:cs typeface="Arial"/>
              </a:rPr>
              <a:t>a&lt;&lt;1|1	</a:t>
            </a:r>
            <a:r>
              <a:rPr dirty="0" sz="1700" spc="145">
                <a:solidFill>
                  <a:srgbClr val="999987"/>
                </a:solidFill>
                <a:latin typeface="Droid Sans Fallback"/>
                <a:cs typeface="Droid Sans Fallback"/>
              </a:rPr>
              <a:t>等同于	</a:t>
            </a:r>
            <a:r>
              <a:rPr dirty="0" sz="1850" spc="35" i="1">
                <a:solidFill>
                  <a:srgbClr val="999987"/>
                </a:solidFill>
                <a:latin typeface="Arial"/>
                <a:cs typeface="Arial"/>
              </a:rPr>
              <a:t>a*2+1</a:t>
            </a:r>
            <a:endParaRPr sz="185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35"/>
              <a:t>21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647" y="2338854"/>
            <a:ext cx="2270760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90"/>
              <a:t>线</a:t>
            </a:r>
            <a:r>
              <a:rPr dirty="0" sz="3200" spc="340"/>
              <a:t>段</a:t>
            </a:r>
            <a:r>
              <a:rPr dirty="0" sz="3300" spc="240"/>
              <a:t>树</a:t>
            </a:r>
            <a:r>
              <a:rPr dirty="0" sz="3150" spc="390"/>
              <a:t>进</a:t>
            </a:r>
            <a:r>
              <a:rPr dirty="0" spc="240"/>
              <a:t>阶</a:t>
            </a:r>
            <a:endParaRPr sz="315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35"/>
              <a:t>21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05977" y="3032352"/>
            <a:ext cx="10092690" cy="1929764"/>
          </a:xfrm>
          <a:prstGeom prst="rect">
            <a:avLst/>
          </a:prstGeom>
        </p:spPr>
        <p:txBody>
          <a:bodyPr wrap="square" lIns="0" tIns="160020" rIns="0" bIns="0" rtlCol="0" vert="horz">
            <a:spAutoFit/>
          </a:bodyPr>
          <a:lstStyle/>
          <a:p>
            <a:pPr marL="293370" indent="-280670">
              <a:lnSpc>
                <a:spcPct val="100000"/>
              </a:lnSpc>
              <a:spcBef>
                <a:spcPts val="1260"/>
              </a:spcBef>
              <a:buAutoNum type="arabicPeriod"/>
              <a:tabLst>
                <a:tab pos="294005" algn="l"/>
              </a:tabLst>
            </a:pPr>
            <a:r>
              <a:rPr dirty="0" sz="2150" spc="-305">
                <a:solidFill>
                  <a:srgbClr val="23292D"/>
                </a:solidFill>
                <a:latin typeface="Arial Black"/>
                <a:cs typeface="Arial Black"/>
              </a:rPr>
              <a:t>Lazy</a:t>
            </a: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标记</a:t>
            </a:r>
            <a:r>
              <a:rPr dirty="0" sz="2150" spc="150">
                <a:solidFill>
                  <a:srgbClr val="23292D"/>
                </a:solidFill>
                <a:latin typeface="Arial Black"/>
                <a:cs typeface="Arial Black"/>
              </a:rPr>
              <a:t>--</a:t>
            </a: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用于同时更新一段区间的值</a:t>
            </a:r>
            <a:r>
              <a:rPr dirty="0" sz="2150" spc="-195">
                <a:solidFill>
                  <a:srgbClr val="23292D"/>
                </a:solidFill>
                <a:latin typeface="Droid Sans Fallback"/>
                <a:cs typeface="Droid Sans Fallback"/>
              </a:rPr>
              <a:t>：</a:t>
            </a:r>
            <a:r>
              <a:rPr dirty="0" sz="2150" spc="-195">
                <a:solidFill>
                  <a:srgbClr val="0366D5"/>
                </a:solidFill>
                <a:latin typeface="Arial Black"/>
                <a:cs typeface="Arial Black"/>
                <a:hlinkClick r:id="rId2"/>
              </a:rPr>
              <a:t>poj3468</a:t>
            </a:r>
            <a:r>
              <a:rPr dirty="0" sz="2150" spc="-110">
                <a:solidFill>
                  <a:srgbClr val="0366D5"/>
                </a:solidFill>
                <a:latin typeface="Arial Black"/>
                <a:cs typeface="Arial Black"/>
                <a:hlinkClick r:id="rId2"/>
              </a:rPr>
              <a:t> </a:t>
            </a:r>
            <a:r>
              <a:rPr dirty="0" sz="2150" spc="-275">
                <a:solidFill>
                  <a:srgbClr val="0366D5"/>
                </a:solidFill>
                <a:latin typeface="Arial Black"/>
                <a:cs typeface="Arial Black"/>
                <a:hlinkClick r:id="rId2"/>
              </a:rPr>
              <a:t>A</a:t>
            </a:r>
            <a:r>
              <a:rPr dirty="0" sz="2150" spc="-110">
                <a:solidFill>
                  <a:srgbClr val="0366D5"/>
                </a:solidFill>
                <a:latin typeface="Arial Black"/>
                <a:cs typeface="Arial Black"/>
                <a:hlinkClick r:id="rId2"/>
              </a:rPr>
              <a:t> </a:t>
            </a:r>
            <a:r>
              <a:rPr dirty="0" sz="2150" spc="-254">
                <a:solidFill>
                  <a:srgbClr val="0366D5"/>
                </a:solidFill>
                <a:latin typeface="Arial Black"/>
                <a:cs typeface="Arial Black"/>
                <a:hlinkClick r:id="rId2"/>
              </a:rPr>
              <a:t>Simple</a:t>
            </a:r>
            <a:r>
              <a:rPr dirty="0" sz="2150" spc="-110">
                <a:solidFill>
                  <a:srgbClr val="0366D5"/>
                </a:solidFill>
                <a:latin typeface="Arial Black"/>
                <a:cs typeface="Arial Black"/>
                <a:hlinkClick r:id="rId2"/>
              </a:rPr>
              <a:t> </a:t>
            </a:r>
            <a:r>
              <a:rPr dirty="0" sz="2150" spc="-235">
                <a:solidFill>
                  <a:srgbClr val="0366D5"/>
                </a:solidFill>
                <a:latin typeface="Arial Black"/>
                <a:cs typeface="Arial Black"/>
                <a:hlinkClick r:id="rId2"/>
              </a:rPr>
              <a:t>Problem</a:t>
            </a:r>
            <a:r>
              <a:rPr dirty="0" sz="2150" spc="-105">
                <a:solidFill>
                  <a:srgbClr val="0366D5"/>
                </a:solidFill>
                <a:latin typeface="Arial Black"/>
                <a:cs typeface="Arial Black"/>
                <a:hlinkClick r:id="rId2"/>
              </a:rPr>
              <a:t> </a:t>
            </a:r>
            <a:r>
              <a:rPr dirty="0" sz="2150" spc="-270">
                <a:solidFill>
                  <a:srgbClr val="0366D5"/>
                </a:solidFill>
                <a:latin typeface="Arial Black"/>
                <a:cs typeface="Arial Black"/>
                <a:hlinkClick r:id="rId2"/>
              </a:rPr>
              <a:t>with</a:t>
            </a:r>
            <a:r>
              <a:rPr dirty="0" sz="2150" spc="-110">
                <a:solidFill>
                  <a:srgbClr val="0366D5"/>
                </a:solidFill>
                <a:latin typeface="Arial Black"/>
                <a:cs typeface="Arial Black"/>
                <a:hlinkClick r:id="rId2"/>
              </a:rPr>
              <a:t> </a:t>
            </a:r>
            <a:r>
              <a:rPr dirty="0" sz="2150" spc="-254">
                <a:solidFill>
                  <a:srgbClr val="0366D5"/>
                </a:solidFill>
                <a:latin typeface="Arial Black"/>
                <a:cs typeface="Arial Black"/>
                <a:hlinkClick r:id="rId2"/>
              </a:rPr>
              <a:t>Integers</a:t>
            </a:r>
            <a:endParaRPr sz="2150">
              <a:latin typeface="Arial Black"/>
              <a:cs typeface="Arial Black"/>
            </a:endParaRPr>
          </a:p>
          <a:p>
            <a:pPr marL="293370" indent="-280670">
              <a:lnSpc>
                <a:spcPct val="100000"/>
              </a:lnSpc>
              <a:spcBef>
                <a:spcPts val="1170"/>
              </a:spcBef>
              <a:buFont typeface="Arial Black"/>
              <a:buAutoNum type="arabicPeriod"/>
              <a:tabLst>
                <a:tab pos="294005" algn="l"/>
              </a:tabLst>
            </a:pP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线段树离散化（节约空间</a:t>
            </a:r>
            <a:r>
              <a:rPr dirty="0" sz="2150" spc="-125">
                <a:solidFill>
                  <a:srgbClr val="23292D"/>
                </a:solidFill>
                <a:latin typeface="Droid Sans Fallback"/>
                <a:cs typeface="Droid Sans Fallback"/>
              </a:rPr>
              <a:t>）</a:t>
            </a:r>
            <a:r>
              <a:rPr dirty="0" sz="2150" spc="-125">
                <a:solidFill>
                  <a:srgbClr val="23292D"/>
                </a:solidFill>
                <a:latin typeface="Arial Black"/>
                <a:cs typeface="Arial Black"/>
              </a:rPr>
              <a:t>--</a:t>
            </a:r>
            <a:r>
              <a:rPr dirty="0" sz="2150" spc="-125">
                <a:solidFill>
                  <a:srgbClr val="0366D5"/>
                </a:solidFill>
                <a:latin typeface="Arial Black"/>
                <a:cs typeface="Arial Black"/>
                <a:hlinkClick r:id="rId3"/>
              </a:rPr>
              <a:t>poj2528 </a:t>
            </a:r>
            <a:r>
              <a:rPr dirty="0" sz="2150" spc="-220">
                <a:solidFill>
                  <a:srgbClr val="0366D5"/>
                </a:solidFill>
                <a:latin typeface="Arial Black"/>
                <a:cs typeface="Arial Black"/>
                <a:hlinkClick r:id="rId3"/>
              </a:rPr>
              <a:t>Mayor's</a:t>
            </a:r>
            <a:r>
              <a:rPr dirty="0" sz="2150" spc="-125">
                <a:solidFill>
                  <a:srgbClr val="0366D5"/>
                </a:solidFill>
                <a:latin typeface="Arial Black"/>
                <a:cs typeface="Arial Black"/>
                <a:hlinkClick r:id="rId3"/>
              </a:rPr>
              <a:t> </a:t>
            </a:r>
            <a:r>
              <a:rPr dirty="0" sz="2150" spc="-260">
                <a:solidFill>
                  <a:srgbClr val="0366D5"/>
                </a:solidFill>
                <a:latin typeface="Arial Black"/>
                <a:cs typeface="Arial Black"/>
                <a:hlinkClick r:id="rId3"/>
              </a:rPr>
              <a:t>posters</a:t>
            </a:r>
            <a:endParaRPr sz="2150">
              <a:latin typeface="Arial Black"/>
              <a:cs typeface="Arial Black"/>
            </a:endParaRPr>
          </a:p>
          <a:p>
            <a:pPr marL="293370" indent="-280670">
              <a:lnSpc>
                <a:spcPct val="100000"/>
              </a:lnSpc>
              <a:spcBef>
                <a:spcPts val="1170"/>
              </a:spcBef>
              <a:buFont typeface="Arial Black"/>
              <a:buAutoNum type="arabicPeriod"/>
              <a:tabLst>
                <a:tab pos="294005" algn="l"/>
              </a:tabLst>
            </a:pP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线段树应用：扫描线问题（求多个矩形互相覆盖后的面积</a:t>
            </a:r>
            <a:r>
              <a:rPr dirty="0" sz="2150" spc="-170">
                <a:solidFill>
                  <a:srgbClr val="23292D"/>
                </a:solidFill>
                <a:latin typeface="Droid Sans Fallback"/>
                <a:cs typeface="Droid Sans Fallback"/>
              </a:rPr>
              <a:t>）：</a:t>
            </a:r>
            <a:r>
              <a:rPr dirty="0" sz="2150" spc="-170">
                <a:solidFill>
                  <a:srgbClr val="0366D5"/>
                </a:solidFill>
                <a:latin typeface="Arial Black"/>
                <a:cs typeface="Arial Black"/>
                <a:hlinkClick r:id="rId4"/>
              </a:rPr>
              <a:t>poj1151</a:t>
            </a:r>
            <a:r>
              <a:rPr dirty="0" sz="2150" spc="-120">
                <a:solidFill>
                  <a:srgbClr val="0366D5"/>
                </a:solidFill>
                <a:latin typeface="Arial Black"/>
                <a:cs typeface="Arial Black"/>
                <a:hlinkClick r:id="rId4"/>
              </a:rPr>
              <a:t> </a:t>
            </a:r>
            <a:r>
              <a:rPr dirty="0" sz="2150" spc="-254">
                <a:solidFill>
                  <a:srgbClr val="0366D5"/>
                </a:solidFill>
                <a:latin typeface="Arial Black"/>
                <a:cs typeface="Arial Black"/>
                <a:hlinkClick r:id="rId4"/>
              </a:rPr>
              <a:t>Atlantis</a:t>
            </a:r>
            <a:endParaRPr sz="2150">
              <a:latin typeface="Arial Black"/>
              <a:cs typeface="Arial Black"/>
            </a:endParaRPr>
          </a:p>
          <a:p>
            <a:pPr marL="293370" indent="-280670">
              <a:lnSpc>
                <a:spcPct val="100000"/>
              </a:lnSpc>
              <a:spcBef>
                <a:spcPts val="1165"/>
              </a:spcBef>
              <a:buFont typeface="Arial Black"/>
              <a:buAutoNum type="arabicPeriod"/>
              <a:tabLst>
                <a:tab pos="294005" algn="l"/>
              </a:tabLst>
            </a:pP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可持久化（保留整个操作的历史</a:t>
            </a:r>
            <a:r>
              <a:rPr dirty="0" sz="2150" spc="110">
                <a:solidFill>
                  <a:srgbClr val="23292D"/>
                </a:solidFill>
                <a:latin typeface="Droid Sans Fallback"/>
                <a:cs typeface="Droid Sans Fallback"/>
              </a:rPr>
              <a:t>）</a:t>
            </a:r>
            <a:r>
              <a:rPr dirty="0" sz="2150" spc="110">
                <a:solidFill>
                  <a:srgbClr val="23292D"/>
                </a:solidFill>
                <a:latin typeface="Arial Black"/>
                <a:cs typeface="Arial Black"/>
              </a:rPr>
              <a:t>--</a:t>
            </a: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主席树</a:t>
            </a:r>
            <a:endParaRPr sz="215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647" y="1221050"/>
            <a:ext cx="1820545" cy="5327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00" spc="240"/>
              <a:t>暴力</a:t>
            </a:r>
            <a:r>
              <a:rPr dirty="0" spc="290"/>
              <a:t>解</a:t>
            </a:r>
            <a:r>
              <a:rPr dirty="0" sz="3300" spc="190"/>
              <a:t>决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734647" y="2062708"/>
            <a:ext cx="9053195" cy="3568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对区间</a:t>
            </a:r>
            <a:r>
              <a:rPr dirty="0" sz="2150" spc="-229">
                <a:solidFill>
                  <a:srgbClr val="23292D"/>
                </a:solidFill>
                <a:latin typeface="Arial Black"/>
                <a:cs typeface="Arial Black"/>
              </a:rPr>
              <a:t>[L,R]</a:t>
            </a:r>
            <a:r>
              <a:rPr dirty="0" sz="2150" spc="-229">
                <a:solidFill>
                  <a:srgbClr val="23292D"/>
                </a:solidFill>
                <a:latin typeface="Droid Sans Fallback"/>
                <a:cs typeface="Droid Sans Fallback"/>
              </a:rPr>
              <a:t>（</a:t>
            </a: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长度为</a:t>
            </a:r>
            <a:r>
              <a:rPr dirty="0" sz="2150" spc="-90">
                <a:solidFill>
                  <a:srgbClr val="23292D"/>
                </a:solidFill>
                <a:latin typeface="Arial Black"/>
                <a:cs typeface="Arial Black"/>
              </a:rPr>
              <a:t>n</a:t>
            </a:r>
            <a:r>
              <a:rPr dirty="0" sz="2150" spc="-90">
                <a:solidFill>
                  <a:srgbClr val="23292D"/>
                </a:solidFill>
                <a:latin typeface="Droid Sans Fallback"/>
                <a:cs typeface="Droid Sans Fallback"/>
              </a:rPr>
              <a:t>）</a:t>
            </a: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取和，并且更新一个元素</a:t>
            </a:r>
            <a:r>
              <a:rPr dirty="0" sz="2150" spc="-190">
                <a:solidFill>
                  <a:srgbClr val="23292D"/>
                </a:solidFill>
                <a:latin typeface="Arial Black"/>
                <a:cs typeface="Arial Black"/>
              </a:rPr>
              <a:t>i</a:t>
            </a: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的值，采用暴力解决方法</a:t>
            </a:r>
            <a:endParaRPr sz="2150">
              <a:latin typeface="Droid Sans Fallback"/>
              <a:cs typeface="Droid Sans Fallb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2107" y="2446731"/>
            <a:ext cx="6749923" cy="1961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7238" y="5388492"/>
            <a:ext cx="95203" cy="95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47238" y="5864509"/>
            <a:ext cx="95203" cy="95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34647" y="4680805"/>
            <a:ext cx="3979545" cy="139446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可得</a:t>
            </a:r>
            <a:endParaRPr sz="2150">
              <a:latin typeface="Droid Sans Fallback"/>
              <a:cs typeface="Droid Sans Fallback"/>
            </a:endParaRPr>
          </a:p>
          <a:p>
            <a:pPr marL="564515">
              <a:lnSpc>
                <a:spcPct val="100000"/>
              </a:lnSpc>
              <a:spcBef>
                <a:spcPts val="1845"/>
              </a:spcBef>
            </a:pPr>
            <a:r>
              <a:rPr dirty="0" sz="2150" spc="-254">
                <a:solidFill>
                  <a:srgbClr val="23292D"/>
                </a:solidFill>
                <a:latin typeface="Arial Black"/>
                <a:cs typeface="Arial Black"/>
              </a:rPr>
              <a:t>query(L,R)</a:t>
            </a: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时间复杂度为</a:t>
            </a:r>
            <a:r>
              <a:rPr dirty="0" sz="2150" spc="-180">
                <a:solidFill>
                  <a:srgbClr val="23292D"/>
                </a:solidFill>
                <a:latin typeface="Arial Black"/>
                <a:cs typeface="Arial Black"/>
              </a:rPr>
              <a:t>O(n)</a:t>
            </a:r>
            <a:endParaRPr sz="2150">
              <a:latin typeface="Arial Black"/>
              <a:cs typeface="Arial Black"/>
            </a:endParaRPr>
          </a:p>
          <a:p>
            <a:pPr marL="564515">
              <a:lnSpc>
                <a:spcPct val="100000"/>
              </a:lnSpc>
              <a:spcBef>
                <a:spcPts val="1170"/>
              </a:spcBef>
            </a:pPr>
            <a:r>
              <a:rPr dirty="0" sz="2150" spc="-215">
                <a:solidFill>
                  <a:srgbClr val="23292D"/>
                </a:solidFill>
                <a:latin typeface="Arial Black"/>
                <a:cs typeface="Arial Black"/>
              </a:rPr>
              <a:t>update(i)</a:t>
            </a: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时间复杂度为</a:t>
            </a:r>
            <a:r>
              <a:rPr dirty="0" sz="2150" spc="-195">
                <a:solidFill>
                  <a:srgbClr val="23292D"/>
                </a:solidFill>
                <a:latin typeface="Arial Black"/>
                <a:cs typeface="Arial Black"/>
              </a:rPr>
              <a:t>O(1)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147955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35"/>
              <a:t>1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647" y="480413"/>
            <a:ext cx="11069320" cy="1663064"/>
          </a:xfrm>
          <a:prstGeom prst="rect"/>
        </p:spPr>
        <p:txBody>
          <a:bodyPr wrap="square" lIns="0" tIns="933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2150" spc="20">
                <a:solidFill>
                  <a:srgbClr val="23292D"/>
                </a:solidFill>
              </a:rPr>
              <a:t>如果区间范围很大，再加上多次操作，暴力取和明显会超时，可以采用前缀和方式优化查询</a:t>
            </a:r>
            <a:endParaRPr sz="2150"/>
          </a:p>
          <a:p>
            <a:pPr marL="12700" marR="7264400">
              <a:lnSpc>
                <a:spcPct val="124900"/>
              </a:lnSpc>
              <a:spcBef>
                <a:spcPts val="5"/>
              </a:spcBef>
            </a:pPr>
            <a:r>
              <a:rPr dirty="0" sz="2150" spc="-220">
                <a:solidFill>
                  <a:srgbClr val="23292D"/>
                </a:solidFill>
                <a:latin typeface="Arial Black"/>
                <a:cs typeface="Arial Black"/>
              </a:rPr>
              <a:t>sum_arr[0]=arr[0]  </a:t>
            </a:r>
            <a:r>
              <a:rPr dirty="0" sz="2150" spc="-210">
                <a:solidFill>
                  <a:srgbClr val="23292D"/>
                </a:solidFill>
                <a:latin typeface="Arial Black"/>
                <a:cs typeface="Arial Black"/>
              </a:rPr>
              <a:t>sum_arr[1]=arr[0]+arr[1]  </a:t>
            </a:r>
            <a:r>
              <a:rPr dirty="0" sz="2150" spc="-204">
                <a:solidFill>
                  <a:srgbClr val="23292D"/>
                </a:solidFill>
                <a:latin typeface="Arial Black"/>
                <a:cs typeface="Arial Black"/>
              </a:rPr>
              <a:t>sum_arr[2]=arr[0]+arr[1]+arr[2]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2107" y="2170645"/>
            <a:ext cx="3274998" cy="3474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47238" y="6473798"/>
            <a:ext cx="95203" cy="95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7238" y="6949816"/>
            <a:ext cx="95203" cy="95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4647" y="5766111"/>
            <a:ext cx="11442700" cy="139446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这样，假如我们想得到区间</a:t>
            </a:r>
            <a:r>
              <a:rPr dirty="0" sz="2150" spc="-229">
                <a:solidFill>
                  <a:srgbClr val="23292D"/>
                </a:solidFill>
                <a:latin typeface="Arial Black"/>
                <a:cs typeface="Arial Black"/>
              </a:rPr>
              <a:t>[2,4]</a:t>
            </a: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的和，我们可以用</a:t>
            </a:r>
            <a:r>
              <a:rPr dirty="0" sz="2150" spc="-225">
                <a:solidFill>
                  <a:srgbClr val="23292D"/>
                </a:solidFill>
                <a:latin typeface="Arial Black"/>
                <a:cs typeface="Arial Black"/>
              </a:rPr>
              <a:t>sum_arr[4]-sum_arr[1]</a:t>
            </a: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计算到</a:t>
            </a:r>
            <a:endParaRPr sz="2150">
              <a:latin typeface="Droid Sans Fallback"/>
              <a:cs typeface="Droid Sans Fallback"/>
            </a:endParaRPr>
          </a:p>
          <a:p>
            <a:pPr marL="564515">
              <a:lnSpc>
                <a:spcPct val="100000"/>
              </a:lnSpc>
              <a:spcBef>
                <a:spcPts val="1845"/>
              </a:spcBef>
            </a:pPr>
            <a:r>
              <a:rPr dirty="0" sz="2150" spc="-254">
                <a:solidFill>
                  <a:srgbClr val="23292D"/>
                </a:solidFill>
                <a:latin typeface="Arial Black"/>
                <a:cs typeface="Arial Black"/>
              </a:rPr>
              <a:t>query(L,R)</a:t>
            </a: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时间复杂度减小为</a:t>
            </a:r>
            <a:r>
              <a:rPr dirty="0" sz="2150" spc="-195">
                <a:solidFill>
                  <a:srgbClr val="23292D"/>
                </a:solidFill>
                <a:latin typeface="Arial Black"/>
                <a:cs typeface="Arial Black"/>
              </a:rPr>
              <a:t>O(1)</a:t>
            </a:r>
            <a:endParaRPr sz="2150">
              <a:latin typeface="Arial Black"/>
              <a:cs typeface="Arial Black"/>
            </a:endParaRPr>
          </a:p>
          <a:p>
            <a:pPr marL="564515">
              <a:lnSpc>
                <a:spcPct val="100000"/>
              </a:lnSpc>
              <a:spcBef>
                <a:spcPts val="1170"/>
              </a:spcBef>
            </a:pP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因为改变一个值后，要同时更新后面的</a:t>
            </a:r>
            <a:r>
              <a:rPr dirty="0" sz="2150" spc="-254">
                <a:solidFill>
                  <a:srgbClr val="23292D"/>
                </a:solidFill>
                <a:latin typeface="Arial Black"/>
                <a:cs typeface="Arial Black"/>
              </a:rPr>
              <a:t>sum_arr</a:t>
            </a: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数组，所以</a:t>
            </a:r>
            <a:r>
              <a:rPr dirty="0" sz="2150" spc="-215">
                <a:solidFill>
                  <a:srgbClr val="23292D"/>
                </a:solidFill>
                <a:latin typeface="Arial Black"/>
                <a:cs typeface="Arial Black"/>
              </a:rPr>
              <a:t>update(i)</a:t>
            </a: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时间复杂度增大</a:t>
            </a:r>
            <a:r>
              <a:rPr dirty="0" sz="2150" spc="15">
                <a:solidFill>
                  <a:srgbClr val="23292D"/>
                </a:solidFill>
                <a:latin typeface="Droid Sans Fallback"/>
                <a:cs typeface="Droid Sans Fallback"/>
              </a:rPr>
              <a:t>为</a:t>
            </a:r>
            <a:r>
              <a:rPr dirty="0" sz="2150" spc="-180">
                <a:solidFill>
                  <a:srgbClr val="23292D"/>
                </a:solidFill>
                <a:latin typeface="Arial Black"/>
                <a:cs typeface="Arial Black"/>
              </a:rPr>
              <a:t>O(n)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3296" y="6784789"/>
            <a:ext cx="1485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35">
                <a:solidFill>
                  <a:srgbClr val="777777"/>
                </a:solidFill>
                <a:latin typeface="Arial Black"/>
                <a:cs typeface="Arial Black"/>
              </a:rPr>
              <a:t>4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647" y="2538698"/>
            <a:ext cx="8954770" cy="3568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50" spc="20">
                <a:solidFill>
                  <a:srgbClr val="23292D"/>
                </a:solidFill>
              </a:rPr>
              <a:t>如果用线段树的话，我们可以将查询和更新的的时间复杂度都变为</a:t>
            </a:r>
            <a:r>
              <a:rPr dirty="0" sz="2150" spc="-175">
                <a:solidFill>
                  <a:srgbClr val="23292D"/>
                </a:solidFill>
                <a:latin typeface="Arial Black"/>
                <a:cs typeface="Arial Black"/>
              </a:rPr>
              <a:t>O(logn)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147955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35"/>
              <a:t>5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2107" y="3075019"/>
          <a:ext cx="3460750" cy="2142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5215"/>
                <a:gridCol w="1180465"/>
                <a:gridCol w="1180465"/>
              </a:tblGrid>
              <a:tr h="532765"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2000" spc="210">
                          <a:solidFill>
                            <a:srgbClr val="23292D"/>
                          </a:solidFill>
                          <a:latin typeface="Droid Sans Fallback"/>
                          <a:cs typeface="Droid Sans Fallback"/>
                        </a:rPr>
                        <a:t>方</a:t>
                      </a:r>
                      <a:r>
                        <a:rPr dirty="0" sz="2000" spc="180">
                          <a:solidFill>
                            <a:srgbClr val="23292D"/>
                          </a:solidFill>
                          <a:latin typeface="Droid Sans Fallback"/>
                          <a:cs typeface="Droid Sans Fallback"/>
                        </a:rPr>
                        <a:t>法</a:t>
                      </a:r>
                      <a:endParaRPr sz="2000">
                        <a:latin typeface="Droid Sans Fallback"/>
                        <a:cs typeface="Droid Sans Fallback"/>
                      </a:endParaRPr>
                    </a:p>
                  </a:txBody>
                  <a:tcPr marL="0" marR="0" marB="0" marT="12192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 spc="-19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query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 spc="-195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update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32765"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 spc="20">
                          <a:solidFill>
                            <a:srgbClr val="23292D"/>
                          </a:solidFill>
                          <a:latin typeface="Droid Sans Fallback"/>
                          <a:cs typeface="Droid Sans Fallback"/>
                        </a:rPr>
                        <a:t>暴力</a:t>
                      </a:r>
                      <a:endParaRPr sz="2150">
                        <a:latin typeface="Droid Sans Fallback"/>
                        <a:cs typeface="Droid Sans Fallb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 spc="-18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O(n)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 spc="-195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O(1)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32765"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 spc="20">
                          <a:solidFill>
                            <a:srgbClr val="23292D"/>
                          </a:solidFill>
                          <a:latin typeface="Droid Sans Fallback"/>
                          <a:cs typeface="Droid Sans Fallback"/>
                        </a:rPr>
                        <a:t>前缀和</a:t>
                      </a:r>
                      <a:endParaRPr sz="2150">
                        <a:latin typeface="Droid Sans Fallback"/>
                        <a:cs typeface="Droid Sans Fallb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 spc="-195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O(1)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 spc="-18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O(n)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</a:tr>
              <a:tr h="532765"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 spc="20">
                          <a:solidFill>
                            <a:srgbClr val="23292D"/>
                          </a:solidFill>
                          <a:latin typeface="Droid Sans Fallback"/>
                          <a:cs typeface="Droid Sans Fallback"/>
                        </a:rPr>
                        <a:t>线段树</a:t>
                      </a:r>
                      <a:endParaRPr sz="2150">
                        <a:latin typeface="Droid Sans Fallback"/>
                        <a:cs typeface="Droid Sans Fallb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 spc="-175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O(logn)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 spc="-175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O(logn)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647" y="1954203"/>
            <a:ext cx="2270760" cy="5327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90"/>
              <a:t>线</a:t>
            </a:r>
            <a:r>
              <a:rPr dirty="0" sz="3200" spc="340"/>
              <a:t>段</a:t>
            </a:r>
            <a:r>
              <a:rPr dirty="0" sz="3300" spc="240"/>
              <a:t>树</a:t>
            </a:r>
            <a:r>
              <a:rPr dirty="0" spc="290"/>
              <a:t>简</a:t>
            </a:r>
            <a:r>
              <a:rPr dirty="0" sz="3300" spc="190"/>
              <a:t>介</a:t>
            </a:r>
            <a:endParaRPr sz="33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147955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35"/>
              <a:t>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34647" y="2708274"/>
            <a:ext cx="11345545" cy="26339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24900"/>
              </a:lnSpc>
              <a:spcBef>
                <a:spcPts val="95"/>
              </a:spcBef>
            </a:pP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线段树是一种二叉搜索树，它将一个区间划分成一些单元区间，每个单元区间对应线段树中的 一个叶结点。使用线段树可以快速的查找某一个节点在若干条线段中出现的次数，时间复杂度 为</a:t>
            </a:r>
            <a:r>
              <a:rPr dirty="0" sz="2150" spc="-175">
                <a:solidFill>
                  <a:srgbClr val="23292D"/>
                </a:solidFill>
                <a:latin typeface="Arial Black"/>
                <a:cs typeface="Arial Black"/>
              </a:rPr>
              <a:t>O(logn)</a:t>
            </a: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。是一种可以在很短的时间内对某个区间进行操作的数据结构。</a:t>
            </a:r>
            <a:endParaRPr sz="2150">
              <a:latin typeface="Droid Sans Fallback"/>
              <a:cs typeface="Droid Sans Fallback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1730"/>
              </a:spcBef>
            </a:pP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可用于：</a:t>
            </a:r>
            <a:endParaRPr sz="2150">
              <a:latin typeface="Droid Sans Fallback"/>
              <a:cs typeface="Droid Sans Fallback"/>
            </a:endParaRPr>
          </a:p>
          <a:p>
            <a:pPr algn="just" marL="12700">
              <a:lnSpc>
                <a:spcPct val="100000"/>
              </a:lnSpc>
              <a:spcBef>
                <a:spcPts val="645"/>
              </a:spcBef>
            </a:pP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单点修改、区间修改、区间查询（如：区间求和，求区间最大值，求区间最小值</a:t>
            </a:r>
            <a:r>
              <a:rPr dirty="0" sz="2150" spc="-365">
                <a:solidFill>
                  <a:srgbClr val="23292D"/>
                </a:solidFill>
                <a:latin typeface="Arial Black"/>
                <a:cs typeface="Arial Black"/>
              </a:rPr>
              <a:t>……</a:t>
            </a:r>
            <a:r>
              <a:rPr dirty="0" sz="2150" spc="-365">
                <a:solidFill>
                  <a:srgbClr val="23292D"/>
                </a:solidFill>
                <a:latin typeface="Droid Sans Fallback"/>
                <a:cs typeface="Droid Sans Fallback"/>
              </a:rPr>
              <a:t>）</a:t>
            </a:r>
            <a:endParaRPr sz="215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647" y="992633"/>
            <a:ext cx="2270760" cy="5327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90"/>
              <a:t>线</a:t>
            </a:r>
            <a:r>
              <a:rPr dirty="0" sz="3200" spc="340"/>
              <a:t>段</a:t>
            </a:r>
            <a:r>
              <a:rPr dirty="0" sz="3300" spc="240"/>
              <a:t>树构</a:t>
            </a:r>
            <a:r>
              <a:rPr dirty="0" spc="240"/>
              <a:t>建</a:t>
            </a:r>
            <a:endParaRPr sz="33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2107" y="1799391"/>
          <a:ext cx="4060825" cy="1076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0015"/>
                <a:gridCol w="419099"/>
                <a:gridCol w="419100"/>
                <a:gridCol w="419100"/>
                <a:gridCol w="419100"/>
                <a:gridCol w="419100"/>
                <a:gridCol w="561975"/>
              </a:tblGrid>
              <a:tr h="532765"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2050" spc="160">
                          <a:solidFill>
                            <a:srgbClr val="23292D"/>
                          </a:solidFill>
                          <a:latin typeface="Droid Sans Fallback"/>
                          <a:cs typeface="Droid Sans Fallback"/>
                        </a:rPr>
                        <a:t>数组下</a:t>
                      </a:r>
                      <a:r>
                        <a:rPr dirty="0" sz="2050" spc="130">
                          <a:solidFill>
                            <a:srgbClr val="23292D"/>
                          </a:solidFill>
                          <a:latin typeface="Droid Sans Fallback"/>
                          <a:cs typeface="Droid Sans Fallback"/>
                        </a:rPr>
                        <a:t>标</a:t>
                      </a:r>
                      <a:endParaRPr sz="2050">
                        <a:latin typeface="Droid Sans Fallback"/>
                        <a:cs typeface="Droid Sans Fallback"/>
                      </a:endParaRPr>
                    </a:p>
                  </a:txBody>
                  <a:tcPr marL="0" marR="0" marB="0" marT="1155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1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2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3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4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573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5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6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</a:tcPr>
                </a:tc>
              </a:tr>
              <a:tr h="532765"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 spc="20">
                          <a:solidFill>
                            <a:srgbClr val="23292D"/>
                          </a:solidFill>
                          <a:latin typeface="Droid Sans Fallback"/>
                          <a:cs typeface="Droid Sans Fallback"/>
                        </a:rPr>
                        <a:t>数组元素</a:t>
                      </a:r>
                      <a:endParaRPr sz="2150">
                        <a:latin typeface="Droid Sans Fallback"/>
                        <a:cs typeface="Droid Sans Fallb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1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3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5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7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462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9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 spc="-265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11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34647" y="3052897"/>
            <a:ext cx="11136630" cy="3568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树根保存的是区间</a:t>
            </a:r>
            <a:r>
              <a:rPr dirty="0" sz="2150" spc="-150">
                <a:solidFill>
                  <a:srgbClr val="23292D"/>
                </a:solidFill>
                <a:latin typeface="Arial Black"/>
                <a:cs typeface="Arial Black"/>
              </a:rPr>
              <a:t>[1-6]</a:t>
            </a: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中元素的和，其左孩子保存区间</a:t>
            </a:r>
            <a:r>
              <a:rPr dirty="0" sz="2150" spc="-150">
                <a:solidFill>
                  <a:srgbClr val="23292D"/>
                </a:solidFill>
                <a:latin typeface="Arial Black"/>
                <a:cs typeface="Arial Black"/>
              </a:rPr>
              <a:t>[1-3]</a:t>
            </a: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所有元素的和，右孩子则是</a:t>
            </a:r>
            <a:r>
              <a:rPr dirty="0" sz="2150" spc="-150">
                <a:solidFill>
                  <a:srgbClr val="23292D"/>
                </a:solidFill>
                <a:latin typeface="Arial Black"/>
                <a:cs typeface="Arial Black"/>
              </a:rPr>
              <a:t>[4-6]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2107" y="3436848"/>
            <a:ext cx="2789464" cy="1980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4647" y="5459642"/>
            <a:ext cx="9688830" cy="8445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4900"/>
              </a:lnSpc>
              <a:spcBef>
                <a:spcPts val="95"/>
              </a:spcBef>
            </a:pP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它将一个区间划分成一些单元区间，每个单元区间对应线段树中的一个叶结点。 其划分区间方法类似于二分</a:t>
            </a:r>
            <a:endParaRPr sz="2150">
              <a:latin typeface="Droid Sans Fallback"/>
              <a:cs typeface="Droid Sans Fallbac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147955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35"/>
              <a:t>5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647" y="1106864"/>
            <a:ext cx="2270760" cy="5327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90"/>
              <a:t>线</a:t>
            </a:r>
            <a:r>
              <a:rPr dirty="0" sz="3200" spc="340"/>
              <a:t>段</a:t>
            </a:r>
            <a:r>
              <a:rPr dirty="0" sz="3300" spc="240"/>
              <a:t>树构</a:t>
            </a:r>
            <a:r>
              <a:rPr dirty="0" spc="240"/>
              <a:t>建</a:t>
            </a:r>
            <a:endParaRPr sz="3300"/>
          </a:p>
        </p:txBody>
      </p:sp>
      <p:sp>
        <p:nvSpPr>
          <p:cNvPr id="3" name="object 3"/>
          <p:cNvSpPr/>
          <p:nvPr/>
        </p:nvSpPr>
        <p:spPr>
          <a:xfrm>
            <a:off x="752107" y="1923110"/>
            <a:ext cx="5493244" cy="4198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147955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35"/>
              <a:t>5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647" y="278579"/>
            <a:ext cx="2270760" cy="5327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90"/>
              <a:t>线</a:t>
            </a:r>
            <a:r>
              <a:rPr dirty="0" sz="3200" spc="340"/>
              <a:t>段</a:t>
            </a:r>
            <a:r>
              <a:rPr dirty="0" sz="3300" spc="240"/>
              <a:t>树构</a:t>
            </a:r>
            <a:r>
              <a:rPr dirty="0" spc="240"/>
              <a:t>建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734647" y="1120238"/>
            <a:ext cx="3062605" cy="3568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50" spc="20">
                <a:solidFill>
                  <a:srgbClr val="23292D"/>
                </a:solidFill>
                <a:latin typeface="Droid Sans Fallback"/>
                <a:cs typeface="Droid Sans Fallback"/>
              </a:rPr>
              <a:t>然后给每个叶子结点赋值</a:t>
            </a:r>
            <a:endParaRPr sz="2150">
              <a:latin typeface="Droid Sans Fallback"/>
              <a:cs typeface="Droid Sans Fallback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52107" y="1656559"/>
          <a:ext cx="4060825" cy="1076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0015"/>
                <a:gridCol w="419099"/>
                <a:gridCol w="419100"/>
                <a:gridCol w="419100"/>
                <a:gridCol w="419100"/>
                <a:gridCol w="419100"/>
                <a:gridCol w="561975"/>
              </a:tblGrid>
              <a:tr h="532765"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2050" spc="160">
                          <a:solidFill>
                            <a:srgbClr val="23292D"/>
                          </a:solidFill>
                          <a:latin typeface="Droid Sans Fallback"/>
                          <a:cs typeface="Droid Sans Fallback"/>
                        </a:rPr>
                        <a:t>数组下</a:t>
                      </a:r>
                      <a:r>
                        <a:rPr dirty="0" sz="2050" spc="130">
                          <a:solidFill>
                            <a:srgbClr val="23292D"/>
                          </a:solidFill>
                          <a:latin typeface="Droid Sans Fallback"/>
                          <a:cs typeface="Droid Sans Fallback"/>
                        </a:rPr>
                        <a:t>标</a:t>
                      </a:r>
                      <a:endParaRPr sz="2050">
                        <a:latin typeface="Droid Sans Fallback"/>
                        <a:cs typeface="Droid Sans Fallback"/>
                      </a:endParaRPr>
                    </a:p>
                  </a:txBody>
                  <a:tcPr marL="0" marR="0" marB="0" marT="1155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1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2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3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4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573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5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6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</a:tcPr>
                </a:tc>
              </a:tr>
              <a:tr h="532765"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 spc="20">
                          <a:solidFill>
                            <a:srgbClr val="23292D"/>
                          </a:solidFill>
                          <a:latin typeface="Droid Sans Fallback"/>
                          <a:cs typeface="Droid Sans Fallback"/>
                        </a:rPr>
                        <a:t>数组元素</a:t>
                      </a:r>
                      <a:endParaRPr sz="2150">
                        <a:latin typeface="Droid Sans Fallback"/>
                        <a:cs typeface="Droid Sans Fallb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1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3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5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7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462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9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2150" spc="-265">
                          <a:solidFill>
                            <a:srgbClr val="23292D"/>
                          </a:solidFill>
                          <a:latin typeface="Arial Black"/>
                          <a:cs typeface="Arial Black"/>
                        </a:rPr>
                        <a:t>11</a:t>
                      </a:r>
                      <a:endParaRPr sz="2150">
                        <a:latin typeface="Arial Black"/>
                        <a:cs typeface="Arial Black"/>
                      </a:endParaRPr>
                    </a:p>
                  </a:txBody>
                  <a:tcPr marL="0" marR="0" marB="0" marT="10287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52107" y="2884665"/>
            <a:ext cx="5398033" cy="40651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147955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35"/>
              <a:t>5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366D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2019-04-23T09:45:56Z</dcterms:created>
  <dcterms:modified xsi:type="dcterms:W3CDTF">2019-04-23T09:45:56Z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2019-04-23T00:00:00Z</vt:filetime>
  </property>
  <property fmtid="{D5CDD505-2E9C-101B-9397-08002B2CF9AE}" pid="3" name="Creator">
    <vt:lpwstr>Chromium</vt:lpwstr>
  </property>
  <property fmtid="{D5CDD505-2E9C-101B-9397-08002B2CF9AE}" pid="4" name="LastSaved">
    <vt:filetime>2019-04-23T00:00:00Z</vt:filetime>
  </property>
</Properties>
</file>