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2"/>
  </p:handoutMasterIdLst>
  <p:sldIdLst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507" r:id="rId15"/>
    <p:sldId id="474" r:id="rId16"/>
    <p:sldId id="475" r:id="rId17"/>
    <p:sldId id="476" r:id="rId18"/>
    <p:sldId id="508" r:id="rId19"/>
    <p:sldId id="514" r:id="rId20"/>
    <p:sldId id="515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6"/>
        <p:guide pos="29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第2章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56890" y="3612833"/>
            <a:ext cx="3776663" cy="685800"/>
          </a:xfrm>
        </p:spPr>
        <p:txBody>
          <a:bodyPr anchor="t"/>
          <a:p>
            <a:pPr defTabSz="914400">
              <a:lnSpc>
                <a:spcPct val="100000"/>
              </a:lnSpc>
            </a:pPr>
            <a:r>
              <a:rPr lang="en-US" altLang="zh-CN" sz="3600" kern="1200" baseline="0">
                <a:latin typeface="Arial" panose="020B0604020202020204" pitchFamily="34" charset="0"/>
                <a:ea typeface="黑体" panose="02010609060101010101" pitchFamily="2" charset="-122"/>
              </a:rPr>
              <a:t> JDBC </a:t>
            </a:r>
            <a:endParaRPr lang="en-US" altLang="zh-CN" sz="36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ODBC </a:t>
            </a:r>
            <a:r>
              <a:rPr lang="zh-CN" altLang="en-US" sz="3600"/>
              <a:t>数据源</a:t>
            </a:r>
            <a:endParaRPr lang="zh-CN" altLang="en-US"/>
          </a:p>
        </p:txBody>
      </p:sp>
      <p:sp>
        <p:nvSpPr>
          <p:cNvPr id="1331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151813" cy="4419600"/>
          </a:xfrm>
        </p:spPr>
        <p:txBody>
          <a:bodyPr/>
          <a:p>
            <a:r>
              <a:rPr lang="zh-CN" altLang="en-US" sz="2800" dirty="0"/>
              <a:t>操作如下：</a:t>
            </a:r>
            <a:endParaRPr lang="zh-CN" altLang="en-US" sz="2800" dirty="0"/>
          </a:p>
          <a:p>
            <a:pPr lvl="1"/>
            <a:r>
              <a:rPr lang="zh-CN" altLang="en-US" sz="2000" dirty="0"/>
              <a:t>在"ODBC 数据源管理器"的"系统 DSN"选项卡中单击"添加"按钮</a:t>
            </a:r>
            <a:endParaRPr lang="zh-CN" altLang="en-US" sz="2000" dirty="0"/>
          </a:p>
          <a:p>
            <a:pPr lvl="1">
              <a:buNone/>
            </a:pPr>
            <a:endParaRPr lang="zh-CN" altLang="en-US" dirty="0"/>
          </a:p>
          <a:p>
            <a:pPr lvl="1"/>
            <a:endParaRPr lang="zh-CN" altLang="en-US" sz="2800" dirty="0"/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sz="half" idx="2"/>
          </p:nvPr>
        </p:nvGraphicFramePr>
        <p:xfrm>
          <a:off x="2482850" y="2811145"/>
          <a:ext cx="4371340" cy="59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648585" imgH="3604260" progId="Word.Document.12">
                  <p:embed/>
                </p:oleObj>
              </mc:Choice>
              <mc:Fallback>
                <p:oleObj name="" r:id="rId1" imgW="2648585" imgH="3604260" progId="Word.Document.12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2811145"/>
                        <a:ext cx="4371340" cy="594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ODBC </a:t>
            </a:r>
            <a:r>
              <a:rPr lang="zh-CN" altLang="en-US" sz="3600"/>
              <a:t>数据源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151813" cy="4419600"/>
          </a:xfrm>
        </p:spPr>
        <p:txBody>
          <a:bodyPr/>
          <a:p>
            <a:r>
              <a:rPr lang="zh-CN" altLang="en-US" sz="2800" dirty="0"/>
              <a:t>操作如下：</a:t>
            </a:r>
            <a:endParaRPr lang="zh-CN" altLang="en-US" sz="2800" dirty="0"/>
          </a:p>
          <a:p>
            <a:pPr lvl="1"/>
            <a:r>
              <a:rPr lang="zh-CN" altLang="en-US" sz="2000" dirty="0"/>
              <a:t>	从弹出的"创建新数据源"窗口的数据源名称列表中选择"Microsoft Acces Driver(*.mdb)" 并单击"完成"按钮</a:t>
            </a:r>
            <a:endParaRPr lang="zh-CN" altLang="en-US" sz="2000" dirty="0"/>
          </a:p>
          <a:p>
            <a:pPr lvl="1"/>
            <a:endParaRPr lang="zh-CN" altLang="en-US" sz="2800" dirty="0"/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sz="half" idx="2"/>
          </p:nvPr>
        </p:nvGraphicFramePr>
        <p:xfrm>
          <a:off x="2283460" y="3177858"/>
          <a:ext cx="4347845" cy="659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800985" imgH="4483735" progId="Word.Document.12">
                  <p:embed/>
                </p:oleObj>
              </mc:Choice>
              <mc:Fallback>
                <p:oleObj name="" r:id="rId1" imgW="2800985" imgH="4483735" progId="Word.Document.12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3460" y="3177858"/>
                        <a:ext cx="4347845" cy="659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ODBC </a:t>
            </a:r>
            <a:r>
              <a:rPr lang="zh-CN" altLang="en-US" sz="3600"/>
              <a:t>数据源</a:t>
            </a:r>
            <a:endParaRPr lang="zh-CN" altLang="en-US"/>
          </a:p>
        </p:txBody>
      </p:sp>
      <p:sp>
        <p:nvSpPr>
          <p:cNvPr id="1536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151813" cy="4419600"/>
          </a:xfrm>
        </p:spPr>
        <p:txBody>
          <a:bodyPr/>
          <a:p>
            <a:r>
              <a:rPr lang="zh-CN" altLang="en-US" sz="2800" dirty="0"/>
              <a:t>操作如下：</a:t>
            </a:r>
            <a:endParaRPr lang="zh-CN" altLang="en-US" sz="2800" dirty="0"/>
          </a:p>
          <a:p>
            <a:pPr lvl="1"/>
            <a:r>
              <a:rPr lang="zh-CN" altLang="en-US" sz="2000" dirty="0"/>
              <a:t>在弹出的"ODBC Microsoft Access  安装"窗口的"数据源名"文本框输入自定义的数据源名称，然后点击"选择"按钮，选择 Access 数据库所在的目录，得到的结果如图</a:t>
            </a:r>
            <a:endParaRPr lang="zh-CN" altLang="en-US" sz="2000" dirty="0"/>
          </a:p>
          <a:p>
            <a:pPr lvl="1"/>
            <a:endParaRPr lang="zh-CN" altLang="en-US" sz="2800" dirty="0"/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sz="half" idx="2"/>
          </p:nvPr>
        </p:nvGraphicFramePr>
        <p:xfrm>
          <a:off x="2257108" y="3464243"/>
          <a:ext cx="4629150" cy="454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927985" imgH="2874645" progId="Word.Document.12">
                  <p:embed/>
                </p:oleObj>
              </mc:Choice>
              <mc:Fallback>
                <p:oleObj name="" r:id="rId1" imgW="2927985" imgH="2874645" progId="Word.Document.12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7108" y="3464243"/>
                        <a:ext cx="4629150" cy="454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JDBC操作根据JDK版本的差异，主要可以分为两大类，JDK1.7以前版本的可以采用JDBC-ODBC桥的方式，JDK1.8版本已经取消了这种方式，在JDK1.8中的rt.jar下没有发现驱动，可以采用新的方式解决。下面分别对这两种情况进行实现。</a:t>
            </a:r>
            <a:endParaRPr lang="zh-CN" altLang="en-US" sz="2800" dirty="0"/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>
                <a:sym typeface="+mn-ea"/>
              </a:rPr>
              <a:t>一、JDK1.7以前版本，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/>
              <a:t>JDBC 的操作分为 4 个步骤：</a:t>
            </a:r>
            <a:endParaRPr lang="zh-CN" altLang="en-US" sz="2800" dirty="0"/>
          </a:p>
          <a:p>
            <a:pPr lvl="1"/>
            <a:r>
              <a:rPr lang="zh-CN" altLang="en-US" dirty="0"/>
              <a:t> 通过 JDBC 连接到 ODBC，并获取连接对象</a:t>
            </a:r>
            <a:endParaRPr lang="zh-CN" altLang="en-US" dirty="0"/>
          </a:p>
          <a:p>
            <a:pPr lvl="2"/>
            <a:r>
              <a:rPr lang="zh-CN" altLang="en-US" sz="2500" dirty="0"/>
              <a:t>Class.forName("sun.jdbc.odbc.JdbcOdbcDriver"); </a:t>
            </a:r>
            <a:endParaRPr lang="zh-CN" altLang="en-US" sz="2500" dirty="0"/>
          </a:p>
          <a:p>
            <a:pPr lvl="2"/>
            <a:r>
              <a:rPr lang="zh-CN" altLang="en-US" sz="2500" dirty="0"/>
              <a:t>Connection conn = DriverManager.getConnection("jdbc:odbc:DSSchool");</a:t>
            </a:r>
            <a:endParaRPr lang="zh-CN" altLang="en-US" dirty="0"/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7637462" cy="4751387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/>
              <a:t>使用 Statement 接口运行 SQL 语句</a:t>
            </a:r>
            <a:endParaRPr lang="zh-CN" altLang="en-US" sz="2800" dirty="0"/>
          </a:p>
          <a:p>
            <a:pPr lvl="2"/>
            <a:r>
              <a:rPr lang="zh-CN" altLang="en-US" sz="2400" dirty="0"/>
              <a:t>Statement stat = conn.createStatement(); </a:t>
            </a:r>
            <a:endParaRPr lang="zh-CN" altLang="en-US" sz="2400" dirty="0"/>
          </a:p>
          <a:p>
            <a:pPr lvl="2"/>
            <a:r>
              <a:rPr lang="zh-CN" altLang="en-US" sz="2400" dirty="0"/>
              <a:t>stat.executeQuery(SQL 语句);//查询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b="1" dirty="0"/>
              <a:t>或者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/>
            <a:r>
              <a:rPr lang="zh-CN" altLang="en-US" sz="2400" dirty="0"/>
              <a:t>stat.executeUpdate(SQL 语句);//添加、删除或修改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sz="2800" dirty="0"/>
              <a:t> 处理 SQL 语句运行结果，这和具体的操作有关，后面详述</a:t>
            </a:r>
            <a:endParaRPr lang="zh-CN" altLang="en-US" sz="2800" dirty="0"/>
          </a:p>
          <a:p>
            <a:pPr lvl="1"/>
            <a:r>
              <a:rPr lang="zh-CN" altLang="en-US" sz="2800" dirty="0"/>
              <a:t> 关闭数据库连接：</a:t>
            </a:r>
            <a:endParaRPr lang="zh-CN" altLang="en-US" sz="2800" dirty="0"/>
          </a:p>
          <a:p>
            <a:pPr lvl="2"/>
            <a:r>
              <a:rPr lang="zh-CN" altLang="en-US" sz="2400" dirty="0"/>
              <a:t>stat.close(); </a:t>
            </a:r>
            <a:endParaRPr lang="zh-CN" altLang="en-US" sz="2400" dirty="0"/>
          </a:p>
          <a:p>
            <a:pPr lvl="2"/>
            <a:r>
              <a:rPr lang="zh-CN" altLang="en-US" sz="2400" dirty="0"/>
              <a:t>conn.close();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>
                <a:sym typeface="+mn-ea"/>
              </a:rPr>
              <a:t>二、JDK1.8版本后的实现过程</a:t>
            </a:r>
            <a:endParaRPr lang="zh-CN" altLang="en-US" sz="2800" dirty="0">
              <a:sym typeface="+mn-ea"/>
            </a:endParaRPr>
          </a:p>
          <a:p>
            <a:pPr marL="0" indent="0">
              <a:buNone/>
            </a:pPr>
            <a:r>
              <a:rPr lang="zh-CN" altLang="en-US" sz="2800" dirty="0">
                <a:sym typeface="+mn-ea"/>
              </a:rPr>
              <a:t>       需要下载用于连接Access数据库的jar包，供下载的主要有Access_JDBC30.jar和Access_JDBC40.jar，在所在的工程中导入所下载的jar包。</a:t>
            </a:r>
            <a:endParaRPr lang="zh-CN" altLang="en-US" sz="2800" dirty="0">
              <a:sym typeface="+mn-ea"/>
            </a:endParaRPr>
          </a:p>
          <a:p>
            <a:pPr marL="0" lvl="1">
              <a:buNone/>
            </a:pPr>
            <a:endParaRPr lang="zh-CN" altLang="en-US" sz="2000" dirty="0"/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7637462" cy="4751387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>
                <a:sym typeface="+mn-ea"/>
              </a:rPr>
              <a:t>连接Access数据库，并获取连接对象，代码片段如下：</a:t>
            </a:r>
            <a:endParaRPr lang="zh-CN" altLang="en-US" sz="2800" dirty="0"/>
          </a:p>
          <a:p>
            <a:pPr lvl="2"/>
            <a:r>
              <a:rPr lang="zh-CN" altLang="en-US" sz="2400" dirty="0"/>
              <a:t>Class.forName("com.hxtt.sql.access.AccessDriver");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/>
            <a:r>
              <a:rPr lang="zh-CN" altLang="en-US" sz="2400" dirty="0"/>
              <a:t>Connection conn = DriverManager.getConnection("jdbc:Access:///路径+数据库名.mdb");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操作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22655" y="2060575"/>
            <a:ext cx="7298055" cy="4751705"/>
          </a:xfrm>
        </p:spPr>
        <p:txBody>
          <a:bodyPr/>
          <a:p>
            <a:r>
              <a:rPr lang="zh-CN" altLang="en-US" sz="2800" dirty="0">
                <a:sym typeface="+mn-ea"/>
              </a:rPr>
              <a:t>两种实现的方式的差别就在上述代码，也就是获取连接对象过程的差别，后续的代码两种方式采用的代码都是相同的。</a:t>
            </a:r>
            <a:endParaRPr lang="zh-CN" altLang="en-US" sz="2800" dirty="0">
              <a:sym typeface="+mn-ea"/>
            </a:endParaRPr>
          </a:p>
          <a:p>
            <a:pPr marL="0" indent="0">
              <a:buNone/>
            </a:pPr>
            <a:r>
              <a:rPr lang="zh-CN" altLang="en-US" sz="2800" dirty="0">
                <a:sym typeface="+mn-ea"/>
              </a:rPr>
              <a:t>     </a:t>
            </a:r>
            <a:endParaRPr lang="zh-CN" altLang="en-US" sz="2800" dirty="0">
              <a:sym typeface="+mn-ea"/>
            </a:endParaRPr>
          </a:p>
          <a:p>
            <a:pPr marL="0" lvl="1">
              <a:buNone/>
            </a:pPr>
            <a:endParaRPr lang="zh-CN" altLang="en-US" sz="2000" dirty="0"/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396875" y="1484313"/>
            <a:ext cx="7905750" cy="4751387"/>
          </a:xfrm>
        </p:spPr>
        <p:txBody>
          <a:bodyPr/>
          <a:p>
            <a:r>
              <a:rPr lang="zh-CN" altLang="en-US" sz="2800" dirty="0"/>
              <a:t>JDBC简介</a:t>
            </a:r>
            <a:endParaRPr lang="zh-CN" altLang="en-US" sz="2800" dirty="0"/>
          </a:p>
          <a:p>
            <a:r>
              <a:rPr lang="zh-CN" altLang="en-US" sz="2800" dirty="0"/>
              <a:t>建立ODBC数据源</a:t>
            </a:r>
            <a:endParaRPr lang="zh-CN" altLang="en-US" sz="2800" dirty="0"/>
          </a:p>
          <a:p>
            <a:r>
              <a:rPr lang="zh-CN" altLang="en-US" sz="2800" dirty="0"/>
              <a:t>JDBC操作</a:t>
            </a:r>
            <a:endParaRPr lang="zh-CN" altLang="en-US" sz="2400" dirty="0"/>
          </a:p>
          <a:p>
            <a:r>
              <a:rPr lang="zh-CN" altLang="en-US" sz="2800" dirty="0"/>
              <a:t>使用PreparedStatement和CallableStatement</a:t>
            </a:r>
            <a:endParaRPr lang="zh-CN" altLang="en-US" sz="2400" dirty="0"/>
          </a:p>
          <a:p>
            <a:r>
              <a:rPr lang="zh-CN" altLang="en-US" sz="2800" dirty="0"/>
              <a:t>事务</a:t>
            </a:r>
            <a:endParaRPr lang="zh-CN" altLang="en-US" sz="2800" dirty="0"/>
          </a:p>
          <a:p>
            <a:r>
              <a:rPr lang="zh-CN" altLang="en-US" sz="2800" dirty="0"/>
              <a:t>使用厂商驱动进行数据库连接</a:t>
            </a:r>
            <a:endParaRPr lang="zh-CN" altLang="en-US" sz="2800" dirty="0"/>
          </a:p>
          <a:p>
            <a:r>
              <a:rPr lang="zh-CN" altLang="en-US" sz="2800" dirty="0"/>
              <a:t>使用连接池访问数据库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添加数据 </a:t>
            </a:r>
            <a:endParaRPr lang="zh-CN" altLang="en-US" sz="360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71550" y="1773238"/>
            <a:ext cx="7639050" cy="4751387"/>
          </a:xfrm>
        </p:spPr>
        <p:txBody>
          <a:bodyPr/>
          <a:p>
            <a:r>
              <a:rPr lang="zh-CN" altLang="en-US" sz="2800" dirty="0"/>
              <a:t>具体添加案例见课本</a:t>
            </a:r>
            <a:endParaRPr lang="zh-CN" altLang="en-US" dirty="0"/>
          </a:p>
          <a:p>
            <a:r>
              <a:rPr lang="zh-CN" altLang="en-US" sz="2800" dirty="0"/>
              <a:t>在这里，重点介绍下面一句代码：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	int i = stat.executeUpdate(sql);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en-US" sz="2800" b="1" dirty="0"/>
              <a:t> </a:t>
            </a:r>
            <a:r>
              <a:rPr lang="zh-CN" altLang="en-US" sz="2400" b="1" dirty="0"/>
              <a:t>它返回一个整型，意思为这条 sql 语句执行受影响的行数，即成功添加的条数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删除、修改数据</a:t>
            </a:r>
            <a:endParaRPr lang="zh-CN" altLang="en-US" sz="3600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具体代码案例见课本</a:t>
            </a:r>
            <a:endParaRPr lang="zh-CN" altLang="en-US" sz="2800" dirty="0"/>
          </a:p>
          <a:p>
            <a:r>
              <a:rPr lang="zh-CN" altLang="en-US" sz="2800" dirty="0"/>
              <a:t>两种操作均调用stat.executeUpdate(sql)，并返回一个整型量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查询数据</a:t>
            </a:r>
            <a:endParaRPr lang="zh-CN" altLang="en-US" sz="36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具体代码案例见课本</a:t>
            </a:r>
            <a:endParaRPr lang="zh-CN" altLang="en-US" dirty="0"/>
          </a:p>
          <a:p>
            <a:r>
              <a:rPr lang="zh-CN" altLang="en-US" sz="2800" dirty="0"/>
              <a:t>查询格式：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ResultSet rs = stat.executeQuery(sql);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查询到的结果放入 ResultSet 中，实际上是一个小表格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查询数据</a:t>
            </a:r>
            <a:endParaRPr lang="zh-CN" altLang="en-US" sz="360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是在 ResultSet 中一个可以移动的指针，它指向一行数据。初始时指向第一行的前一行，实际上不指向任何数据。rs.next()可以将游标移到下一行，它的返回值是一个布尔类型，即如果下一行有数据则返回为 true，否则为 flase。很明显，可以使用 rs.next()配上 while 循环来对结果进行遍历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查询数据</a:t>
            </a:r>
            <a:endParaRPr lang="zh-CN" altLang="en-US" sz="360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当游标指向某一行，可以通过 ResultSet 的 getXXX("列名")方法得到这一行的某个数据，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XXX 是该列的数据类型，可以是 String，也可以是 int 等，但是所有类型的数据都可以用 getString()方法获得。除了通过列名获得数据外，还可以通过列的编号来获得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查询数据</a:t>
            </a:r>
            <a:endParaRPr lang="zh-CN" altLang="en-US" sz="360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396875" y="1412875"/>
            <a:ext cx="7637463" cy="4751388"/>
          </a:xfrm>
        </p:spPr>
        <p:txBody>
          <a:bodyPr/>
          <a:p>
            <a:r>
              <a:rPr lang="zh-CN" altLang="en-US" sz="2800" dirty="0"/>
              <a:t>关于游标的注意</a:t>
            </a:r>
            <a:endParaRPr lang="zh-CN" altLang="en-US" sz="2800" dirty="0"/>
          </a:p>
          <a:p>
            <a:pPr lvl="1"/>
            <a:r>
              <a:rPr lang="zh-CN" altLang="en-US" dirty="0"/>
              <a:t> 	游标的初始值并不是指向第 1 行数据，而是指向第 1 行的前面那条数据。所以必须要运行一次 next()函数之后，才能从开始取数据，如果强行取则会找不到该列而报错 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查询数据</a:t>
            </a:r>
            <a:endParaRPr lang="zh-CN" altLang="en-US" sz="360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396875" y="1412875"/>
            <a:ext cx="7637463" cy="4751388"/>
          </a:xfrm>
        </p:spPr>
        <p:txBody>
          <a:bodyPr/>
          <a:p>
            <a:r>
              <a:rPr lang="zh-CN" altLang="en-US" sz="2800" dirty="0"/>
              <a:t>关于游标的注意</a:t>
            </a:r>
            <a:endParaRPr lang="zh-CN" altLang="en-US" dirty="0"/>
          </a:p>
          <a:p>
            <a:pPr lvl="1"/>
            <a:r>
              <a:rPr lang="zh-CN" altLang="en-US" dirty="0"/>
              <a:t>从某一行中通过  getXXX()方法取数据每一列只能取一次，超过一次，程序将会报错，如果需要重复使用某列数据，可以先定义一个变量，将取出的数据赋予它，再重复使用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1167130" y="456565"/>
            <a:ext cx="8486775" cy="685800"/>
          </a:xfrm>
        </p:spPr>
        <p:txBody>
          <a:bodyPr anchor="ctr"/>
          <a:p>
            <a:r>
              <a:rPr lang="zh-CN" altLang="en-US" sz="3600"/>
              <a:t>使用 </a:t>
            </a:r>
            <a:r>
              <a:rPr lang="en-US" altLang="zh-CN" sz="3600"/>
              <a:t>PreparedStatement </a:t>
            </a:r>
            <a:r>
              <a:rPr lang="zh-CN" altLang="en-US" sz="3600"/>
              <a:t>和 </a:t>
            </a:r>
            <a:r>
              <a:rPr lang="en-US" altLang="zh-CN" sz="3600"/>
              <a:t>CallableStatement</a:t>
            </a:r>
            <a:endParaRPr lang="en-US" altLang="zh-CN" sz="360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引出</a:t>
            </a:r>
            <a:endParaRPr lang="zh-CN" altLang="en-US" sz="2800" dirty="0"/>
          </a:p>
          <a:p>
            <a:pPr lvl="1"/>
            <a:r>
              <a:rPr lang="zh-CN" altLang="en-US" dirty="0"/>
              <a:t> 	以添加数据为例，在很多情况下，具体需要添加的值，是由客户自己输入的，因此，应该是一个个变量。该情况下，SQL  语句的写法就比较麻烦 ，而且依赖了变量，比较容易出错</a:t>
            </a:r>
            <a:endParaRPr lang="zh-CN" altLang="en-US" dirty="0"/>
          </a:p>
          <a:p>
            <a:r>
              <a:rPr lang="zh-CN" altLang="en-US" sz="2800" dirty="0"/>
              <a:t>PreparedStatement 解决了这个问题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1101725" y="588010"/>
            <a:ext cx="6038850" cy="685800"/>
          </a:xfrm>
        </p:spPr>
        <p:txBody>
          <a:bodyPr anchor="ctr"/>
          <a:p>
            <a:r>
              <a:rPr lang="zh-CN" altLang="en-US" sz="3600"/>
              <a:t>使用 </a:t>
            </a:r>
            <a:r>
              <a:rPr lang="en-US" altLang="zh-CN" sz="3600"/>
              <a:t>PreparedStatement</a:t>
            </a:r>
            <a:endParaRPr lang="en-US" altLang="zh-CN" sz="360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PreparedStatement  是 Statement 的子接口，功能与 Statement 类似</a:t>
            </a:r>
            <a:endParaRPr lang="zh-CN" altLang="en-US" sz="2800" dirty="0"/>
          </a:p>
          <a:p>
            <a:pPr lvl="1"/>
            <a:r>
              <a:rPr lang="zh-CN" altLang="en-US" dirty="0"/>
              <a:t> 它在 sql 语句中使用了?代替了需要插入的参数</a:t>
            </a:r>
            <a:endParaRPr lang="zh-CN" altLang="en-US" dirty="0"/>
          </a:p>
          <a:p>
            <a:pPr lvl="1"/>
            <a:r>
              <a:rPr lang="zh-CN" altLang="en-US" dirty="0"/>
              <a:t> 	用 PreperedStatement 的 setString(n,参数)方法可以将第 n 个?用传进的参数代替。这样做增加了程序的可维护性，也增加了程序的安全性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</a:t>
            </a:r>
            <a:r>
              <a:rPr lang="en-US" altLang="zh-CN" sz="3200"/>
              <a:t>CallableStatement</a:t>
            </a:r>
            <a:endParaRPr lang="en-US" altLang="zh-CN" sz="320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CallableStatement  是 PreparedStatement 的子接口，功能与 PreparedStatement 类似</a:t>
            </a:r>
            <a:endParaRPr lang="zh-CN" altLang="en-US" dirty="0"/>
          </a:p>
          <a:p>
            <a:r>
              <a:rPr lang="zh-CN" altLang="en-US" sz="2800" dirty="0"/>
              <a:t>可以通过调用  Connection  对象的  prepareCall()方法创建  CallableStatement  对象，使用CallableStatement 对象可以同时处理 IN 参数和 OUT 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商业应用的后台数据一般存放在数据库中，很明显，可以通过 Java 代码来访问数据库。在 Java 技术系列中，访问数据库的技术叫做 JDBC，它提供了一系列的 API，让 Java 语言编写的代码连接数据库，对数据库的数据进行添加、删除、修改和查询</a:t>
            </a:r>
            <a:endParaRPr lang="zh-CN" altLang="en-US" sz="2800" dirty="0"/>
          </a:p>
          <a:p>
            <a:pPr>
              <a:buNone/>
            </a:pPr>
            <a:endParaRPr lang="zh-CN" altLang="en-US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</a:t>
            </a:r>
            <a:r>
              <a:rPr lang="en-US" altLang="zh-CN" sz="3200"/>
              <a:t>CallableStatement</a:t>
            </a:r>
            <a:endParaRPr lang="en-US" altLang="zh-CN" sz="320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7637463" cy="4751387"/>
          </a:xfrm>
        </p:spPr>
        <p:txBody>
          <a:bodyPr/>
          <a:p>
            <a:r>
              <a:rPr lang="zh-CN" altLang="en-US" sz="2800" dirty="0"/>
              <a:t>具体使用方法：</a:t>
            </a:r>
            <a:endParaRPr lang="zh-CN" altLang="en-US" sz="2800" dirty="0"/>
          </a:p>
          <a:p>
            <a:pPr>
              <a:buNone/>
            </a:pPr>
            <a:r>
              <a:rPr lang="zh-CN" altLang="en-US" sz="2400" dirty="0"/>
              <a:t>		CallableStatement  对象是通过  setXXX  ()方法传入 IN 参数的，如果已定义的存储过程 返回   OUT  参数，则在执行   CallableStatement  对象以前必须先注册每个   OUT  参数的 JDBC  类型。注册  JDBC  类型通过  registerOutParameter()方法来实现。语句执行完后，CallableStatement  的  getXXX  ()方法将取回参数值，其中 XXX 表示各参数所注册的  JDBC 类型所对应的  Java  类型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事务</a:t>
            </a:r>
            <a:endParaRPr lang="zh-CN" altLang="en-US" sz="360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银行转账时，要对数据库进行两个操作，即将一个账户的钱减少，将另一个账户的钱增多。但是由于操作的先后顺序，如果在两个操作之间发生故障，则会导致数据不一致。因此，需要设计一个事务，在两条语句都被执行成功后，数据修改才被真正提交(Commit)放入数据库，否则数据操作回滚(Rollback)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事务</a:t>
            </a:r>
            <a:endParaRPr lang="zh-CN" altLang="en-US" sz="360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在默认情况下，executeUpdate  函数会在数据库中提交改变的结果，此时，可以用 Connection 来定义该函数是否自动提交改变结果，并进行事务的提交或者回滚</a:t>
            </a:r>
            <a:endParaRPr lang="zh-CN" altLang="en-US" dirty="0"/>
          </a:p>
          <a:p>
            <a:r>
              <a:rPr lang="zh-CN" altLang="en-US" dirty="0"/>
              <a:t>Connection 中可以设置 executeUpdate 不要自动提交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1057910" y="598805"/>
            <a:ext cx="6254750" cy="685800"/>
          </a:xfrm>
        </p:spPr>
        <p:txBody>
          <a:bodyPr anchor="ctr"/>
          <a:p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缺点：</a:t>
            </a:r>
            <a:endParaRPr lang="zh-CN" altLang="en-US" sz="2800" dirty="0"/>
          </a:p>
          <a:p>
            <a:pPr lvl="1"/>
            <a:r>
              <a:rPr lang="zh-CN" altLang="en-US" dirty="0"/>
              <a:t> 这类驱动程序的弹性较差，由于是数据库厂商自己提供的专属驱动程序，往往只适用于自己的数据库系统，甚至只适合某个版本的数据库系统。如果后台数据库换了一个或者版本升级了，则就有可能需要更换数据库驱动程序</a:t>
            </a:r>
            <a:endParaRPr lang="zh-CN" altLang="en-US" dirty="0"/>
          </a:p>
          <a:p>
            <a:r>
              <a:rPr lang="zh-CN" altLang="en-US" sz="2800" dirty="0"/>
              <a:t>优点：</a:t>
            </a:r>
            <a:endParaRPr lang="zh-CN" altLang="en-US" sz="2800" dirty="0"/>
          </a:p>
          <a:p>
            <a:pPr lvl="1"/>
            <a:r>
              <a:rPr lang="zh-CN" altLang="en-US" dirty="0"/>
              <a:t> 跨平台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838200" y="609600"/>
            <a:ext cx="6470650" cy="685800"/>
          </a:xfrm>
        </p:spPr>
        <p:txBody>
          <a:bodyPr anchor="ctr"/>
          <a:p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使用厂商驱动，有 2 个步骤：</a:t>
            </a:r>
            <a:endParaRPr lang="zh-CN" altLang="en-US" sz="2800" dirty="0"/>
          </a:p>
          <a:p>
            <a:pPr lvl="1"/>
            <a:r>
              <a:rPr lang="zh-CN" altLang="en-US" dirty="0"/>
              <a:t> 	到相应的数据库厂商网站上下载厂商驱动，或者从数据库安装目录下找到相应的厂商驱动包，拷贝到项目的 classpath 下</a:t>
            </a:r>
            <a:endParaRPr lang="zh-CN" altLang="en-US" dirty="0"/>
          </a:p>
          <a:p>
            <a:pPr lvl="1"/>
            <a:r>
              <a:rPr lang="zh-CN" altLang="en-US" dirty="0"/>
              <a:t>在 JDBC 代码中，设定特定的驱动程序名称和 url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1056640" y="621030"/>
            <a:ext cx="6181725" cy="685800"/>
          </a:xfrm>
        </p:spPr>
        <p:txBody>
          <a:bodyPr anchor="ctr"/>
          <a:p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常见数据库的驱动程序名称和 url 如下</a:t>
            </a:r>
            <a:endParaRPr lang="zh-CN" altLang="en-US" sz="2800" dirty="0"/>
          </a:p>
          <a:p>
            <a:pPr lvl="1"/>
            <a:r>
              <a:rPr lang="zh-CN" altLang="en-US" dirty="0"/>
              <a:t> 	MS  SQL  Server：驱动程序为：</a:t>
            </a:r>
            <a:r>
              <a:rPr lang="zh-CN" altLang="en-US" dirty="0">
                <a:solidFill>
                  <a:srgbClr val="FF0066"/>
                </a:solidFill>
              </a:rPr>
              <a:t>"com.microsoft.jdbc.sqlserver.SQLServerDriver"</a:t>
            </a:r>
            <a:r>
              <a:rPr lang="zh-CN" altLang="en-US" dirty="0"/>
              <a:t>，  url 为："</a:t>
            </a:r>
            <a:r>
              <a:rPr lang="zh-CN" altLang="en-US" dirty="0">
                <a:solidFill>
                  <a:srgbClr val="FF0066"/>
                </a:solidFill>
              </a:rPr>
              <a:t>jdbc:microsoft:sqlserver://[IP]:1433;DatabaseName=[DBName]</a:t>
            </a:r>
            <a:r>
              <a:rPr lang="zh-CN" altLang="en-US" dirty="0"/>
              <a:t>"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1024890" y="566420"/>
            <a:ext cx="6759575" cy="685800"/>
          </a:xfrm>
        </p:spPr>
        <p:txBody>
          <a:bodyPr anchor="ctr"/>
          <a:p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252413" y="1339850"/>
            <a:ext cx="7637462" cy="4752975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	Oracle  ：驱  动  程  序  为  ："              </a:t>
            </a:r>
            <a:r>
              <a:rPr lang="zh-CN" altLang="en-US" dirty="0">
                <a:solidFill>
                  <a:srgbClr val="FF0066"/>
                </a:solidFill>
              </a:rPr>
              <a:t>oracle.jdbc.driver.OracleDriver</a:t>
            </a:r>
            <a:r>
              <a:rPr lang="zh-CN" altLang="en-US" dirty="0"/>
              <a:t>  "，   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url    为  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"</a:t>
            </a:r>
            <a:r>
              <a:rPr lang="zh-CN" altLang="en-US" dirty="0">
                <a:solidFill>
                  <a:srgbClr val="FF0066"/>
                </a:solidFill>
              </a:rPr>
              <a:t>jdbc:oracle:thin:@[ip]:1521:[sid]</a:t>
            </a:r>
            <a:r>
              <a:rPr lang="zh-CN" altLang="en-US" dirty="0"/>
              <a:t>"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991870" y="654050"/>
            <a:ext cx="6759575" cy="685800"/>
          </a:xfrm>
        </p:spPr>
        <p:txBody>
          <a:bodyPr anchor="ctr"/>
          <a:p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252413" y="1339850"/>
            <a:ext cx="7637462" cy="4752975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pPr lvl="1">
              <a:buNone/>
            </a:pPr>
            <a:endParaRPr lang="zh-CN" altLang="en-US" dirty="0"/>
          </a:p>
          <a:p>
            <a:pPr lvl="1"/>
            <a:r>
              <a:rPr lang="zh-CN" altLang="en-US" dirty="0"/>
              <a:t> 	 MySQL   ：   驱   动   程   序   为   ： "    </a:t>
            </a:r>
            <a:r>
              <a:rPr lang="zh-CN" altLang="en-US" dirty="0">
                <a:solidFill>
                  <a:srgbClr val="FF0066"/>
                </a:solidFill>
              </a:rPr>
              <a:t>com.mysql.jdbc.Driver  </a:t>
            </a:r>
            <a:r>
              <a:rPr lang="zh-CN" altLang="en-US" dirty="0"/>
              <a:t> " ，    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url     为   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"</a:t>
            </a:r>
            <a:r>
              <a:rPr lang="zh-CN" altLang="en-US" dirty="0">
                <a:solidFill>
                  <a:srgbClr val="FF0066"/>
                </a:solidFill>
              </a:rPr>
              <a:t>jdbc:mysql://localhost:3306/[DBName]</a:t>
            </a:r>
            <a:r>
              <a:rPr lang="zh-CN" altLang="en-US" dirty="0"/>
              <a:t>"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>
          <a:xfrm>
            <a:off x="914400" y="588010"/>
            <a:ext cx="6327775" cy="685800"/>
          </a:xfrm>
        </p:spPr>
        <p:txBody>
          <a:bodyPr anchor="ctr"/>
          <a:p>
            <a:r>
              <a:rPr lang="en-US" altLang="zh-CN" sz="3600"/>
              <a:t> </a:t>
            </a:r>
            <a:r>
              <a:rPr lang="zh-CN" altLang="en-US" sz="3600"/>
              <a:t>使用厂商驱动进行数据库连接</a:t>
            </a:r>
            <a:endParaRPr lang="zh-CN" altLang="en-US" sz="360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程序能够正常工作的前提是：必须将相应的包拷贝到项目的 classpath 下去。在 MyEclipse 中，可以在项目中导入该包，也能达到效果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xfrm>
            <a:off x="1068705" y="598805"/>
            <a:ext cx="6327775" cy="685800"/>
          </a:xfrm>
        </p:spPr>
        <p:txBody>
          <a:bodyPr anchor="ctr"/>
          <a:p>
            <a:r>
              <a:rPr lang="en-US" altLang="zh-CN" sz="3600"/>
              <a:t> </a:t>
            </a:r>
            <a:r>
              <a:rPr lang="zh-CN" altLang="en-US" sz="3600"/>
              <a:t>使用连接池访问数据库</a:t>
            </a:r>
            <a:endParaRPr lang="zh-CN" altLang="en-US" sz="3600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在实际应用开发中，使用 JDBC 直接访问数据库中的数据，每一次数据访问请求，都必 须经历建立数据库连接、打开数据库、存取数据和关闭数据库连接等步骤，而连接数据库是 一件既消耗资源又费时的工作，如果频繁发生，系统的性能必然会急剧下降。数据库连接池技术是解决这个问题最常用的方法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JDBC中以下类或接口</a:t>
            </a:r>
            <a:endParaRPr lang="zh-CN" altLang="en-US" sz="2800" dirty="0"/>
          </a:p>
          <a:p>
            <a:pPr lvl="1"/>
            <a:r>
              <a:rPr lang="zh-CN" altLang="en-US" dirty="0"/>
              <a:t>  java.sql.Connection：负责连接数据库 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java.sql.Statement：负责执行数据库 SQL 语句</a:t>
            </a:r>
            <a:endParaRPr lang="zh-CN" altLang="en-US" dirty="0"/>
          </a:p>
          <a:p>
            <a:pPr lvl="1"/>
            <a:r>
              <a:rPr lang="zh-CN" altLang="en-US" dirty="0"/>
              <a:t> java.sql.ResultSet：负责存放查询结果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7637463" cy="4751387"/>
          </a:xfrm>
        </p:spPr>
        <p:txBody>
          <a:bodyPr/>
          <a:p>
            <a:r>
              <a:rPr lang="zh-CN" altLang="en-US" sz="2800" dirty="0"/>
              <a:t>连接池的作用</a:t>
            </a:r>
            <a:endParaRPr lang="zh-CN" altLang="en-US" sz="2800" dirty="0"/>
          </a:p>
          <a:p>
            <a:pPr lvl="1"/>
            <a:r>
              <a:rPr lang="zh-CN" altLang="en-US" sz="2900" dirty="0"/>
              <a:t>连接池是创建和管理数据库连接的缓冲池技术，由于不处理事务时，数据库连接会闲置，因此，将其很好地管理起来，让闲置的连接被其它需要的线程使用，可以提高系统性能</a:t>
            </a:r>
            <a:endParaRPr lang="zh-CN" altLang="en-US" sz="29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7637463" cy="4751387"/>
          </a:xfrm>
        </p:spPr>
        <p:txBody>
          <a:bodyPr/>
          <a:p>
            <a:r>
              <a:rPr lang="zh-CN" altLang="en-US" sz="2800" dirty="0"/>
              <a:t>连接池的工作原理</a:t>
            </a:r>
            <a:endParaRPr lang="zh-CN" altLang="en-US" sz="2800" dirty="0"/>
          </a:p>
          <a:p>
            <a:pPr lvl="1"/>
            <a:r>
              <a:rPr lang="zh-CN" altLang="en-US" sz="2900" dirty="0"/>
              <a:t>当一个线程需要用  JDBC  对数据库操作时，它从池中请求一个连接。当这个线程使用完了这个连接，将其返回到连接池中，这样就可以被其它想使用该连接的线程使用</a:t>
            </a:r>
            <a:endParaRPr lang="zh-CN" altLang="en-US" sz="29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7637463" cy="4751387"/>
          </a:xfrm>
        </p:spPr>
        <p:txBody>
          <a:bodyPr/>
          <a:p>
            <a:r>
              <a:rPr lang="zh-CN" altLang="en-US" sz="2800" dirty="0"/>
              <a:t>WebLogic的配置</a:t>
            </a:r>
            <a:endParaRPr lang="zh-CN" altLang="en-US" sz="2800" dirty="0"/>
          </a:p>
          <a:p>
            <a:pPr lvl="1"/>
            <a:r>
              <a:rPr lang="zh-CN" altLang="en-US" sz="2900" dirty="0"/>
              <a:t>由于需要连接到WebLogic，需要用到 WebLogic 支持包中的一些 API，因此，首先在项目中要导入 WebLogic 支持包(也就是 WebLogic 安装目录\server\lib\weblogic.jar)</a:t>
            </a:r>
            <a:endParaRPr lang="zh-CN" altLang="en-US" sz="29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数据库连接池的主要操作如下：</a:t>
            </a:r>
            <a:endParaRPr lang="zh-CN" altLang="en-US" sz="2800" dirty="0"/>
          </a:p>
          <a:p>
            <a:pPr lvl="1"/>
            <a:r>
              <a:rPr lang="zh-CN" altLang="en-US" dirty="0"/>
              <a:t> 服务器建立数据库连接池对象</a:t>
            </a:r>
            <a:endParaRPr lang="zh-CN" altLang="en-US" dirty="0"/>
          </a:p>
          <a:p>
            <a:pPr lvl="1"/>
            <a:r>
              <a:rPr lang="zh-CN" altLang="en-US" dirty="0"/>
              <a:t>按照事先指定的参数创建初始数量的数据库连接，放入池中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对于一个数据库访问请求，直接从连接池中得到一个连接。如果数据库连接池对象中没有空闲的连接，且连接数没有达到最大，则创建一个新的数据库连接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存取数据</a:t>
            </a:r>
            <a:endParaRPr lang="zh-CN" altLang="en-US" dirty="0"/>
          </a:p>
          <a:p>
            <a:pPr lvl="1"/>
            <a:r>
              <a:rPr lang="zh-CN" altLang="en-US" dirty="0"/>
              <a:t> 关闭数据库，释放所有数据库连接，放入池中</a:t>
            </a:r>
            <a:endParaRPr lang="zh-CN" altLang="en-US" dirty="0"/>
          </a:p>
          <a:p>
            <a:pPr>
              <a:buNone/>
            </a:pPr>
            <a:endParaRPr lang="zh-CN" altLang="en-US" sz="2400" i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i="1" dirty="0">
                <a:solidFill>
                  <a:schemeClr val="hlink"/>
                </a:solidFill>
              </a:rPr>
              <a:t>                        *具体的实现代码详见课本</a:t>
            </a:r>
            <a:endParaRPr lang="zh-CN" altLang="en-US" sz="2400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访问连接池的过程如下：</a:t>
            </a:r>
            <a:endParaRPr lang="zh-CN" altLang="en-US" sz="2800" dirty="0"/>
          </a:p>
          <a:p>
            <a:pPr lvl="1"/>
            <a:r>
              <a:rPr lang="zh-CN" altLang="en-US" dirty="0"/>
              <a:t> 确定连接目的地 WebLogic 的位置: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66"/>
                </a:solidFill>
              </a:rPr>
              <a:t> Hashtable table = new Hashtable();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//放置连接的基本信息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table.put(Context.INITIAL_CONTEXT_FACTORY,"weblogic.jndi.WLInitialContextFactory");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  table.put(Context.PROVIDER_URL,"t3://localhost:7001");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确定连接目的地的 WebLogic 数据源的 JNDI 名称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66"/>
                </a:solidFill>
              </a:rPr>
              <a:t> Context context = new InitialContext(table);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Object obj = context.lookup("DSSchool");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   DataSource ds = (DataSource)PortableRemoteObject.narrow(obj,DataSource.class);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使用连接池访问数据库</a:t>
            </a:r>
            <a:endParaRPr lang="zh-CN" altLang="en-US" sz="320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	根据 DataSource 对象获取连接，并访问数据库，后面的步骤和本章前面讲解的相同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66"/>
                </a:solidFill>
              </a:rPr>
              <a:t> 	Connection conn = ds.getConnection();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	  </a:t>
            </a:r>
            <a:r>
              <a:rPr lang="zh-CN" altLang="en-US" dirty="0">
                <a:solidFill>
                  <a:srgbClr val="FF0066"/>
                </a:solidFill>
              </a:rPr>
              <a:t>Statement stat = conn.createStatement();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ODBC 数据源的配置</a:t>
            </a:r>
            <a:endParaRPr lang="zh-CN" altLang="en-US" dirty="0"/>
          </a:p>
          <a:p>
            <a:pPr lvl="1"/>
            <a:r>
              <a:rPr lang="zh-CN" altLang="en-US" dirty="0"/>
              <a:t> 	数据库的增删改查</a:t>
            </a:r>
            <a:endParaRPr lang="zh-CN" altLang="en-US" dirty="0"/>
          </a:p>
          <a:p>
            <a:pPr lvl="1"/>
            <a:r>
              <a:rPr lang="zh-CN" altLang="en-US" dirty="0"/>
              <a:t>PreparedStatement 和事务处理</a:t>
            </a:r>
            <a:endParaRPr lang="zh-CN" altLang="en-US" dirty="0"/>
          </a:p>
          <a:p>
            <a:pPr lvl="1"/>
            <a:r>
              <a:rPr lang="zh-CN" altLang="en-US" dirty="0"/>
              <a:t>使用厂商驱动</a:t>
            </a:r>
            <a:endParaRPr lang="zh-CN" altLang="en-US" dirty="0"/>
          </a:p>
          <a:p>
            <a:pPr lvl="1"/>
            <a:r>
              <a:rPr lang="zh-CN" altLang="en-US" dirty="0"/>
              <a:t>WebLogic 下的连接池的配置和编程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8195" name="文本占位符 819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/>
          <a:p>
            <a:r>
              <a:rPr lang="zh-CN" altLang="en-US" sz="2400" dirty="0"/>
              <a:t>针对不同类型的数据库，JDBC 机制中提供了"驱动程序"的的概念。对于不同的数据库，程序只需要使用不同的驱动</a:t>
            </a:r>
            <a:endParaRPr lang="zh-CN" altLang="en-US" sz="2400" dirty="0"/>
          </a:p>
        </p:txBody>
      </p:sp>
      <p:pic>
        <p:nvPicPr>
          <p:cNvPr id="8196" name="内容占位符 8195" descr="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79613" y="2349500"/>
            <a:ext cx="4897437" cy="3024188"/>
          </a:xfrm>
        </p:spPr>
      </p:pic>
      <p:sp>
        <p:nvSpPr>
          <p:cNvPr id="8197" name="文本框 8196"/>
          <p:cNvSpPr txBox="1"/>
          <p:nvPr/>
        </p:nvSpPr>
        <p:spPr>
          <a:xfrm>
            <a:off x="3371215" y="5502275"/>
            <a:ext cx="29273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厂商驱动连接数据库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400" dirty="0"/>
              <a:t>安装数据库厂商驱动，需要去各自的数据库厂商网站下载驱动包，用户也许觉得很麻烦。此时，微软公司提供了一个解决的方案。在微软公司的  Windows  中，预先设计了一个ODBC(Open Database Connectivity，开放数据库互连)功能，由于 ODBC 是微软公司的产品，因此它几乎可以连接到所有在 Windows 平台下运行的数据库，由它连接到特定的数据库，不需要具体的驱动。而 JDBC 就只需要连接到 ODBC 就可以了</a:t>
            </a:r>
            <a:endParaRPr lang="zh-CN" altLang="en-US" sz="2400" dirty="0"/>
          </a:p>
          <a:p>
            <a:pPr lvl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JDBC 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pic>
        <p:nvPicPr>
          <p:cNvPr id="10243" name="内容占位符 10242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613" y="1484313"/>
            <a:ext cx="5761037" cy="3455987"/>
          </a:xfrm>
        </p:spPr>
      </p:pic>
      <p:sp>
        <p:nvSpPr>
          <p:cNvPr id="10244" name="文本框 10243"/>
          <p:cNvSpPr txBox="1"/>
          <p:nvPr/>
        </p:nvSpPr>
        <p:spPr>
          <a:xfrm>
            <a:off x="3472498" y="5136198"/>
            <a:ext cx="3865562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ODBC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ODBC </a:t>
            </a:r>
            <a:r>
              <a:rPr lang="zh-CN" altLang="en-US" sz="3600"/>
              <a:t>数据源</a:t>
            </a:r>
            <a:endParaRPr lang="zh-CN" altLang="en-US" sz="360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在使用 ODBC 之前，需要配置 ODBC 的数据源，让 ODBC 知道连接的具体数据库</a:t>
            </a:r>
            <a:endParaRPr lang="zh-CN" altLang="en-US" sz="2800" dirty="0"/>
          </a:p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ODBC 支持连接到各种数据库。如 Oracle、MySQL、MSSQLServer 等，具体的设置详见课本图解过程</a:t>
            </a:r>
            <a:endParaRPr lang="zh-CN" altLang="en-US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ODBC </a:t>
            </a:r>
            <a:r>
              <a:rPr lang="zh-CN" altLang="en-US" sz="3600"/>
              <a:t>数据源</a:t>
            </a:r>
            <a:endParaRPr lang="zh-CN" altLang="en-US"/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151813" cy="4419600"/>
          </a:xfrm>
        </p:spPr>
        <p:txBody>
          <a:bodyPr/>
          <a:p>
            <a:r>
              <a:rPr lang="zh-CN" altLang="en-US" sz="2800" dirty="0"/>
              <a:t>操作如下：</a:t>
            </a:r>
            <a:endParaRPr lang="zh-CN" altLang="en-US" sz="2800" dirty="0"/>
          </a:p>
          <a:p>
            <a:pPr lvl="1"/>
            <a:r>
              <a:rPr lang="zh-CN" altLang="en-US" sz="2000" dirty="0"/>
              <a:t>首先在控制面板中选择"管理工具"，双击"数据源(ODBC)图标"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  <a:p>
            <a:pPr lvl="1"/>
            <a:endParaRPr lang="zh-CN" altLang="en-US" sz="2800" dirty="0"/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sz="half" idx="2"/>
          </p:nvPr>
        </p:nvGraphicFramePr>
        <p:xfrm>
          <a:off x="3333115" y="3184525"/>
          <a:ext cx="2127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967740" imgH="444500" progId="Word.Document.12">
                  <p:embed/>
                </p:oleObj>
              </mc:Choice>
              <mc:Fallback>
                <p:oleObj name="" r:id="rId1" imgW="967740" imgH="444500" progId="Word.Document.12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115" y="3184525"/>
                        <a:ext cx="2127250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5930</Words>
  <Application>WPS 演示</Application>
  <PresentationFormat/>
  <Paragraphs>307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Word.Document.12</vt:lpstr>
      <vt:lpstr>Word.Document.12</vt:lpstr>
      <vt:lpstr>Word.Document.12</vt:lpstr>
      <vt:lpstr>Word.Document.12</vt:lpstr>
      <vt:lpstr>第2章</vt:lpstr>
      <vt:lpstr>本课教学内容</vt:lpstr>
      <vt:lpstr>JDBC 简介</vt:lpstr>
      <vt:lpstr>JDBC 简介</vt:lpstr>
      <vt:lpstr>JDBC 简介</vt:lpstr>
      <vt:lpstr>JDBC 简介</vt:lpstr>
      <vt:lpstr>JDBC 简介</vt:lpstr>
      <vt:lpstr>建立 ODBC 数据源</vt:lpstr>
      <vt:lpstr>建立 ODBC 数据源</vt:lpstr>
      <vt:lpstr>建立 ODBC 数据源</vt:lpstr>
      <vt:lpstr>建立 ODBC 数据源</vt:lpstr>
      <vt:lpstr>建立 ODBC 数据源</vt:lpstr>
      <vt:lpstr>JDBC 操作</vt:lpstr>
      <vt:lpstr>JDBC 操作</vt:lpstr>
      <vt:lpstr>JDBC 操作</vt:lpstr>
      <vt:lpstr>JDBC 操作</vt:lpstr>
      <vt:lpstr>JDBC 操作</vt:lpstr>
      <vt:lpstr>JDBC 操作</vt:lpstr>
      <vt:lpstr>JDBC 操作</vt:lpstr>
      <vt:lpstr>添加数据 </vt:lpstr>
      <vt:lpstr>删除、修改数据</vt:lpstr>
      <vt:lpstr>查询数据</vt:lpstr>
      <vt:lpstr>查询数据</vt:lpstr>
      <vt:lpstr>查询数据</vt:lpstr>
      <vt:lpstr>查询数据</vt:lpstr>
      <vt:lpstr>查询数据</vt:lpstr>
      <vt:lpstr>使用 PreparedStatement 和 CallableStatement</vt:lpstr>
      <vt:lpstr>使用 PreparedStatement</vt:lpstr>
      <vt:lpstr>使用CallableStatement</vt:lpstr>
      <vt:lpstr>使用CallableStatement</vt:lpstr>
      <vt:lpstr>事务</vt:lpstr>
      <vt:lpstr>事务</vt:lpstr>
      <vt:lpstr>使用厂商驱动进行数据库连接</vt:lpstr>
      <vt:lpstr>使用厂商驱动进行数据库连接</vt:lpstr>
      <vt:lpstr>使用厂商驱动进行数据库连接</vt:lpstr>
      <vt:lpstr>使用厂商驱动进行数据库连接</vt:lpstr>
      <vt:lpstr>使用厂商驱动进行数据库连接</vt:lpstr>
      <vt:lpstr> 使用厂商驱动进行数据库连接</vt:lpstr>
      <vt:lpstr> 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使用连接池访问数据库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28</cp:revision>
  <dcterms:created xsi:type="dcterms:W3CDTF">2010-11-14T15:02:00Z</dcterms:created>
  <dcterms:modified xsi:type="dcterms:W3CDTF">2017-09-29T00:56:18Z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