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49"/>
  </p:handoutMasterIdLst>
  <p:sldIdLst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24" r:id="rId40"/>
    <p:sldId id="425" r:id="rId41"/>
    <p:sldId id="426" r:id="rId42"/>
    <p:sldId id="427" r:id="rId43"/>
    <p:sldId id="428" r:id="rId44"/>
    <p:sldId id="429" r:id="rId45"/>
    <p:sldId id="430" r:id="rId46"/>
    <p:sldId id="431" r:id="rId47"/>
    <p:sldId id="432" r:id="rId4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99FF"/>
    <a:srgbClr val="087EBB"/>
    <a:srgbClr val="009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16"/>
        <p:guide pos="291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 hasCustomPrompt="1"/>
          </p:nvPr>
        </p:nvSpPr>
        <p:spPr>
          <a:xfrm>
            <a:off x="2620645" y="2118360"/>
            <a:ext cx="2895600" cy="12192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lvl="0">
              <a:defRPr sz="4400">
                <a:solidFill>
                  <a:srgbClr val="0000FF"/>
                </a:solidFill>
              </a:defRPr>
            </a:lvl1pPr>
          </a:lstStyle>
          <a:p>
            <a:pPr lvl="0"/>
            <a:r>
              <a:rPr lang="zh-CN" altLang="en-US"/>
              <a:t>第几章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 hasCustomPrompt="1"/>
          </p:nvPr>
        </p:nvSpPr>
        <p:spPr>
          <a:xfrm>
            <a:off x="2158365" y="3500755"/>
            <a:ext cx="5638800" cy="6858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anchor="t"/>
          <a:lstStyle>
            <a:lvl1pPr marL="0" lvl="0" indent="0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1pPr>
            <a:lvl2pPr marL="457200" lvl="1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2pPr>
            <a:lvl3pPr marL="914400" lvl="2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3pPr>
            <a:lvl4pPr marL="1371600" lvl="3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4pPr>
            <a:lvl5pPr marL="1828800" lvl="4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/>
              <a:t>章标题章标题章标题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2410" y="4829175"/>
            <a:ext cx="1600200" cy="139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3520" y="148590"/>
            <a:ext cx="2400300" cy="277114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345690" y="3337560"/>
            <a:ext cx="5626735" cy="76200"/>
            <a:chOff x="1733" y="2040"/>
            <a:chExt cx="8861" cy="120"/>
          </a:xfrm>
        </p:grpSpPr>
        <p:sp>
          <p:nvSpPr>
            <p:cNvPr id="2" name="矩形 1"/>
            <p:cNvSpPr/>
            <p:nvPr userDrawn="1"/>
          </p:nvSpPr>
          <p:spPr>
            <a:xfrm>
              <a:off x="1733" y="2040"/>
              <a:ext cx="2493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4226" y="2040"/>
              <a:ext cx="1314" cy="1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5540" y="2040"/>
              <a:ext cx="5055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609600"/>
            <a:ext cx="20955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609600"/>
            <a:ext cx="6165022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0718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447800"/>
            <a:ext cx="410718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1236345" y="592455"/>
            <a:ext cx="45720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标题标题标题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 </a:t>
            </a:r>
            <a:r>
              <a:rPr lang="zh-CN" altLang="en-US"/>
              <a:t>第一级</a:t>
            </a:r>
            <a:endParaRPr lang="zh-CN" altLang="en-US"/>
          </a:p>
          <a:p>
            <a:pPr lvl="1"/>
            <a:r>
              <a:rPr lang="zh-CN" altLang="en-US"/>
              <a:t> 第二级</a:t>
            </a:r>
            <a:endParaRPr lang="zh-CN" altLang="en-US"/>
          </a:p>
          <a:p>
            <a:pPr lvl="2"/>
            <a:r>
              <a:rPr lang="zh-CN" altLang="en-US"/>
              <a:t> 第三级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47650" y="533400"/>
            <a:ext cx="791845" cy="744855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1100455" y="1295400"/>
            <a:ext cx="5972175" cy="76200"/>
            <a:chOff x="1733" y="2040"/>
            <a:chExt cx="8861" cy="120"/>
          </a:xfrm>
        </p:grpSpPr>
        <p:sp>
          <p:nvSpPr>
            <p:cNvPr id="4" name="矩形 3"/>
            <p:cNvSpPr/>
            <p:nvPr userDrawn="1"/>
          </p:nvSpPr>
          <p:spPr>
            <a:xfrm>
              <a:off x="1733" y="2040"/>
              <a:ext cx="2493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4226" y="2040"/>
              <a:ext cx="1314" cy="1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5540" y="2040"/>
              <a:ext cx="5055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w"/>
        <a:defRPr sz="3200" b="0" i="0" u="none" kern="1200" baseline="0">
          <a:solidFill>
            <a:srgbClr val="080808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ü"/>
        <a:defRPr sz="2400" b="1" i="0" u="none" kern="1200" baseline="0">
          <a:solidFill>
            <a:srgbClr val="333333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"/>
        <a:defRPr sz="2000" b="0" i="0" u="none" kern="1200" baseline="0">
          <a:solidFill>
            <a:srgbClr val="333333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None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defTabSz="914400"/>
            <a:r>
              <a:rPr lang="zh-CN" altLang="en-US" kern="1200" baseline="0" dirty="0">
                <a:latin typeface="Arial" panose="020B0604020202020204" pitchFamily="34" charset="0"/>
                <a:ea typeface="隶书" panose="02010509060101010101" pitchFamily="1" charset="-122"/>
              </a:rPr>
              <a:t>第3章</a:t>
            </a:r>
            <a:endParaRPr lang="zh-CN" altLang="en-US" kern="1200" baseline="0" dirty="0">
              <a:latin typeface="Arial" panose="020B0604020202020204" pitchFamily="34" charset="0"/>
              <a:ea typeface="隶书" panose="02010509060101010101" pitchFamily="1" charset="-122"/>
            </a:endParaRPr>
          </a:p>
        </p:txBody>
      </p:sp>
      <p:sp>
        <p:nvSpPr>
          <p:cNvPr id="10243" name="副标题 10242"/>
          <p:cNvSpPr>
            <a:spLocks noGrp="1"/>
          </p:cNvSpPr>
          <p:nvPr>
            <p:ph type="subTitle" idx="1"/>
          </p:nvPr>
        </p:nvSpPr>
        <p:spPr>
          <a:xfrm>
            <a:off x="3203575" y="3473450"/>
            <a:ext cx="2895600" cy="685800"/>
          </a:xfrm>
        </p:spPr>
        <p:txBody>
          <a:bodyPr anchor="t"/>
          <a:p>
            <a:pPr defTabSz="914400"/>
            <a:r>
              <a:rPr lang="en-US" altLang="zh-CN" sz="3200" kern="1200" baseline="0">
                <a:latin typeface="Arial" panose="020B0604020202020204" pitchFamily="34" charset="0"/>
                <a:ea typeface="黑体" panose="02010609060101010101" pitchFamily="2" charset="-122"/>
              </a:rPr>
              <a:t>JSP </a:t>
            </a:r>
            <a:r>
              <a:rPr lang="zh-CN" altLang="en-US" sz="3200" kern="1200" baseline="0">
                <a:latin typeface="Arial" panose="020B0604020202020204" pitchFamily="34" charset="0"/>
                <a:ea typeface="黑体" panose="02010609060101010101" pitchFamily="2" charset="-122"/>
              </a:rPr>
              <a:t>内置对象</a:t>
            </a:r>
            <a:endParaRPr lang="zh-CN" altLang="en-US" sz="3200" kern="1200" baseline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9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/>
              <a:t>Web程序</a:t>
            </a:r>
            <a:endParaRPr lang="zh-CN" altLang="en-US" sz="3600" dirty="0"/>
          </a:p>
        </p:txBody>
      </p:sp>
      <p:sp>
        <p:nvSpPr>
          <p:cNvPr id="19459" name="文本占位符 1945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>
                <a:solidFill>
                  <a:schemeClr val="tx1"/>
                </a:solidFill>
              </a:rPr>
              <a:t>应用于Web的编程语言</a:t>
            </a:r>
            <a:r>
              <a:rPr lang="zh-CN" altLang="en-US" sz="2800" dirty="0"/>
              <a:t>：</a:t>
            </a:r>
            <a:endParaRPr lang="zh-CN" altLang="en-US" sz="2800" dirty="0"/>
          </a:p>
          <a:p>
            <a:pPr lvl="1"/>
            <a:r>
              <a:rPr lang="zh-CN" altLang="en-US" dirty="0"/>
              <a:t> CGI</a:t>
            </a:r>
            <a:endParaRPr lang="zh-CN" altLang="en-US" dirty="0"/>
          </a:p>
          <a:p>
            <a:pPr lvl="1"/>
            <a:r>
              <a:rPr lang="zh-CN" altLang="en-US" dirty="0"/>
              <a:t>PHP</a:t>
            </a:r>
            <a:endParaRPr lang="zh-CN" altLang="en-US" dirty="0"/>
          </a:p>
          <a:p>
            <a:pPr lvl="1"/>
            <a:r>
              <a:rPr lang="zh-CN" altLang="en-US" dirty="0"/>
              <a:t>ASP</a:t>
            </a:r>
            <a:endParaRPr lang="zh-CN" altLang="en-US" dirty="0"/>
          </a:p>
          <a:p>
            <a:pPr lvl="1"/>
            <a:r>
              <a:rPr lang="zh-CN" altLang="en-US" dirty="0"/>
              <a:t>JSP</a:t>
            </a:r>
            <a:endParaRPr lang="zh-CN" altLang="en-US" dirty="0"/>
          </a:p>
          <a:p>
            <a:pPr lvl="1"/>
            <a:r>
              <a:rPr lang="zh-CN" altLang="en-US" dirty="0"/>
              <a:t>。。。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3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charRg st="13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9459">
                                            <p:txEl>
                                              <p:charRg st="18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22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9459">
                                            <p:txEl>
                                              <p:charRg st="22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26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9459">
                                            <p:txEl>
                                              <p:charRg st="26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3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9459">
                                            <p:txEl>
                                              <p:charRg st="3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建立 </a:t>
            </a:r>
            <a:r>
              <a:rPr lang="en-US" altLang="zh-CN" sz="3600"/>
              <a:t>Web </a:t>
            </a:r>
            <a:r>
              <a:rPr lang="zh-CN" altLang="en-US" sz="3600"/>
              <a:t>项目</a:t>
            </a:r>
            <a:endParaRPr lang="zh-CN" altLang="en-US" sz="3600"/>
          </a:p>
        </p:txBody>
      </p:sp>
      <p:sp>
        <p:nvSpPr>
          <p:cNvPr id="20483" name="文本占位符 2048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创建Web网站所涉及的几个步骤如下：</a:t>
            </a:r>
            <a:endParaRPr lang="zh-CN" altLang="en-US" sz="2800" dirty="0"/>
          </a:p>
          <a:p>
            <a:pPr lvl="1"/>
            <a:r>
              <a:rPr lang="zh-CN" altLang="en-US" dirty="0"/>
              <a:t> 创建Web项目：建立基本结构</a:t>
            </a:r>
            <a:endParaRPr lang="zh-CN" altLang="en-US" dirty="0"/>
          </a:p>
          <a:p>
            <a:pPr lvl="1"/>
            <a:r>
              <a:rPr lang="zh-CN" altLang="en-US" dirty="0"/>
              <a:t> 设计Web项目的目录结构：将网站中的各个文件分门别类</a:t>
            </a:r>
            <a:endParaRPr lang="zh-CN" altLang="en-US" dirty="0"/>
          </a:p>
          <a:p>
            <a:pPr lvl="1"/>
            <a:r>
              <a:rPr lang="zh-CN" altLang="en-US" dirty="0"/>
              <a:t> 编写Web项目的代码：编写网页</a:t>
            </a:r>
            <a:endParaRPr lang="zh-CN" altLang="en-US" dirty="0"/>
          </a:p>
          <a:p>
            <a:pPr lvl="1"/>
            <a:r>
              <a:rPr lang="zh-CN" altLang="en-US" dirty="0"/>
              <a:t> 部署Web项目：在服务器中运行该项目</a:t>
            </a:r>
            <a:endParaRPr lang="zh-CN" altLang="en-US" dirty="0"/>
          </a:p>
          <a:p>
            <a:pPr lvl="2">
              <a:buNone/>
            </a:pPr>
            <a:endParaRPr lang="zh-CN" altLang="en-US" i="1" dirty="0">
              <a:solidFill>
                <a:srgbClr val="FF3300"/>
              </a:solidFill>
            </a:endParaRPr>
          </a:p>
          <a:p>
            <a:pPr lvl="2">
              <a:buNone/>
            </a:pPr>
            <a:r>
              <a:rPr lang="zh-CN" altLang="en-US" i="1" dirty="0">
                <a:solidFill>
                  <a:srgbClr val="FF3300"/>
                </a:solidFill>
              </a:rPr>
              <a:t>在MyEclipse中创建Web项目见课本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charRg st="19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3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20483">
                                            <p:txEl>
                                              <p:charRg st="35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63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20483">
                                            <p:txEl>
                                              <p:charRg st="63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8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20483">
                                            <p:txEl>
                                              <p:charRg st="80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15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目录结构</a:t>
            </a:r>
            <a:endParaRPr lang="zh-CN" altLang="en-US" sz="3600"/>
          </a:p>
        </p:txBody>
      </p:sp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Web项目要求按特定的目录结构组织文件，当在MyEclipse中创建完毕新的Web项目，就可以在MyEclipse的"Package Explorer"中看到该Web项目的目录结构，由MyEclipse自动生成。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507">
                                            <p:txEl>
                                              <p:charRg st="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charRg st="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25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/>
              <a:t>目录用途</a:t>
            </a:r>
            <a:endParaRPr lang="zh-CN" altLang="en-US" sz="3600" dirty="0"/>
          </a:p>
        </p:txBody>
      </p:sp>
      <p:sp>
        <p:nvSpPr>
          <p:cNvPr id="22531" name="文本占位符 2253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src目录：用来存放Java源文件。</a:t>
            </a:r>
            <a:endParaRPr lang="zh-CN" altLang="en-US" sz="2800" dirty="0"/>
          </a:p>
          <a:p>
            <a:r>
              <a:rPr lang="zh-CN" altLang="en-US" sz="2800" dirty="0"/>
              <a:t>WebRoot目录：是该Web应用的顶层目录，也称为文档根目录，由以下部分组成：</a:t>
            </a:r>
            <a:r>
              <a:rPr lang="zh-CN" altLang="en-US" dirty="0"/>
              <a:t> </a:t>
            </a:r>
            <a:endParaRPr lang="zh-CN" altLang="en-US" dirty="0"/>
          </a:p>
          <a:p>
            <a:pPr lvl="1"/>
            <a:r>
              <a:rPr lang="zh-CN" altLang="en-US" dirty="0"/>
              <a:t> 两个重要目录(不要随意修改或者删除)：    </a:t>
            </a:r>
            <a:endParaRPr lang="zh-CN" altLang="en-US" dirty="0"/>
          </a:p>
          <a:p>
            <a:pPr lvl="2"/>
            <a:r>
              <a:rPr lang="zh-CN" altLang="en-US" dirty="0"/>
              <a:t>WEB-INF目录：该目录存在于文档根目录下。但是该目录不能被引用，也就是说，该目录下存放的文件无法对外发布，当然就无法被用户访问到了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6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charRg st="61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86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charRg st="86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235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/>
              <a:t>目录用途</a:t>
            </a:r>
            <a:endParaRPr lang="zh-CN" altLang="en-US" sz="3600" dirty="0"/>
          </a:p>
        </p:txBody>
      </p:sp>
      <p:sp>
        <p:nvSpPr>
          <p:cNvPr id="23555" name="文本占位符 2355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buNone/>
            </a:pPr>
            <a:endParaRPr lang="zh-CN" altLang="en-US" dirty="0"/>
          </a:p>
          <a:p>
            <a:pPr lvl="2"/>
            <a:r>
              <a:rPr lang="zh-CN" altLang="en-US" dirty="0"/>
              <a:t>META-INF目录：系统自动生成，存放系统描述信息，一般情况下使用较少</a:t>
            </a:r>
            <a:endParaRPr lang="zh-CN" altLang="en-US" dirty="0"/>
          </a:p>
          <a:p>
            <a:pPr lvl="1"/>
            <a:r>
              <a:rPr lang="zh-CN" altLang="en-US" dirty="0"/>
              <a:t>	其他目录，主要是网站中的一些用户文件，包括HTML网页、CSS文件、图像文件、JSP 文件等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1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3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38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45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部署</a:t>
            </a:r>
            <a:endParaRPr lang="zh-CN" altLang="en-US" sz="3600"/>
          </a:p>
        </p:txBody>
      </p:sp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页面编写完成之后，必须要将整个项目放到服务器中去运行，这叫做部署Web项目，具体操作步骤分为以下几步：</a:t>
            </a:r>
            <a:endParaRPr lang="zh-CN" altLang="en-US" sz="2800" dirty="0"/>
          </a:p>
          <a:p>
            <a:pPr lvl="1"/>
            <a:r>
              <a:rPr lang="zh-CN" altLang="en-US" dirty="0"/>
              <a:t> 单击MyEclipse工具栏上的部署图标</a:t>
            </a:r>
            <a:endParaRPr lang="zh-CN" altLang="en-US" dirty="0"/>
          </a:p>
          <a:p>
            <a:pPr lvl="1"/>
            <a:r>
              <a:rPr lang="zh-CN" altLang="en-US" dirty="0"/>
              <a:t> 在新弹出的对话框中选择欲部署的项目，接着单击Add按钮</a:t>
            </a:r>
            <a:endParaRPr lang="zh-CN" altLang="en-US" sz="2800" dirty="0"/>
          </a:p>
          <a:p>
            <a:pPr lvl="1"/>
            <a:r>
              <a:rPr lang="zh-CN" altLang="en-US" dirty="0"/>
              <a:t>  在下一个新弹出的对话框中，选择server为Tomcat 6.x，然后单击"Finish"按钮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52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charRg st="52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74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charRg st="74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03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charRg st="103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256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/>
              <a:t>运行</a:t>
            </a:r>
            <a:endParaRPr lang="zh-CN" altLang="en-US" sz="3600" dirty="0"/>
          </a:p>
        </p:txBody>
      </p:sp>
      <p:sp>
        <p:nvSpPr>
          <p:cNvPr id="25603" name="文本占位符 2560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部署Web项目后，就要开始访问页面：</a:t>
            </a:r>
            <a:endParaRPr lang="zh-CN" altLang="en-US" sz="2800" dirty="0"/>
          </a:p>
          <a:p>
            <a:pPr lvl="1"/>
            <a:r>
              <a:rPr lang="zh-CN" altLang="en-US" dirty="0"/>
              <a:t> 	运 行 Tomcat   6.x 服 务 器 ( 前 面 已 经 叙 述 过 ) ， 开 启 IE 窗 口 ， 输 入 URL 为http://localhost:8080/Prj03/welcome.jsp，按回车键并查看运行结果</a:t>
            </a:r>
            <a:endParaRPr lang="zh-CN" altLang="en-US" dirty="0"/>
          </a:p>
          <a:p>
            <a:pPr lvl="1"/>
            <a:r>
              <a:rPr lang="zh-CN" altLang="en-US" dirty="0"/>
              <a:t>项目已经被放到了服务器中，路径是：	C:\ProgramFiles\ApacheSoftwareFoundation\Tomcat 6.0\webapps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9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charRg st="19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38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charRg st="138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6625"/>
          <p:cNvSpPr>
            <a:spLocks noGrp="1"/>
          </p:cNvSpPr>
          <p:nvPr>
            <p:ph type="title"/>
          </p:nvPr>
        </p:nvSpPr>
        <p:spPr>
          <a:xfrm>
            <a:off x="1090295" y="598170"/>
            <a:ext cx="6038850" cy="685800"/>
          </a:xfrm>
        </p:spPr>
        <p:txBody>
          <a:bodyPr anchor="ctr"/>
          <a:p>
            <a:r>
              <a:rPr lang="zh-CN" altLang="en-US" dirty="0"/>
              <a:t>开发Web程序的常见错误</a:t>
            </a:r>
            <a:endParaRPr lang="zh-CN" altLang="en-US" dirty="0"/>
          </a:p>
        </p:txBody>
      </p:sp>
      <p:sp>
        <p:nvSpPr>
          <p:cNvPr id="26627" name="文本占位符 2662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未启动 Tomcat</a:t>
            </a:r>
            <a:endParaRPr lang="zh-CN" altLang="en-US" dirty="0"/>
          </a:p>
          <a:p>
            <a:r>
              <a:rPr lang="zh-CN" altLang="en-US" sz="2800" dirty="0"/>
              <a:t>未部署 Web 应用就访问</a:t>
            </a:r>
            <a:endParaRPr lang="zh-CN" altLang="en-US" sz="2800" dirty="0"/>
          </a:p>
          <a:p>
            <a:r>
              <a:rPr lang="zh-CN" altLang="en-US" sz="2800" dirty="0"/>
              <a:t>URL 输入错误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276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注释</a:t>
            </a:r>
            <a:endParaRPr lang="zh-CN" altLang="en-US" sz="3600"/>
          </a:p>
        </p:txBody>
      </p:sp>
      <p:sp>
        <p:nvSpPr>
          <p:cNvPr id="27651" name="文本占位符 2765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endParaRPr lang="zh-CN" altLang="en-US" dirty="0"/>
          </a:p>
          <a:p>
            <a:r>
              <a:rPr lang="zh-CN" altLang="en-US" dirty="0"/>
              <a:t>一类是能够发送给客户端，可以在源代码文件中显示出其内容。主要是以HTML 注释语法出现：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   	</a:t>
            </a:r>
            <a:r>
              <a:rPr lang="zh-CN" altLang="en-US" dirty="0">
                <a:solidFill>
                  <a:srgbClr val="FF3300"/>
                </a:solidFill>
              </a:rPr>
              <a:t>&lt;!--  注释内容  --&gt;</a:t>
            </a:r>
            <a:r>
              <a:rPr lang="zh-CN" altLang="en-US" dirty="0"/>
              <a:t> </a:t>
            </a:r>
            <a:endParaRPr lang="zh-CN" altLang="en-US" sz="3600" dirty="0"/>
          </a:p>
          <a:p>
            <a:pPr>
              <a:buNone/>
            </a:pP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2" charset="-122"/>
              </a:rPr>
              <a:t> </a:t>
            </a:r>
            <a:endParaRPr lang="zh-CN" altLang="en-US" sz="3600" dirty="0">
              <a:solidFill>
                <a:srgbClr val="FF3300"/>
              </a:solidFill>
              <a:latin typeface="黑体" panose="02010609060101010101" pitchFamily="2" charset="-122"/>
            </a:endParaRPr>
          </a:p>
        </p:txBody>
      </p:sp>
      <p:sp>
        <p:nvSpPr>
          <p:cNvPr id="27652" name="文本框 27651"/>
          <p:cNvSpPr txBox="1"/>
          <p:nvPr/>
        </p:nvSpPr>
        <p:spPr>
          <a:xfrm>
            <a:off x="396875" y="1773238"/>
            <a:ext cx="778192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lvl="0" algn="l" eaLnBrk="1" latinLnBrk="0" hangingPunct="1"/>
            <a:r>
              <a:rPr lang="zh-CN" altLang="en-US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注释是代码不可或缺的重要组成部分。JSP  注释可以分成两类：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286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注释</a:t>
            </a:r>
            <a:endParaRPr lang="zh-CN" altLang="en-US" sz="3600"/>
          </a:p>
        </p:txBody>
      </p:sp>
      <p:sp>
        <p:nvSpPr>
          <p:cNvPr id="28675" name="文本占位符 28674"/>
          <p:cNvSpPr>
            <a:spLocks noGrp="1"/>
          </p:cNvSpPr>
          <p:nvPr>
            <p:ph type="body" idx="1"/>
          </p:nvPr>
        </p:nvSpPr>
        <p:spPr>
          <a:xfrm>
            <a:off x="323850" y="1339850"/>
            <a:ext cx="7637463" cy="4752975"/>
          </a:xfrm>
        </p:spPr>
        <p:txBody>
          <a:bodyPr/>
          <a:p>
            <a:pPr>
              <a:buNone/>
            </a:pPr>
            <a:endParaRPr lang="zh-CN" altLang="en-US" dirty="0"/>
          </a:p>
          <a:p>
            <a:r>
              <a:rPr lang="zh-CN" altLang="en-US" sz="2800" dirty="0"/>
              <a:t>另一类是不能发送给客户端的，也就是说不会在客户端的源代码文件中显示其内容，仅提供给程序员阅读的，分为两种：</a:t>
            </a:r>
            <a:r>
              <a:rPr lang="zh-CN" altLang="en-US" dirty="0"/>
              <a:t> </a:t>
            </a:r>
            <a:endParaRPr lang="zh-CN" altLang="en-US" dirty="0"/>
          </a:p>
          <a:p>
            <a:pPr lvl="2"/>
            <a:r>
              <a:rPr lang="zh-CN" altLang="en-US" dirty="0"/>
              <a:t>JSP 注释语法:</a:t>
            </a:r>
            <a:r>
              <a:rPr lang="zh-CN" altLang="en-US" dirty="0">
                <a:solidFill>
                  <a:srgbClr val="FF3300"/>
                </a:solidFill>
              </a:rPr>
              <a:t> &lt;%--  注释内容  --%&gt; </a:t>
            </a:r>
            <a:endParaRPr lang="zh-CN" altLang="en-US" dirty="0">
              <a:solidFill>
                <a:schemeClr val="tx1"/>
              </a:solidFill>
            </a:endParaRPr>
          </a:p>
          <a:p>
            <a:pPr lvl="2"/>
            <a:r>
              <a:rPr lang="zh-CN" altLang="en-US" dirty="0">
                <a:solidFill>
                  <a:schemeClr val="tx2"/>
                </a:solidFill>
                <a:latin typeface="黑体" panose="02010609060101010101" pitchFamily="2" charset="-122"/>
              </a:rPr>
              <a:t>Java 代码注释：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2" charset="-122"/>
              </a:rPr>
              <a:t>//注释内容 	/*  注释内容  */ </a:t>
            </a:r>
            <a:endParaRPr lang="zh-CN" altLang="en-US" dirty="0">
              <a:solidFill>
                <a:srgbClr val="FF3300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本课教学内容</a:t>
            </a:r>
            <a:endParaRPr lang="zh-CN" altLang="en-US"/>
          </a:p>
        </p:txBody>
      </p:sp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xfrm>
            <a:off x="684213" y="1484313"/>
            <a:ext cx="7637462" cy="4751387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800" dirty="0"/>
              <a:t>B/S结构</a:t>
            </a:r>
            <a:endParaRPr lang="zh-CN" altLang="en-US" sz="2800" dirty="0"/>
          </a:p>
          <a:p>
            <a:pPr>
              <a:lnSpc>
                <a:spcPct val="100000"/>
              </a:lnSpc>
            </a:pPr>
            <a:r>
              <a:rPr lang="zh-CN" altLang="en-US" sz="2800" dirty="0"/>
              <a:t>建立Web项目</a:t>
            </a:r>
            <a:endParaRPr lang="zh-CN" altLang="en-US" sz="2800" dirty="0"/>
          </a:p>
          <a:p>
            <a:pPr>
              <a:lnSpc>
                <a:spcPct val="100000"/>
              </a:lnSpc>
            </a:pPr>
            <a:r>
              <a:rPr lang="zh-CN" altLang="en-US" sz="2800" dirty="0"/>
              <a:t>注释</a:t>
            </a:r>
            <a:endParaRPr lang="zh-CN" altLang="en-US" sz="2800" dirty="0"/>
          </a:p>
          <a:p>
            <a:pPr>
              <a:lnSpc>
                <a:spcPct val="100000"/>
              </a:lnSpc>
            </a:pPr>
            <a:r>
              <a:rPr lang="zh-CN" altLang="en-US" sz="2800" dirty="0"/>
              <a:t>jsp表达式、程序段和声明</a:t>
            </a:r>
            <a:endParaRPr lang="zh-CN" altLang="en-US" sz="2800" dirty="0"/>
          </a:p>
          <a:p>
            <a:pPr>
              <a:lnSpc>
                <a:spcPct val="100000"/>
              </a:lnSpc>
            </a:pPr>
            <a:r>
              <a:rPr lang="zh-CN" altLang="en-US" sz="2800" dirty="0"/>
              <a:t>URL传值</a:t>
            </a:r>
            <a:endParaRPr lang="zh-CN" altLang="en-US" sz="2800" dirty="0"/>
          </a:p>
          <a:p>
            <a:pPr>
              <a:lnSpc>
                <a:spcPct val="100000"/>
              </a:lnSpc>
            </a:pPr>
            <a:r>
              <a:rPr lang="zh-CN" altLang="en-US" sz="2800" dirty="0"/>
              <a:t>jsp指令和动作</a:t>
            </a:r>
            <a:endParaRPr lang="zh-CN" altLang="en-US" sz="2800" dirty="0"/>
          </a:p>
          <a:p>
            <a:pPr>
              <a:lnSpc>
                <a:spcPct val="100000"/>
              </a:lnSpc>
            </a:pPr>
            <a:r>
              <a:rPr lang="zh-CN" altLang="en-US" sz="2800" dirty="0"/>
              <a:t>表单开发</a:t>
            </a:r>
            <a:endParaRPr lang="zh-CN" altLang="en-US" sz="2800" dirty="0"/>
          </a:p>
          <a:p>
            <a:pPr>
              <a:lnSpc>
                <a:spcPct val="100000"/>
              </a:lnSpc>
            </a:pPr>
            <a:r>
              <a:rPr lang="zh-CN" altLang="en-US" sz="2800" dirty="0"/>
              <a:t>隐藏表单</a:t>
            </a:r>
            <a:endParaRPr lang="zh-CN" altLang="en-US" sz="2800" dirty="0"/>
          </a:p>
          <a:p>
            <a:pPr>
              <a:lnSpc>
                <a:spcPct val="100000"/>
              </a:lnSpc>
            </a:pPr>
            <a:r>
              <a:rPr lang="zh-CN" altLang="en-US" sz="2800" dirty="0"/>
              <a:t>中文乱码问题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29697"/>
          <p:cNvSpPr>
            <a:spLocks noGrp="1"/>
          </p:cNvSpPr>
          <p:nvPr>
            <p:ph type="title"/>
          </p:nvPr>
        </p:nvSpPr>
        <p:spPr>
          <a:xfrm>
            <a:off x="1079500" y="609600"/>
            <a:ext cx="5822950" cy="685800"/>
          </a:xfrm>
        </p:spPr>
        <p:txBody>
          <a:bodyPr anchor="ctr"/>
          <a:p>
            <a:r>
              <a:rPr lang="zh-CN" altLang="en-US" sz="3600"/>
              <a:t>表达式、程序段和声明</a:t>
            </a:r>
            <a:endParaRPr lang="zh-CN" altLang="en-US" sz="3600"/>
          </a:p>
        </p:txBody>
      </p:sp>
      <p:sp>
        <p:nvSpPr>
          <p:cNvPr id="29699" name="文本占位符 2969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JSP 表达式的作用是定义 JSP 的一些输出。表达式基本语法如下所示：</a:t>
            </a:r>
            <a:endParaRPr lang="zh-CN" altLang="en-US" sz="2800" dirty="0"/>
          </a:p>
          <a:p>
            <a:pPr lvl="1"/>
            <a:r>
              <a:rPr lang="zh-CN" altLang="en-US" dirty="0"/>
              <a:t> 	&lt;%=变量/返回值/表达式%&gt;  </a:t>
            </a:r>
            <a:endParaRPr lang="zh-CN" altLang="en-US" dirty="0"/>
          </a:p>
          <a:p>
            <a:r>
              <a:rPr lang="zh-CN" altLang="en-US" sz="2800" dirty="0"/>
              <a:t>JSP 表达式的作用是将其里面内容所运算的结果输出到客户端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307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200"/>
              <a:t>表达式、程序段和声明</a:t>
            </a:r>
            <a:endParaRPr lang="zh-CN" altLang="en-US" sz="3200"/>
          </a:p>
        </p:txBody>
      </p:sp>
      <p:sp>
        <p:nvSpPr>
          <p:cNvPr id="30723" name="文本占位符 3072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使用 JSP 表达式，需要注意几个细节：</a:t>
            </a:r>
            <a:endParaRPr lang="zh-CN" altLang="en-US" sz="2800" dirty="0"/>
          </a:p>
          <a:p>
            <a:pPr lvl="1"/>
            <a:r>
              <a:rPr lang="zh-CN" altLang="en-US" dirty="0"/>
              <a:t> JSP 表达式中不能用";"结束</a:t>
            </a:r>
            <a:endParaRPr lang="zh-CN" altLang="en-US" dirty="0"/>
          </a:p>
          <a:p>
            <a:pPr lvl="1"/>
            <a:r>
              <a:rPr lang="zh-CN" altLang="en-US" dirty="0"/>
              <a:t> 在 JSP 表达式中不能出现多条语句</a:t>
            </a:r>
            <a:endParaRPr lang="zh-CN" altLang="en-US" dirty="0"/>
          </a:p>
          <a:p>
            <a:pPr lvl="1"/>
            <a:r>
              <a:rPr lang="zh-CN" altLang="en-US" dirty="0"/>
              <a:t>JSP表达式的内容一定是字符串类型，或者能通过 toString()函数转换成字符串的形式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zh-CN" altLang="en-US" sz="2400" i="1" dirty="0">
                <a:solidFill>
                  <a:schemeClr val="accent2"/>
                </a:solidFill>
              </a:rPr>
              <a:t>*详细代码示例见课本</a:t>
            </a:r>
            <a:endParaRPr lang="zh-CN" altLang="en-US" sz="240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21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723">
                                            <p:txEl>
                                              <p:charRg st="21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3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0723">
                                            <p:txEl>
                                              <p:charRg st="39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59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0723">
                                            <p:txEl>
                                              <p:charRg st="59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317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URL </a:t>
            </a:r>
            <a:r>
              <a:rPr lang="zh-CN" altLang="en-US" sz="3600"/>
              <a:t>传值</a:t>
            </a:r>
            <a:endParaRPr lang="zh-CN" altLang="en-US" sz="3600"/>
          </a:p>
        </p:txBody>
      </p:sp>
      <p:sp>
        <p:nvSpPr>
          <p:cNvPr id="31747" name="文本占位符 3174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HTTP 是无状态的协议。Web 页面本身无法向下一个页面传递信息，如果需要让下一个 页面得知该页面中的值，除非通过服务器。Web 页面之间传递数据，是 Web 程序的重要功 能，其流程如图：</a:t>
            </a:r>
            <a:endParaRPr lang="zh-CN" altLang="en-US" sz="2800" dirty="0"/>
          </a:p>
          <a:p>
            <a:pPr lvl="1">
              <a:buNone/>
            </a:pPr>
            <a:endParaRPr lang="zh-CN" altLang="en-US" dirty="0"/>
          </a:p>
          <a:p>
            <a:pPr>
              <a:buNone/>
            </a:pPr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327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URL </a:t>
            </a:r>
            <a:r>
              <a:rPr lang="zh-CN" altLang="en-US" sz="3600"/>
              <a:t>传值</a:t>
            </a:r>
            <a:endParaRPr lang="zh-CN" altLang="en-US" sz="3600"/>
          </a:p>
        </p:txBody>
      </p:sp>
      <p:sp>
        <p:nvSpPr>
          <p:cNvPr id="32771" name="文本占位符 3277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buNone/>
            </a:pPr>
            <a:endParaRPr lang="zh-CN" altLang="en-US" sz="2800" dirty="0"/>
          </a:p>
          <a:p>
            <a:pPr lvl="1">
              <a:buNone/>
            </a:pPr>
            <a:endParaRPr lang="zh-CN" altLang="en-US" dirty="0"/>
          </a:p>
          <a:p>
            <a:pPr>
              <a:buNone/>
            </a:pPr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32772" name="矩形 32771"/>
          <p:cNvSpPr/>
          <p:nvPr/>
        </p:nvSpPr>
        <p:spPr>
          <a:xfrm flipV="1">
            <a:off x="1044575" y="2133600"/>
            <a:ext cx="2736850" cy="1008063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anchor="ctr"/>
          <a:p>
            <a:pPr lvl="0" algn="ctr" eaLnBrk="1" latinLnBrk="0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客户端页面1输入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1" latinLnBrk="0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guokehua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3" name="矩形 32772"/>
          <p:cNvSpPr/>
          <p:nvPr/>
        </p:nvSpPr>
        <p:spPr>
          <a:xfrm flipV="1">
            <a:off x="1044575" y="3498850"/>
            <a:ext cx="2720975" cy="122555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vert="horz" wrap="none" anchor="ctr"/>
          <a:p>
            <a:pPr lvl="0" algn="ctr" eaLnBrk="1" latinLnBrk="0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客户端页面2显示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1" latinLnBrk="0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guokehua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4" name="矩形 32773"/>
          <p:cNvSpPr/>
          <p:nvPr/>
        </p:nvSpPr>
        <p:spPr>
          <a:xfrm>
            <a:off x="5654675" y="1846263"/>
            <a:ext cx="1654175" cy="3313112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2775" name="矩形 32774"/>
          <p:cNvSpPr/>
          <p:nvPr/>
        </p:nvSpPr>
        <p:spPr>
          <a:xfrm flipV="1">
            <a:off x="5799138" y="1987550"/>
            <a:ext cx="1366837" cy="3025775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anchor="ctr"/>
          <a:p>
            <a:pPr lvl="0" algn="ctr" eaLnBrk="1" latinLnBrk="0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P2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6" name="直接连接符 32775"/>
          <p:cNvSpPr/>
          <p:nvPr/>
        </p:nvSpPr>
        <p:spPr>
          <a:xfrm>
            <a:off x="3779838" y="2708275"/>
            <a:ext cx="2017712" cy="3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77" name="直接连接符 32776"/>
          <p:cNvSpPr/>
          <p:nvPr/>
        </p:nvSpPr>
        <p:spPr>
          <a:xfrm flipH="1">
            <a:off x="3779838" y="3860800"/>
            <a:ext cx="2017712" cy="3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78" name="矩形 32777"/>
          <p:cNvSpPr/>
          <p:nvPr/>
        </p:nvSpPr>
        <p:spPr>
          <a:xfrm flipV="1">
            <a:off x="3852863" y="2276475"/>
            <a:ext cx="1727200" cy="361950"/>
          </a:xfrm>
          <a:prstGeom prst="rect">
            <a:avLst/>
          </a:prstGeom>
          <a:noFill/>
          <a:ln w="9525">
            <a:noFill/>
          </a:ln>
        </p:spPr>
        <p:txBody>
          <a:bodyPr rot="10800000" wrap="none" anchor="ctr"/>
          <a:p>
            <a:pPr lvl="0" algn="ctr" eaLnBrk="1" latinLnBrk="0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发送guokehua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9" name="矩形 32778"/>
          <p:cNvSpPr/>
          <p:nvPr/>
        </p:nvSpPr>
        <p:spPr>
          <a:xfrm flipV="1">
            <a:off x="3924300" y="3359150"/>
            <a:ext cx="1439863" cy="358775"/>
          </a:xfrm>
          <a:prstGeom prst="rect">
            <a:avLst/>
          </a:prstGeom>
          <a:noFill/>
          <a:ln w="9525">
            <a:noFill/>
          </a:ln>
        </p:spPr>
        <p:txBody>
          <a:bodyPr rot="10800000" wrap="none" anchor="ctr"/>
          <a:p>
            <a:pPr lvl="0" algn="ctr" eaLnBrk="1" latinLnBrk="0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响应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80" name="矩形 32779"/>
          <p:cNvSpPr/>
          <p:nvPr/>
        </p:nvSpPr>
        <p:spPr>
          <a:xfrm flipV="1">
            <a:off x="5868988" y="1412875"/>
            <a:ext cx="1008062" cy="360363"/>
          </a:xfrm>
          <a:prstGeom prst="rect">
            <a:avLst/>
          </a:prstGeom>
          <a:noFill/>
          <a:ln w="9525">
            <a:noFill/>
          </a:ln>
        </p:spPr>
        <p:txBody>
          <a:bodyPr rot="10800000" wrap="none" anchor="ctr"/>
          <a:p>
            <a:pPr lvl="0" algn="ctr" eaLnBrk="1" latinLnBrk="0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服务器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337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URL </a:t>
            </a:r>
            <a:r>
              <a:rPr lang="zh-CN" altLang="en-US" sz="3600"/>
              <a:t>传值</a:t>
            </a:r>
            <a:endParaRPr lang="zh-CN" altLang="en-US" sz="3600"/>
          </a:p>
        </p:txBody>
      </p:sp>
      <p:sp>
        <p:nvSpPr>
          <p:cNvPr id="33795" name="文本占位符 3379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URL传值的局限性：</a:t>
            </a:r>
            <a:endParaRPr lang="zh-CN" altLang="en-US" sz="2800" dirty="0"/>
          </a:p>
          <a:p>
            <a:pPr lvl="1"/>
            <a:r>
              <a:rPr lang="zh-CN" altLang="en-US" dirty="0"/>
              <a:t> 传输的数据只能是字符串，对数据类型具有一定限制</a:t>
            </a:r>
            <a:endParaRPr lang="zh-CN" altLang="en-US" dirty="0"/>
          </a:p>
          <a:p>
            <a:pPr lvl="1"/>
            <a:r>
              <a:rPr lang="zh-CN" altLang="en-US" dirty="0"/>
              <a:t> 传输数据的值会在浏览器地址栏里面被看到，	秘密性要求很严格的数据(如密码)，不应该用 URL 方法来传值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1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charRg st="1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charRg st="1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3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5">
                                            <p:txEl>
                                              <p:charRg st="3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charRg st="3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348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URL </a:t>
            </a:r>
            <a:r>
              <a:rPr lang="zh-CN" altLang="en-US" sz="3600"/>
              <a:t>传值</a:t>
            </a:r>
            <a:endParaRPr lang="zh-CN" altLang="en-US" sz="3600"/>
          </a:p>
        </p:txBody>
      </p:sp>
      <p:sp>
        <p:nvSpPr>
          <p:cNvPr id="34819" name="文本占位符 3481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buNone/>
            </a:pPr>
            <a:endParaRPr lang="zh-CN" altLang="en-US" dirty="0"/>
          </a:p>
          <a:p>
            <a:r>
              <a:rPr lang="zh-CN" altLang="en-US" sz="2800" dirty="0"/>
              <a:t>URL传值的优势：</a:t>
            </a:r>
            <a:endParaRPr lang="zh-CN" altLang="en-US" sz="2800" dirty="0"/>
          </a:p>
          <a:p>
            <a:pPr lvl="1"/>
            <a:r>
              <a:rPr lang="zh-CN" altLang="en-US" dirty="0"/>
              <a:t> 	简单性和平台支持的多样性(没有浏览器不支持 URL)，很多程序还是用 URL 传值比较方便 集合框架包括接口、实现和算法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1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charRg st="1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charRg st="1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358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JSP </a:t>
            </a:r>
            <a:r>
              <a:rPr lang="zh-CN" altLang="en-US" sz="3600"/>
              <a:t>指令和动作</a:t>
            </a:r>
            <a:endParaRPr lang="zh-CN" altLang="en-US" sz="3600"/>
          </a:p>
        </p:txBody>
      </p:sp>
      <p:sp>
        <p:nvSpPr>
          <p:cNvPr id="35843" name="文本占位符 3584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JSP 指令告诉 JSP 引擎对 JSP 页面如何编译，不包含控制逻辑，不会产生任何可见的输 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   出。其用法如下：</a:t>
            </a:r>
            <a:endParaRPr lang="zh-CN" altLang="en-US" sz="2800" dirty="0"/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FF3300"/>
                </a:solidFill>
              </a:rPr>
              <a:t>&lt;%@  指令类别  属性 1= "属性值 1" 属性 n= "属性值 n"    %&gt; </a:t>
            </a:r>
            <a:endParaRPr lang="zh-CN" altLang="en-US" dirty="0">
              <a:solidFill>
                <a:srgbClr val="FF3300"/>
              </a:solidFill>
            </a:endParaRPr>
          </a:p>
          <a:p>
            <a:pPr lvl="1">
              <a:buNone/>
            </a:pPr>
            <a:r>
              <a:rPr lang="zh-CN" altLang="en-US" i="1" dirty="0">
                <a:solidFill>
                  <a:schemeClr val="accent2"/>
                </a:solidFill>
              </a:rPr>
              <a:t>* 注意，属性名大小写是敏感的</a:t>
            </a:r>
            <a:endParaRPr lang="zh-CN" altLang="en-US" i="1" dirty="0">
              <a:solidFill>
                <a:schemeClr val="accent2"/>
              </a:solidFill>
            </a:endParaRPr>
          </a:p>
          <a:p>
            <a:r>
              <a:rPr lang="zh-CN" altLang="en-US" sz="2800" dirty="0"/>
              <a:t>JSP 包含三个指令：page、include 和 taglib。其中，使用最多的是 page 指令和 include 指令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368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JSP </a:t>
            </a:r>
            <a:r>
              <a:rPr lang="zh-CN" altLang="en-US" sz="3600"/>
              <a:t>指令</a:t>
            </a:r>
            <a:endParaRPr lang="zh-CN" altLang="en-US" sz="3600"/>
          </a:p>
        </p:txBody>
      </p:sp>
      <p:sp>
        <p:nvSpPr>
          <p:cNvPr id="36867" name="文本占位符 36866"/>
          <p:cNvSpPr>
            <a:spLocks noGrp="1"/>
          </p:cNvSpPr>
          <p:nvPr>
            <p:ph type="body" idx="1"/>
          </p:nvPr>
        </p:nvSpPr>
        <p:spPr>
          <a:xfrm>
            <a:off x="828675" y="1412875"/>
            <a:ext cx="7637463" cy="4751388"/>
          </a:xfrm>
        </p:spPr>
        <p:txBody>
          <a:bodyPr/>
          <a:p>
            <a:r>
              <a:rPr lang="zh-CN" altLang="en-US" sz="2800" dirty="0"/>
              <a:t>page 指令的作用有：</a:t>
            </a:r>
            <a:endParaRPr lang="zh-CN" altLang="en-US" sz="2800" dirty="0"/>
          </a:p>
          <a:p>
            <a:pPr lvl="1"/>
            <a:r>
              <a:rPr lang="zh-CN" altLang="en-US" dirty="0"/>
              <a:t> 导入包：</a:t>
            </a:r>
            <a:r>
              <a:rPr lang="zh-CN" altLang="en-US" dirty="0">
                <a:solidFill>
                  <a:srgbClr val="FF3300"/>
                </a:solidFill>
              </a:rPr>
              <a:t>&lt;%@ page import="包名.类名" %&gt; </a:t>
            </a:r>
            <a:endParaRPr lang="zh-CN" altLang="en-US" dirty="0">
              <a:solidFill>
                <a:srgbClr val="FF3300"/>
              </a:solidFill>
            </a:endParaRPr>
          </a:p>
          <a:p>
            <a:pPr lvl="1"/>
            <a:r>
              <a:rPr lang="zh-CN" altLang="en-US" dirty="0"/>
              <a:t> 设定字符集：	</a:t>
            </a:r>
            <a:r>
              <a:rPr lang="zh-CN" altLang="en-US" dirty="0">
                <a:solidFill>
                  <a:srgbClr val="FF3300"/>
                </a:solidFill>
              </a:rPr>
              <a:t>&lt;%@ page pageEncoding="编码类名" %&gt; </a:t>
            </a:r>
            <a:endParaRPr lang="zh-CN" altLang="en-US" dirty="0">
              <a:solidFill>
                <a:srgbClr val="FF3300"/>
              </a:solidFill>
            </a:endParaRPr>
          </a:p>
          <a:p>
            <a:pPr lvl="1"/>
            <a:r>
              <a:rPr lang="zh-CN" altLang="en-US" dirty="0"/>
              <a:t>设定 MIME 类型和字符编码 :   </a:t>
            </a:r>
            <a:r>
              <a:rPr lang="zh-CN" altLang="en-US" dirty="0">
                <a:solidFill>
                  <a:srgbClr val="FF3300"/>
                </a:solidFill>
              </a:rPr>
              <a:t> &lt;%@ page contentType="MIME 类型; charset=字符编码"%&gt; </a:t>
            </a:r>
            <a:endParaRPr lang="zh-CN" altLang="en-US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378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JSP </a:t>
            </a:r>
            <a:r>
              <a:rPr lang="zh-CN" altLang="en-US" sz="3600"/>
              <a:t>指令</a:t>
            </a:r>
            <a:endParaRPr lang="zh-CN" altLang="en-US" sz="3600"/>
          </a:p>
        </p:txBody>
      </p:sp>
      <p:sp>
        <p:nvSpPr>
          <p:cNvPr id="37891" name="文本占位符 37890"/>
          <p:cNvSpPr>
            <a:spLocks noGrp="1"/>
          </p:cNvSpPr>
          <p:nvPr>
            <p:ph type="body" idx="1"/>
          </p:nvPr>
        </p:nvSpPr>
        <p:spPr>
          <a:xfrm>
            <a:off x="828675" y="1412875"/>
            <a:ext cx="7637463" cy="4751388"/>
          </a:xfrm>
        </p:spPr>
        <p:txBody>
          <a:bodyPr/>
          <a:p>
            <a:r>
              <a:rPr lang="zh-CN" altLang="en-US" sz="2800" dirty="0"/>
              <a:t>page 指令的作用有：</a:t>
            </a:r>
            <a:endParaRPr lang="zh-CN" altLang="en-US" dirty="0">
              <a:solidFill>
                <a:srgbClr val="FF3300"/>
              </a:solidFill>
            </a:endParaRPr>
          </a:p>
          <a:p>
            <a:pPr lvl="1"/>
            <a:r>
              <a:rPr lang="zh-CN" altLang="en-US" dirty="0"/>
              <a:t>设定错误页面： 在发生异常的页面上写：</a:t>
            </a:r>
            <a:r>
              <a:rPr lang="zh-CN" altLang="en-US" dirty="0">
                <a:solidFill>
                  <a:srgbClr val="FF3300"/>
                </a:solidFill>
              </a:rPr>
              <a:t>&lt;%@ page errorPage="anErrorPage.jsp" %&gt;</a:t>
            </a:r>
            <a:r>
              <a:rPr lang="zh-CN" altLang="en-US" dirty="0"/>
              <a:t>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     在anErrorPage.jsp页面上写：</a:t>
            </a:r>
            <a:r>
              <a:rPr lang="zh-CN" altLang="en-US" dirty="0">
                <a:solidFill>
                  <a:srgbClr val="FF3300"/>
                </a:solidFill>
              </a:rPr>
              <a:t>&lt;%@ page isErrorPage="true" %&gt;</a:t>
            </a:r>
            <a:endParaRPr lang="zh-CN" altLang="en-US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389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JSP </a:t>
            </a:r>
            <a:r>
              <a:rPr lang="zh-CN" altLang="en-US" sz="3600"/>
              <a:t>动作</a:t>
            </a:r>
            <a:endParaRPr lang="zh-CN" altLang="en-US" sz="3600"/>
          </a:p>
        </p:txBody>
      </p:sp>
      <p:sp>
        <p:nvSpPr>
          <p:cNvPr id="38915" name="文本占位符 38914"/>
          <p:cNvSpPr>
            <a:spLocks noGrp="1"/>
          </p:cNvSpPr>
          <p:nvPr>
            <p:ph type="body" idx="1"/>
          </p:nvPr>
        </p:nvSpPr>
        <p:spPr>
          <a:xfrm>
            <a:off x="468313" y="1844675"/>
            <a:ext cx="7637462" cy="4752975"/>
          </a:xfrm>
        </p:spPr>
        <p:txBody>
          <a:bodyPr/>
          <a:p>
            <a:r>
              <a:rPr lang="zh-CN" altLang="en-US" sz="2800" dirty="0"/>
              <a:t>JSP 动作指使用 XML 语法格式的标记来控制服务器的行为。其用法如下:</a:t>
            </a:r>
            <a:endParaRPr lang="zh-CN" altLang="en-US" sz="2800" dirty="0"/>
          </a:p>
          <a:p>
            <a:pPr lvl="1"/>
            <a:r>
              <a:rPr lang="zh-CN" altLang="en-US" dirty="0"/>
              <a:t> &lt;jsp:动作名  属性 1= "属性值 1" 属性 n= "属性值 n" /&gt; </a:t>
            </a:r>
            <a:endParaRPr lang="zh-CN" altLang="en-US" dirty="0"/>
          </a:p>
          <a:p>
            <a:pPr lvl="1"/>
            <a:r>
              <a:rPr lang="zh-CN" altLang="en-US" dirty="0"/>
              <a:t> &lt;jsp:动作名&gt;      相关内容      &lt;/jsp:动作名&gt;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B/S简介</a:t>
            </a:r>
            <a:endParaRPr lang="zh-CN" altLang="en-US" dirty="0"/>
          </a:p>
        </p:txBody>
      </p:sp>
      <p:sp>
        <p:nvSpPr>
          <p:cNvPr id="12291" name="文本占位符 12290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13213" cy="4419600"/>
          </a:xfrm>
        </p:spPr>
        <p:txBody>
          <a:bodyPr/>
          <a:p>
            <a:r>
              <a:rPr lang="zh-CN" altLang="en-US" sz="2800" dirty="0"/>
              <a:t>B/S 结构</a:t>
            </a:r>
            <a:endParaRPr lang="zh-CN" altLang="en-US" sz="2800" dirty="0"/>
          </a:p>
          <a:p>
            <a:pPr lvl="1"/>
            <a:r>
              <a:rPr lang="zh-CN" altLang="en-US" sz="2000" dirty="0"/>
              <a:t> C/S（客户机/服务器）</a:t>
            </a:r>
            <a:endParaRPr lang="zh-CN" altLang="en-US" sz="2000" dirty="0"/>
          </a:p>
          <a:p>
            <a:pPr lvl="1"/>
            <a:r>
              <a:rPr lang="zh-CN" altLang="en-US" sz="2000" dirty="0"/>
              <a:t> B/S（浏览器/服务器）</a:t>
            </a:r>
            <a:endParaRPr lang="zh-CN" altLang="en-US" sz="2000" dirty="0"/>
          </a:p>
          <a:p>
            <a:pPr>
              <a:buNone/>
            </a:pPr>
            <a:endParaRPr lang="zh-CN" altLang="en-US" sz="2800" dirty="0"/>
          </a:p>
          <a:p>
            <a:pPr lvl="1"/>
            <a:endParaRPr lang="zh-CN" altLang="en-US" sz="2000" dirty="0"/>
          </a:p>
        </p:txBody>
      </p:sp>
      <p:pic>
        <p:nvPicPr>
          <p:cNvPr id="12292" name="内容占位符 12291" descr="1"/>
          <p:cNvPicPr>
            <a:picLocks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1044575" y="3357563"/>
            <a:ext cx="2735263" cy="2447925"/>
          </a:xfrm>
        </p:spPr>
      </p:pic>
      <p:sp>
        <p:nvSpPr>
          <p:cNvPr id="12293" name="文本框 12292"/>
          <p:cNvSpPr txBox="1"/>
          <p:nvPr/>
        </p:nvSpPr>
        <p:spPr>
          <a:xfrm>
            <a:off x="850900" y="6092825"/>
            <a:ext cx="25685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latinLnBrk="0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C/S结构模式图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294" name="内容占位符 12293" descr="2"/>
          <p:cNvPicPr>
            <a:picLocks noChangeAspect="1"/>
          </p:cNvPicPr>
          <p:nvPr>
            <p:ph sz="quarter" idx="3"/>
          </p:nvPr>
        </p:nvPicPr>
        <p:blipFill>
          <a:blip r:embed="rId2"/>
          <a:stretch>
            <a:fillRect/>
          </a:stretch>
        </p:blipFill>
        <p:spPr>
          <a:xfrm>
            <a:off x="5148263" y="3286125"/>
            <a:ext cx="2814637" cy="2447925"/>
          </a:xfrm>
        </p:spPr>
      </p:pic>
      <p:sp>
        <p:nvSpPr>
          <p:cNvPr id="12295" name="文本框 12294"/>
          <p:cNvSpPr txBox="1"/>
          <p:nvPr/>
        </p:nvSpPr>
        <p:spPr>
          <a:xfrm>
            <a:off x="6124575" y="6021388"/>
            <a:ext cx="190341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latinLnBrk="0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B/S结构模式图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399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JSP </a:t>
            </a:r>
            <a:r>
              <a:rPr lang="zh-CN" altLang="en-US" sz="3600"/>
              <a:t>动作</a:t>
            </a:r>
            <a:endParaRPr lang="zh-CN" altLang="en-US" sz="3600"/>
          </a:p>
        </p:txBody>
      </p:sp>
      <p:sp>
        <p:nvSpPr>
          <p:cNvPr id="39939" name="文本占位符 39938"/>
          <p:cNvSpPr>
            <a:spLocks noGrp="1"/>
          </p:cNvSpPr>
          <p:nvPr>
            <p:ph type="body" idx="1"/>
          </p:nvPr>
        </p:nvSpPr>
        <p:spPr>
          <a:xfrm>
            <a:off x="468313" y="1052513"/>
            <a:ext cx="7637462" cy="4752975"/>
          </a:xfrm>
        </p:spPr>
        <p:txBody>
          <a:bodyPr/>
          <a:p>
            <a:pPr>
              <a:buNone/>
            </a:pPr>
            <a:endParaRPr lang="zh-CN" altLang="en-US" dirty="0"/>
          </a:p>
          <a:p>
            <a:r>
              <a:rPr lang="zh-CN" altLang="en-US" sz="2800" dirty="0"/>
              <a:t>两个常见的 JSP 动作：</a:t>
            </a:r>
            <a:endParaRPr lang="zh-CN" altLang="en-US" sz="2800" dirty="0"/>
          </a:p>
          <a:p>
            <a:pPr lvl="1"/>
            <a:r>
              <a:rPr lang="zh-CN" altLang="en-US" dirty="0"/>
              <a:t> jsp:include：当页面被请求时引入一个文件	&lt;jsp:include page="文件名" /&gt; </a:t>
            </a:r>
            <a:endParaRPr lang="zh-CN" altLang="en-US" dirty="0"/>
          </a:p>
          <a:p>
            <a:pPr lvl="1"/>
            <a:r>
              <a:rPr lang="zh-CN" altLang="en-US" dirty="0"/>
              <a:t> jsp:forward：将请求转到另外一个页面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&lt;jsp:forward page="文件名"/&gt;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409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表单开发</a:t>
            </a:r>
            <a:endParaRPr lang="zh-CN" altLang="en-US"/>
          </a:p>
        </p:txBody>
      </p:sp>
      <p:sp>
        <p:nvSpPr>
          <p:cNvPr id="40963" name="文本占位符 4096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8512175" cy="4419600"/>
          </a:xfrm>
        </p:spPr>
        <p:txBody>
          <a:bodyPr/>
          <a:p>
            <a:r>
              <a:rPr lang="zh-CN" altLang="en-US" sz="2800" dirty="0"/>
              <a:t>在一些系统中，如果用户要进行登录，就必须输入账号密码，这就是表单，例如：</a:t>
            </a:r>
            <a:endParaRPr lang="zh-CN" altLang="en-US" sz="2800" dirty="0"/>
          </a:p>
          <a:p>
            <a:pPr lvl="1">
              <a:buNone/>
            </a:pPr>
            <a:endParaRPr lang="zh-CN" altLang="en-US" sz="2000" dirty="0"/>
          </a:p>
          <a:p>
            <a:pPr>
              <a:buNone/>
            </a:pPr>
            <a:endParaRPr lang="zh-CN" altLang="en-US" sz="2800" dirty="0"/>
          </a:p>
        </p:txBody>
      </p:sp>
      <p:pic>
        <p:nvPicPr>
          <p:cNvPr id="40964" name="内容占位符 40963" descr="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19250" y="2852738"/>
            <a:ext cx="5329238" cy="2160587"/>
          </a:xfrm>
        </p:spPr>
      </p:pic>
      <p:sp>
        <p:nvSpPr>
          <p:cNvPr id="40965" name="文本框 40964"/>
          <p:cNvSpPr txBox="1"/>
          <p:nvPr/>
        </p:nvSpPr>
        <p:spPr>
          <a:xfrm>
            <a:off x="1908175" y="5229225"/>
            <a:ext cx="470217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lvl="0" algn="l" eaLnBrk="1" latinLnBrk="0" hangingPunct="1"/>
            <a:endParaRPr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6" name="文本框 40965"/>
          <p:cNvSpPr txBox="1"/>
          <p:nvPr/>
        </p:nvSpPr>
        <p:spPr>
          <a:xfrm>
            <a:off x="596900" y="4740275"/>
            <a:ext cx="80645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lvl="0" algn="l" eaLnBrk="1" latinLnBrk="0" hangingPunct="1"/>
            <a:endParaRPr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7" name="文本框 40966"/>
          <p:cNvSpPr txBox="1"/>
          <p:nvPr/>
        </p:nvSpPr>
        <p:spPr>
          <a:xfrm>
            <a:off x="3348038" y="5254625"/>
            <a:ext cx="20113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algn="l" eaLnBrk="1" latinLnBrk="0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系统登录界面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419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表单开发</a:t>
            </a:r>
            <a:endParaRPr lang="zh-CN" altLang="en-US" sz="3600"/>
          </a:p>
        </p:txBody>
      </p:sp>
      <p:sp>
        <p:nvSpPr>
          <p:cNvPr id="41987" name="文本占位符 4198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表单有如下性质： </a:t>
            </a:r>
            <a:endParaRPr lang="zh-CN" altLang="en-US" sz="2800" dirty="0"/>
          </a:p>
          <a:p>
            <a:pPr lvl="1"/>
            <a:r>
              <a:rPr lang="zh-CN" altLang="en-US" dirty="0"/>
              <a:t> 表单中可以输入一些内容，这些输入功能由控件  提供，叫做表单元素</a:t>
            </a:r>
            <a:endParaRPr lang="zh-CN" altLang="en-US" dirty="0"/>
          </a:p>
          <a:p>
            <a:pPr lvl="1"/>
            <a:r>
              <a:rPr lang="zh-CN" altLang="en-US" dirty="0"/>
              <a:t> 表单中一般都有一个按钮负责提交</a:t>
            </a:r>
            <a:endParaRPr lang="zh-CN" altLang="en-US" dirty="0"/>
          </a:p>
          <a:p>
            <a:pPr lvl="1"/>
            <a:r>
              <a:rPr lang="zh-CN" altLang="en-US" dirty="0"/>
              <a:t>点击提交按钮，表单元素中的内容会提交给服务器端</a:t>
            </a:r>
            <a:endParaRPr lang="zh-CN" altLang="en-US" dirty="0"/>
          </a:p>
          <a:p>
            <a:pPr lvl="1"/>
            <a:r>
              <a:rPr lang="zh-CN" altLang="en-US" dirty="0"/>
              <a:t>表单元素放在&lt;form&gt;&lt;/form&gt;之间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1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charRg st="1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44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charRg st="44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6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charRg st="61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85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charRg st="85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43009"/>
          <p:cNvSpPr>
            <a:spLocks noGrp="1"/>
          </p:cNvSpPr>
          <p:nvPr>
            <p:ph type="title"/>
          </p:nvPr>
        </p:nvSpPr>
        <p:spPr>
          <a:xfrm>
            <a:off x="1080135" y="620395"/>
            <a:ext cx="6399213" cy="685800"/>
          </a:xfrm>
        </p:spPr>
        <p:txBody>
          <a:bodyPr anchor="ctr"/>
          <a:p>
            <a:r>
              <a:rPr lang="zh-CN" altLang="en-US" sz="3600"/>
              <a:t>单一表单元素数据的获取</a:t>
            </a:r>
            <a:endParaRPr lang="zh-CN" altLang="en-US" sz="3600"/>
          </a:p>
        </p:txBody>
      </p:sp>
      <p:sp>
        <p:nvSpPr>
          <p:cNvPr id="43011" name="文本占位符 43010"/>
          <p:cNvSpPr>
            <a:spLocks noGrp="1"/>
          </p:cNvSpPr>
          <p:nvPr>
            <p:ph type="body" idx="1"/>
          </p:nvPr>
        </p:nvSpPr>
        <p:spPr>
          <a:xfrm>
            <a:off x="539750" y="1557338"/>
            <a:ext cx="7637463" cy="4751387"/>
          </a:xfrm>
        </p:spPr>
        <p:txBody>
          <a:bodyPr/>
          <a:p>
            <a:r>
              <a:rPr lang="zh-CN" altLang="en-US" dirty="0"/>
              <a:t>单一表单元素，是指表单元素的值送给服务器端时，仅仅是一个变量。这种情况下的表单元素主要有：文本框、密码框、多行文本框、单选按钮、下拉菜单等</a:t>
            </a:r>
            <a:endParaRPr lang="zh-CN" altLang="en-US" sz="3600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44033"/>
          <p:cNvSpPr>
            <a:spLocks noGrp="1"/>
          </p:cNvSpPr>
          <p:nvPr>
            <p:ph type="title"/>
          </p:nvPr>
        </p:nvSpPr>
        <p:spPr>
          <a:xfrm>
            <a:off x="1090930" y="621030"/>
            <a:ext cx="6399213" cy="685800"/>
          </a:xfrm>
        </p:spPr>
        <p:txBody>
          <a:bodyPr anchor="ctr"/>
          <a:p>
            <a:r>
              <a:rPr lang="zh-CN" altLang="en-US" sz="3600"/>
              <a:t>单一表单元素数据的获取</a:t>
            </a:r>
            <a:endParaRPr lang="zh-CN" altLang="en-US" sz="3600"/>
          </a:p>
        </p:txBody>
      </p:sp>
      <p:sp>
        <p:nvSpPr>
          <p:cNvPr id="44035" name="文本占位符 44034"/>
          <p:cNvSpPr>
            <a:spLocks noGrp="1"/>
          </p:cNvSpPr>
          <p:nvPr>
            <p:ph type="body" idx="1"/>
          </p:nvPr>
        </p:nvSpPr>
        <p:spPr>
          <a:xfrm>
            <a:off x="539750" y="1557338"/>
            <a:ext cx="7637463" cy="4751387"/>
          </a:xfrm>
        </p:spPr>
        <p:txBody>
          <a:bodyPr/>
          <a:p>
            <a:pPr>
              <a:buNone/>
            </a:pPr>
            <a:endParaRPr lang="zh-CN" altLang="en-US" dirty="0"/>
          </a:p>
          <a:p>
            <a:r>
              <a:rPr lang="zh-CN" altLang="en-US" sz="2800" dirty="0"/>
              <a:t>文本框、密码框、多行文本框、单选按钮和下拉菜单，其中的内容的获取方法均相同，利用</a:t>
            </a:r>
            <a:endParaRPr lang="zh-CN" altLang="en-US" sz="2800" dirty="0"/>
          </a:p>
          <a:p>
            <a:pPr>
              <a:buNone/>
            </a:pPr>
            <a:r>
              <a:rPr lang="zh-CN" altLang="en-US" dirty="0"/>
              <a:t> request.getParameter("表单元素名")方法获得一个字符串。</a:t>
            </a:r>
            <a:endParaRPr lang="zh-CN" altLang="en-US" dirty="0"/>
          </a:p>
        </p:txBody>
      </p:sp>
      <p:sp>
        <p:nvSpPr>
          <p:cNvPr id="44036" name="文本框 44035"/>
          <p:cNvSpPr txBox="1"/>
          <p:nvPr/>
        </p:nvSpPr>
        <p:spPr>
          <a:xfrm>
            <a:off x="2339975" y="4940300"/>
            <a:ext cx="3521075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algn="l" eaLnBrk="1" latinLnBrk="0" hangingPunct="1"/>
            <a:r>
              <a:rPr lang="zh-CN" altLang="en-US" sz="2800" i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*具体代码示例见课本</a:t>
            </a:r>
            <a:endParaRPr lang="zh-CN" altLang="en-US" sz="2800" i="1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 45057"/>
          <p:cNvSpPr>
            <a:spLocks noGrp="1"/>
          </p:cNvSpPr>
          <p:nvPr>
            <p:ph type="title"/>
          </p:nvPr>
        </p:nvSpPr>
        <p:spPr>
          <a:xfrm>
            <a:off x="1101725" y="576580"/>
            <a:ext cx="5895975" cy="685800"/>
          </a:xfrm>
        </p:spPr>
        <p:txBody>
          <a:bodyPr anchor="ctr"/>
          <a:p>
            <a:r>
              <a:rPr lang="zh-CN" altLang="en-US" sz="3600"/>
              <a:t>捆绑表单元素数据的获取 </a:t>
            </a:r>
            <a:endParaRPr lang="zh-CN" altLang="en-US" sz="3600"/>
          </a:p>
        </p:txBody>
      </p:sp>
      <p:sp>
        <p:nvSpPr>
          <p:cNvPr id="45059" name="文本占位符 4505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捆绑表单元素，是指多个同名表单元素的值送给服务器端时，是一个捆绑的数组。这种情况下的表单元素主要有：复选框、多选列表框、其他同名表单元素等</a:t>
            </a:r>
            <a:endParaRPr lang="zh-CN" altLang="en-US" sz="3600" dirty="0"/>
          </a:p>
          <a:p>
            <a:pPr>
              <a:buNone/>
            </a:pPr>
            <a:endParaRPr lang="zh-CN" altLang="en-US" sz="3600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46081"/>
          <p:cNvSpPr>
            <a:spLocks noGrp="1"/>
          </p:cNvSpPr>
          <p:nvPr>
            <p:ph type="title"/>
          </p:nvPr>
        </p:nvSpPr>
        <p:spPr>
          <a:xfrm>
            <a:off x="1035685" y="598805"/>
            <a:ext cx="5895975" cy="685800"/>
          </a:xfrm>
        </p:spPr>
        <p:txBody>
          <a:bodyPr anchor="ctr"/>
          <a:p>
            <a:r>
              <a:rPr lang="zh-CN" altLang="en-US" sz="3600"/>
              <a:t>捆绑表单元素数据的获取 </a:t>
            </a:r>
            <a:endParaRPr lang="zh-CN" altLang="en-US" sz="3600"/>
          </a:p>
        </p:txBody>
      </p:sp>
      <p:sp>
        <p:nvSpPr>
          <p:cNvPr id="46083" name="文本占位符 4608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buNone/>
            </a:pPr>
            <a:endParaRPr lang="zh-CN" altLang="en-US" dirty="0"/>
          </a:p>
          <a:p>
            <a:r>
              <a:rPr lang="zh-CN" altLang="en-US" dirty="0"/>
              <a:t>具体获得方法和一般表单元素类似，同样利用request.getParameterValues("表单元素名")获得字符串数组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6084" name="文本框 46083"/>
          <p:cNvSpPr txBox="1"/>
          <p:nvPr/>
        </p:nvSpPr>
        <p:spPr>
          <a:xfrm>
            <a:off x="2555875" y="4797425"/>
            <a:ext cx="3044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algn="l" eaLnBrk="1" latinLnBrk="0" hangingPunct="1"/>
            <a:r>
              <a:rPr lang="zh-CN" altLang="en-US" sz="2400" i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*具体代码示例见课本</a:t>
            </a:r>
            <a:endParaRPr lang="zh-CN" altLang="en-US" sz="2400" i="1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471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隐藏表单</a:t>
            </a:r>
            <a:endParaRPr lang="zh-CN" altLang="en-US" sz="3600"/>
          </a:p>
        </p:txBody>
      </p:sp>
      <p:sp>
        <p:nvSpPr>
          <p:cNvPr id="47107" name="文本占位符 4710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例子：页面 1 中定义了一个数值变量，并显示其平方；要求在页面 2 中显示其立方。很明显，页面 2 必须知道页面 1 中定义的那个变量。可以用 URL 传值。但 是通过 URL 方法，传递的数据可能被看到。为了避免这个问题，我们可以用表单将页面 1 中的变量传给页面 2，这个表单就可以设定为页面1中的隐藏表单。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481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隐藏表单</a:t>
            </a:r>
            <a:endParaRPr lang="zh-CN" altLang="en-US"/>
          </a:p>
        </p:txBody>
      </p:sp>
      <p:sp>
        <p:nvSpPr>
          <p:cNvPr id="48131" name="文本占位符 48130"/>
          <p:cNvSpPr>
            <a:spLocks noGrp="1"/>
          </p:cNvSpPr>
          <p:nvPr>
            <p:ph type="body" idx="1"/>
          </p:nvPr>
        </p:nvSpPr>
        <p:spPr>
          <a:xfrm>
            <a:off x="828675" y="2205038"/>
            <a:ext cx="7637463" cy="4751387"/>
          </a:xfrm>
        </p:spPr>
        <p:txBody>
          <a:bodyPr/>
          <a:p>
            <a:r>
              <a:rPr lang="zh-CN" altLang="en-US" dirty="0"/>
              <a:t>网页制作中，input 有一type="hidden"的选项，它是隐藏在网页中的的一个表单元素，并不在网页中显示出来。这就是实现隐藏表单的方法</a:t>
            </a:r>
            <a:endParaRPr lang="zh-CN" altLang="en-US" dirty="0"/>
          </a:p>
          <a:p>
            <a:pPr>
              <a:buNone/>
            </a:pPr>
            <a:endParaRPr lang="zh-CN" altLang="en-US" sz="3600" dirty="0"/>
          </a:p>
        </p:txBody>
      </p:sp>
      <p:sp>
        <p:nvSpPr>
          <p:cNvPr id="48132" name="文本框 48131"/>
          <p:cNvSpPr txBox="1"/>
          <p:nvPr/>
        </p:nvSpPr>
        <p:spPr>
          <a:xfrm>
            <a:off x="323850" y="1773238"/>
            <a:ext cx="2943225" cy="455612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lvl="0" algn="l" eaLnBrk="1" latinLnBrk="0" hangingPunct="1"/>
            <a:r>
              <a:rPr lang="zh-CN" altLang="en-US" sz="24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实现方法：</a:t>
            </a:r>
            <a:endParaRPr lang="zh-CN" altLang="en-US" sz="24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491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隐藏表单</a:t>
            </a:r>
            <a:endParaRPr lang="zh-CN" altLang="en-US"/>
          </a:p>
        </p:txBody>
      </p:sp>
      <p:sp>
        <p:nvSpPr>
          <p:cNvPr id="49155" name="文本占位符 4915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buNone/>
            </a:pPr>
            <a:endParaRPr lang="zh-CN" altLang="en-US" sz="2800" dirty="0">
              <a:solidFill>
                <a:srgbClr val="FF3300"/>
              </a:solidFill>
            </a:endParaRPr>
          </a:p>
          <a:p>
            <a:r>
              <a:rPr lang="zh-CN" altLang="en-US" dirty="0"/>
              <a:t>此时浏览器地址栏上的地址数据还是能够被看到。解决该问题的方法是将 form 的 action 属性设置为 post(默认为 get)</a:t>
            </a:r>
            <a:endParaRPr lang="zh-CN" altLang="en-US" dirty="0"/>
          </a:p>
        </p:txBody>
      </p:sp>
      <p:sp>
        <p:nvSpPr>
          <p:cNvPr id="49156" name="文本框 49155"/>
          <p:cNvSpPr txBox="1"/>
          <p:nvPr/>
        </p:nvSpPr>
        <p:spPr>
          <a:xfrm>
            <a:off x="427038" y="1749425"/>
            <a:ext cx="414496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lvl="0" eaLnBrk="1" latinLnBrk="0" hangingPunct="1"/>
            <a:r>
              <a:rPr lang="zh-CN" altLang="en-US" sz="24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解决数据传输安全问题方法：</a:t>
            </a:r>
            <a:endParaRPr lang="zh-CN" altLang="en-US" sz="24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B/S简介</a:t>
            </a:r>
            <a:endParaRPr lang="zh-CN" altLang="en-US" dirty="0"/>
          </a:p>
        </p:txBody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>
          <a:xfrm>
            <a:off x="539750" y="1773238"/>
            <a:ext cx="7637463" cy="4751387"/>
          </a:xfrm>
        </p:spPr>
        <p:txBody>
          <a:bodyPr/>
          <a:p>
            <a:r>
              <a:rPr lang="zh-CN" altLang="en-US" sz="2800" dirty="0"/>
              <a:t>C/S（客户机/服务器）</a:t>
            </a:r>
            <a:endParaRPr lang="zh-CN" altLang="en-US" sz="2800" dirty="0"/>
          </a:p>
          <a:p>
            <a:pPr lvl="1"/>
            <a:r>
              <a:rPr lang="zh-CN" altLang="en-US" dirty="0"/>
              <a:t> 	C/S，分为客户机和服务器两层，把应用软件安装在客户机端，通过网络与服务器端相互通信。如果客户端改动了(如界面丰富，功能增加)，就必须通知所有的客户端重新安装，维护稍有不便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501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隐藏表单</a:t>
            </a:r>
            <a:endParaRPr lang="zh-CN" altLang="en-US" sz="3600"/>
          </a:p>
        </p:txBody>
      </p:sp>
      <p:sp>
        <p:nvSpPr>
          <p:cNvPr id="50179" name="文本占位符 5017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3600" dirty="0"/>
              <a:t>隐藏表单的弊端</a:t>
            </a:r>
            <a:endParaRPr lang="zh-CN" altLang="en-US" sz="3600" dirty="0"/>
          </a:p>
          <a:p>
            <a:pPr lvl="1"/>
            <a:r>
              <a:rPr lang="zh-CN" altLang="en-US" dirty="0"/>
              <a:t> 和 URL 方法类似，该方法传输的数据只能是字符串，对数据类型具有一定限制</a:t>
            </a:r>
            <a:endParaRPr lang="zh-CN" altLang="en-US" dirty="0"/>
          </a:p>
          <a:p>
            <a:pPr lvl="1"/>
            <a:r>
              <a:rPr lang="zh-CN" altLang="en-US" dirty="0"/>
              <a:t> 传输数据的值虽然在浏览器地址栏内不被看到，但是在客户端源代码里面也会被看到</a:t>
            </a:r>
            <a:endParaRPr lang="zh-CN" altLang="en-US" dirty="0"/>
          </a:p>
          <a:p>
            <a:pPr>
              <a:buNone/>
            </a:pPr>
            <a:r>
              <a:rPr lang="zh-CN" altLang="en-US" sz="2400" i="1" dirty="0">
                <a:solidFill>
                  <a:schemeClr val="hlink"/>
                </a:solidFill>
              </a:rPr>
              <a:t>                           *具体代码示例见课本</a:t>
            </a:r>
            <a:endParaRPr lang="zh-CN" altLang="en-US" sz="2400" i="1" dirty="0">
              <a:solidFill>
                <a:schemeClr val="hlink"/>
              </a:solidFill>
            </a:endParaRPr>
          </a:p>
          <a:p>
            <a:pPr lvl="2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8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charRg st="8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47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charRg st="47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512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中文乱码问题</a:t>
            </a:r>
            <a:endParaRPr lang="zh-CN" altLang="en-US" sz="3600"/>
          </a:p>
        </p:txBody>
      </p:sp>
      <p:sp>
        <p:nvSpPr>
          <p:cNvPr id="51203" name="文本占位符 5120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buNone/>
            </a:pPr>
            <a:r>
              <a:rPr lang="zh-CN" altLang="en-US" sz="2800" dirty="0"/>
              <a:t>    如果使用的是 Tomcat 服务器，在提交过程中，如果提交的内容中含有中文，经常会出 现中文乱码问题，出现的种类如下：</a:t>
            </a:r>
            <a:endParaRPr lang="zh-CN" altLang="en-US" dirty="0"/>
          </a:p>
          <a:p>
            <a:r>
              <a:rPr lang="zh-CN" altLang="en-US" sz="2800" dirty="0"/>
              <a:t>中文无法显示</a:t>
            </a:r>
            <a:endParaRPr lang="zh-CN" altLang="en-US" sz="2800" dirty="0"/>
          </a:p>
          <a:p>
            <a:pPr lvl="1"/>
            <a:r>
              <a:rPr lang="zh-CN" altLang="en-US" dirty="0"/>
              <a:t> 	没有把文件头上的字符集设置为中文字符集。一定要保证文件头上写明：  </a:t>
            </a:r>
            <a:r>
              <a:rPr lang="zh-CN" altLang="en-US" dirty="0">
                <a:solidFill>
                  <a:srgbClr val="FF3300"/>
                </a:solidFill>
              </a:rPr>
              <a:t> &lt;%@ page language="java" pageEncoding="gb2312"%&gt; </a:t>
            </a:r>
            <a:r>
              <a:rPr lang="zh-CN" altLang="en-US" dirty="0"/>
              <a:t>或	</a:t>
            </a:r>
            <a:r>
              <a:rPr lang="zh-CN" altLang="en-US" dirty="0">
                <a:solidFill>
                  <a:srgbClr val="FF3300"/>
                </a:solidFill>
              </a:rPr>
              <a:t>&lt;%@ page language="java" contentType="text/html; charset=gb2312"%&gt;</a:t>
            </a:r>
            <a:r>
              <a:rPr lang="zh-CN" altLang="en-US" dirty="0"/>
              <a:t> 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 522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中文乱码问题</a:t>
            </a:r>
            <a:endParaRPr lang="zh-CN" altLang="en-US" sz="3600"/>
          </a:p>
        </p:txBody>
      </p:sp>
      <p:sp>
        <p:nvSpPr>
          <p:cNvPr id="52227" name="文本占位符 5222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提交过程中显示乱码，有 3 种方法解决这个问题</a:t>
            </a:r>
            <a:endParaRPr lang="zh-CN" altLang="en-US" sz="2800" dirty="0"/>
          </a:p>
          <a:p>
            <a:pPr lvl="1"/>
            <a:r>
              <a:rPr lang="zh-CN" altLang="en-US" dirty="0"/>
              <a:t> 将其转成 gb2312 格式</a:t>
            </a:r>
            <a:endParaRPr lang="zh-CN" altLang="en-US" dirty="0"/>
          </a:p>
          <a:p>
            <a:pPr lvl="1"/>
            <a:r>
              <a:rPr lang="zh-CN" altLang="en-US" dirty="0"/>
              <a:t> 直接修改 request 的编码</a:t>
            </a:r>
            <a:endParaRPr lang="zh-CN" altLang="en-US" dirty="0"/>
          </a:p>
          <a:p>
            <a:pPr lvl="1"/>
            <a:r>
              <a:rPr lang="zh-CN" altLang="en-US" dirty="0"/>
              <a:t>利用过滤器</a:t>
            </a:r>
            <a:endParaRPr lang="zh-CN" altLang="en-US" dirty="0"/>
          </a:p>
          <a:p>
            <a:pPr>
              <a:buNone/>
            </a:pPr>
            <a:r>
              <a:rPr lang="zh-CN" altLang="en-US" sz="2000" i="1" dirty="0">
                <a:solidFill>
                  <a:schemeClr val="hlink"/>
                </a:solidFill>
              </a:rPr>
              <a:t>                             </a:t>
            </a:r>
            <a:endParaRPr lang="zh-CN" altLang="en-US" sz="2000" i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标题 532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中文乱码问题</a:t>
            </a:r>
            <a:endParaRPr lang="zh-CN" altLang="en-US" sz="3600"/>
          </a:p>
        </p:txBody>
      </p:sp>
      <p:sp>
        <p:nvSpPr>
          <p:cNvPr id="53251" name="文本占位符 53250"/>
          <p:cNvSpPr>
            <a:spLocks noGrp="1"/>
          </p:cNvSpPr>
          <p:nvPr>
            <p:ph type="body" idx="1"/>
          </p:nvPr>
        </p:nvSpPr>
        <p:spPr>
          <a:xfrm>
            <a:off x="539750" y="2060575"/>
            <a:ext cx="7637463" cy="4751388"/>
          </a:xfrm>
        </p:spPr>
        <p:txBody>
          <a:bodyPr/>
          <a:p>
            <a:r>
              <a:rPr lang="zh-CN" altLang="en-US" sz="2800" dirty="0"/>
              <a:t> 将其转成 gb2312 格式</a:t>
            </a:r>
            <a:endParaRPr lang="zh-CN" altLang="en-US" sz="2800" dirty="0"/>
          </a:p>
          <a:p>
            <a:pPr lvl="1"/>
            <a:r>
              <a:rPr lang="zh-CN" altLang="en-US" dirty="0"/>
              <a:t>方法如下：变量（字符串 ）= new String(变量（字符串 ）.getBytes("ISO-8859-1"),"gb2312")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标题 542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中文乱码问题</a:t>
            </a:r>
            <a:endParaRPr lang="zh-CN" altLang="en-US" sz="3600"/>
          </a:p>
        </p:txBody>
      </p:sp>
      <p:sp>
        <p:nvSpPr>
          <p:cNvPr id="54275" name="文本占位符 54274"/>
          <p:cNvSpPr>
            <a:spLocks noGrp="1"/>
          </p:cNvSpPr>
          <p:nvPr>
            <p:ph type="body" idx="1"/>
          </p:nvPr>
        </p:nvSpPr>
        <p:spPr>
          <a:xfrm>
            <a:off x="323850" y="1268413"/>
            <a:ext cx="7637463" cy="4751387"/>
          </a:xfrm>
        </p:spPr>
        <p:txBody>
          <a:bodyPr/>
          <a:p>
            <a:pPr>
              <a:buNone/>
            </a:pPr>
            <a:endParaRPr lang="zh-CN" altLang="en-US" dirty="0"/>
          </a:p>
          <a:p>
            <a:r>
              <a:rPr lang="zh-CN" altLang="en-US" sz="2800" dirty="0"/>
              <a:t>直接修改 request 的编码</a:t>
            </a:r>
            <a:endParaRPr lang="zh-CN" altLang="en-US" sz="2800" dirty="0"/>
          </a:p>
          <a:p>
            <a:pPr lvl="1"/>
            <a:r>
              <a:rPr lang="zh-CN" altLang="en-US" dirty="0"/>
              <a:t> 可以将 request 的编码修改为支持中文的编码，这样，整个页面中的请求，都可以自动转为中文</a:t>
            </a:r>
            <a:endParaRPr lang="zh-CN" altLang="en-US" dirty="0"/>
          </a:p>
          <a:p>
            <a:pPr lvl="1"/>
            <a:r>
              <a:rPr lang="zh-CN" altLang="en-US" dirty="0"/>
              <a:t> request.setCharacterEncoding("gb2312")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标题 552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中文乱码问题</a:t>
            </a:r>
            <a:endParaRPr lang="zh-CN" altLang="en-US" sz="3600"/>
          </a:p>
        </p:txBody>
      </p:sp>
      <p:sp>
        <p:nvSpPr>
          <p:cNvPr id="55299" name="文本占位符 5529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 利用过滤器</a:t>
            </a:r>
            <a:endParaRPr lang="zh-CN" altLang="en-US" sz="2800" dirty="0"/>
          </a:p>
          <a:p>
            <a:pPr lvl="1"/>
            <a:r>
              <a:rPr lang="zh-CN" altLang="en-US" dirty="0"/>
              <a:t>	利用过滤器，可以对整个 Web 应用进行统一的编码过滤，比较方便。该内容在后面的章节中提到</a:t>
            </a:r>
            <a:endParaRPr lang="zh-CN" altLang="en-US" dirty="0"/>
          </a:p>
        </p:txBody>
      </p:sp>
      <p:sp>
        <p:nvSpPr>
          <p:cNvPr id="55300" name="文本框 55299"/>
          <p:cNvSpPr txBox="1"/>
          <p:nvPr/>
        </p:nvSpPr>
        <p:spPr>
          <a:xfrm>
            <a:off x="3276600" y="4076700"/>
            <a:ext cx="2328863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eaLnBrk="1" latinLnBrk="0" hangingPunct="1"/>
            <a:r>
              <a:rPr lang="zh-CN" altLang="en-US" i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*具体代码实例见课本</a:t>
            </a:r>
            <a:endParaRPr lang="zh-CN" altLang="en-US" i="1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标题 563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本章结束</a:t>
            </a:r>
            <a:endParaRPr lang="zh-CN" altLang="en-US" dirty="0"/>
          </a:p>
        </p:txBody>
      </p:sp>
      <p:sp>
        <p:nvSpPr>
          <p:cNvPr id="56323" name="文本占位符 5632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本章总结</a:t>
            </a:r>
            <a:endParaRPr lang="zh-CN" altLang="en-US" sz="2800" dirty="0"/>
          </a:p>
          <a:p>
            <a:pPr lvl="1"/>
            <a:r>
              <a:rPr lang="zh-CN" altLang="en-US" dirty="0"/>
              <a:t>  Web 站点的基本原理</a:t>
            </a:r>
            <a:endParaRPr lang="zh-CN" altLang="en-US" dirty="0"/>
          </a:p>
          <a:p>
            <a:pPr lvl="1"/>
            <a:r>
              <a:rPr lang="zh-CN" altLang="en-US" dirty="0"/>
              <a:t> JSP 的基本语法</a:t>
            </a:r>
            <a:endParaRPr lang="zh-CN" altLang="en-US" dirty="0"/>
          </a:p>
          <a:p>
            <a:pPr lvl="1"/>
            <a:r>
              <a:rPr lang="zh-CN" altLang="en-US" dirty="0"/>
              <a:t>表单开发和隐藏表单</a:t>
            </a:r>
            <a:endParaRPr lang="zh-CN" altLang="en-US" dirty="0"/>
          </a:p>
          <a:p>
            <a:r>
              <a:rPr lang="zh-CN" altLang="en-US" sz="2800" dirty="0"/>
              <a:t>上机习题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B/S简介</a:t>
            </a:r>
            <a:endParaRPr lang="zh-CN" altLang="en-US" dirty="0"/>
          </a:p>
        </p:txBody>
      </p:sp>
      <p:sp>
        <p:nvSpPr>
          <p:cNvPr id="14339" name="文本占位符 14338"/>
          <p:cNvSpPr>
            <a:spLocks noGrp="1"/>
          </p:cNvSpPr>
          <p:nvPr>
            <p:ph type="body" idx="1"/>
          </p:nvPr>
        </p:nvSpPr>
        <p:spPr>
          <a:xfrm>
            <a:off x="468313" y="1196975"/>
            <a:ext cx="7637462" cy="4751388"/>
          </a:xfrm>
        </p:spPr>
        <p:txBody>
          <a:bodyPr/>
          <a:p>
            <a:pPr>
              <a:buNone/>
            </a:pPr>
            <a:endParaRPr lang="zh-CN" altLang="en-US" dirty="0"/>
          </a:p>
          <a:p>
            <a:r>
              <a:rPr lang="zh-CN" altLang="en-US" sz="2800" dirty="0"/>
              <a:t>B/S（浏览器/服务器）</a:t>
            </a:r>
            <a:endParaRPr lang="zh-CN" altLang="en-US" sz="2800" dirty="0"/>
          </a:p>
          <a:p>
            <a:pPr lvl="1"/>
            <a:r>
              <a:rPr lang="zh-CN" altLang="en-US" dirty="0"/>
              <a:t> 	B/S结构却可以不用通知客户端安装某个软件，内容修改了，也不需要通知客户端升级。B/S也分为客户机和服务器两层，但是客户机上不用安装软件，只需要使用浏览器即可</a:t>
            </a:r>
            <a:endParaRPr lang="zh-CN" altLang="en-US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Web</a:t>
            </a:r>
            <a:r>
              <a:rPr lang="zh-CN" altLang="en-US" sz="3600"/>
              <a:t>程序</a:t>
            </a:r>
            <a:endParaRPr lang="zh-CN" altLang="en-US" sz="3600"/>
          </a:p>
        </p:txBody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定义：Web原意是"蜘蛛网"，或"网"。在互联网等技术领域，特指网络，在应用程序领域，又是"World Wide  Web(万维网)"的简称。在Web程序结构中，浏览器端与Web服务器端采用请求/响应模式进行交互。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363">
                                            <p:txEl>
                                              <p:charRg st="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363">
                                            <p:txEl>
                                              <p:charRg st="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/>
              <a:t>Web程序运行描述</a:t>
            </a:r>
            <a:endParaRPr lang="zh-CN" altLang="en-US" sz="3600" dirty="0"/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</a:p>
        </p:txBody>
      </p:sp>
      <p:sp>
        <p:nvSpPr>
          <p:cNvPr id="16388" name="矩形 16387"/>
          <p:cNvSpPr/>
          <p:nvPr/>
        </p:nvSpPr>
        <p:spPr>
          <a:xfrm flipV="1">
            <a:off x="1765300" y="2924175"/>
            <a:ext cx="1511300" cy="10795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anchor="ctr"/>
          <a:p>
            <a:pPr lvl="0" algn="ctr" eaLnBrk="1" latinLnBrk="0" hangingPunct="1"/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客户端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矩形 16388"/>
          <p:cNvSpPr/>
          <p:nvPr/>
        </p:nvSpPr>
        <p:spPr>
          <a:xfrm flipV="1">
            <a:off x="4645025" y="2925763"/>
            <a:ext cx="2016125" cy="10795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anchor="ctr"/>
          <a:p>
            <a:pPr lvl="0" algn="ctr" eaLnBrk="1" latinLnBrk="0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Web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服务器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0" name="圆柱形 16389"/>
          <p:cNvSpPr/>
          <p:nvPr/>
        </p:nvSpPr>
        <p:spPr>
          <a:xfrm>
            <a:off x="7885113" y="2420938"/>
            <a:ext cx="935037" cy="2089150"/>
          </a:xfrm>
          <a:prstGeom prst="can">
            <a:avLst>
              <a:gd name="adj" fmla="val 55856"/>
            </a:avLst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latinLnBrk="0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数据库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1" latinLnBrk="0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服务器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1" name="直接连接符 16390"/>
          <p:cNvSpPr/>
          <p:nvPr/>
        </p:nvSpPr>
        <p:spPr>
          <a:xfrm>
            <a:off x="539750" y="3500438"/>
            <a:ext cx="1223963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2" name="直接连接符 16391"/>
          <p:cNvSpPr/>
          <p:nvPr/>
        </p:nvSpPr>
        <p:spPr>
          <a:xfrm>
            <a:off x="3276600" y="3213100"/>
            <a:ext cx="1366838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3" name="直接连接符 16392"/>
          <p:cNvSpPr/>
          <p:nvPr/>
        </p:nvSpPr>
        <p:spPr>
          <a:xfrm flipH="1">
            <a:off x="3276600" y="3573463"/>
            <a:ext cx="1368425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4" name="直接连接符 16393"/>
          <p:cNvSpPr/>
          <p:nvPr/>
        </p:nvSpPr>
        <p:spPr>
          <a:xfrm>
            <a:off x="6661150" y="3286125"/>
            <a:ext cx="12239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5" name="直接连接符 16394"/>
          <p:cNvSpPr/>
          <p:nvPr/>
        </p:nvSpPr>
        <p:spPr>
          <a:xfrm flipH="1">
            <a:off x="6661150" y="3717925"/>
            <a:ext cx="12239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6" name="文本框 16395"/>
          <p:cNvSpPr txBox="1"/>
          <p:nvPr/>
        </p:nvSpPr>
        <p:spPr>
          <a:xfrm>
            <a:off x="468313" y="3005138"/>
            <a:ext cx="136842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lvl="0" algn="l" eaLnBrk="1" latinLnBrk="0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1:用户输入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7" name="文本框 16396"/>
          <p:cNvSpPr txBox="1"/>
          <p:nvPr/>
        </p:nvSpPr>
        <p:spPr>
          <a:xfrm>
            <a:off x="3332163" y="2809875"/>
            <a:ext cx="1312862" cy="3651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lvl="0" algn="l" eaLnBrk="1" latinLnBrk="0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2:发送请求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8" name="文本框 16397"/>
          <p:cNvSpPr txBox="1"/>
          <p:nvPr/>
        </p:nvSpPr>
        <p:spPr>
          <a:xfrm>
            <a:off x="3276600" y="3709988"/>
            <a:ext cx="1289050" cy="366712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lvl="0" algn="l" eaLnBrk="1" latinLnBrk="0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5:返回响应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9" name="文本框 16398"/>
          <p:cNvSpPr txBox="1"/>
          <p:nvPr/>
        </p:nvSpPr>
        <p:spPr>
          <a:xfrm>
            <a:off x="6694488" y="2822575"/>
            <a:ext cx="1550987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lvl="0" algn="l" eaLnBrk="1" latinLnBrk="0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3:访问数据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0" name="文本框 16399"/>
          <p:cNvSpPr txBox="1"/>
          <p:nvPr/>
        </p:nvSpPr>
        <p:spPr>
          <a:xfrm>
            <a:off x="6707188" y="3711575"/>
            <a:ext cx="1465262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lvl="0" algn="l" eaLnBrk="1" latinLnBrk="0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4:返回结果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1" name="文本框 16400"/>
          <p:cNvSpPr txBox="1"/>
          <p:nvPr/>
        </p:nvSpPr>
        <p:spPr>
          <a:xfrm>
            <a:off x="647700" y="3584575"/>
            <a:ext cx="1044575" cy="3651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lvl="0" algn="l" eaLnBrk="1" latinLnBrk="0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6:显示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2" name="文本框 16401"/>
          <p:cNvSpPr txBox="1"/>
          <p:nvPr/>
        </p:nvSpPr>
        <p:spPr>
          <a:xfrm>
            <a:off x="1773238" y="4672013"/>
            <a:ext cx="5103812" cy="396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lvl="0" algn="l" eaLnBrk="1" latinLnBrk="0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浏览器端与服务器端的交互模式 </a:t>
            </a:r>
            <a:endParaRPr lang="zh-CN" altLang="en-US" sz="200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/>
              <a:t>Web程序运行描述</a:t>
            </a:r>
            <a:endParaRPr lang="zh-CN" altLang="en-US" sz="3600" dirty="0"/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>
                <a:solidFill>
                  <a:schemeClr val="tx1"/>
                </a:solidFill>
              </a:rPr>
              <a:t>浏览器端与服务器端的交互模式过程描述</a:t>
            </a:r>
            <a:r>
              <a:rPr lang="zh-CN" altLang="en-US" sz="2800" dirty="0"/>
              <a:t>：</a:t>
            </a:r>
            <a:endParaRPr lang="zh-CN" altLang="en-US" sz="2800" dirty="0"/>
          </a:p>
          <a:p>
            <a:pPr lvl="1"/>
            <a:r>
              <a:rPr lang="zh-CN" altLang="en-US" dirty="0"/>
              <a:t> 客户端(通常是浏览器，如IE、Firefox等)接受用户的输入，如用户名、密码、查询字符串等</a:t>
            </a:r>
            <a:endParaRPr lang="zh-CN" altLang="en-US" dirty="0"/>
          </a:p>
          <a:p>
            <a:pPr lvl="1"/>
            <a:r>
              <a:rPr lang="zh-CN" altLang="en-US" dirty="0"/>
              <a:t> 客户端向Web服务器发送请求：输入之后，提交，客户端把请求信息（包含表单中的输入以及其他请求等信息）发送到Web服务器端，客户端等待服务器端的响应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2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charRg st="20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68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7411">
                                            <p:txEl>
                                              <p:charRg st="68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84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/>
              <a:t>Web程序运行描述</a:t>
            </a:r>
            <a:endParaRPr lang="zh-CN" altLang="en-US" sz="3600" dirty="0"/>
          </a:p>
        </p:txBody>
      </p:sp>
      <p:sp>
        <p:nvSpPr>
          <p:cNvPr id="18435" name="文本占位符 18434"/>
          <p:cNvSpPr>
            <a:spLocks noGrp="1"/>
          </p:cNvSpPr>
          <p:nvPr>
            <p:ph type="body" idx="1"/>
          </p:nvPr>
        </p:nvSpPr>
        <p:spPr>
          <a:xfrm>
            <a:off x="36513" y="1268413"/>
            <a:ext cx="7637462" cy="4751387"/>
          </a:xfrm>
        </p:spPr>
        <p:txBody>
          <a:bodyPr/>
          <a:p>
            <a:pPr>
              <a:buNone/>
            </a:pPr>
            <a:endParaRPr lang="zh-CN" altLang="en-US" sz="2800" dirty="0"/>
          </a:p>
          <a:p>
            <a:pPr lvl="1"/>
            <a:r>
              <a:rPr lang="zh-CN" altLang="en-US" dirty="0"/>
              <a:t> 数据处理：Web服务器端使用某种脚本语言访问数据库，查询数据，并获得查询结果</a:t>
            </a:r>
            <a:endParaRPr lang="zh-CN" altLang="en-US" dirty="0"/>
          </a:p>
          <a:p>
            <a:pPr lvl="1"/>
            <a:r>
              <a:rPr lang="zh-CN" altLang="en-US" dirty="0"/>
              <a:t> 数据库向Web服务器中的程序返回结果</a:t>
            </a:r>
            <a:endParaRPr lang="zh-CN" altLang="en-US" dirty="0"/>
          </a:p>
          <a:p>
            <a:pPr lvl="1"/>
            <a:r>
              <a:rPr lang="zh-CN" altLang="en-US" dirty="0"/>
              <a:t>发送响应：Web服务器端向客户端发送响应信息（一般是动态生成的HTML页面）</a:t>
            </a:r>
            <a:endParaRPr lang="zh-CN" altLang="en-US" dirty="0"/>
          </a:p>
          <a:p>
            <a:pPr lvl="1"/>
            <a:r>
              <a:rPr lang="zh-CN" altLang="en-US" dirty="0"/>
              <a:t>显示：由用户的浏览器解释HTML代码，呈现用户界面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charRg st="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4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8435">
                                            <p:txEl>
                                              <p:charRg st="41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61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8435">
                                            <p:txEl>
                                              <p:charRg st="61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10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18435">
                                            <p:txEl>
                                              <p:charRg st="100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4794</Words>
  <Application>WPS 演示</Application>
  <PresentationFormat/>
  <Paragraphs>344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Arial</vt:lpstr>
      <vt:lpstr>宋体</vt:lpstr>
      <vt:lpstr>Wingdings</vt:lpstr>
      <vt:lpstr>黑体</vt:lpstr>
      <vt:lpstr>隶书</vt:lpstr>
      <vt:lpstr>微软雅黑</vt:lpstr>
      <vt:lpstr>Calibri</vt:lpstr>
      <vt:lpstr>默认设计模板_2</vt:lpstr>
      <vt:lpstr>第3章</vt:lpstr>
      <vt:lpstr>本课教学内容</vt:lpstr>
      <vt:lpstr>B/S简介</vt:lpstr>
      <vt:lpstr>B/S简介</vt:lpstr>
      <vt:lpstr>B/S简介</vt:lpstr>
      <vt:lpstr>Web程序</vt:lpstr>
      <vt:lpstr>Web程序运行描述</vt:lpstr>
      <vt:lpstr>Web程序运行描述</vt:lpstr>
      <vt:lpstr>Web程序运行描述</vt:lpstr>
      <vt:lpstr>Web程序</vt:lpstr>
      <vt:lpstr>建立 Web 项目</vt:lpstr>
      <vt:lpstr>目录结构</vt:lpstr>
      <vt:lpstr>目录用途</vt:lpstr>
      <vt:lpstr>目录用途</vt:lpstr>
      <vt:lpstr>部署</vt:lpstr>
      <vt:lpstr>运行</vt:lpstr>
      <vt:lpstr>开发Web程序的常见错误</vt:lpstr>
      <vt:lpstr>注释</vt:lpstr>
      <vt:lpstr>注释</vt:lpstr>
      <vt:lpstr>表达式、程序段和声明</vt:lpstr>
      <vt:lpstr>表达式、程序段和声明</vt:lpstr>
      <vt:lpstr>URL 传值</vt:lpstr>
      <vt:lpstr>URL 传值</vt:lpstr>
      <vt:lpstr>URL 传值</vt:lpstr>
      <vt:lpstr>URL 传值</vt:lpstr>
      <vt:lpstr>JSP 指令和动作</vt:lpstr>
      <vt:lpstr>JSP 指令</vt:lpstr>
      <vt:lpstr>JSP 指令</vt:lpstr>
      <vt:lpstr>JSP 动作</vt:lpstr>
      <vt:lpstr>JSP 动作</vt:lpstr>
      <vt:lpstr>表单开发</vt:lpstr>
      <vt:lpstr>表单开发</vt:lpstr>
      <vt:lpstr>单一表单元素数据的获取</vt:lpstr>
      <vt:lpstr>单一表单元素数据的获取</vt:lpstr>
      <vt:lpstr>捆绑表单元素数据的获取 </vt:lpstr>
      <vt:lpstr>捆绑表单元素数据的获取 </vt:lpstr>
      <vt:lpstr>隐藏表单</vt:lpstr>
      <vt:lpstr>隐藏表单</vt:lpstr>
      <vt:lpstr>隐藏表单</vt:lpstr>
      <vt:lpstr>隐藏表单</vt:lpstr>
      <vt:lpstr>中文乱码问题</vt:lpstr>
      <vt:lpstr>中文乱码问题</vt:lpstr>
      <vt:lpstr>中文乱码问题</vt:lpstr>
      <vt:lpstr>中文乱码问题</vt:lpstr>
      <vt:lpstr>中文乱码问题</vt:lpstr>
      <vt:lpstr>本章结束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tangyayuan</dc:creator>
  <cp:lastModifiedBy>tangyayuan</cp:lastModifiedBy>
  <cp:revision>19</cp:revision>
  <dcterms:created xsi:type="dcterms:W3CDTF">2010-11-14T15:02:00Z</dcterms:created>
  <dcterms:modified xsi:type="dcterms:W3CDTF">2017-09-29T00:58:18Z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