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1"/>
  </p:handoutMasterIdLst>
  <p:sldIdLst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FF"/>
    <a:srgbClr val="087EBB"/>
    <a:srgbClr val="00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6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2620645" y="2118360"/>
            <a:ext cx="2895600" cy="1219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lvl="0">
              <a:defRPr sz="4400"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/>
              <a:t>第几章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2158365" y="3500755"/>
            <a:ext cx="5638800" cy="685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t"/>
          <a:lstStyle>
            <a:lvl1pPr marL="0" lvl="0" indent="0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1pPr>
            <a:lvl2pPr marL="457200" lvl="1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2pPr>
            <a:lvl3pPr marL="914400" lvl="2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3pPr>
            <a:lvl4pPr marL="1371600" lvl="3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4pPr>
            <a:lvl5pPr marL="1828800" lvl="4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章标题章标题章标题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2410" y="4829175"/>
            <a:ext cx="16002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520" y="148590"/>
            <a:ext cx="2400300" cy="277114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345690" y="3337560"/>
            <a:ext cx="5626735" cy="76200"/>
            <a:chOff x="1733" y="2040"/>
            <a:chExt cx="8861" cy="120"/>
          </a:xfrm>
        </p:grpSpPr>
        <p:sp>
          <p:nvSpPr>
            <p:cNvPr id="2" name="矩形 1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609600"/>
            <a:ext cx="20955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6165022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236345" y="592455"/>
            <a:ext cx="457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标题标题标题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7650" y="533400"/>
            <a:ext cx="791845" cy="744855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1100455" y="1295400"/>
            <a:ext cx="5972175" cy="76200"/>
            <a:chOff x="1733" y="2040"/>
            <a:chExt cx="8861" cy="120"/>
          </a:xfrm>
        </p:grpSpPr>
        <p:sp>
          <p:nvSpPr>
            <p:cNvPr id="4" name="矩形 3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 b="0" i="0" u="none" kern="1200" baseline="0">
          <a:solidFill>
            <a:srgbClr val="080808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 i="0" u="none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 b="0" i="0" u="none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隶书" panose="02010509060101010101" pitchFamily="1" charset="-122"/>
              </a:rPr>
              <a:t>第4章</a:t>
            </a:r>
            <a:endParaRPr lang="zh-CN" altLang="en-US" kern="1200" baseline="0" dirty="0"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160395" y="3495675"/>
            <a:ext cx="5216525" cy="685800"/>
          </a:xfrm>
        </p:spPr>
        <p:txBody>
          <a:bodyPr anchor="t"/>
          <a:p>
            <a:pPr defTabSz="914400">
              <a:lnSpc>
                <a:spcPct val="100000"/>
              </a:lnSpc>
            </a:pPr>
            <a:r>
              <a:rPr lang="en-US" altLang="zh-CN" sz="3600" kern="1200" baseline="0">
                <a:latin typeface="Arial" panose="020B0604020202020204" pitchFamily="34" charset="0"/>
                <a:ea typeface="黑体" panose="02010609060101010101" pitchFamily="2" charset="-122"/>
              </a:rPr>
              <a:t>JSP </a:t>
            </a:r>
            <a:r>
              <a:rPr lang="zh-CN" altLang="en-US" sz="3600" kern="1200" baseline="0">
                <a:latin typeface="Arial" panose="020B0604020202020204" pitchFamily="34" charset="0"/>
                <a:ea typeface="黑体" panose="02010609060101010101" pitchFamily="2" charset="-122"/>
              </a:rPr>
              <a:t>内置对象</a:t>
            </a:r>
            <a:endParaRPr lang="zh-CN" altLang="en-US" sz="3600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out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612775" y="1557338"/>
            <a:ext cx="7637463" cy="4751387"/>
          </a:xfrm>
        </p:spPr>
        <p:txBody>
          <a:bodyPr/>
          <a:p>
            <a:r>
              <a:rPr lang="zh-CN" altLang="en-US" sz="2800" dirty="0"/>
              <a:t>out 对象一些常用的与管理缓冲区有关的函数： </a:t>
            </a:r>
            <a:endParaRPr lang="zh-CN" altLang="en-US" sz="2800" dirty="0"/>
          </a:p>
          <a:p>
            <a:pPr lvl="1"/>
            <a:r>
              <a:rPr lang="zh-CN" altLang="en-US" dirty="0"/>
              <a:t> int getRemaining()：获取缓冲区中没有被占用 的空间的大小</a:t>
            </a:r>
            <a:endParaRPr lang="zh-CN" altLang="en-US" dirty="0"/>
          </a:p>
          <a:p>
            <a:pPr lvl="1"/>
            <a:r>
              <a:rPr lang="zh-CN" altLang="en-US" dirty="0"/>
              <a:t>void flush()：输出缓冲区的数据。out.flush()函数也会清除缓冲区中的数据，但是此函数先将之前缓冲区的数据输出至客户端，然后再清除缓冲区的数据</a:t>
            </a:r>
            <a:endParaRPr lang="zh-CN" altLang="en-US" dirty="0"/>
          </a:p>
          <a:p>
            <a:pPr lvl="1"/>
            <a:r>
              <a:rPr lang="zh-CN" altLang="en-US" dirty="0"/>
              <a:t>int getBufferSize()：获得缓冲区的大小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request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request对应类型是 javax.servlet.http.HttpServletRequest</a:t>
            </a:r>
            <a:endParaRPr lang="zh-CN" altLang="en-US" dirty="0"/>
          </a:p>
          <a:p>
            <a:r>
              <a:rPr lang="zh-CN" altLang="en-US" sz="2800" dirty="0"/>
              <a:t>request包含的方法</a:t>
            </a:r>
            <a:endParaRPr lang="zh-CN" altLang="en-US" sz="2800" dirty="0"/>
          </a:p>
          <a:p>
            <a:pPr lvl="1"/>
            <a:r>
              <a:rPr lang="zh-CN" altLang="en-US" dirty="0"/>
              <a:t> String getMethod()：得到提交方式</a:t>
            </a:r>
            <a:endParaRPr lang="zh-CN" altLang="en-US" dirty="0"/>
          </a:p>
          <a:p>
            <a:pPr lvl="1"/>
            <a:r>
              <a:rPr lang="zh-CN" altLang="en-US" dirty="0"/>
              <a:t>String getRequestURI()：得到请求的 URL 地址</a:t>
            </a:r>
            <a:endParaRPr lang="zh-CN" altLang="en-US" dirty="0"/>
          </a:p>
          <a:p>
            <a:pPr lvl="1"/>
            <a:r>
              <a:rPr lang="zh-CN" altLang="en-US" dirty="0"/>
              <a:t>String getProtocol()：得到协议名称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request </a:t>
            </a:r>
            <a:r>
              <a:rPr lang="zh-CN" altLang="en-US" sz="3600"/>
              <a:t>对象</a:t>
            </a:r>
            <a:endParaRPr lang="zh-CN" altLang="en-US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468313" y="908050"/>
            <a:ext cx="7637462" cy="4752975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request包含的方法</a:t>
            </a:r>
            <a:endParaRPr lang="zh-CN" altLang="en-US" sz="2800" dirty="0"/>
          </a:p>
          <a:p>
            <a:pPr lvl="1"/>
            <a:r>
              <a:rPr lang="zh-CN" altLang="en-US" dirty="0"/>
              <a:t>String getServletPath()：获得客户端请求服务器文件的路径</a:t>
            </a:r>
            <a:endParaRPr lang="zh-CN" altLang="en-US" dirty="0"/>
          </a:p>
          <a:p>
            <a:pPr lvl="1"/>
            <a:r>
              <a:rPr lang="zh-CN" altLang="en-US" dirty="0"/>
              <a:t>String  getQueryString()：得到 URL 的查询部分，对 post 请求来说，该方法得不到任何信息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request </a:t>
            </a:r>
            <a:r>
              <a:rPr lang="zh-CN" altLang="en-US" sz="3600"/>
              <a:t>对象</a:t>
            </a:r>
            <a:endParaRPr lang="zh-CN" altLang="en-US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468313" y="908050"/>
            <a:ext cx="7637462" cy="4752975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request包含的方法</a:t>
            </a:r>
            <a:endParaRPr lang="zh-CN" altLang="en-US" sz="2800" dirty="0"/>
          </a:p>
          <a:p>
            <a:pPr lvl="1"/>
            <a:r>
              <a:rPr lang="zh-CN" altLang="en-US" dirty="0"/>
              <a:t>String getServerName()：得到服务器的名称</a:t>
            </a:r>
            <a:endParaRPr lang="zh-CN" altLang="en-US" dirty="0"/>
          </a:p>
          <a:p>
            <a:pPr lvl="1"/>
            <a:r>
              <a:rPr lang="zh-CN" altLang="en-US" dirty="0"/>
              <a:t>String getServerPort()：得到服务器口号</a:t>
            </a:r>
            <a:endParaRPr lang="zh-CN" altLang="en-US" dirty="0"/>
          </a:p>
          <a:p>
            <a:pPr lvl="1"/>
            <a:r>
              <a:rPr lang="zh-CN" altLang="en-US" dirty="0"/>
              <a:t>String getRemoteAddr()：得到客户端的 IP 地址</a:t>
            </a:r>
            <a:endParaRPr lang="zh-CN" altLang="en-US" dirty="0"/>
          </a:p>
          <a:p>
            <a:pPr lvl="1"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                     </a:t>
            </a:r>
            <a:endParaRPr lang="zh-CN" altLang="en-US" i="1" dirty="0">
              <a:solidFill>
                <a:schemeClr val="hlink"/>
              </a:solidFill>
            </a:endParaRPr>
          </a:p>
          <a:p>
            <a:pPr lvl="1"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                    *具体代码示例见课本</a:t>
            </a:r>
            <a:endParaRPr lang="zh-CN" altLang="en-US" i="1" dirty="0">
              <a:solidFill>
                <a:schemeClr val="hlink"/>
              </a:solidFill>
            </a:endParaRPr>
          </a:p>
          <a:p>
            <a:pPr lvl="1">
              <a:buNone/>
            </a:pP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request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684213" y="1484313"/>
            <a:ext cx="7637462" cy="4751387"/>
          </a:xfrm>
        </p:spPr>
        <p:txBody>
          <a:bodyPr/>
          <a:p>
            <a:r>
              <a:rPr lang="zh-CN" altLang="en-US" sz="2800" dirty="0"/>
              <a:t>request  对象获取客户端得参数常用的是通过 2 个方法：</a:t>
            </a:r>
            <a:endParaRPr lang="zh-CN" altLang="en-US" sz="2800" dirty="0"/>
          </a:p>
          <a:p>
            <a:pPr lvl="1"/>
            <a:r>
              <a:rPr lang="zh-CN" altLang="en-US" dirty="0"/>
              <a:t> String getParameter(String name)：获得客户端传送给服务器的 name 参数的值。当传递给此函数的参数名没有实际参数与之对应时，则返回 null</a:t>
            </a:r>
            <a:endParaRPr lang="zh-CN" altLang="en-US" dirty="0"/>
          </a:p>
          <a:p>
            <a:pPr lvl="1"/>
            <a:r>
              <a:rPr lang="zh-CN" altLang="en-US" dirty="0"/>
              <a:t>String[] getParameterValues(String name)：以字符串数组的形式返回指定参数所有值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response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400" dirty="0"/>
              <a:t>response 与 reuqest 是一对相对应的内置对象，response 可以理解为客户端的响应，request可以理解为客户端的请求，二者所表示范围是相对应的2 个部分，具有很好的对称性。 response  对应的类(接口)是：javax.servlet.http.HttpServletResponse。可以通过查找文档中javax.servlet.http.HttpServletResponse 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来了解response 的 API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xfrm>
            <a:off x="1113790" y="604520"/>
            <a:ext cx="7056438" cy="685800"/>
          </a:xfrm>
        </p:spPr>
        <p:txBody>
          <a:bodyPr anchor="ctr"/>
          <a:p>
            <a:r>
              <a:rPr lang="zh-CN" altLang="en-US" sz="2800"/>
              <a:t>利用 </a:t>
            </a:r>
            <a:r>
              <a:rPr lang="en-US" altLang="zh-CN" sz="2800"/>
              <a:t>response </a:t>
            </a:r>
            <a:r>
              <a:rPr lang="zh-CN" altLang="en-US" sz="2800"/>
              <a:t>对象进行重定向</a:t>
            </a:r>
            <a:endParaRPr lang="zh-CN" altLang="en-US" sz="280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重定向：就是跳转到另一个页面</a:t>
            </a:r>
            <a:endParaRPr lang="zh-CN" altLang="en-US" dirty="0"/>
          </a:p>
          <a:p>
            <a:r>
              <a:rPr lang="zh-CN" altLang="en-US" sz="2800" dirty="0"/>
              <a:t>重定向方法为：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response.sendRedirect(目标页面路径);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   	&lt;jsp:forward page=""&gt;&lt;/jsp:forward&gt; 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/>
              <a:t>两种重定向方法的不同</a:t>
            </a:r>
            <a:endParaRPr lang="zh-CN" altLang="en-US" sz="2800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468313" y="1844675"/>
            <a:ext cx="7637462" cy="4751388"/>
          </a:xfrm>
        </p:spPr>
        <p:txBody>
          <a:bodyPr/>
          <a:p>
            <a:r>
              <a:rPr lang="zh-CN" altLang="en-US" sz="2800" dirty="0"/>
              <a:t>从浏览器的地址显示上来看</a:t>
            </a:r>
            <a:endParaRPr lang="zh-CN" altLang="en-US" sz="2800" dirty="0"/>
          </a:p>
          <a:p>
            <a:pPr lvl="1"/>
            <a:r>
              <a:rPr lang="zh-CN" altLang="en-US" dirty="0"/>
              <a:t> forward  方法属于服务器端去请求资源，服务器直接访问目标地址，并对该目标地址的响应内容进行读取，再把读取的内容发给浏览器，因此客户端浏览器的地址不变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/>
              <a:t>两种重定向方法的不同</a:t>
            </a:r>
            <a:endParaRPr lang="zh-CN" altLang="en-US" sz="2800" dirty="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468313" y="1917700"/>
            <a:ext cx="7637462" cy="4751388"/>
          </a:xfrm>
        </p:spPr>
        <p:txBody>
          <a:bodyPr/>
          <a:p>
            <a:r>
              <a:rPr lang="zh-CN" altLang="en-US" sz="2800" dirty="0"/>
              <a:t>从浏览器的地址显示上来看</a:t>
            </a:r>
            <a:endParaRPr lang="zh-CN" altLang="en-US" dirty="0"/>
          </a:p>
          <a:p>
            <a:pPr lvl="1"/>
            <a:r>
              <a:rPr lang="zh-CN" altLang="en-US" dirty="0"/>
              <a:t> redirect 是告诉客户端，使浏览器知道去请求哪一个地址，相当于客户端重新请求一 遍。所以地址显示栏会变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/>
              <a:t>两种重定向方法的不同</a:t>
            </a:r>
            <a:endParaRPr lang="zh-CN" altLang="en-US" sz="2800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684213" y="1484313"/>
            <a:ext cx="7637462" cy="4751387"/>
          </a:xfrm>
        </p:spPr>
        <p:txBody>
          <a:bodyPr/>
          <a:p>
            <a:r>
              <a:rPr lang="zh-CN" altLang="en-US" sz="2800" dirty="0"/>
              <a:t>从数据共享来看</a:t>
            </a:r>
            <a:endParaRPr lang="zh-CN" altLang="en-US" sz="2800" dirty="0"/>
          </a:p>
          <a:p>
            <a:pPr lvl="1"/>
            <a:r>
              <a:rPr lang="zh-CN" altLang="en-US" dirty="0"/>
              <a:t> forward 转发的页，以及转发到的目标页面能够共享 request 里面的数据</a:t>
            </a:r>
            <a:endParaRPr lang="zh-CN" altLang="en-US" dirty="0"/>
          </a:p>
          <a:p>
            <a:pPr lvl="1"/>
            <a:r>
              <a:rPr lang="zh-CN" altLang="en-US" dirty="0"/>
              <a:t>redirect 转发的页以及转发到的目标页面不能共享 request 里面的数据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本课教学内容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7637463" cy="4751387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800" dirty="0"/>
              <a:t>认识JSP内置对象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out对象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request对象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response对象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Cookie操作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利用session开发购物车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session其他API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application对象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/>
              <a:t>两种重定向方法的不同</a:t>
            </a:r>
            <a:endParaRPr lang="zh-CN" altLang="en-US" sz="2800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684213" y="1917700"/>
            <a:ext cx="7637462" cy="4751388"/>
          </a:xfrm>
        </p:spPr>
        <p:txBody>
          <a:bodyPr/>
          <a:p>
            <a:r>
              <a:rPr lang="zh-CN" altLang="en-US" sz="2800" dirty="0"/>
              <a:t>从功能来看</a:t>
            </a:r>
            <a:endParaRPr lang="zh-CN" altLang="en-US" sz="2800" dirty="0"/>
          </a:p>
          <a:p>
            <a:pPr lvl="1"/>
            <a:r>
              <a:rPr lang="zh-CN" altLang="en-US" dirty="0"/>
              <a:t>redirect  能够重定向到当前应用程序的其他源，而且还能够重定向到同一个站点上的其他应用程序中的资源，甚至是使用绝对 URL 重定向到其他站点的资源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/>
              <a:t>两种重定向方法的不同</a:t>
            </a:r>
            <a:endParaRPr lang="zh-CN" altLang="en-US" sz="2800" dirty="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684213" y="1917700"/>
            <a:ext cx="7637462" cy="4751388"/>
          </a:xfrm>
        </p:spPr>
        <p:txBody>
          <a:bodyPr/>
          <a:p>
            <a:r>
              <a:rPr lang="zh-CN" altLang="en-US" sz="2800" dirty="0"/>
              <a:t>从功能来看</a:t>
            </a:r>
            <a:endParaRPr lang="zh-CN" altLang="en-US" dirty="0"/>
          </a:p>
          <a:p>
            <a:pPr lvl="1"/>
            <a:r>
              <a:rPr lang="zh-CN" altLang="en-US" dirty="0"/>
              <a:t>forward 方法只能在同一个 Web 应用程序内的资源之间转发请求，可以理解为服务器内部的一种操作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/>
              <a:t>两种重定向方法的不同</a:t>
            </a:r>
            <a:endParaRPr lang="zh-CN" altLang="en-US" sz="2800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684213" y="1484313"/>
            <a:ext cx="7637462" cy="4751387"/>
          </a:xfrm>
        </p:spPr>
        <p:txBody>
          <a:bodyPr/>
          <a:p>
            <a:r>
              <a:rPr lang="zh-CN" altLang="en-US" sz="2800" dirty="0"/>
              <a:t>从效率来看</a:t>
            </a:r>
            <a:endParaRPr lang="zh-CN" altLang="en-US" sz="2800" dirty="0"/>
          </a:p>
          <a:p>
            <a:pPr lvl="1"/>
            <a:r>
              <a:rPr lang="zh-CN" altLang="en-US" dirty="0"/>
              <a:t>forward 效率较高，因为跳转仅发生在服务器端</a:t>
            </a:r>
            <a:endParaRPr lang="zh-CN" altLang="en-US" dirty="0"/>
          </a:p>
          <a:p>
            <a:pPr lvl="1"/>
            <a:r>
              <a:rPr lang="zh-CN" altLang="en-US" dirty="0"/>
              <a:t>redirect 相对较低，因为类似于再进行了一次请求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1046480" y="609600"/>
            <a:ext cx="8126413" cy="685800"/>
          </a:xfrm>
        </p:spPr>
        <p:txBody>
          <a:bodyPr anchor="ctr"/>
          <a:p>
            <a:r>
              <a:rPr lang="zh-CN" altLang="en-US" sz="3600" dirty="0"/>
              <a:t>使用频率不是很高的一种重定向</a:t>
            </a:r>
            <a:endParaRPr lang="zh-CN" altLang="en-US" sz="3600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612775" y="1989138"/>
            <a:ext cx="7637463" cy="4751387"/>
          </a:xfrm>
        </p:spPr>
        <p:txBody>
          <a:bodyPr/>
          <a:p>
            <a:r>
              <a:rPr lang="zh-CN" altLang="en-US" sz="2800" dirty="0"/>
              <a:t>sendError()：向客户端发送 HTTP 状态码的出错信息</a:t>
            </a:r>
            <a:endParaRPr lang="zh-CN" altLang="en-US" dirty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xfrm>
            <a:off x="970280" y="620395"/>
            <a:ext cx="8126413" cy="685800"/>
          </a:xfrm>
        </p:spPr>
        <p:txBody>
          <a:bodyPr anchor="ctr"/>
          <a:p>
            <a:r>
              <a:rPr lang="zh-CN" altLang="en-US" sz="3600" dirty="0"/>
              <a:t>使用频率不是很高的一种重定向</a:t>
            </a:r>
            <a:endParaRPr lang="zh-CN" altLang="en-US" sz="3600" dirty="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323850" y="1401445"/>
            <a:ext cx="7637780" cy="4115435"/>
          </a:xfrm>
        </p:spPr>
        <p:txBody>
          <a:bodyPr/>
          <a:p>
            <a:pPr>
              <a:lnSpc>
                <a:spcPct val="110000"/>
              </a:lnSpc>
              <a:buNone/>
            </a:pPr>
            <a:r>
              <a:rPr lang="zh-CN" altLang="en-US" sz="3600" dirty="0"/>
              <a:t>常见的错误代码有：</a:t>
            </a:r>
            <a:endParaRPr lang="zh-CN" altLang="en-US" sz="3600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400：Bad Request，请求出现语法错误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401：Unauthorized  ，客户试图未经授权访问受密码保护的页面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403：Forbidden，资源不可用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404：Not Found，无法找到指定位置的资源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500：Internal Server Error，服务器遇到了无法预料的情况，不能完成客户的请求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1068705" y="565785"/>
            <a:ext cx="6399213" cy="685800"/>
          </a:xfrm>
        </p:spPr>
        <p:txBody>
          <a:bodyPr anchor="ctr"/>
          <a:p>
            <a:r>
              <a:rPr lang="zh-CN" altLang="en-US" sz="3600"/>
              <a:t>利用 </a:t>
            </a:r>
            <a:r>
              <a:rPr lang="en-US" altLang="zh-CN" sz="3600"/>
              <a:t>response </a:t>
            </a:r>
            <a:r>
              <a:rPr lang="zh-CN" altLang="en-US" sz="3600"/>
              <a:t>设置 </a:t>
            </a:r>
            <a:r>
              <a:rPr lang="en-US" altLang="zh-CN" sz="3600"/>
              <a:t>HTTP </a:t>
            </a:r>
            <a:r>
              <a:rPr lang="zh-CN" altLang="en-US" sz="3600"/>
              <a:t>头</a:t>
            </a:r>
            <a:endParaRPr lang="zh-CN" altLang="en-US" sz="360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HTTP 头一般用来设置网页的基本属性</a:t>
            </a:r>
            <a:endParaRPr lang="zh-CN" altLang="en-US" dirty="0"/>
          </a:p>
          <a:p>
            <a:r>
              <a:rPr lang="zh-CN" altLang="en-US" sz="2800" dirty="0"/>
              <a:t>response 的 setHeader()方法来进行设置</a:t>
            </a:r>
            <a:endParaRPr lang="zh-CN" altLang="en-US" sz="2800" dirty="0"/>
          </a:p>
          <a:p>
            <a:pPr lvl="1"/>
            <a:r>
              <a:rPr lang="zh-CN" altLang="en-US" dirty="0"/>
              <a:t>	response.setHeader("Pragma","No-cache"); </a:t>
            </a:r>
            <a:endParaRPr lang="zh-CN" altLang="en-US" dirty="0"/>
          </a:p>
          <a:p>
            <a:pPr lvl="1"/>
            <a:r>
              <a:rPr lang="zh-CN" altLang="en-US" dirty="0"/>
              <a:t>	response.setHeader("Cache-Control","no-cache"); </a:t>
            </a:r>
            <a:endParaRPr lang="zh-CN" altLang="en-US" dirty="0"/>
          </a:p>
          <a:p>
            <a:pPr lvl="1"/>
            <a:r>
              <a:rPr lang="zh-CN" altLang="en-US" dirty="0"/>
              <a:t>	response.setDateHeader("Expires",0); </a:t>
            </a:r>
            <a:endParaRPr lang="zh-CN" altLang="en-US" dirty="0"/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以上都是表示在客户端缓存中不保存页面的拷贝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Cookie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Cookie 是一个小的文本数据，由服务器端生成，发送给客户端浏览器，客户端浏览器如果设置为启用  Cookie，则会将这个小文本数据保存到某个目录下的文本文件内。下次登录同一网站，客户端浏览器则会自动将Cookie 读入之后，传给服务器端。一般情下，Cookie 中的值是以 key-value 的形式进行表达的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Cookie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Cookie 操作主要用到以下几个方法：</a:t>
            </a:r>
            <a:endParaRPr lang="zh-CN" altLang="en-US" sz="2800" dirty="0"/>
          </a:p>
          <a:p>
            <a:pPr lvl="1"/>
            <a:r>
              <a:rPr lang="zh-CN" altLang="en-US" dirty="0"/>
              <a:t> response.addCookie(Cookie c)：通过该方法，将 Cookie 写入客户端</a:t>
            </a:r>
            <a:endParaRPr lang="zh-CN" altLang="en-US" dirty="0"/>
          </a:p>
          <a:p>
            <a:pPr lvl="1"/>
            <a:r>
              <a:rPr lang="zh-CN" altLang="en-US" dirty="0"/>
              <a:t>Cookie.setMaxAge(int second)：通过该方法，设置 Cookie 的存活时间。参数表示存活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Cookie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468313" y="1917700"/>
            <a:ext cx="7637462" cy="4751388"/>
          </a:xfrm>
        </p:spPr>
        <p:txBody>
          <a:bodyPr/>
          <a:p>
            <a:r>
              <a:rPr lang="zh-CN" altLang="en-US" sz="2800" dirty="0"/>
              <a:t>从客户端获取 Cookie 内容，主要通过以下方法：</a:t>
            </a:r>
            <a:endParaRPr lang="zh-CN" altLang="en-US" sz="2800" dirty="0"/>
          </a:p>
          <a:p>
            <a:pPr lvl="1"/>
            <a:r>
              <a:rPr lang="zh-CN" altLang="en-US" dirty="0"/>
              <a:t> Cookie[]  request.getCookies()：读取客户端传过来的 Cookie，以数组形式返回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Cookie的盗取</a:t>
            </a:r>
            <a:endParaRPr lang="zh-CN" altLang="en-US" sz="3600" dirty="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盗取的方法：</a:t>
            </a:r>
            <a:endParaRPr lang="zh-CN" altLang="en-US" sz="2800" dirty="0"/>
          </a:p>
          <a:p>
            <a:pPr lvl="1"/>
            <a:r>
              <a:rPr lang="zh-CN" altLang="en-US" dirty="0"/>
              <a:t>利用跨站脚本技术，将信息发给目标服务器；为了隐藏 URL，甚至可以结合 Ajax(异步 Javascript 和 XML 技术)在后台窃取 Cookie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 </a:t>
            </a:r>
            <a:r>
              <a:rPr lang="en-US" altLang="zh-CN" sz="3600"/>
              <a:t>JSP </a:t>
            </a:r>
            <a:r>
              <a:rPr lang="zh-CN" altLang="en-US" sz="3600"/>
              <a:t>内置对象</a:t>
            </a:r>
            <a:endParaRPr lang="zh-CN" altLang="en-US" sz="360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内置对象：指在JSP页面中内置的不需要定义就可以在网页中直接使用的对象</a:t>
            </a:r>
            <a:endParaRPr lang="zh-CN" altLang="en-US" dirty="0"/>
          </a:p>
          <a:p>
            <a:r>
              <a:rPr lang="zh-CN" altLang="en-US" sz="2800" dirty="0"/>
              <a:t>内置对</a:t>
            </a:r>
            <a:r>
              <a:rPr lang="zh-CN" altLang="en-US" sz="2800" dirty="0">
                <a:sym typeface="Arial" panose="020B0604020202020204" pitchFamily="34" charset="0"/>
              </a:rPr>
              <a:t>象预定义的原因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因为这些内置对象有些能够存储参数，有些能够提供输出，还有些能提供其他的功能，JSP 程序员一般情况下使用这些内置对象的频率比较高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Cookie的盗取</a:t>
            </a:r>
            <a:endParaRPr lang="zh-CN" altLang="en-US" sz="3600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pPr lvl="1"/>
            <a:r>
              <a:rPr lang="zh-CN" altLang="en-US" dirty="0"/>
              <a:t>通过某些软件，窃取硬盘下的  Cookie。一般说来，当用户访问完某站点后，Cookie文件会存在机器的某个文件夹下，因此可以通过某些盗取和分析软件来盗取  Cookie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Cookie的盗取</a:t>
            </a:r>
            <a:endParaRPr lang="zh-CN" altLang="en-US" sz="3600" dirty="0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利用客户端脚本盗取 Cookie。在 Javascript 中有很多 API 可以读取客户端 Cookie，可以将这些代码隐藏在一个程序(如画图片)中，很隐秘地得到 Cookie 的值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/>
              <a:t>Cookie </a:t>
            </a:r>
            <a:endParaRPr lang="zh-CN" altLang="en-US" sz="2800" dirty="0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Cookie 在 Web 编程中应用很广的原因：</a:t>
            </a:r>
            <a:endParaRPr lang="zh-CN" altLang="en-US" sz="2800" dirty="0"/>
          </a:p>
          <a:p>
            <a:pPr lvl="1"/>
            <a:r>
              <a:rPr lang="zh-CN" altLang="en-US" dirty="0"/>
              <a:t> Cookie  的值能够持久化，即使客户端机器关闭，下次打开还是可以得到里面的值</a:t>
            </a:r>
            <a:endParaRPr lang="zh-CN" altLang="en-US" dirty="0"/>
          </a:p>
          <a:p>
            <a:pPr lvl="1"/>
            <a:r>
              <a:rPr lang="zh-CN" altLang="en-US" dirty="0"/>
              <a:t> Cookie 可以帮助服务器端保存多个状态信息，但是不用服务器端专门分配存储资源</a:t>
            </a:r>
            <a:endParaRPr lang="zh-CN" altLang="en-US" dirty="0"/>
          </a:p>
          <a:p>
            <a:pPr lvl="1"/>
            <a:r>
              <a:rPr lang="zh-CN" altLang="en-US" dirty="0"/>
              <a:t>Cookie  可以持久保持一些和客户相关的信息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1078865" y="577215"/>
            <a:ext cx="6831013" cy="685800"/>
          </a:xfrm>
        </p:spPr>
        <p:txBody>
          <a:bodyPr anchor="ctr"/>
          <a:p>
            <a:r>
              <a:rPr lang="zh-CN" altLang="en-US" sz="3600"/>
              <a:t>解决 </a:t>
            </a:r>
            <a:r>
              <a:rPr lang="en-US" altLang="zh-CN" sz="3600"/>
              <a:t>Cookie </a:t>
            </a:r>
            <a:r>
              <a:rPr lang="zh-CN" altLang="en-US" sz="3600"/>
              <a:t>安全的方法</a:t>
            </a:r>
            <a:endParaRPr lang="zh-CN" altLang="en-US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396875" y="1339850"/>
            <a:ext cx="7637463" cy="4752975"/>
          </a:xfrm>
        </p:spPr>
        <p:txBody>
          <a:bodyPr/>
          <a:p>
            <a:r>
              <a:rPr lang="zh-CN" altLang="en-US" sz="3600" dirty="0"/>
              <a:t>方法有以下几种</a:t>
            </a:r>
            <a:endParaRPr lang="zh-CN" altLang="en-US" sz="3600" dirty="0"/>
          </a:p>
          <a:p>
            <a:pPr lvl="1"/>
            <a:r>
              <a:rPr lang="zh-CN" altLang="en-US" dirty="0"/>
              <a:t>替代 Cookie。将数据保存在服务器端，可选的是 session 方案</a:t>
            </a:r>
            <a:endParaRPr lang="zh-CN" altLang="en-US" dirty="0"/>
          </a:p>
          <a:p>
            <a:pPr lvl="1"/>
            <a:r>
              <a:rPr lang="zh-CN" altLang="en-US" dirty="0"/>
              <a:t>及时删除 Cookie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37889"/>
          <p:cNvSpPr>
            <a:spLocks noGrp="1"/>
          </p:cNvSpPr>
          <p:nvPr>
            <p:ph type="title"/>
          </p:nvPr>
        </p:nvSpPr>
        <p:spPr>
          <a:xfrm>
            <a:off x="1068705" y="565785"/>
            <a:ext cx="6831013" cy="685800"/>
          </a:xfrm>
        </p:spPr>
        <p:txBody>
          <a:bodyPr anchor="ctr"/>
          <a:p>
            <a:r>
              <a:rPr lang="zh-CN" altLang="en-US" sz="3600"/>
              <a:t>解决 </a:t>
            </a:r>
            <a:r>
              <a:rPr lang="en-US" altLang="zh-CN" sz="3600"/>
              <a:t>Cookie </a:t>
            </a:r>
            <a:r>
              <a:rPr lang="zh-CN" altLang="en-US" sz="3600"/>
              <a:t>安全的方法</a:t>
            </a:r>
            <a:endParaRPr lang="zh-CN" altLang="en-US" sz="3600"/>
          </a:p>
        </p:txBody>
      </p:sp>
      <p:sp>
        <p:nvSpPr>
          <p:cNvPr id="37891" name="文本占位符 37890"/>
          <p:cNvSpPr>
            <a:spLocks noGrp="1"/>
          </p:cNvSpPr>
          <p:nvPr>
            <p:ph type="body" idx="1"/>
          </p:nvPr>
        </p:nvSpPr>
        <p:spPr>
          <a:xfrm>
            <a:off x="396875" y="1339850"/>
            <a:ext cx="7637463" cy="4752975"/>
          </a:xfrm>
        </p:spPr>
        <p:txBody>
          <a:bodyPr/>
          <a:p>
            <a:endParaRPr lang="zh-CN" altLang="en-US" dirty="0"/>
          </a:p>
          <a:p>
            <a:pPr lvl="1">
              <a:buNone/>
            </a:pPr>
            <a:r>
              <a:rPr lang="zh-CN" altLang="en-US" dirty="0"/>
              <a:t>要删除一个已经存在的 Cookie，有以下几种方法：</a:t>
            </a:r>
            <a:endParaRPr lang="zh-CN" altLang="en-US" dirty="0"/>
          </a:p>
          <a:p>
            <a:pPr lvl="2"/>
            <a:r>
              <a:rPr lang="zh-CN" altLang="en-US" dirty="0"/>
              <a:t>给一个 Cookie 赋以空置</a:t>
            </a:r>
            <a:endParaRPr lang="zh-CN" altLang="en-US" dirty="0"/>
          </a:p>
          <a:p>
            <a:pPr lvl="2"/>
            <a:r>
              <a:rPr lang="zh-CN" altLang="en-US" dirty="0"/>
              <a:t>设置 Cookie 的失效时间为当前时间，让该 Cookie 在当前页面的浏览完之后就被删除了</a:t>
            </a:r>
            <a:endParaRPr lang="zh-CN" altLang="en-US" dirty="0"/>
          </a:p>
          <a:p>
            <a:pPr lvl="2"/>
            <a:r>
              <a:rPr lang="zh-CN" altLang="en-US" dirty="0"/>
              <a:t>通过浏览器删除 Cookie。如在 IE 中，可以选择"工具"——"Internet 选项"—— "常规"，在里面点击"删除 Cookies"，就可以删除文件夹中的 Cookie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>
          <a:xfrm>
            <a:off x="838200" y="609600"/>
            <a:ext cx="6831013" cy="685800"/>
          </a:xfrm>
        </p:spPr>
        <p:txBody>
          <a:bodyPr anchor="ctr"/>
          <a:p>
            <a:r>
              <a:rPr lang="zh-CN" altLang="en-US" sz="3600"/>
              <a:t>解决 </a:t>
            </a:r>
            <a:r>
              <a:rPr lang="en-US" altLang="zh-CN" sz="3600"/>
              <a:t>Cookie </a:t>
            </a:r>
            <a:r>
              <a:rPr lang="zh-CN" altLang="en-US" sz="3600"/>
              <a:t>安全的方法</a:t>
            </a:r>
            <a:endParaRPr lang="zh-CN" altLang="en-US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>
          <a:xfrm>
            <a:off x="396875" y="1339850"/>
            <a:ext cx="7637463" cy="4752975"/>
          </a:xfrm>
        </p:spPr>
        <p:txBody>
          <a:bodyPr/>
          <a:p>
            <a:pPr>
              <a:buNone/>
            </a:pPr>
            <a:endParaRPr lang="zh-CN" altLang="en-US" sz="3600" dirty="0"/>
          </a:p>
          <a:p>
            <a:pPr lvl="1"/>
            <a:r>
              <a:rPr lang="zh-CN" altLang="en-US" dirty="0"/>
              <a:t>禁用 Cookie。很多浏览器中都设置了禁用 Cookie 的方法，如 IE 中，可以在"工具"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——"Internet 选项"——"隐私"中，将隐私级别设置为禁用 Cookie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>
          <a:xfrm>
            <a:off x="1035685" y="620395"/>
            <a:ext cx="6399213" cy="685800"/>
          </a:xfrm>
        </p:spPr>
        <p:txBody>
          <a:bodyPr anchor="ctr"/>
          <a:p>
            <a:r>
              <a:rPr lang="zh-CN" altLang="en-US" sz="3600"/>
              <a:t>利用 </a:t>
            </a:r>
            <a:r>
              <a:rPr lang="en-US" altLang="zh-CN" sz="3600"/>
              <a:t>session </a:t>
            </a:r>
            <a:r>
              <a:rPr lang="zh-CN" altLang="en-US" sz="3600"/>
              <a:t>开发购物车</a:t>
            </a:r>
            <a:endParaRPr lang="zh-CN" altLang="en-US" sz="3600"/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购物车需求例子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	想象用户去购物超市买东西时，都会推一个购物  车，购物车中包含了用户所需要购买的商品，用户可以将商品添加到购物车，也可将商品从购物车中取出或删除。用户可以推着购物车从这个专柜走到那个专柜，用户也不用担心别人的购物车里面的东西算到自己账上，这在生活中已经成为常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>
          <a:xfrm>
            <a:off x="1101090" y="609600"/>
            <a:ext cx="6399213" cy="685800"/>
          </a:xfrm>
        </p:spPr>
        <p:txBody>
          <a:bodyPr anchor="ctr"/>
          <a:p>
            <a:r>
              <a:rPr lang="zh-CN" altLang="en-US" sz="3600"/>
              <a:t>利用 </a:t>
            </a:r>
            <a:r>
              <a:rPr lang="en-US" altLang="zh-CN" sz="3600"/>
              <a:t>session </a:t>
            </a:r>
            <a:r>
              <a:rPr lang="zh-CN" altLang="en-US" sz="3600"/>
              <a:t>开发购物车</a:t>
            </a:r>
            <a:endParaRPr lang="zh-CN" altLang="en-US" sz="3600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购物车的特点</a:t>
            </a:r>
            <a:endParaRPr lang="zh-CN" altLang="en-US" sz="2800" dirty="0"/>
          </a:p>
          <a:p>
            <a:pPr lvl="1"/>
            <a:r>
              <a:rPr lang="zh-CN" altLang="en-US" dirty="0"/>
              <a:t> 同一个用户使用的是同一个购物车</a:t>
            </a:r>
            <a:endParaRPr lang="zh-CN" altLang="en-US" dirty="0"/>
          </a:p>
          <a:p>
            <a:pPr lvl="1"/>
            <a:r>
              <a:rPr lang="zh-CN" altLang="en-US" dirty="0"/>
              <a:t> 不同的用户使用的是不同的购物车。否则，别人买的东西就会算到自己的账上</a:t>
            </a:r>
            <a:endParaRPr lang="zh-CN" altLang="en-US" dirty="0"/>
          </a:p>
          <a:p>
            <a:pPr lvl="1"/>
            <a:r>
              <a:rPr lang="zh-CN" altLang="en-US" dirty="0"/>
              <a:t>在不同货架(页面)之间进行访问时，购物车中的内容可以保持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1075055" y="587375"/>
            <a:ext cx="7191375" cy="685800"/>
          </a:xfrm>
        </p:spPr>
        <p:txBody>
          <a:bodyPr anchor="ctr"/>
          <a:p>
            <a:r>
              <a:rPr lang="zh-CN" altLang="en-US" sz="3600"/>
              <a:t>如何用 </a:t>
            </a:r>
            <a:r>
              <a:rPr lang="en-US" altLang="zh-CN" sz="3600"/>
              <a:t>session </a:t>
            </a:r>
            <a:r>
              <a:rPr lang="zh-CN" altLang="en-US" sz="3600"/>
              <a:t>开发购物车</a:t>
            </a:r>
            <a:endParaRPr lang="zh-CN" altLang="en-US" sz="3600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323850" y="1412875"/>
            <a:ext cx="7637463" cy="4751388"/>
          </a:xfrm>
        </p:spPr>
        <p:txBody>
          <a:bodyPr/>
          <a:p>
            <a:r>
              <a:rPr lang="zh-CN" altLang="en-US" sz="2800" dirty="0"/>
              <a:t>一些 session 常用的 API</a:t>
            </a:r>
            <a:endParaRPr lang="zh-CN" altLang="en-US" sz="2800" dirty="0"/>
          </a:p>
          <a:p>
            <a:pPr lvl="1"/>
            <a:r>
              <a:rPr lang="zh-CN" altLang="en-US" dirty="0"/>
              <a:t> 将内容放入购物车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FF0066"/>
                </a:solidFill>
              </a:rPr>
              <a:t>void session.setAttribute(String name,Object obj);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 * 针对放入的提醒：</a:t>
            </a:r>
            <a:endParaRPr lang="zh-CN" altLang="en-US" dirty="0"/>
          </a:p>
          <a:p>
            <a:pPr lvl="2"/>
            <a:r>
              <a:rPr lang="zh-CN" altLang="en-US" dirty="0"/>
              <a:t>如果两次调用 setAttribute(String  name,Object  obj);并且 name 相同，那么后面放进去的内容将会覆盖以前放进去的内容</a:t>
            </a:r>
            <a:endParaRPr lang="zh-CN" altLang="en-US" dirty="0"/>
          </a:p>
          <a:p>
            <a:pPr lvl="2"/>
            <a:r>
              <a:rPr lang="zh-CN" altLang="en-US" dirty="0"/>
              <a:t>setAttribute(String name,Object obj);的第二个参数是 Object 类型，即可以放入 session的不仅仅是一些简单字符串，还可以是  Object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xfrm>
            <a:off x="1101725" y="587375"/>
            <a:ext cx="7191375" cy="685800"/>
          </a:xfrm>
        </p:spPr>
        <p:txBody>
          <a:bodyPr anchor="ctr"/>
          <a:p>
            <a:r>
              <a:rPr lang="zh-CN" altLang="en-US" sz="3600"/>
              <a:t>如何用 </a:t>
            </a:r>
            <a:r>
              <a:rPr lang="en-US" altLang="zh-CN" sz="3600"/>
              <a:t>session </a:t>
            </a:r>
            <a:r>
              <a:rPr lang="zh-CN" altLang="en-US" sz="3600"/>
              <a:t>开发购物车</a:t>
            </a:r>
            <a:endParaRPr lang="zh-CN" altLang="en-US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xfrm>
            <a:off x="323850" y="1412875"/>
            <a:ext cx="7637463" cy="4751388"/>
          </a:xfrm>
        </p:spPr>
        <p:txBody>
          <a:bodyPr/>
          <a:p>
            <a:r>
              <a:rPr lang="zh-CN" altLang="en-US" sz="2800" dirty="0"/>
              <a:t>一些 session 常用的 API</a:t>
            </a:r>
            <a:endParaRPr lang="zh-CN" altLang="en-US" sz="2800" dirty="0"/>
          </a:p>
          <a:p>
            <a:pPr lvl="1"/>
            <a:r>
              <a:rPr lang="zh-CN" altLang="en-US" dirty="0"/>
              <a:t> 读取购物车中的内容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FF0066"/>
                </a:solidFill>
              </a:rPr>
              <a:t>Object session.getAttribute(String name);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3012" name="文本框 43011"/>
          <p:cNvSpPr txBox="1"/>
          <p:nvPr/>
        </p:nvSpPr>
        <p:spPr>
          <a:xfrm>
            <a:off x="2484438" y="3860800"/>
            <a:ext cx="3894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 sz="2400" i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*具体代码示例见课本</a:t>
            </a:r>
            <a:endParaRPr lang="zh-CN" altLang="en-US" sz="2400" i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 </a:t>
            </a:r>
            <a:r>
              <a:rPr lang="en-US" altLang="zh-CN" sz="3600"/>
              <a:t>JSP </a:t>
            </a:r>
            <a:r>
              <a:rPr lang="zh-CN" altLang="en-US" sz="3600"/>
              <a:t>内置对象</a:t>
            </a:r>
            <a:endParaRPr lang="zh-CN" altLang="en-US" sz="360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内置对象特点</a:t>
            </a:r>
            <a:endParaRPr lang="zh-CN" altLang="en-US" sz="2800" dirty="0"/>
          </a:p>
          <a:p>
            <a:pPr lvl="1"/>
            <a:r>
              <a:rPr lang="zh-CN" altLang="en-US" dirty="0"/>
              <a:t>内置对象是自动载入的，因此它不需要直接实例化</a:t>
            </a:r>
            <a:endParaRPr lang="zh-CN" altLang="en-US" dirty="0"/>
          </a:p>
          <a:p>
            <a:pPr lvl="1"/>
            <a:r>
              <a:rPr lang="zh-CN" altLang="en-US" dirty="0"/>
              <a:t>内置对象是通过 Web 容器来实现和管理的</a:t>
            </a:r>
            <a:endParaRPr lang="zh-CN" altLang="en-US" dirty="0"/>
          </a:p>
          <a:p>
            <a:pPr lvl="1"/>
            <a:r>
              <a:rPr lang="zh-CN" altLang="en-US" dirty="0"/>
              <a:t>在所有的 JSP 页面中，直接调用内置对象都是合法的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>
          <a:xfrm>
            <a:off x="991870" y="587375"/>
            <a:ext cx="8126413" cy="685800"/>
          </a:xfrm>
        </p:spPr>
        <p:txBody>
          <a:bodyPr anchor="ctr"/>
          <a:p>
            <a:r>
              <a:rPr lang="zh-CN" altLang="en-US" sz="3600" dirty="0"/>
              <a:t>session 其他 API -session 的其他操作</a:t>
            </a:r>
            <a:endParaRPr lang="zh-CN" altLang="en-US" sz="3600" dirty="0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移除 session 中的内容</a:t>
            </a:r>
            <a:endParaRPr lang="zh-CN" altLang="en-US" sz="2800" dirty="0"/>
          </a:p>
          <a:p>
            <a:pPr lvl="1"/>
            <a:r>
              <a:rPr lang="zh-CN" altLang="en-US" dirty="0"/>
              <a:t> session 有一个函数：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 void session.removeAttribute(String name);</a:t>
            </a:r>
            <a:endParaRPr lang="zh-CN" altLang="en-US" dirty="0"/>
          </a:p>
          <a:p>
            <a:r>
              <a:rPr lang="zh-CN" altLang="en-US" sz="2800" dirty="0"/>
              <a:t>移除 session 中的全部内容</a:t>
            </a:r>
            <a:endParaRPr lang="zh-CN" altLang="en-US" sz="2800" dirty="0"/>
          </a:p>
          <a:p>
            <a:pPr lvl="1"/>
            <a:r>
              <a:rPr lang="zh-CN" altLang="en-US" dirty="0"/>
              <a:t> void session.invalidate();</a:t>
            </a:r>
            <a:endParaRPr lang="zh-CN" altLang="en-US" dirty="0"/>
          </a:p>
          <a:p>
            <a:r>
              <a:rPr lang="zh-CN" altLang="en-US" dirty="0"/>
              <a:t>预防 session 内容丢失</a:t>
            </a:r>
            <a:endParaRPr lang="zh-CN" altLang="en-US" dirty="0"/>
          </a:p>
          <a:p>
            <a:endParaRPr lang="zh-CN" altLang="en-US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sessionId</a:t>
            </a:r>
            <a:endParaRPr lang="en-US" altLang="zh-CN"/>
          </a:p>
        </p:txBody>
      </p:sp>
      <p:sp>
        <p:nvSpPr>
          <p:cNvPr id="45059" name="文本占位符 45058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440738" cy="4419600"/>
          </a:xfrm>
        </p:spPr>
        <p:txBody>
          <a:bodyPr/>
          <a:p>
            <a:r>
              <a:rPr lang="zh-CN" altLang="en-US" sz="2800" dirty="0"/>
              <a:t> sessionId 的原理图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45060" name="内容占位符 45059" descr="1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7450" y="2205038"/>
            <a:ext cx="5689600" cy="3286125"/>
          </a:xfr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sessionId</a:t>
            </a:r>
            <a:endParaRPr lang="en-US" altLang="zh-CN" sz="3600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问题：</a:t>
            </a:r>
            <a:endParaRPr lang="zh-CN" altLang="en-US" sz="2800" dirty="0"/>
          </a:p>
          <a:p>
            <a:pPr lvl="1"/>
            <a:r>
              <a:rPr lang="zh-CN" altLang="en-US" dirty="0"/>
              <a:t> 客户在访问多个页面时，多个页面用到  session，服务器如何知道该客户的多个页面使用的是同一个 session？</a:t>
            </a:r>
            <a:endParaRPr lang="zh-CN" altLang="en-US" dirty="0"/>
          </a:p>
          <a:p>
            <a:r>
              <a:rPr lang="zh-CN" altLang="en-US" sz="2800" dirty="0"/>
              <a:t>答案</a:t>
            </a:r>
            <a:endParaRPr lang="zh-CN" altLang="en-US" sz="2800" dirty="0"/>
          </a:p>
          <a:p>
            <a:pPr lvl="1"/>
            <a:r>
              <a:rPr lang="zh-CN" altLang="en-US" dirty="0"/>
              <a:t>对于每一个 session，服务器端都有一个 sessionId 来标识它</a:t>
            </a:r>
            <a:endParaRPr lang="zh-CN" altLang="en-US" dirty="0"/>
          </a:p>
          <a:p>
            <a:pPr lvl="1"/>
            <a:r>
              <a:rPr lang="zh-CN" altLang="en-US" dirty="0"/>
              <a:t>String  session.getId();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>
          <a:xfrm>
            <a:off x="1057275" y="598805"/>
            <a:ext cx="6181725" cy="685800"/>
          </a:xfrm>
        </p:spPr>
        <p:txBody>
          <a:bodyPr anchor="ctr"/>
          <a:p>
            <a:r>
              <a:rPr lang="zh-CN" altLang="en-US" sz="3600"/>
              <a:t>利用 </a:t>
            </a:r>
            <a:r>
              <a:rPr lang="en-US" altLang="zh-CN" sz="3600"/>
              <a:t>session </a:t>
            </a:r>
            <a:r>
              <a:rPr lang="zh-CN" altLang="en-US" sz="3600"/>
              <a:t>保存登录信息</a:t>
            </a:r>
            <a:endParaRPr lang="zh-CN" altLang="en-US" sz="3600"/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例子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  假如用户登录学生管理系统，登录后用户可能要做很多操作，访问很多页面，在访问这些页面的过程中，各个页面如何知道用户的账号呢？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   答案很简单，在登录成功后，用户的账号可以保存在 session 中。后面的各个页面都可以访问 session 内的内容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application 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8131" name="文本占位符 48130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12175" cy="4419600"/>
          </a:xfrm>
        </p:spPr>
        <p:txBody>
          <a:bodyPr/>
          <a:p>
            <a:r>
              <a:rPr lang="zh-CN" altLang="en-US" sz="2800" dirty="0"/>
              <a:t>application 原理图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48132" name="内容占位符 48131" descr="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7450" y="2133600"/>
            <a:ext cx="6410325" cy="2879725"/>
          </a:xfr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application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问题：购物车能用 application 实现吗？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	很明显，购物车是不能用 application 实现的。因为不同客户在服务器端访问的是同一个对象，如果使用 application 实现购物车，客户 1 向购物车中放了一种物品，客户 2 也可以看到，那样是不允许的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application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原理</a:t>
            </a:r>
            <a:endParaRPr lang="zh-CN" altLang="en-US" sz="2800" dirty="0"/>
          </a:p>
          <a:p>
            <a:pPr lvl="1"/>
            <a:r>
              <a:rPr lang="zh-CN" altLang="en-US" dirty="0"/>
              <a:t>对于一个 Web 容器而言，所有的用户都共同使用一个 application 对象，服务器启动后，就会自动创建 application 对象，这个对象会一直保存，直到服务器关闭为止</a:t>
            </a:r>
            <a:endParaRPr lang="zh-CN" altLang="en-US" dirty="0"/>
          </a:p>
          <a:p>
            <a:pPr lvl="1"/>
            <a:r>
              <a:rPr lang="zh-CN" altLang="en-US" sz="2800" dirty="0"/>
              <a:t>对应的类(接口)是：javax.servlet.ServletContext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application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51203" name="文本占位符 5120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application 对象的 API 主要有以下几个：</a:t>
            </a:r>
            <a:endParaRPr lang="zh-CN" altLang="en-US" sz="2800" dirty="0"/>
          </a:p>
          <a:p>
            <a:pPr lvl="1"/>
            <a:r>
              <a:rPr lang="zh-CN" altLang="en-US" dirty="0"/>
              <a:t> 将内容放入 application 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FF0066"/>
                </a:solidFill>
              </a:rPr>
              <a:t>void application.setAttribute(String name,Object obj);</a:t>
            </a:r>
            <a:r>
              <a:rPr lang="zh-CN" altLang="en-US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 读取 application 中的内容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FF0066"/>
                </a:solidFill>
              </a:rPr>
              <a:t>Object application.getAttribute(String name);</a:t>
            </a:r>
            <a:endParaRPr lang="zh-CN" altLang="en-US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将内容从 application 中移除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FF0066"/>
                </a:solidFill>
              </a:rPr>
              <a:t>void application.removeAttribute(String name);</a:t>
            </a:r>
            <a:endParaRPr lang="zh-CN" altLang="en-US" dirty="0">
              <a:solidFill>
                <a:srgbClr val="FF0066"/>
              </a:solidFill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本章结束</a:t>
            </a:r>
            <a:endParaRPr lang="zh-CN" altLang="en-US" dirty="0"/>
          </a:p>
        </p:txBody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zh-CN" altLang="en-US" dirty="0"/>
              <a:t> JSP 中的内置对象</a:t>
            </a:r>
            <a:endParaRPr lang="zh-CN" altLang="en-US" dirty="0"/>
          </a:p>
          <a:p>
            <a:pPr lvl="1"/>
            <a:r>
              <a:rPr lang="zh-CN" altLang="en-US" dirty="0"/>
              <a:t> Cookie 的使用方法</a:t>
            </a:r>
            <a:endParaRPr lang="zh-CN" altLang="en-US" dirty="0"/>
          </a:p>
          <a:p>
            <a:pPr lvl="1"/>
            <a:r>
              <a:rPr lang="zh-CN" altLang="en-US" dirty="0"/>
              <a:t>JSP 中内置对象 session 和 application</a:t>
            </a:r>
            <a:endParaRPr lang="zh-CN" altLang="en-US" dirty="0"/>
          </a:p>
          <a:p>
            <a:pPr lvl="1"/>
            <a:r>
              <a:rPr lang="zh-CN" altLang="en-US" dirty="0"/>
              <a:t>购物车的开发</a:t>
            </a:r>
            <a:endParaRPr lang="zh-CN" altLang="en-US" dirty="0"/>
          </a:p>
          <a:p>
            <a:r>
              <a:rPr lang="zh-CN" altLang="en-US" sz="2800" dirty="0"/>
              <a:t>上机习题</a:t>
            </a:r>
            <a:endParaRPr lang="zh-CN" altLang="en-US" sz="28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 </a:t>
            </a:r>
            <a:r>
              <a:rPr lang="en-US" altLang="zh-CN" sz="3600"/>
              <a:t>JSP </a:t>
            </a:r>
            <a:r>
              <a:rPr lang="zh-CN" altLang="en-US" sz="3600"/>
              <a:t>内置对象</a:t>
            </a:r>
            <a:endParaRPr lang="zh-CN" altLang="en-US" sz="360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684213" y="1484313"/>
            <a:ext cx="7637462" cy="4751387"/>
          </a:xfrm>
        </p:spPr>
        <p:txBody>
          <a:bodyPr/>
          <a:p>
            <a:r>
              <a:rPr lang="zh-CN" altLang="en-US" sz="2800" dirty="0"/>
              <a:t>JSP 规范中定义了九种内置对象，本章主要介绍前五种</a:t>
            </a:r>
            <a:endParaRPr lang="zh-CN" altLang="en-US" sz="2800" dirty="0"/>
          </a:p>
          <a:p>
            <a:pPr lvl="1"/>
            <a:r>
              <a:rPr lang="zh-CN" altLang="en-US" dirty="0"/>
              <a:t> out 对象：负责管理对客户端的输出</a:t>
            </a:r>
            <a:endParaRPr lang="zh-CN" altLang="en-US" dirty="0"/>
          </a:p>
          <a:p>
            <a:pPr lvl="1"/>
            <a:r>
              <a:rPr lang="zh-CN" altLang="en-US" dirty="0"/>
              <a:t> request 对象：负责得到客户端的请求信息</a:t>
            </a:r>
            <a:endParaRPr lang="zh-CN" altLang="en-US" dirty="0"/>
          </a:p>
          <a:p>
            <a:pPr lvl="1"/>
            <a:r>
              <a:rPr lang="zh-CN" altLang="en-US" dirty="0"/>
              <a:t> response 对象：负责向客户端发出响应</a:t>
            </a:r>
            <a:endParaRPr lang="zh-CN" altLang="en-US" dirty="0"/>
          </a:p>
          <a:p>
            <a:pPr lvl="1"/>
            <a:r>
              <a:rPr lang="zh-CN" altLang="en-US" dirty="0"/>
              <a:t>session 对象：负责保存同一客户端一次会话过程中的一些信息</a:t>
            </a:r>
            <a:endParaRPr lang="zh-CN" altLang="en-US" dirty="0"/>
          </a:p>
          <a:p>
            <a:pPr lvl="1"/>
            <a:r>
              <a:rPr lang="zh-CN" altLang="en-US" dirty="0"/>
              <a:t>application 对象：表示整个应用的环境的信息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 </a:t>
            </a:r>
            <a:r>
              <a:rPr lang="en-US" altLang="zh-CN" sz="3600"/>
              <a:t>JSP </a:t>
            </a:r>
            <a:r>
              <a:rPr lang="zh-CN" altLang="en-US" sz="3600"/>
              <a:t>内置对象</a:t>
            </a:r>
            <a:endParaRPr lang="zh-CN" altLang="en-US" sz="360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7637462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exception 对象：表示页面上发生的异常，可以通过它获得页面异常信息</a:t>
            </a:r>
            <a:endParaRPr lang="zh-CN" altLang="en-US" dirty="0"/>
          </a:p>
          <a:p>
            <a:pPr lvl="1"/>
            <a:r>
              <a:rPr lang="zh-CN" altLang="en-US" dirty="0"/>
              <a:t> page 对象：表示的是当前 JSP 页面本身，就像 Java 类定义中的 this 一样</a:t>
            </a:r>
            <a:endParaRPr lang="zh-CN" altLang="en-US" dirty="0"/>
          </a:p>
          <a:p>
            <a:pPr lvl="1"/>
            <a:r>
              <a:rPr lang="zh-CN" altLang="en-US" dirty="0"/>
              <a:t>pageContext 对象：表示的是此 JSP 的上下文</a:t>
            </a:r>
            <a:endParaRPr lang="zh-CN" altLang="en-US" dirty="0"/>
          </a:p>
          <a:p>
            <a:pPr lvl="1"/>
            <a:r>
              <a:rPr lang="zh-CN" altLang="en-US" dirty="0"/>
              <a:t>config 对象：表示此 JSP 的 ServletConfig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out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out 对象，对应的类型是    javax.servlet.jsp.JspWriter</a:t>
            </a:r>
            <a:endParaRPr lang="zh-CN" altLang="en-US" dirty="0"/>
          </a:p>
          <a:p>
            <a:r>
              <a:rPr lang="zh-CN" altLang="en-US" sz="2800" dirty="0"/>
              <a:t>out 对象的作用</a:t>
            </a:r>
            <a:endParaRPr lang="zh-CN" altLang="en-US" sz="2800" dirty="0"/>
          </a:p>
          <a:p>
            <a:pPr lvl="1"/>
            <a:r>
              <a:rPr lang="zh-CN" altLang="en-US" dirty="0"/>
              <a:t> 用来向客户端输出各种数据类型的内容</a:t>
            </a:r>
            <a:endParaRPr lang="zh-CN" altLang="en-US" dirty="0"/>
          </a:p>
          <a:p>
            <a:pPr lvl="1"/>
            <a:r>
              <a:rPr lang="zh-CN" altLang="en-US" dirty="0"/>
              <a:t> 对应用服务器上的输出缓冲区进行管理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out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396875" y="1844675"/>
            <a:ext cx="7637463" cy="4751388"/>
          </a:xfrm>
        </p:spPr>
        <p:txBody>
          <a:bodyPr/>
          <a:p>
            <a:r>
              <a:rPr lang="zh-CN" altLang="en-US" sz="2800" dirty="0"/>
              <a:t>out 输出的主要有 2 个方法：</a:t>
            </a:r>
            <a:endParaRPr lang="zh-CN" altLang="en-US" sz="2800" dirty="0"/>
          </a:p>
          <a:p>
            <a:pPr lvl="1"/>
            <a:r>
              <a:rPr lang="zh-CN" altLang="en-US" dirty="0"/>
              <a:t> void print()</a:t>
            </a:r>
            <a:endParaRPr lang="zh-CN" altLang="en-US" dirty="0"/>
          </a:p>
          <a:p>
            <a:pPr lvl="1"/>
            <a:r>
              <a:rPr lang="zh-CN" altLang="en-US" dirty="0"/>
              <a:t> void println()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out </a:t>
            </a:r>
            <a:r>
              <a:rPr lang="zh-CN" altLang="en-US" sz="3600"/>
              <a:t>对象</a:t>
            </a:r>
            <a:endParaRPr lang="zh-CN" altLang="en-US" sz="360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612775" y="1557338"/>
            <a:ext cx="7637463" cy="4751387"/>
          </a:xfrm>
        </p:spPr>
        <p:txBody>
          <a:bodyPr/>
          <a:p>
            <a:r>
              <a:rPr lang="zh-CN" altLang="en-US" sz="2800" dirty="0"/>
              <a:t>out 对象一些常用的与管理缓冲区有关的函数： </a:t>
            </a:r>
            <a:endParaRPr lang="zh-CN" altLang="en-US" sz="2800" dirty="0"/>
          </a:p>
          <a:p>
            <a:pPr lvl="1"/>
            <a:r>
              <a:rPr lang="zh-CN" altLang="en-US" dirty="0"/>
              <a:t> void close()：关闭输出流，从而可以强制终止当前页面的剩余部分向浏览器输出</a:t>
            </a:r>
            <a:endParaRPr lang="zh-CN" altLang="en-US" dirty="0"/>
          </a:p>
          <a:p>
            <a:pPr lvl="1"/>
            <a:r>
              <a:rPr lang="zh-CN" altLang="en-US" dirty="0"/>
              <a:t> void clearBuffer()：清除缓冲区里的数据，并且把数据写到客户端去</a:t>
            </a:r>
            <a:endParaRPr lang="zh-CN" altLang="en-US" dirty="0"/>
          </a:p>
          <a:p>
            <a:pPr lvl="1"/>
            <a:r>
              <a:rPr lang="zh-CN" altLang="en-US" dirty="0"/>
              <a:t>void clear()：清除缓冲区里的数据，但不把数据写到客户端去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5972</Words>
  <Application>WPS 演示</Application>
  <PresentationFormat/>
  <Paragraphs>323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宋体</vt:lpstr>
      <vt:lpstr>Wingdings</vt:lpstr>
      <vt:lpstr>黑体</vt:lpstr>
      <vt:lpstr>隶书</vt:lpstr>
      <vt:lpstr>微软雅黑</vt:lpstr>
      <vt:lpstr>Calibri</vt:lpstr>
      <vt:lpstr>默认设计模板_2</vt:lpstr>
      <vt:lpstr>第4章</vt:lpstr>
      <vt:lpstr>本课教学内容</vt:lpstr>
      <vt:lpstr>认识 JSP 内置对象</vt:lpstr>
      <vt:lpstr>认识 JSP 内置对象</vt:lpstr>
      <vt:lpstr>认识 JSP 内置对象</vt:lpstr>
      <vt:lpstr>认识 JSP 内置对象</vt:lpstr>
      <vt:lpstr>out 对象</vt:lpstr>
      <vt:lpstr>out 对象</vt:lpstr>
      <vt:lpstr>out 对象</vt:lpstr>
      <vt:lpstr>out 对象</vt:lpstr>
      <vt:lpstr>request 对象</vt:lpstr>
      <vt:lpstr>request 对象</vt:lpstr>
      <vt:lpstr>request 对象</vt:lpstr>
      <vt:lpstr>request 对象</vt:lpstr>
      <vt:lpstr>response 对象</vt:lpstr>
      <vt:lpstr>利用 response 对象进行重定向</vt:lpstr>
      <vt:lpstr>两种重定向方法的不同</vt:lpstr>
      <vt:lpstr>两种重定向方法的不同</vt:lpstr>
      <vt:lpstr>两种重定向方法的不同</vt:lpstr>
      <vt:lpstr>两种重定向方法的不同</vt:lpstr>
      <vt:lpstr>两种重定向方法的不同</vt:lpstr>
      <vt:lpstr>两种重定向方法的不同</vt:lpstr>
      <vt:lpstr>使用频率不是很高的一种重定向</vt:lpstr>
      <vt:lpstr>使用频率不是很高的一种重定向</vt:lpstr>
      <vt:lpstr>利用 response 设置 HTTP 头</vt:lpstr>
      <vt:lpstr>Cookie 操作</vt:lpstr>
      <vt:lpstr>Cookie 操作</vt:lpstr>
      <vt:lpstr>Cookie 操作</vt:lpstr>
      <vt:lpstr>Cookie的盗取</vt:lpstr>
      <vt:lpstr>Cookie的盗取</vt:lpstr>
      <vt:lpstr>Cookie的盗取</vt:lpstr>
      <vt:lpstr>Cookie </vt:lpstr>
      <vt:lpstr>解决 Cookie 安全的方法</vt:lpstr>
      <vt:lpstr>解决 Cookie 安全的方法</vt:lpstr>
      <vt:lpstr>解决 Cookie 安全的方法</vt:lpstr>
      <vt:lpstr>利用 session 开发购物车</vt:lpstr>
      <vt:lpstr>利用 session 开发购物车</vt:lpstr>
      <vt:lpstr>如何用 session 开发购物车</vt:lpstr>
      <vt:lpstr>如何用 session 开发购物车</vt:lpstr>
      <vt:lpstr>session 其他 API -session 的其他操作</vt:lpstr>
      <vt:lpstr>sessionId</vt:lpstr>
      <vt:lpstr>sessionId</vt:lpstr>
      <vt:lpstr>利用 session 保存登录信息</vt:lpstr>
      <vt:lpstr>application 对象</vt:lpstr>
      <vt:lpstr>application 对象</vt:lpstr>
      <vt:lpstr>application 对象</vt:lpstr>
      <vt:lpstr>application 对象</vt:lpstr>
      <vt:lpstr>本章结束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tangyayuan</dc:creator>
  <cp:lastModifiedBy>tangyayuan</cp:lastModifiedBy>
  <cp:revision>18</cp:revision>
  <dcterms:created xsi:type="dcterms:W3CDTF">2010-11-14T15:02:00Z</dcterms:created>
  <dcterms:modified xsi:type="dcterms:W3CDTF">2017-09-27T02:39:25Z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