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34"/>
  </p:handoutMasterIdLst>
  <p:sldIdLst>
    <p:sldId id="387" r:id="rId3"/>
    <p:sldId id="388" r:id="rId4"/>
    <p:sldId id="389" r:id="rId5"/>
    <p:sldId id="390" r:id="rId6"/>
    <p:sldId id="391" r:id="rId7"/>
    <p:sldId id="392" r:id="rId8"/>
    <p:sldId id="393" r:id="rId9"/>
    <p:sldId id="394" r:id="rId10"/>
    <p:sldId id="395" r:id="rId11"/>
    <p:sldId id="396" r:id="rId12"/>
    <p:sldId id="397" r:id="rId13"/>
    <p:sldId id="398" r:id="rId14"/>
    <p:sldId id="399" r:id="rId15"/>
    <p:sldId id="400" r:id="rId16"/>
    <p:sldId id="401" r:id="rId17"/>
    <p:sldId id="402" r:id="rId18"/>
    <p:sldId id="403" r:id="rId19"/>
    <p:sldId id="404" r:id="rId20"/>
    <p:sldId id="405" r:id="rId21"/>
    <p:sldId id="406" r:id="rId22"/>
    <p:sldId id="407" r:id="rId23"/>
    <p:sldId id="408" r:id="rId24"/>
    <p:sldId id="409" r:id="rId25"/>
    <p:sldId id="410" r:id="rId26"/>
    <p:sldId id="411" r:id="rId27"/>
    <p:sldId id="412" r:id="rId28"/>
    <p:sldId id="413" r:id="rId29"/>
    <p:sldId id="414" r:id="rId30"/>
    <p:sldId id="415" r:id="rId31"/>
    <p:sldId id="416" r:id="rId32"/>
    <p:sldId id="417" r:id="rId33"/>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3399FF"/>
    <a:srgbClr val="087EBB"/>
    <a:srgbClr val="0098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216"/>
        <p:guide pos="2916"/>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2050" name="标题 2049"/>
          <p:cNvSpPr>
            <a:spLocks noGrp="1"/>
          </p:cNvSpPr>
          <p:nvPr>
            <p:ph type="ctrTitle" hasCustomPrompt="1"/>
          </p:nvPr>
        </p:nvSpPr>
        <p:spPr>
          <a:xfrm>
            <a:off x="2620645" y="2118360"/>
            <a:ext cx="2895600" cy="1219200"/>
          </a:xfrm>
          <a:prstGeom prst="rect">
            <a:avLst/>
          </a:prstGeom>
          <a:noFill/>
          <a:ln w="9525">
            <a:noFill/>
          </a:ln>
          <a:effectLst>
            <a:outerShdw dist="35921" dir="2699999" algn="ctr" rotWithShape="0">
              <a:schemeClr val="bg2">
                <a:alpha val="50000"/>
              </a:schemeClr>
            </a:outerShdw>
          </a:effectLst>
        </p:spPr>
        <p:txBody>
          <a:bodyPr anchor="ctr"/>
          <a:lstStyle>
            <a:lvl1pPr lvl="0">
              <a:defRPr sz="4400">
                <a:solidFill>
                  <a:srgbClr val="0000FF"/>
                </a:solidFill>
              </a:defRPr>
            </a:lvl1pPr>
          </a:lstStyle>
          <a:p>
            <a:pPr lvl="0"/>
            <a:r>
              <a:rPr lang="zh-CN" altLang="en-US"/>
              <a:t>第几章</a:t>
            </a:r>
            <a:endParaRPr lang="zh-CN" altLang="en-US"/>
          </a:p>
        </p:txBody>
      </p:sp>
      <p:sp>
        <p:nvSpPr>
          <p:cNvPr id="2051" name="副标题 2050"/>
          <p:cNvSpPr>
            <a:spLocks noGrp="1"/>
          </p:cNvSpPr>
          <p:nvPr>
            <p:ph type="subTitle" idx="1" hasCustomPrompt="1"/>
          </p:nvPr>
        </p:nvSpPr>
        <p:spPr>
          <a:xfrm>
            <a:off x="2158365" y="3500755"/>
            <a:ext cx="5638800" cy="685800"/>
          </a:xfrm>
          <a:prstGeom prst="rect">
            <a:avLst/>
          </a:prstGeom>
          <a:noFill/>
          <a:ln w="9525">
            <a:noFill/>
          </a:ln>
          <a:effectLst>
            <a:outerShdw dist="35921" dir="2699999" algn="ctr" rotWithShape="0">
              <a:schemeClr val="bg2"/>
            </a:outerShdw>
          </a:effectLst>
        </p:spPr>
        <p:txBody>
          <a:bodyPr anchor="t"/>
          <a:lstStyle>
            <a:lvl1pPr marL="0" lvl="0" indent="0">
              <a:buNone/>
              <a:defRPr sz="4000">
                <a:solidFill>
                  <a:schemeClr val="accent2"/>
                </a:solidFill>
                <a:ea typeface="黑体" panose="02010609060101010101" pitchFamily="2" charset="-122"/>
              </a:defRPr>
            </a:lvl1pPr>
            <a:lvl2pPr marL="457200" lvl="1" indent="0" algn="ctr">
              <a:buNone/>
              <a:defRPr sz="4000">
                <a:solidFill>
                  <a:schemeClr val="accent2"/>
                </a:solidFill>
                <a:ea typeface="黑体" panose="02010609060101010101" pitchFamily="2" charset="-122"/>
              </a:defRPr>
            </a:lvl2pPr>
            <a:lvl3pPr marL="914400" lvl="2" indent="0" algn="ctr">
              <a:buNone/>
              <a:defRPr sz="4000">
                <a:solidFill>
                  <a:schemeClr val="accent2"/>
                </a:solidFill>
                <a:ea typeface="黑体" panose="02010609060101010101" pitchFamily="2" charset="-122"/>
              </a:defRPr>
            </a:lvl3pPr>
            <a:lvl4pPr marL="1371600" lvl="3" indent="0" algn="ctr">
              <a:buNone/>
              <a:defRPr sz="4000">
                <a:solidFill>
                  <a:schemeClr val="accent2"/>
                </a:solidFill>
                <a:ea typeface="黑体" panose="02010609060101010101" pitchFamily="2" charset="-122"/>
              </a:defRPr>
            </a:lvl4pPr>
            <a:lvl5pPr marL="1828800" lvl="4" indent="0" algn="ctr">
              <a:buNone/>
              <a:defRPr sz="4000">
                <a:solidFill>
                  <a:schemeClr val="accent2"/>
                </a:solidFill>
                <a:ea typeface="黑体" panose="02010609060101010101" pitchFamily="2" charset="-122"/>
              </a:defRPr>
            </a:lvl5pPr>
          </a:lstStyle>
          <a:p>
            <a:pPr lvl="0"/>
            <a:r>
              <a:rPr lang="zh-CN" altLang="en-US"/>
              <a:t>章标题章标题章标题</a:t>
            </a:r>
            <a:endParaRPr lang="zh-CN" altLang="en-US"/>
          </a:p>
        </p:txBody>
      </p:sp>
      <p:pic>
        <p:nvPicPr>
          <p:cNvPr id="4" name="图片 3"/>
          <p:cNvPicPr>
            <a:picLocks noChangeAspect="1"/>
          </p:cNvPicPr>
          <p:nvPr userDrawn="1"/>
        </p:nvPicPr>
        <p:blipFill>
          <a:blip r:embed="rId2"/>
          <a:stretch>
            <a:fillRect/>
          </a:stretch>
        </p:blipFill>
        <p:spPr>
          <a:xfrm>
            <a:off x="6582410" y="4829175"/>
            <a:ext cx="1600200" cy="1390650"/>
          </a:xfrm>
          <a:prstGeom prst="rect">
            <a:avLst/>
          </a:prstGeom>
        </p:spPr>
      </p:pic>
      <p:pic>
        <p:nvPicPr>
          <p:cNvPr id="5" name="图片 4"/>
          <p:cNvPicPr>
            <a:picLocks noChangeAspect="1"/>
          </p:cNvPicPr>
          <p:nvPr userDrawn="1"/>
        </p:nvPicPr>
        <p:blipFill>
          <a:blip r:embed="rId3"/>
          <a:stretch>
            <a:fillRect/>
          </a:stretch>
        </p:blipFill>
        <p:spPr>
          <a:xfrm>
            <a:off x="223520" y="148590"/>
            <a:ext cx="2400300" cy="2771140"/>
          </a:xfrm>
          <a:prstGeom prst="rect">
            <a:avLst/>
          </a:prstGeom>
        </p:spPr>
      </p:pic>
      <p:grpSp>
        <p:nvGrpSpPr>
          <p:cNvPr id="3" name="组合 2"/>
          <p:cNvGrpSpPr/>
          <p:nvPr userDrawn="1"/>
        </p:nvGrpSpPr>
        <p:grpSpPr>
          <a:xfrm>
            <a:off x="2345690" y="3337560"/>
            <a:ext cx="5626735" cy="76200"/>
            <a:chOff x="1733" y="2040"/>
            <a:chExt cx="8861" cy="120"/>
          </a:xfrm>
        </p:grpSpPr>
        <p:sp>
          <p:nvSpPr>
            <p:cNvPr id="2" name="矩形 1"/>
            <p:cNvSpPr/>
            <p:nvPr userDrawn="1"/>
          </p:nvSpPr>
          <p:spPr>
            <a:xfrm>
              <a:off x="1733" y="2040"/>
              <a:ext cx="2493" cy="120"/>
            </a:xfrm>
            <a:prstGeom prst="rect">
              <a:avLst/>
            </a:prstGeom>
            <a:solidFill>
              <a:srgbClr val="3399FF"/>
            </a:soli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userDrawn="1"/>
          </p:nvSpPr>
          <p:spPr>
            <a:xfrm>
              <a:off x="4226" y="2040"/>
              <a:ext cx="1314" cy="12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userDrawn="1"/>
          </p:nvSpPr>
          <p:spPr>
            <a:xfrm>
              <a:off x="5540" y="2040"/>
              <a:ext cx="5055" cy="120"/>
            </a:xfrm>
            <a:prstGeom prst="rect">
              <a:avLst/>
            </a:prstGeom>
            <a:solidFill>
              <a:srgbClr val="3399FF"/>
            </a:soli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609600"/>
            <a:ext cx="2095500" cy="5257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609600"/>
            <a:ext cx="6165022" cy="52578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291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pPr lvl="0"/>
            <a:endParaRPr lang="zh-CN" altLang="en-US"/>
          </a:p>
        </p:txBody>
      </p:sp>
      <p:sp>
        <p:nvSpPr>
          <p:cNvPr id="7" name="页脚占位符 6"/>
          <p:cNvSpPr>
            <a:spLocks noGrp="1"/>
          </p:cNvSpPr>
          <p:nvPr>
            <p:ph type="ftr" sz="quarter" idx="11"/>
          </p:nvPr>
        </p:nvSpPr>
        <p:spPr/>
        <p:txBody>
          <a:bodyPr/>
          <a:lstStyle/>
          <a:p>
            <a:pPr lvl="0"/>
            <a:endParaRPr lang="zh-CN"/>
          </a:p>
        </p:txBody>
      </p:sp>
      <p:sp>
        <p:nvSpPr>
          <p:cNvPr id="8" name="灯片编号占位符 7"/>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447800"/>
            <a:ext cx="4107180" cy="4419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5820" y="1447800"/>
            <a:ext cx="4107180" cy="4419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p>
        </p:txBody>
      </p:sp>
      <p:sp>
        <p:nvSpPr>
          <p:cNvPr id="8" name="页脚占位符 7"/>
          <p:cNvSpPr>
            <a:spLocks noGrp="1"/>
          </p:cNvSpPr>
          <p:nvPr>
            <p:ph type="ftr" sz="quarter" idx="11"/>
          </p:nvPr>
        </p:nvSpPr>
        <p:spPr/>
        <p:txBody>
          <a:bodyPr/>
          <a:lstStyle/>
          <a:p>
            <a:pPr lvl="0"/>
            <a:endParaRPr lang="zh-CN"/>
          </a:p>
        </p:txBody>
      </p:sp>
      <p:sp>
        <p:nvSpPr>
          <p:cNvPr id="9" name="灯片编号占位符 8"/>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p>
        </p:txBody>
      </p:sp>
      <p:sp>
        <p:nvSpPr>
          <p:cNvPr id="4" name="页脚占位符 3"/>
          <p:cNvSpPr>
            <a:spLocks noGrp="1"/>
          </p:cNvSpPr>
          <p:nvPr>
            <p:ph type="ftr" sz="quarter" idx="11"/>
          </p:nvPr>
        </p:nvSpPr>
        <p:spPr/>
        <p:txBody>
          <a:bodyPr/>
          <a:lstStyle/>
          <a:p>
            <a:pPr lvl="0"/>
            <a:endParaRPr lang="zh-CN"/>
          </a:p>
        </p:txBody>
      </p:sp>
      <p:sp>
        <p:nvSpPr>
          <p:cNvPr id="5" name="灯片编号占位符 4"/>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p>
        </p:txBody>
      </p:sp>
      <p:sp>
        <p:nvSpPr>
          <p:cNvPr id="3" name="页脚占位符 2"/>
          <p:cNvSpPr>
            <a:spLocks noGrp="1"/>
          </p:cNvSpPr>
          <p:nvPr>
            <p:ph type="ftr" sz="quarter" idx="11"/>
          </p:nvPr>
        </p:nvSpPr>
        <p:spPr/>
        <p:txBody>
          <a:bodyPr/>
          <a:lstStyle/>
          <a:p>
            <a:pPr lvl="0"/>
            <a:endParaRPr lang="zh-CN"/>
          </a:p>
        </p:txBody>
      </p:sp>
      <p:sp>
        <p:nvSpPr>
          <p:cNvPr id="4" name="灯片编号占位符 3"/>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1236345" y="592455"/>
            <a:ext cx="4572000" cy="685800"/>
          </a:xfrm>
          <a:prstGeom prst="rect">
            <a:avLst/>
          </a:prstGeom>
          <a:noFill/>
          <a:ln w="9525">
            <a:noFill/>
          </a:ln>
        </p:spPr>
        <p:txBody>
          <a:bodyPr anchor="ctr"/>
          <a:p>
            <a:pPr lvl="0"/>
            <a:r>
              <a:rPr lang="zh-CN" altLang="en-US"/>
              <a:t>标题标题标题</a:t>
            </a:r>
            <a:endParaRPr lang="zh-CN" altLang="en-US"/>
          </a:p>
        </p:txBody>
      </p:sp>
      <p:sp>
        <p:nvSpPr>
          <p:cNvPr id="1027" name="文本占位符 1026"/>
          <p:cNvSpPr>
            <a:spLocks noGrp="1"/>
          </p:cNvSpPr>
          <p:nvPr>
            <p:ph type="body" idx="1"/>
          </p:nvPr>
        </p:nvSpPr>
        <p:spPr>
          <a:xfrm>
            <a:off x="381000" y="1447800"/>
            <a:ext cx="8382000" cy="4419600"/>
          </a:xfrm>
          <a:prstGeom prst="rect">
            <a:avLst/>
          </a:prstGeom>
          <a:noFill/>
          <a:ln w="9525">
            <a:noFill/>
          </a:ln>
        </p:spPr>
        <p:txBody>
          <a:bodyPr/>
          <a:p>
            <a:pPr lvl="0"/>
            <a:r>
              <a:rPr lang="en-US" altLang="zh-CN"/>
              <a:t> </a:t>
            </a:r>
            <a:r>
              <a:rPr lang="zh-CN" altLang="en-US"/>
              <a:t>第一级</a:t>
            </a:r>
            <a:endParaRPr lang="zh-CN" altLang="en-US"/>
          </a:p>
          <a:p>
            <a:pPr lvl="1"/>
            <a:r>
              <a:rPr lang="zh-CN" altLang="en-US"/>
              <a:t> 第二级</a:t>
            </a:r>
            <a:endParaRPr lang="zh-CN" altLang="en-US"/>
          </a:p>
          <a:p>
            <a:pPr lvl="2"/>
            <a:r>
              <a:rPr lang="zh-CN" altLang="en-US"/>
              <a:t> 第三级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fld>
            <a:endParaRPr lang="zh-CN"/>
          </a:p>
        </p:txBody>
      </p:sp>
      <p:pic>
        <p:nvPicPr>
          <p:cNvPr id="2" name="图片 1"/>
          <p:cNvPicPr>
            <a:picLocks noChangeAspect="1"/>
          </p:cNvPicPr>
          <p:nvPr userDrawn="1"/>
        </p:nvPicPr>
        <p:blipFill>
          <a:blip r:embed="rId14"/>
          <a:stretch>
            <a:fillRect/>
          </a:stretch>
        </p:blipFill>
        <p:spPr>
          <a:xfrm>
            <a:off x="247650" y="533400"/>
            <a:ext cx="791845" cy="744855"/>
          </a:xfrm>
          <a:prstGeom prst="rect">
            <a:avLst/>
          </a:prstGeom>
        </p:spPr>
      </p:pic>
      <p:grpSp>
        <p:nvGrpSpPr>
          <p:cNvPr id="3" name="组合 2"/>
          <p:cNvGrpSpPr/>
          <p:nvPr userDrawn="1"/>
        </p:nvGrpSpPr>
        <p:grpSpPr>
          <a:xfrm>
            <a:off x="1100455" y="1295400"/>
            <a:ext cx="5972175" cy="76200"/>
            <a:chOff x="1733" y="2040"/>
            <a:chExt cx="8861" cy="120"/>
          </a:xfrm>
        </p:grpSpPr>
        <p:sp>
          <p:nvSpPr>
            <p:cNvPr id="4" name="矩形 3"/>
            <p:cNvSpPr/>
            <p:nvPr userDrawn="1"/>
          </p:nvSpPr>
          <p:spPr>
            <a:xfrm>
              <a:off x="1733" y="2040"/>
              <a:ext cx="2493" cy="120"/>
            </a:xfrm>
            <a:prstGeom prst="rect">
              <a:avLst/>
            </a:prstGeom>
            <a:solidFill>
              <a:srgbClr val="3399FF"/>
            </a:soli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userDrawn="1"/>
          </p:nvSpPr>
          <p:spPr>
            <a:xfrm>
              <a:off x="4226" y="2040"/>
              <a:ext cx="1314" cy="12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userDrawn="1"/>
          </p:nvSpPr>
          <p:spPr>
            <a:xfrm>
              <a:off x="5540" y="2040"/>
              <a:ext cx="5055" cy="120"/>
            </a:xfrm>
            <a:prstGeom prst="rect">
              <a:avLst/>
            </a:prstGeom>
            <a:solidFill>
              <a:srgbClr val="3399FF"/>
            </a:soli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marL="0" lvl="0" indent="0" algn="l" defTabSz="914400" eaLnBrk="1" fontAlgn="base" latinLnBrk="0" hangingPunct="1">
        <a:lnSpc>
          <a:spcPct val="100000"/>
        </a:lnSpc>
        <a:spcBef>
          <a:spcPct val="0"/>
        </a:spcBef>
        <a:spcAft>
          <a:spcPct val="0"/>
        </a:spcAft>
        <a:buNone/>
        <a:defRPr sz="4000" b="0" i="0" u="none" kern="1200" baseline="0">
          <a:solidFill>
            <a:srgbClr val="0070C0"/>
          </a:solidFill>
          <a:latin typeface="+mj-lt"/>
          <a:ea typeface="+mj-ea"/>
          <a:cs typeface="+mj-cs"/>
        </a:defRPr>
      </a:lvl1pPr>
    </p:titleStyle>
    <p:bodyStyle>
      <a:lvl1pPr marL="342900" lvl="0" indent="-342900" algn="l" defTabSz="914400" eaLnBrk="1" fontAlgn="base" latinLnBrk="0" hangingPunct="1">
        <a:lnSpc>
          <a:spcPct val="120000"/>
        </a:lnSpc>
        <a:spcBef>
          <a:spcPct val="20000"/>
        </a:spcBef>
        <a:spcAft>
          <a:spcPct val="0"/>
        </a:spcAft>
        <a:buClr>
          <a:srgbClr val="FF3300"/>
        </a:buClr>
        <a:buFont typeface="Wingdings" panose="05000000000000000000" pitchFamily="2" charset="2"/>
        <a:buChar char="w"/>
        <a:defRPr sz="3200" b="0" i="0" u="none" kern="1200" baseline="0">
          <a:solidFill>
            <a:srgbClr val="080808"/>
          </a:solidFill>
          <a:latin typeface="+mn-lt"/>
          <a:ea typeface="+mn-ea"/>
          <a:cs typeface="+mn-cs"/>
        </a:defRPr>
      </a:lvl1pPr>
      <a:lvl2pPr marL="742950" lvl="1" indent="-285750" algn="l" defTabSz="914400" eaLnBrk="1" fontAlgn="base" latinLnBrk="0" hangingPunct="1">
        <a:lnSpc>
          <a:spcPct val="120000"/>
        </a:lnSpc>
        <a:spcBef>
          <a:spcPct val="20000"/>
        </a:spcBef>
        <a:spcAft>
          <a:spcPct val="0"/>
        </a:spcAft>
        <a:buClr>
          <a:srgbClr val="0000FF"/>
        </a:buClr>
        <a:buFont typeface="Wingdings" panose="05000000000000000000" pitchFamily="2" charset="2"/>
        <a:buChar char="ü"/>
        <a:defRPr sz="2400" b="1" i="0" u="none" kern="1200" baseline="0">
          <a:solidFill>
            <a:srgbClr val="333333"/>
          </a:solidFill>
          <a:latin typeface="+mn-lt"/>
          <a:ea typeface="+mn-ea"/>
          <a:cs typeface="+mn-cs"/>
        </a:defRPr>
      </a:lvl2pPr>
      <a:lvl3pPr marL="1143000" lvl="2" indent="-228600" algn="l" defTabSz="914400" eaLnBrk="1" fontAlgn="base" latinLnBrk="0" hangingPunct="1">
        <a:lnSpc>
          <a:spcPct val="120000"/>
        </a:lnSpc>
        <a:spcBef>
          <a:spcPct val="20000"/>
        </a:spcBef>
        <a:spcAft>
          <a:spcPct val="0"/>
        </a:spcAft>
        <a:buClr>
          <a:srgbClr val="FF3300"/>
        </a:buClr>
        <a:buFont typeface="Wingdings" panose="05000000000000000000" pitchFamily="2" charset="2"/>
        <a:buChar char=""/>
        <a:defRPr sz="2000" b="0" i="0" u="none" kern="1200" baseline="0">
          <a:solidFill>
            <a:srgbClr val="333333"/>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Font typeface="Wingdings" panose="05000000000000000000" pitchFamily="2" charset="2"/>
        <a:buNone/>
        <a:defRPr sz="2000" b="0" i="0" u="none" kern="1200" baseline="0">
          <a:solidFill>
            <a:srgbClr val="4D4D4D"/>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rgbClr val="4D4D4D"/>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rgbClr val="4D4D4D"/>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rgbClr val="4D4D4D"/>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rgbClr val="4D4D4D"/>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rgbClr val="4D4D4D"/>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标题 4097"/>
          <p:cNvSpPr>
            <a:spLocks noGrp="1"/>
          </p:cNvSpPr>
          <p:nvPr>
            <p:ph type="ctrTitle"/>
          </p:nvPr>
        </p:nvSpPr>
        <p:spPr/>
        <p:txBody>
          <a:bodyPr anchor="ctr"/>
          <a:p>
            <a:pPr defTabSz="914400"/>
            <a:r>
              <a:rPr lang="zh-CN" altLang="en-US" kern="1200" baseline="0" dirty="0">
                <a:latin typeface="Arial" panose="020B0604020202020204" pitchFamily="34" charset="0"/>
                <a:ea typeface="隶书" panose="02010509060101010101" pitchFamily="1" charset="-122"/>
              </a:rPr>
              <a:t>第5章</a:t>
            </a:r>
            <a:endParaRPr lang="zh-CN" altLang="en-US" kern="1200" baseline="0" dirty="0">
              <a:latin typeface="Arial" panose="020B0604020202020204" pitchFamily="34" charset="0"/>
              <a:ea typeface="隶书" panose="02010509060101010101" pitchFamily="1" charset="-122"/>
            </a:endParaRPr>
          </a:p>
        </p:txBody>
      </p:sp>
      <p:sp>
        <p:nvSpPr>
          <p:cNvPr id="4099" name="副标题 4098"/>
          <p:cNvSpPr>
            <a:spLocks noGrp="1"/>
          </p:cNvSpPr>
          <p:nvPr>
            <p:ph type="subTitle" idx="1"/>
          </p:nvPr>
        </p:nvSpPr>
        <p:spPr>
          <a:xfrm>
            <a:off x="3061970" y="3463290"/>
            <a:ext cx="5362575" cy="685800"/>
          </a:xfrm>
        </p:spPr>
        <p:txBody>
          <a:bodyPr anchor="t"/>
          <a:p>
            <a:pPr defTabSz="914400">
              <a:lnSpc>
                <a:spcPct val="100000"/>
              </a:lnSpc>
            </a:pPr>
            <a:r>
              <a:rPr lang="en-US" altLang="zh-CN" sz="3600" kern="1200" baseline="0">
                <a:latin typeface="Arial" panose="020B0604020202020204" pitchFamily="34" charset="0"/>
                <a:ea typeface="黑体" panose="02010609060101010101" pitchFamily="2" charset="-122"/>
              </a:rPr>
              <a:t>JSP </a:t>
            </a:r>
            <a:r>
              <a:rPr lang="zh-CN" altLang="en-US" sz="3600" kern="1200" baseline="0">
                <a:latin typeface="Arial" panose="020B0604020202020204" pitchFamily="34" charset="0"/>
                <a:ea typeface="黑体" panose="02010609060101010101" pitchFamily="2" charset="-122"/>
              </a:rPr>
              <a:t>和 </a:t>
            </a:r>
            <a:r>
              <a:rPr lang="en-US" altLang="zh-CN" sz="3600" kern="1200" baseline="0">
                <a:latin typeface="Arial" panose="020B0604020202020204" pitchFamily="34" charset="0"/>
                <a:ea typeface="黑体" panose="02010609060101010101" pitchFamily="2" charset="-122"/>
              </a:rPr>
              <a:t>JavaBean</a:t>
            </a:r>
            <a:endParaRPr lang="en-US" altLang="zh-CN" sz="3600" kern="1200" baseline="0">
              <a:latin typeface="Arial" panose="020B0604020202020204" pitchFamily="34" charset="0"/>
              <a:ea typeface="黑体" panose="0201060906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3313"/>
          <p:cNvSpPr>
            <a:spLocks noGrp="1"/>
          </p:cNvSpPr>
          <p:nvPr>
            <p:ph type="title"/>
          </p:nvPr>
        </p:nvSpPr>
        <p:spPr/>
        <p:txBody>
          <a:bodyPr anchor="ctr"/>
          <a:p>
            <a:r>
              <a:rPr lang="zh-CN" altLang="en-US" sz="3600"/>
              <a:t>编写 </a:t>
            </a:r>
            <a:r>
              <a:rPr lang="en-US" altLang="zh-CN" sz="3600"/>
              <a:t>JavaBean</a:t>
            </a:r>
            <a:endParaRPr lang="en-US" altLang="zh-CN" sz="3600"/>
          </a:p>
        </p:txBody>
      </p:sp>
      <p:sp>
        <p:nvSpPr>
          <p:cNvPr id="13315" name="文本占位符 13314"/>
          <p:cNvSpPr>
            <a:spLocks noGrp="1"/>
          </p:cNvSpPr>
          <p:nvPr>
            <p:ph type="body" idx="1"/>
          </p:nvPr>
        </p:nvSpPr>
        <p:spPr>
          <a:xfrm>
            <a:off x="914400" y="1676400"/>
            <a:ext cx="7637463" cy="4751388"/>
          </a:xfrm>
        </p:spPr>
        <p:txBody>
          <a:bodyPr/>
          <a:p>
            <a:r>
              <a:rPr lang="zh-CN" altLang="en-US" sz="2800" dirty="0"/>
              <a:t>JavaBean 组件属性编写时，需要满足：</a:t>
            </a:r>
            <a:endParaRPr lang="zh-CN" altLang="en-US" sz="2800" dirty="0"/>
          </a:p>
          <a:p>
            <a:pPr lvl="1"/>
            <a:r>
              <a:rPr lang="zh-CN" altLang="en-US" dirty="0"/>
              <a:t> 通过 getter/setter 方法来读/写变量的值，对应的变量首字母必须大写</a:t>
            </a:r>
            <a:endParaRPr lang="zh-CN" altLang="en-US" dirty="0"/>
          </a:p>
          <a:p>
            <a:pPr lvl="1"/>
            <a:r>
              <a:rPr lang="zh-CN" altLang="en-US" dirty="0"/>
              <a:t> 属性名称由 getter 和 setter 方法决定</a:t>
            </a:r>
            <a:endParaRPr lang="zh-CN" alt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4337"/>
          <p:cNvSpPr>
            <a:spLocks noGrp="1"/>
          </p:cNvSpPr>
          <p:nvPr>
            <p:ph type="title"/>
          </p:nvPr>
        </p:nvSpPr>
        <p:spPr/>
        <p:txBody>
          <a:bodyPr anchor="ctr"/>
          <a:p>
            <a:r>
              <a:rPr lang="zh-CN" altLang="en-US" sz="3600"/>
              <a:t>特殊 </a:t>
            </a:r>
            <a:r>
              <a:rPr lang="en-US" altLang="zh-CN" sz="3600"/>
              <a:t>JavaBean </a:t>
            </a:r>
            <a:r>
              <a:rPr lang="zh-CN" altLang="en-US" sz="3600"/>
              <a:t>属性</a:t>
            </a:r>
            <a:endParaRPr lang="zh-CN" altLang="en-US" sz="3600"/>
          </a:p>
        </p:txBody>
      </p:sp>
      <p:sp>
        <p:nvSpPr>
          <p:cNvPr id="14339" name="文本占位符 14338"/>
          <p:cNvSpPr>
            <a:spLocks noGrp="1"/>
          </p:cNvSpPr>
          <p:nvPr>
            <p:ph type="body" idx="1"/>
          </p:nvPr>
        </p:nvSpPr>
        <p:spPr>
          <a:xfrm>
            <a:off x="914400" y="1676400"/>
            <a:ext cx="7637463" cy="4751388"/>
          </a:xfrm>
        </p:spPr>
        <p:txBody>
          <a:bodyPr/>
          <a:p>
            <a:r>
              <a:rPr lang="zh-CN" altLang="en-US" sz="2800" dirty="0"/>
              <a:t>特殊 JavaBean 属性</a:t>
            </a:r>
            <a:endParaRPr lang="zh-CN" altLang="en-US" sz="2800" dirty="0"/>
          </a:p>
          <a:p>
            <a:pPr lvl="1"/>
            <a:r>
              <a:rPr lang="zh-CN" altLang="en-US" dirty="0"/>
              <a:t>给 boolean 类型设置属性，要将 getter 方法改为 is 方法</a:t>
            </a:r>
            <a:endParaRPr lang="zh-CN" altLang="en-US" dirty="0"/>
          </a:p>
          <a:p>
            <a:pPr lvl="1"/>
            <a:r>
              <a:rPr lang="zh-CN" altLang="en-US" dirty="0"/>
              <a:t>数组属性</a:t>
            </a:r>
            <a:endParaRPr lang="zh-CN" altLang="en-US" dirty="0"/>
          </a:p>
          <a:p>
            <a:pPr>
              <a:buNone/>
            </a:pPr>
            <a:endParaRPr lang="zh-CN" alt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5361"/>
          <p:cNvSpPr>
            <a:spLocks noGrp="1"/>
          </p:cNvSpPr>
          <p:nvPr>
            <p:ph type="title"/>
          </p:nvPr>
        </p:nvSpPr>
        <p:spPr>
          <a:xfrm>
            <a:off x="838200" y="609600"/>
            <a:ext cx="6254750" cy="685800"/>
          </a:xfrm>
        </p:spPr>
        <p:txBody>
          <a:bodyPr anchor="ctr"/>
          <a:p>
            <a:r>
              <a:rPr lang="zh-CN" altLang="en-US" sz="3600"/>
              <a:t>在 </a:t>
            </a:r>
            <a:r>
              <a:rPr lang="en-US" altLang="zh-CN" sz="3600"/>
              <a:t>JSP </a:t>
            </a:r>
            <a:r>
              <a:rPr lang="zh-CN" altLang="en-US" sz="3600"/>
              <a:t>中使用 </a:t>
            </a:r>
            <a:r>
              <a:rPr lang="en-US" altLang="zh-CN" sz="3600"/>
              <a:t>JavaBean</a:t>
            </a:r>
            <a:endParaRPr lang="en-US" altLang="zh-CN" sz="3600"/>
          </a:p>
        </p:txBody>
      </p:sp>
      <p:sp>
        <p:nvSpPr>
          <p:cNvPr id="15363" name="文本占位符 15362"/>
          <p:cNvSpPr>
            <a:spLocks noGrp="1"/>
          </p:cNvSpPr>
          <p:nvPr>
            <p:ph type="body" idx="1"/>
          </p:nvPr>
        </p:nvSpPr>
        <p:spPr>
          <a:xfrm>
            <a:off x="914400" y="1676400"/>
            <a:ext cx="7637463" cy="4751388"/>
          </a:xfrm>
        </p:spPr>
        <p:txBody>
          <a:bodyPr/>
          <a:p>
            <a:r>
              <a:rPr lang="zh-CN" altLang="en-US" sz="2800" dirty="0"/>
              <a:t>使用 JavaBean步骤</a:t>
            </a:r>
            <a:endParaRPr lang="zh-CN" altLang="en-US" sz="2800" dirty="0"/>
          </a:p>
          <a:p>
            <a:pPr lvl="1"/>
            <a:r>
              <a:rPr lang="zh-CN" altLang="en-US" dirty="0"/>
              <a:t> 定义 JavaBean </a:t>
            </a:r>
            <a:endParaRPr lang="zh-CN" altLang="en-US" dirty="0"/>
          </a:p>
          <a:p>
            <a:pPr lvl="2"/>
            <a:r>
              <a:rPr lang="zh-CN" altLang="en-US" dirty="0"/>
              <a:t>直接在 JSP 中实例化 JavaBean</a:t>
            </a:r>
            <a:endParaRPr lang="zh-CN" altLang="en-US" dirty="0"/>
          </a:p>
          <a:p>
            <a:pPr lvl="2">
              <a:buNone/>
            </a:pPr>
            <a:r>
              <a:rPr lang="zh-CN" altLang="en-US" dirty="0"/>
              <a:t>  &lt;% Student student = new Student(); </a:t>
            </a:r>
            <a:endParaRPr lang="zh-CN" altLang="en-US" dirty="0"/>
          </a:p>
          <a:p>
            <a:pPr lvl="2">
              <a:buNone/>
            </a:pPr>
            <a:r>
              <a:rPr lang="zh-CN" altLang="en-US" dirty="0"/>
              <a:t>	 //使用 student </a:t>
            </a:r>
            <a:endParaRPr lang="zh-CN" altLang="en-US" dirty="0"/>
          </a:p>
          <a:p>
            <a:pPr lvl="2">
              <a:buNone/>
            </a:pPr>
            <a:r>
              <a:rPr lang="zh-CN" altLang="en-US" dirty="0"/>
              <a:t>%&gt; </a:t>
            </a:r>
            <a:endParaRPr lang="zh-CN" altLang="en-US" dirty="0"/>
          </a:p>
          <a:p>
            <a:pPr lvl="2">
              <a:buNone/>
            </a:pPr>
            <a:endParaRPr lang="zh-CN" altLang="en-US" dirty="0"/>
          </a:p>
          <a:p>
            <a:pPr>
              <a:buNone/>
            </a:pPr>
            <a:endParaRPr lang="zh-CN" alt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6385"/>
          <p:cNvSpPr>
            <a:spLocks noGrp="1"/>
          </p:cNvSpPr>
          <p:nvPr>
            <p:ph type="title"/>
          </p:nvPr>
        </p:nvSpPr>
        <p:spPr>
          <a:xfrm>
            <a:off x="838200" y="609600"/>
            <a:ext cx="6254750" cy="685800"/>
          </a:xfrm>
        </p:spPr>
        <p:txBody>
          <a:bodyPr anchor="ctr"/>
          <a:p>
            <a:r>
              <a:rPr lang="zh-CN" altLang="en-US" sz="3600"/>
              <a:t>在 </a:t>
            </a:r>
            <a:r>
              <a:rPr lang="en-US" altLang="zh-CN" sz="3600"/>
              <a:t>JSP </a:t>
            </a:r>
            <a:r>
              <a:rPr lang="zh-CN" altLang="en-US" sz="3600"/>
              <a:t>中使用 </a:t>
            </a:r>
            <a:r>
              <a:rPr lang="en-US" altLang="zh-CN" sz="3600"/>
              <a:t>JavaBean</a:t>
            </a:r>
            <a:endParaRPr lang="en-US" altLang="zh-CN"/>
          </a:p>
        </p:txBody>
      </p:sp>
      <p:sp>
        <p:nvSpPr>
          <p:cNvPr id="16387" name="文本占位符 16386"/>
          <p:cNvSpPr>
            <a:spLocks noGrp="1"/>
          </p:cNvSpPr>
          <p:nvPr>
            <p:ph type="body" idx="1"/>
          </p:nvPr>
        </p:nvSpPr>
        <p:spPr>
          <a:xfrm>
            <a:off x="539750" y="1700213"/>
            <a:ext cx="7637463" cy="4751387"/>
          </a:xfrm>
        </p:spPr>
        <p:txBody>
          <a:bodyPr/>
          <a:p>
            <a:pPr>
              <a:buNone/>
            </a:pPr>
            <a:endParaRPr lang="zh-CN" altLang="en-US" dirty="0"/>
          </a:p>
          <a:p>
            <a:pPr lvl="2"/>
            <a:r>
              <a:rPr lang="zh-CN" altLang="en-US" sz="2400" dirty="0"/>
              <a:t>使用&lt;jsp:useBean&gt;标签</a:t>
            </a:r>
            <a:endParaRPr lang="zh-CN" altLang="en-US" sz="2400" dirty="0"/>
          </a:p>
          <a:p>
            <a:pPr lvl="2">
              <a:buNone/>
            </a:pPr>
            <a:r>
              <a:rPr lang="zh-CN" altLang="en-US" sz="2400" dirty="0">
                <a:solidFill>
                  <a:srgbClr val="FF0066"/>
                </a:solidFill>
              </a:rPr>
              <a:t>&lt;jsp:useBean id="idName" class="package.class" scope="page|session|"&gt; </a:t>
            </a:r>
            <a:endParaRPr lang="zh-CN" altLang="en-US" sz="2400" dirty="0">
              <a:solidFill>
                <a:srgbClr val="FF0066"/>
              </a:solidFill>
            </a:endParaRPr>
          </a:p>
          <a:p>
            <a:pPr lvl="2">
              <a:buNone/>
            </a:pPr>
            <a:r>
              <a:rPr lang="zh-CN" altLang="en-US" sz="2400" dirty="0">
                <a:solidFill>
                  <a:srgbClr val="FF0066"/>
                </a:solidFill>
              </a:rPr>
              <a:t>&lt;/jsp:useBean&gt;</a:t>
            </a:r>
            <a:endParaRPr lang="zh-CN" altLang="en-US" sz="2400" dirty="0">
              <a:solidFill>
                <a:srgbClr val="FF0066"/>
              </a:solidFill>
            </a:endParaRPr>
          </a:p>
          <a:p>
            <a:pPr lvl="1">
              <a:buNone/>
            </a:pPr>
            <a:endParaRPr lang="zh-CN" altLang="en-US" dirty="0"/>
          </a:p>
          <a:p>
            <a:pPr>
              <a:buNone/>
            </a:pPr>
            <a:endParaRPr lang="zh-CN" alt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7409"/>
          <p:cNvSpPr>
            <a:spLocks noGrp="1"/>
          </p:cNvSpPr>
          <p:nvPr>
            <p:ph type="title"/>
          </p:nvPr>
        </p:nvSpPr>
        <p:spPr>
          <a:xfrm>
            <a:off x="838200" y="609600"/>
            <a:ext cx="6254750" cy="685800"/>
          </a:xfrm>
        </p:spPr>
        <p:txBody>
          <a:bodyPr anchor="ctr"/>
          <a:p>
            <a:r>
              <a:rPr lang="zh-CN" altLang="en-US" sz="3600"/>
              <a:t>在 </a:t>
            </a:r>
            <a:r>
              <a:rPr lang="en-US" altLang="zh-CN" sz="3600"/>
              <a:t>JSP </a:t>
            </a:r>
            <a:r>
              <a:rPr lang="zh-CN" altLang="en-US" sz="3600"/>
              <a:t>中使用 </a:t>
            </a:r>
            <a:r>
              <a:rPr lang="en-US" altLang="zh-CN" sz="3600"/>
              <a:t>JavaBean</a:t>
            </a:r>
            <a:endParaRPr lang="en-US" altLang="zh-CN"/>
          </a:p>
        </p:txBody>
      </p:sp>
      <p:sp>
        <p:nvSpPr>
          <p:cNvPr id="17411" name="文本占位符 17410"/>
          <p:cNvSpPr>
            <a:spLocks noGrp="1"/>
          </p:cNvSpPr>
          <p:nvPr>
            <p:ph type="body" idx="1"/>
          </p:nvPr>
        </p:nvSpPr>
        <p:spPr>
          <a:xfrm>
            <a:off x="914400" y="1676400"/>
            <a:ext cx="7637463" cy="4751388"/>
          </a:xfrm>
        </p:spPr>
        <p:txBody>
          <a:bodyPr/>
          <a:p>
            <a:pPr>
              <a:buNone/>
            </a:pPr>
            <a:endParaRPr lang="zh-CN" altLang="en-US" dirty="0"/>
          </a:p>
          <a:p>
            <a:pPr lvl="1"/>
            <a:r>
              <a:rPr lang="zh-CN" altLang="en-US" sz="2800" dirty="0"/>
              <a:t> 设置 JavaBean 属性</a:t>
            </a:r>
            <a:endParaRPr lang="zh-CN" altLang="en-US" sz="2800" dirty="0"/>
          </a:p>
          <a:p>
            <a:pPr lvl="2"/>
            <a:r>
              <a:rPr lang="zh-CN" altLang="en-US" sz="2400" dirty="0"/>
              <a:t>直接编写 Java 代码</a:t>
            </a:r>
            <a:endParaRPr lang="zh-CN" altLang="en-US" sz="2400" dirty="0"/>
          </a:p>
          <a:p>
            <a:pPr lvl="2">
              <a:buNone/>
            </a:pPr>
            <a:r>
              <a:rPr lang="zh-CN" altLang="en-US" sz="2400" dirty="0"/>
              <a:t>	&lt;jsp:useBean id="student" class="beans.Student"&gt;&lt;/jsp:useBean&gt; </a:t>
            </a:r>
            <a:endParaRPr lang="zh-CN" altLang="en-US" sz="2400" dirty="0"/>
          </a:p>
          <a:p>
            <a:pPr lvl="2">
              <a:buNone/>
            </a:pPr>
            <a:r>
              <a:rPr lang="zh-CN" altLang="en-US" sz="2400" dirty="0"/>
              <a:t>	&lt;% </a:t>
            </a:r>
            <a:endParaRPr lang="zh-CN" altLang="en-US" sz="2400" dirty="0"/>
          </a:p>
          <a:p>
            <a:pPr lvl="2">
              <a:buNone/>
            </a:pPr>
            <a:r>
              <a:rPr lang="zh-CN" altLang="en-US" sz="2400" dirty="0"/>
              <a:t>	student.setStuname("张华"); </a:t>
            </a:r>
            <a:endParaRPr lang="zh-CN" altLang="en-US" sz="2400" dirty="0"/>
          </a:p>
          <a:p>
            <a:pPr lvl="2">
              <a:buNone/>
            </a:pPr>
            <a:r>
              <a:rPr lang="zh-CN" altLang="en-US" sz="2400" dirty="0"/>
              <a:t>	%&gt; </a:t>
            </a:r>
            <a:endParaRPr lang="zh-CN" altLang="en-US" sz="2400" dirty="0"/>
          </a:p>
          <a:p>
            <a:pPr lvl="2">
              <a:buNone/>
            </a:pPr>
            <a:endParaRPr lang="zh-CN" altLang="en-US" dirty="0"/>
          </a:p>
          <a:p>
            <a:pPr>
              <a:buNone/>
            </a:pPr>
            <a:endParaRPr lang="zh-CN" alt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8433"/>
          <p:cNvSpPr>
            <a:spLocks noGrp="1"/>
          </p:cNvSpPr>
          <p:nvPr>
            <p:ph type="title"/>
          </p:nvPr>
        </p:nvSpPr>
        <p:spPr>
          <a:xfrm>
            <a:off x="838200" y="609600"/>
            <a:ext cx="6254750" cy="685800"/>
          </a:xfrm>
        </p:spPr>
        <p:txBody>
          <a:bodyPr anchor="ctr"/>
          <a:p>
            <a:r>
              <a:rPr lang="zh-CN" altLang="en-US" sz="3600"/>
              <a:t>在 </a:t>
            </a:r>
            <a:r>
              <a:rPr lang="en-US" altLang="zh-CN" sz="3600"/>
              <a:t>JSP </a:t>
            </a:r>
            <a:r>
              <a:rPr lang="zh-CN" altLang="en-US" sz="3600"/>
              <a:t>中使用 </a:t>
            </a:r>
            <a:r>
              <a:rPr lang="en-US" altLang="zh-CN" sz="3600"/>
              <a:t>JavaBean</a:t>
            </a:r>
            <a:endParaRPr lang="en-US" altLang="zh-CN"/>
          </a:p>
        </p:txBody>
      </p:sp>
      <p:sp>
        <p:nvSpPr>
          <p:cNvPr id="18435" name="文本占位符 18434"/>
          <p:cNvSpPr>
            <a:spLocks noGrp="1"/>
          </p:cNvSpPr>
          <p:nvPr>
            <p:ph type="body" idx="1"/>
          </p:nvPr>
        </p:nvSpPr>
        <p:spPr>
          <a:xfrm>
            <a:off x="914400" y="1676400"/>
            <a:ext cx="7637463" cy="4751388"/>
          </a:xfrm>
        </p:spPr>
        <p:txBody>
          <a:bodyPr/>
          <a:p>
            <a:pPr>
              <a:buNone/>
            </a:pPr>
            <a:endParaRPr lang="zh-CN" altLang="en-US" dirty="0"/>
          </a:p>
          <a:p>
            <a:pPr lvl="2"/>
            <a:r>
              <a:rPr lang="zh-CN" altLang="en-US" sz="2400" dirty="0"/>
              <a:t>使用&lt;jsp:setProperty&gt;标签</a:t>
            </a:r>
            <a:endParaRPr lang="zh-CN" altLang="en-US" sz="2400" dirty="0"/>
          </a:p>
          <a:p>
            <a:pPr lvl="2">
              <a:buNone/>
            </a:pPr>
            <a:r>
              <a:rPr lang="zh-CN" altLang="en-US" sz="2400" dirty="0"/>
              <a:t>    &lt;jsp:setProperty property="属性名称" name="bean 对象名" value="常量" /&gt; </a:t>
            </a:r>
            <a:endParaRPr lang="zh-CN" altLang="en-US" sz="2400" dirty="0"/>
          </a:p>
          <a:p>
            <a:pPr>
              <a:buNone/>
            </a:pPr>
            <a:endParaRPr lang="zh-CN" alt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9457"/>
          <p:cNvSpPr>
            <a:spLocks noGrp="1"/>
          </p:cNvSpPr>
          <p:nvPr>
            <p:ph type="title"/>
          </p:nvPr>
        </p:nvSpPr>
        <p:spPr>
          <a:xfrm>
            <a:off x="838200" y="609600"/>
            <a:ext cx="6254750" cy="685800"/>
          </a:xfrm>
        </p:spPr>
        <p:txBody>
          <a:bodyPr anchor="ctr"/>
          <a:p>
            <a:r>
              <a:rPr lang="zh-CN" altLang="en-US" sz="3600"/>
              <a:t>在 </a:t>
            </a:r>
            <a:r>
              <a:rPr lang="en-US" altLang="zh-CN" sz="3600"/>
              <a:t>JSP </a:t>
            </a:r>
            <a:r>
              <a:rPr lang="zh-CN" altLang="en-US" sz="3600"/>
              <a:t>中使用 </a:t>
            </a:r>
            <a:r>
              <a:rPr lang="en-US" altLang="zh-CN" sz="3600"/>
              <a:t>JavaBean</a:t>
            </a:r>
            <a:endParaRPr lang="en-US" altLang="zh-CN"/>
          </a:p>
        </p:txBody>
      </p:sp>
      <p:sp>
        <p:nvSpPr>
          <p:cNvPr id="19459" name="文本占位符 19458"/>
          <p:cNvSpPr>
            <a:spLocks noGrp="1"/>
          </p:cNvSpPr>
          <p:nvPr>
            <p:ph type="body" idx="1"/>
          </p:nvPr>
        </p:nvSpPr>
        <p:spPr>
          <a:xfrm>
            <a:off x="396875" y="1123950"/>
            <a:ext cx="7637463" cy="5545138"/>
          </a:xfrm>
        </p:spPr>
        <p:txBody>
          <a:bodyPr/>
          <a:p>
            <a:pPr>
              <a:buNone/>
            </a:pPr>
            <a:endParaRPr lang="zh-CN" altLang="en-US" sz="2800" dirty="0"/>
          </a:p>
          <a:p>
            <a:pPr lvl="1"/>
            <a:r>
              <a:rPr lang="zh-CN" altLang="en-US" dirty="0"/>
              <a:t> 获取 JavaBean 属性</a:t>
            </a:r>
            <a:endParaRPr lang="zh-CN" altLang="en-US" dirty="0"/>
          </a:p>
          <a:p>
            <a:pPr lvl="2"/>
            <a:r>
              <a:rPr lang="zh-CN" altLang="en-US" dirty="0"/>
              <a:t>使用 JSP 表达式或者 JSP 程序段</a:t>
            </a:r>
            <a:endParaRPr lang="zh-CN" altLang="en-US" dirty="0"/>
          </a:p>
          <a:p>
            <a:pPr lvl="2">
              <a:buNone/>
            </a:pPr>
            <a:r>
              <a:rPr lang="zh-CN" altLang="en-US" dirty="0"/>
              <a:t>	</a:t>
            </a:r>
            <a:r>
              <a:rPr lang="zh-CN" altLang="en-US" dirty="0">
                <a:solidFill>
                  <a:srgbClr val="FF0066"/>
                </a:solidFill>
              </a:rPr>
              <a:t>&lt;%@ page language="java" import="beans.Student" </a:t>
            </a:r>
            <a:endParaRPr lang="zh-CN" altLang="en-US" dirty="0">
              <a:solidFill>
                <a:srgbClr val="FF0066"/>
              </a:solidFill>
            </a:endParaRPr>
          </a:p>
          <a:p>
            <a:pPr lvl="2">
              <a:buNone/>
            </a:pPr>
            <a:r>
              <a:rPr lang="zh-CN" altLang="en-US" dirty="0">
                <a:solidFill>
                  <a:srgbClr val="FF0066"/>
                </a:solidFill>
              </a:rPr>
              <a:t>	contentType="text/html; charset=gb2312"%&gt; </a:t>
            </a:r>
            <a:endParaRPr lang="zh-CN" altLang="en-US" dirty="0">
              <a:solidFill>
                <a:srgbClr val="FF0066"/>
              </a:solidFill>
            </a:endParaRPr>
          </a:p>
          <a:p>
            <a:pPr lvl="2">
              <a:buNone/>
            </a:pPr>
            <a:r>
              <a:rPr lang="zh-CN" altLang="en-US" dirty="0">
                <a:solidFill>
                  <a:srgbClr val="FF0066"/>
                </a:solidFill>
              </a:rPr>
              <a:t>	&lt;jsp:useBean id="student" class="beans.Student"&gt;&lt;/jsp:useBean&gt; </a:t>
            </a:r>
            <a:endParaRPr lang="zh-CN" altLang="en-US" dirty="0">
              <a:solidFill>
                <a:srgbClr val="FF0066"/>
              </a:solidFill>
            </a:endParaRPr>
          </a:p>
          <a:p>
            <a:pPr lvl="2">
              <a:buNone/>
            </a:pPr>
            <a:r>
              <a:rPr lang="zh-CN" altLang="en-US" dirty="0">
                <a:solidFill>
                  <a:srgbClr val="FF0066"/>
                </a:solidFill>
              </a:rPr>
              <a:t>	&lt;jsp:setProperty property="name" name="student" value="rose" /&gt; </a:t>
            </a:r>
            <a:endParaRPr lang="zh-CN" altLang="en-US" dirty="0">
              <a:solidFill>
                <a:srgbClr val="FF0066"/>
              </a:solidFill>
            </a:endParaRPr>
          </a:p>
          <a:p>
            <a:pPr lvl="2">
              <a:buNone/>
            </a:pPr>
            <a:r>
              <a:rPr lang="zh-CN" altLang="en-US" dirty="0">
                <a:solidFill>
                  <a:srgbClr val="FF0066"/>
                </a:solidFill>
              </a:rPr>
              <a:t>	&lt;%=student.getStuname()%&gt; </a:t>
            </a:r>
            <a:endParaRPr lang="zh-CN" altLang="en-US" dirty="0">
              <a:solidFill>
                <a:srgbClr val="FF0066"/>
              </a:solidFill>
            </a:endParaRPr>
          </a:p>
          <a:p>
            <a:pPr lvl="1">
              <a:buNone/>
            </a:pPr>
            <a:endParaRPr lang="zh-CN" altLang="en-US" dirty="0"/>
          </a:p>
          <a:p>
            <a:pPr>
              <a:buNone/>
            </a:pPr>
            <a:endParaRPr lang="zh-CN" alt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a:xfrm>
            <a:off x="838200" y="609600"/>
            <a:ext cx="6254750" cy="685800"/>
          </a:xfrm>
        </p:spPr>
        <p:txBody>
          <a:bodyPr anchor="ctr"/>
          <a:p>
            <a:r>
              <a:rPr lang="zh-CN" altLang="en-US" sz="3600"/>
              <a:t>在 </a:t>
            </a:r>
            <a:r>
              <a:rPr lang="en-US" altLang="zh-CN" sz="3600"/>
              <a:t>JSP </a:t>
            </a:r>
            <a:r>
              <a:rPr lang="zh-CN" altLang="en-US" sz="3600"/>
              <a:t>中使用 </a:t>
            </a:r>
            <a:r>
              <a:rPr lang="en-US" altLang="zh-CN" sz="3600"/>
              <a:t>JavaBean</a:t>
            </a:r>
            <a:endParaRPr lang="en-US" altLang="zh-CN"/>
          </a:p>
        </p:txBody>
      </p:sp>
      <p:sp>
        <p:nvSpPr>
          <p:cNvPr id="20483" name="文本占位符 20482"/>
          <p:cNvSpPr>
            <a:spLocks noGrp="1"/>
          </p:cNvSpPr>
          <p:nvPr>
            <p:ph type="body" idx="1"/>
          </p:nvPr>
        </p:nvSpPr>
        <p:spPr>
          <a:xfrm>
            <a:off x="396875" y="1123950"/>
            <a:ext cx="7637463" cy="5545138"/>
          </a:xfrm>
        </p:spPr>
        <p:txBody>
          <a:bodyPr/>
          <a:p>
            <a:pPr>
              <a:buNone/>
            </a:pPr>
            <a:endParaRPr lang="zh-CN" altLang="en-US" sz="2800" dirty="0"/>
          </a:p>
          <a:p>
            <a:pPr lvl="1"/>
            <a:r>
              <a:rPr lang="zh-CN" altLang="en-US" dirty="0"/>
              <a:t> 获取 JavaBean 属性</a:t>
            </a:r>
            <a:endParaRPr lang="zh-CN" altLang="en-US" dirty="0"/>
          </a:p>
          <a:p>
            <a:pPr lvl="2"/>
            <a:r>
              <a:rPr lang="zh-CN" altLang="en-US" dirty="0"/>
              <a:t>使用 jsp:getProperty 动作</a:t>
            </a:r>
            <a:endParaRPr lang="zh-CN" altLang="en-US" dirty="0"/>
          </a:p>
          <a:p>
            <a:pPr lvl="2">
              <a:buNone/>
            </a:pPr>
            <a:r>
              <a:rPr lang="zh-CN" altLang="en-US" dirty="0"/>
              <a:t>  </a:t>
            </a:r>
            <a:r>
              <a:rPr lang="zh-CN" altLang="en-US" dirty="0">
                <a:solidFill>
                  <a:srgbClr val="FF0066"/>
                </a:solidFill>
              </a:rPr>
              <a:t>  &lt;jsp:getProperty property="属性名称" name="bean 对象名" /&gt;</a:t>
            </a:r>
            <a:r>
              <a:rPr lang="zh-CN" altLang="en-US" dirty="0"/>
              <a:t> </a:t>
            </a:r>
            <a:endParaRPr lang="zh-CN" altLang="en-US" dirty="0"/>
          </a:p>
          <a:p>
            <a:pPr>
              <a:buNone/>
            </a:pPr>
            <a:endParaRPr lang="zh-CN" alt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21505"/>
          <p:cNvSpPr>
            <a:spLocks noGrp="1"/>
          </p:cNvSpPr>
          <p:nvPr>
            <p:ph type="title"/>
          </p:nvPr>
        </p:nvSpPr>
        <p:spPr/>
        <p:txBody>
          <a:bodyPr anchor="ctr"/>
          <a:p>
            <a:r>
              <a:rPr lang="en-US" altLang="zh-CN" sz="3600"/>
              <a:t>JavaBean </a:t>
            </a:r>
            <a:r>
              <a:rPr lang="zh-CN" altLang="en-US" sz="3600"/>
              <a:t>的范围</a:t>
            </a:r>
            <a:endParaRPr lang="zh-CN" altLang="en-US" sz="3600"/>
          </a:p>
        </p:txBody>
      </p:sp>
      <p:sp>
        <p:nvSpPr>
          <p:cNvPr id="21507" name="文本占位符 21506"/>
          <p:cNvSpPr>
            <a:spLocks noGrp="1"/>
          </p:cNvSpPr>
          <p:nvPr>
            <p:ph type="body" idx="1"/>
          </p:nvPr>
        </p:nvSpPr>
        <p:spPr>
          <a:xfrm>
            <a:off x="914400" y="1676400"/>
            <a:ext cx="7637463" cy="4751388"/>
          </a:xfrm>
        </p:spPr>
        <p:txBody>
          <a:bodyPr/>
          <a:p>
            <a:r>
              <a:rPr lang="zh-CN" altLang="en-US" sz="2800" dirty="0"/>
              <a:t>回顾 jsp:useBean动作的用法</a:t>
            </a:r>
            <a:endParaRPr lang="zh-CN" altLang="en-US" sz="2800" dirty="0"/>
          </a:p>
          <a:p>
            <a:pPr lvl="1"/>
            <a:r>
              <a:rPr lang="zh-CN" altLang="en-US" dirty="0"/>
              <a:t> 	&lt;jsp:useBean id="idName"class="package.class" scope="page|session|"&gt; </a:t>
            </a:r>
            <a:endParaRPr lang="zh-CN" altLang="en-US" dirty="0"/>
          </a:p>
          <a:p>
            <a:pPr lvl="1">
              <a:buNone/>
            </a:pPr>
            <a:r>
              <a:rPr lang="zh-CN" altLang="en-US" dirty="0"/>
              <a:t>    &lt;/jsp:useBean&gt;</a:t>
            </a:r>
            <a:endParaRPr lang="zh-CN" altLang="en-US" dirty="0"/>
          </a:p>
          <a:p>
            <a:pPr lvl="1"/>
            <a:r>
              <a:rPr lang="zh-CN" altLang="en-US" dirty="0"/>
              <a:t> scope 可以有如下几种选择：</a:t>
            </a:r>
            <a:endParaRPr lang="zh-CN" alt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22529"/>
          <p:cNvSpPr>
            <a:spLocks noGrp="1"/>
          </p:cNvSpPr>
          <p:nvPr>
            <p:ph type="title"/>
          </p:nvPr>
        </p:nvSpPr>
        <p:spPr/>
        <p:txBody>
          <a:bodyPr anchor="ctr"/>
          <a:p>
            <a:r>
              <a:rPr lang="en-US" altLang="zh-CN" sz="3600"/>
              <a:t>JavaBean </a:t>
            </a:r>
            <a:r>
              <a:rPr lang="zh-CN" altLang="en-US" sz="3600"/>
              <a:t>的范围</a:t>
            </a:r>
            <a:endParaRPr lang="zh-CN" altLang="en-US" sz="3600"/>
          </a:p>
        </p:txBody>
      </p:sp>
      <p:sp>
        <p:nvSpPr>
          <p:cNvPr id="22531" name="文本占位符 22530"/>
          <p:cNvSpPr>
            <a:spLocks noGrp="1"/>
          </p:cNvSpPr>
          <p:nvPr>
            <p:ph type="body" idx="1"/>
          </p:nvPr>
        </p:nvSpPr>
        <p:spPr>
          <a:xfrm>
            <a:off x="-250825" y="908050"/>
            <a:ext cx="7635875" cy="4752975"/>
          </a:xfrm>
        </p:spPr>
        <p:txBody>
          <a:bodyPr/>
          <a:p>
            <a:pPr>
              <a:buNone/>
            </a:pPr>
            <a:endParaRPr lang="zh-CN" altLang="en-US" dirty="0"/>
          </a:p>
          <a:p>
            <a:pPr lvl="2"/>
            <a:r>
              <a:rPr lang="zh-CN" altLang="en-US" sz="2400" dirty="0"/>
              <a:t>page：表示 JavaBean 对象的作用范围只是在实例化其的页面上，只在当前页面可用，在别的页面中不能认识 </a:t>
            </a:r>
            <a:endParaRPr lang="zh-CN" altLang="en-US" sz="2400" dirty="0"/>
          </a:p>
          <a:p>
            <a:pPr lvl="2"/>
            <a:r>
              <a:rPr lang="zh-CN" altLang="en-US" sz="2400" dirty="0"/>
              <a:t>request：表示 JavaBean 实例除了可以在当前页面上可用之外，还可以在通过 forward 方法跳转的目标页面中被认识到</a:t>
            </a:r>
            <a:endParaRPr lang="zh-CN" altLang="en-US" sz="2400" dirty="0"/>
          </a:p>
          <a:p>
            <a:pPr lvl="2">
              <a:buNone/>
            </a:pPr>
            <a:endParaRPr lang="zh-CN" alt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5121"/>
          <p:cNvSpPr>
            <a:spLocks noGrp="1"/>
          </p:cNvSpPr>
          <p:nvPr>
            <p:ph type="title"/>
          </p:nvPr>
        </p:nvSpPr>
        <p:spPr/>
        <p:txBody>
          <a:bodyPr anchor="ctr"/>
          <a:p>
            <a:r>
              <a:rPr lang="zh-CN" altLang="en-US"/>
              <a:t>本课教学内容</a:t>
            </a:r>
            <a:endParaRPr lang="zh-CN" altLang="en-US"/>
          </a:p>
        </p:txBody>
      </p:sp>
      <p:sp>
        <p:nvSpPr>
          <p:cNvPr id="5123" name="文本占位符 5122"/>
          <p:cNvSpPr>
            <a:spLocks noGrp="1"/>
          </p:cNvSpPr>
          <p:nvPr>
            <p:ph type="body" idx="1"/>
          </p:nvPr>
        </p:nvSpPr>
        <p:spPr>
          <a:xfrm>
            <a:off x="914400" y="1676400"/>
            <a:ext cx="7637463" cy="4751388"/>
          </a:xfrm>
        </p:spPr>
        <p:txBody>
          <a:bodyPr/>
          <a:p>
            <a:r>
              <a:rPr lang="zh-CN" altLang="en-US" dirty="0"/>
              <a:t>认识JavaBean</a:t>
            </a:r>
            <a:endParaRPr lang="zh-CN" altLang="en-US" dirty="0"/>
          </a:p>
          <a:p>
            <a:r>
              <a:rPr lang="zh-CN" altLang="en-US" dirty="0"/>
              <a:t>在JSP中使用JavaBean</a:t>
            </a:r>
            <a:endParaRPr lang="zh-CN" altLang="en-US" dirty="0"/>
          </a:p>
          <a:p>
            <a:r>
              <a:rPr lang="zh-CN" altLang="en-US" dirty="0"/>
              <a:t>JavaBean的范围</a:t>
            </a:r>
            <a:endParaRPr lang="zh-CN" altLang="en-US" dirty="0"/>
          </a:p>
          <a:p>
            <a:r>
              <a:rPr lang="zh-CN" altLang="en-US" dirty="0"/>
              <a:t>DAO和VO</a:t>
            </a:r>
            <a:endParaRPr lang="zh-CN" alt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23553"/>
          <p:cNvSpPr>
            <a:spLocks noGrp="1"/>
          </p:cNvSpPr>
          <p:nvPr>
            <p:ph type="title"/>
          </p:nvPr>
        </p:nvSpPr>
        <p:spPr/>
        <p:txBody>
          <a:bodyPr anchor="ctr"/>
          <a:p>
            <a:r>
              <a:rPr lang="en-US" altLang="zh-CN" sz="3600"/>
              <a:t>JavaBean </a:t>
            </a:r>
            <a:r>
              <a:rPr lang="zh-CN" altLang="en-US" sz="3600"/>
              <a:t>的范围</a:t>
            </a:r>
            <a:endParaRPr lang="zh-CN" altLang="en-US" sz="3600"/>
          </a:p>
        </p:txBody>
      </p:sp>
      <p:sp>
        <p:nvSpPr>
          <p:cNvPr id="23555" name="文本占位符 23554"/>
          <p:cNvSpPr>
            <a:spLocks noGrp="1"/>
          </p:cNvSpPr>
          <p:nvPr>
            <p:ph type="body" idx="1"/>
          </p:nvPr>
        </p:nvSpPr>
        <p:spPr>
          <a:xfrm>
            <a:off x="-250825" y="908050"/>
            <a:ext cx="7635875" cy="4752975"/>
          </a:xfrm>
        </p:spPr>
        <p:txBody>
          <a:bodyPr/>
          <a:p>
            <a:pPr>
              <a:buNone/>
            </a:pPr>
            <a:endParaRPr lang="zh-CN" altLang="en-US" dirty="0"/>
          </a:p>
          <a:p>
            <a:pPr lvl="2">
              <a:buNone/>
            </a:pPr>
            <a:endParaRPr lang="zh-CN" altLang="en-US" dirty="0"/>
          </a:p>
          <a:p>
            <a:pPr lvl="2"/>
            <a:r>
              <a:rPr lang="zh-CN" altLang="en-US" sz="2400" dirty="0"/>
              <a:t>session：表示 JavaBean 对象可以存在 session 中，该对象可以被同一个用户一次会话的所有页面认识到</a:t>
            </a:r>
            <a:endParaRPr lang="zh-CN" altLang="en-US" sz="2400" dirty="0"/>
          </a:p>
          <a:p>
            <a:pPr lvl="2"/>
            <a:r>
              <a:rPr lang="zh-CN" altLang="en-US" sz="2400" dirty="0"/>
              <a:t>application：表示 JavaBean 对象可以存在 application 中，该对象可以被所有用户的所有页面认识到</a:t>
            </a:r>
            <a:endParaRPr lang="zh-CN" altLang="en-US" sz="2400"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24577"/>
          <p:cNvSpPr>
            <a:spLocks noGrp="1"/>
          </p:cNvSpPr>
          <p:nvPr>
            <p:ph type="title"/>
          </p:nvPr>
        </p:nvSpPr>
        <p:spPr/>
        <p:txBody>
          <a:bodyPr anchor="ctr"/>
          <a:p>
            <a:r>
              <a:rPr lang="en-US" altLang="zh-CN" sz="3600"/>
              <a:t>JavaBean </a:t>
            </a:r>
            <a:r>
              <a:rPr lang="zh-CN" altLang="en-US" sz="3600"/>
              <a:t>的范围</a:t>
            </a:r>
            <a:endParaRPr lang="zh-CN" altLang="en-US" sz="3600"/>
          </a:p>
        </p:txBody>
      </p:sp>
      <p:sp>
        <p:nvSpPr>
          <p:cNvPr id="24579" name="文本占位符 24578"/>
          <p:cNvSpPr>
            <a:spLocks noGrp="1"/>
          </p:cNvSpPr>
          <p:nvPr>
            <p:ph type="body" idx="1"/>
          </p:nvPr>
        </p:nvSpPr>
        <p:spPr>
          <a:xfrm>
            <a:off x="914400" y="1676400"/>
            <a:ext cx="7637463" cy="4751388"/>
          </a:xfrm>
        </p:spPr>
        <p:txBody>
          <a:bodyPr/>
          <a:p>
            <a:r>
              <a:rPr lang="zh-CN" altLang="en-US" sz="2800" dirty="0"/>
              <a:t> page 范围</a:t>
            </a:r>
            <a:endParaRPr lang="zh-CN" altLang="en-US" sz="2800" dirty="0"/>
          </a:p>
          <a:p>
            <a:pPr lvl="1"/>
            <a:r>
              <a:rPr lang="zh-CN" altLang="en-US" dirty="0"/>
              <a:t>	page 范围表示 JavaBean 对象的作用范围只是在实例化其的页面上，只在当前页面可用，在别的页面中不能被认识</a:t>
            </a:r>
            <a:endParaRPr lang="zh-CN"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25601"/>
          <p:cNvSpPr>
            <a:spLocks noGrp="1"/>
          </p:cNvSpPr>
          <p:nvPr>
            <p:ph type="title"/>
          </p:nvPr>
        </p:nvSpPr>
        <p:spPr/>
        <p:txBody>
          <a:bodyPr anchor="ctr"/>
          <a:p>
            <a:r>
              <a:rPr lang="en-US" altLang="zh-CN" sz="3600"/>
              <a:t>JavaBean </a:t>
            </a:r>
            <a:r>
              <a:rPr lang="zh-CN" altLang="en-US" sz="3600"/>
              <a:t>的范围</a:t>
            </a:r>
            <a:endParaRPr lang="zh-CN" altLang="en-US" sz="3600"/>
          </a:p>
        </p:txBody>
      </p:sp>
      <p:sp>
        <p:nvSpPr>
          <p:cNvPr id="25603" name="文本占位符 25602"/>
          <p:cNvSpPr>
            <a:spLocks noGrp="1"/>
          </p:cNvSpPr>
          <p:nvPr>
            <p:ph type="body" idx="1"/>
          </p:nvPr>
        </p:nvSpPr>
        <p:spPr>
          <a:xfrm>
            <a:off x="914400" y="1676400"/>
            <a:ext cx="7637463" cy="4751388"/>
          </a:xfrm>
        </p:spPr>
        <p:txBody>
          <a:bodyPr/>
          <a:p>
            <a:r>
              <a:rPr lang="zh-CN" altLang="en-US" sz="2800" dirty="0"/>
              <a:t> request 范围</a:t>
            </a:r>
            <a:endParaRPr lang="zh-CN" altLang="en-US" sz="2800" dirty="0"/>
          </a:p>
          <a:p>
            <a:pPr lvl="1"/>
            <a:r>
              <a:rPr lang="zh-CN" altLang="en-US" dirty="0"/>
              <a:t>	request 范围表示 JavaBean 实例除了可以在当前页面上可用之外，还可以在通过 forward 方法跳转的目标页面中被认识到</a:t>
            </a:r>
            <a:endParaRPr lang="zh-CN" alt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26625"/>
          <p:cNvSpPr>
            <a:spLocks noGrp="1"/>
          </p:cNvSpPr>
          <p:nvPr>
            <p:ph type="title"/>
          </p:nvPr>
        </p:nvSpPr>
        <p:spPr/>
        <p:txBody>
          <a:bodyPr anchor="ctr"/>
          <a:p>
            <a:r>
              <a:rPr lang="en-US" altLang="zh-CN" sz="3600"/>
              <a:t>JavaBean </a:t>
            </a:r>
            <a:r>
              <a:rPr lang="zh-CN" altLang="en-US" sz="3600"/>
              <a:t>的范围</a:t>
            </a:r>
            <a:endParaRPr lang="zh-CN" altLang="en-US" sz="3600"/>
          </a:p>
        </p:txBody>
      </p:sp>
      <p:sp>
        <p:nvSpPr>
          <p:cNvPr id="26627" name="文本占位符 26626"/>
          <p:cNvSpPr>
            <a:spLocks noGrp="1"/>
          </p:cNvSpPr>
          <p:nvPr>
            <p:ph type="body" idx="1"/>
          </p:nvPr>
        </p:nvSpPr>
        <p:spPr>
          <a:xfrm>
            <a:off x="914400" y="1676400"/>
            <a:ext cx="7637463" cy="4751388"/>
          </a:xfrm>
        </p:spPr>
        <p:txBody>
          <a:bodyPr/>
          <a:p>
            <a:r>
              <a:rPr lang="zh-CN" altLang="en-US" sz="2800" dirty="0"/>
              <a:t> session 范围</a:t>
            </a:r>
            <a:endParaRPr lang="zh-CN" altLang="en-US" sz="2800" dirty="0"/>
          </a:p>
          <a:p>
            <a:pPr lvl="1"/>
            <a:r>
              <a:rPr lang="zh-CN" altLang="en-US" dirty="0"/>
              <a:t>	session 范围表示 JavaBean 对象可以存在 session 中，该对象可以被同一个用户同一次会话的所有页面认识到</a:t>
            </a:r>
            <a:endParaRPr lang="zh-CN" alt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27649"/>
          <p:cNvSpPr>
            <a:spLocks noGrp="1"/>
          </p:cNvSpPr>
          <p:nvPr>
            <p:ph type="title"/>
          </p:nvPr>
        </p:nvSpPr>
        <p:spPr/>
        <p:txBody>
          <a:bodyPr anchor="ctr"/>
          <a:p>
            <a:r>
              <a:rPr lang="en-US" altLang="zh-CN" sz="3600"/>
              <a:t>JavaBean </a:t>
            </a:r>
            <a:r>
              <a:rPr lang="zh-CN" altLang="en-US" sz="3600"/>
              <a:t>的范围</a:t>
            </a:r>
            <a:endParaRPr lang="zh-CN" altLang="en-US" sz="3600"/>
          </a:p>
        </p:txBody>
      </p:sp>
      <p:sp>
        <p:nvSpPr>
          <p:cNvPr id="27651" name="文本占位符 27650"/>
          <p:cNvSpPr>
            <a:spLocks noGrp="1"/>
          </p:cNvSpPr>
          <p:nvPr>
            <p:ph type="body" idx="1"/>
          </p:nvPr>
        </p:nvSpPr>
        <p:spPr>
          <a:xfrm>
            <a:off x="914400" y="1676400"/>
            <a:ext cx="7637463" cy="4751388"/>
          </a:xfrm>
        </p:spPr>
        <p:txBody>
          <a:bodyPr/>
          <a:p>
            <a:r>
              <a:rPr lang="zh-CN" altLang="en-US" sz="2800" dirty="0"/>
              <a:t> application 范围</a:t>
            </a:r>
            <a:endParaRPr lang="zh-CN" altLang="en-US" sz="2800" dirty="0"/>
          </a:p>
          <a:p>
            <a:pPr lvl="1"/>
            <a:r>
              <a:rPr lang="zh-CN" altLang="en-US" dirty="0"/>
              <a:t>application 范围表示 JavaBean 对象可以存在 application 中，该对象可以被所有用户的所有页面认识到</a:t>
            </a:r>
            <a:endParaRPr lang="zh-CN" alt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28673"/>
          <p:cNvSpPr>
            <a:spLocks noGrp="1"/>
          </p:cNvSpPr>
          <p:nvPr>
            <p:ph type="title"/>
          </p:nvPr>
        </p:nvSpPr>
        <p:spPr/>
        <p:txBody>
          <a:bodyPr anchor="ctr"/>
          <a:p>
            <a:r>
              <a:rPr lang="en-US" altLang="zh-CN" sz="3600"/>
              <a:t>JavaBean </a:t>
            </a:r>
            <a:r>
              <a:rPr lang="zh-CN" altLang="en-US" sz="3600"/>
              <a:t>的范围</a:t>
            </a:r>
            <a:endParaRPr lang="zh-CN" altLang="en-US" sz="3600"/>
          </a:p>
        </p:txBody>
      </p:sp>
      <p:sp>
        <p:nvSpPr>
          <p:cNvPr id="28675" name="文本占位符 28674"/>
          <p:cNvSpPr>
            <a:spLocks noGrp="1"/>
          </p:cNvSpPr>
          <p:nvPr>
            <p:ph type="body" idx="1"/>
          </p:nvPr>
        </p:nvSpPr>
        <p:spPr>
          <a:xfrm>
            <a:off x="914400" y="1676400"/>
            <a:ext cx="7637463" cy="4751388"/>
          </a:xfrm>
        </p:spPr>
        <p:txBody>
          <a:bodyPr/>
          <a:p>
            <a:r>
              <a:rPr lang="zh-CN" altLang="en-US" dirty="0"/>
              <a:t> application 范围</a:t>
            </a:r>
            <a:endParaRPr lang="zh-CN" altLang="en-US" dirty="0"/>
          </a:p>
          <a:p>
            <a:pPr lvl="1"/>
            <a:r>
              <a:rPr lang="zh-CN" altLang="en-US" dirty="0"/>
              <a:t>当 scope 的属性值为 application 时， jsp:useBean 动作所实例化的对象就会保存在服务器的内存空间中，直到服务器关闭，才会被移除。在此期间如果有其他的 JSP 程序需要调用到该 JavaBean，jsp:useBean 动作不会创建新的实例</a:t>
            </a:r>
            <a:endParaRPr lang="zh-CN" alt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29697"/>
          <p:cNvSpPr>
            <a:spLocks noGrp="1"/>
          </p:cNvSpPr>
          <p:nvPr>
            <p:ph type="title"/>
          </p:nvPr>
        </p:nvSpPr>
        <p:spPr/>
        <p:txBody>
          <a:bodyPr anchor="ctr"/>
          <a:p>
            <a:r>
              <a:rPr lang="en-US" altLang="zh-CN" sz="3600"/>
              <a:t> DAO </a:t>
            </a:r>
            <a:r>
              <a:rPr lang="zh-CN" altLang="en-US" sz="3600"/>
              <a:t>和 </a:t>
            </a:r>
            <a:r>
              <a:rPr lang="en-US" altLang="zh-CN" sz="3600"/>
              <a:t>VO </a:t>
            </a:r>
            <a:endParaRPr lang="en-US" altLang="zh-CN" sz="3600"/>
          </a:p>
        </p:txBody>
      </p:sp>
      <p:sp>
        <p:nvSpPr>
          <p:cNvPr id="29699" name="文本占位符 29698"/>
          <p:cNvSpPr>
            <a:spLocks noGrp="1"/>
          </p:cNvSpPr>
          <p:nvPr>
            <p:ph type="body" idx="1"/>
          </p:nvPr>
        </p:nvSpPr>
        <p:spPr>
          <a:xfrm>
            <a:off x="914400" y="1676400"/>
            <a:ext cx="7637463" cy="4751388"/>
          </a:xfrm>
        </p:spPr>
        <p:txBody>
          <a:bodyPr/>
          <a:p>
            <a:r>
              <a:rPr lang="zh-CN" altLang="en-US" sz="2800" dirty="0"/>
              <a:t>在前面章节的例子中，如果要进行数据库查询，则必须在 JSP 中直接使用 JDBC 代码，来对数据库进行操作。但在实际的开发应用中，处理方法是将访问数据库的操作放到特定的类中去处理，JSP 作为表示层，可以在表示层中调用这个特定的类提供的方法，去对数据库进行操作</a:t>
            </a:r>
            <a:endParaRPr lang="zh-CN" altLang="en-US" sz="2800"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30721"/>
          <p:cNvSpPr>
            <a:spLocks noGrp="1"/>
          </p:cNvSpPr>
          <p:nvPr>
            <p:ph type="title"/>
          </p:nvPr>
        </p:nvSpPr>
        <p:spPr/>
        <p:txBody>
          <a:bodyPr anchor="ctr"/>
          <a:p>
            <a:r>
              <a:rPr lang="en-US" altLang="zh-CN" sz="3600"/>
              <a:t>DAO </a:t>
            </a:r>
            <a:r>
              <a:rPr lang="zh-CN" altLang="en-US" sz="3600"/>
              <a:t>和 </a:t>
            </a:r>
            <a:r>
              <a:rPr lang="en-US" altLang="zh-CN" sz="3600"/>
              <a:t>VO</a:t>
            </a:r>
            <a:endParaRPr lang="en-US" altLang="zh-CN" sz="3600"/>
          </a:p>
        </p:txBody>
      </p:sp>
      <p:sp>
        <p:nvSpPr>
          <p:cNvPr id="30723" name="文本占位符 30722"/>
          <p:cNvSpPr>
            <a:spLocks noGrp="1"/>
          </p:cNvSpPr>
          <p:nvPr>
            <p:ph type="body" idx="1"/>
          </p:nvPr>
        </p:nvSpPr>
        <p:spPr>
          <a:xfrm>
            <a:off x="914400" y="1676400"/>
            <a:ext cx="7637463" cy="4751388"/>
          </a:xfrm>
        </p:spPr>
        <p:txBody>
          <a:bodyPr/>
          <a:p>
            <a:r>
              <a:rPr lang="zh-CN" altLang="en-US" dirty="0"/>
              <a:t>对数据库操作的类叫做DAO类</a:t>
            </a:r>
            <a:endParaRPr lang="zh-CN" altLang="en-US" dirty="0"/>
          </a:p>
          <a:p>
            <a:r>
              <a:rPr lang="zh-CN" altLang="en-US" dirty="0"/>
              <a:t>将某个对象属性封装为 一个 XXX对象，该 XXX对象就是一个 VO</a:t>
            </a:r>
            <a:endParaRPr lang="zh-CN" alt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31745"/>
          <p:cNvSpPr>
            <a:spLocks noGrp="1"/>
          </p:cNvSpPr>
          <p:nvPr>
            <p:ph type="title"/>
          </p:nvPr>
        </p:nvSpPr>
        <p:spPr/>
        <p:txBody>
          <a:bodyPr anchor="ctr"/>
          <a:p>
            <a:r>
              <a:rPr lang="zh-CN" altLang="en-US" sz="3600"/>
              <a:t>编写 </a:t>
            </a:r>
            <a:r>
              <a:rPr lang="en-US" altLang="zh-CN" sz="3600"/>
              <a:t>DAO </a:t>
            </a:r>
            <a:r>
              <a:rPr lang="zh-CN" altLang="en-US" sz="3600"/>
              <a:t>和 </a:t>
            </a:r>
            <a:r>
              <a:rPr lang="en-US" altLang="zh-CN" sz="3600"/>
              <a:t>VO</a:t>
            </a:r>
            <a:endParaRPr lang="en-US" altLang="zh-CN" sz="3600"/>
          </a:p>
        </p:txBody>
      </p:sp>
      <p:sp>
        <p:nvSpPr>
          <p:cNvPr id="31747" name="文本占位符 31746"/>
          <p:cNvSpPr>
            <a:spLocks noGrp="1"/>
          </p:cNvSpPr>
          <p:nvPr>
            <p:ph type="body" idx="1"/>
          </p:nvPr>
        </p:nvSpPr>
        <p:spPr>
          <a:xfrm>
            <a:off x="914400" y="1676400"/>
            <a:ext cx="7637463" cy="4751388"/>
          </a:xfrm>
        </p:spPr>
        <p:txBody>
          <a:bodyPr/>
          <a:p>
            <a:endParaRPr lang="zh-CN" altLang="en-US" i="1" dirty="0">
              <a:solidFill>
                <a:schemeClr val="hlink"/>
              </a:solidFill>
            </a:endParaRPr>
          </a:p>
          <a:p>
            <a:endParaRPr lang="zh-CN" altLang="en-US" i="1" dirty="0">
              <a:solidFill>
                <a:schemeClr val="hlink"/>
              </a:solidFill>
            </a:endParaRPr>
          </a:p>
          <a:p>
            <a:pPr>
              <a:buNone/>
            </a:pPr>
            <a:r>
              <a:rPr lang="zh-CN" altLang="en-US" i="1" dirty="0">
                <a:solidFill>
                  <a:schemeClr val="hlink"/>
                </a:solidFill>
              </a:rPr>
              <a:t>         具体编写代码示例见课本</a:t>
            </a:r>
            <a:endParaRPr lang="zh-CN" altLang="en-US" i="1" dirty="0">
              <a:solidFill>
                <a:schemeClr val="hlink"/>
              </a:solidFill>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32769"/>
          <p:cNvSpPr>
            <a:spLocks noGrp="1"/>
          </p:cNvSpPr>
          <p:nvPr>
            <p:ph type="title"/>
          </p:nvPr>
        </p:nvSpPr>
        <p:spPr>
          <a:xfrm>
            <a:off x="838200" y="609600"/>
            <a:ext cx="6615113" cy="685800"/>
          </a:xfrm>
        </p:spPr>
        <p:txBody>
          <a:bodyPr anchor="ctr"/>
          <a:p>
            <a:r>
              <a:rPr lang="zh-CN" altLang="en-US" sz="3600"/>
              <a:t>在 </a:t>
            </a:r>
            <a:r>
              <a:rPr lang="en-US" altLang="zh-CN" sz="3600"/>
              <a:t>JSP </a:t>
            </a:r>
            <a:r>
              <a:rPr lang="zh-CN" altLang="en-US" sz="3600"/>
              <a:t>中使用 </a:t>
            </a:r>
            <a:r>
              <a:rPr lang="en-US" altLang="zh-CN" sz="3600"/>
              <a:t>DAO </a:t>
            </a:r>
            <a:r>
              <a:rPr lang="zh-CN" altLang="en-US" sz="3600"/>
              <a:t>和 </a:t>
            </a:r>
            <a:r>
              <a:rPr lang="en-US" altLang="zh-CN" sz="3600"/>
              <a:t>VO</a:t>
            </a:r>
            <a:endParaRPr lang="en-US" altLang="zh-CN" sz="3600"/>
          </a:p>
        </p:txBody>
      </p:sp>
      <p:sp>
        <p:nvSpPr>
          <p:cNvPr id="32771" name="文本占位符 32770"/>
          <p:cNvSpPr>
            <a:spLocks noGrp="1"/>
          </p:cNvSpPr>
          <p:nvPr>
            <p:ph type="body" idx="1"/>
          </p:nvPr>
        </p:nvSpPr>
        <p:spPr>
          <a:xfrm>
            <a:off x="914400" y="1676400"/>
            <a:ext cx="7637463" cy="4751388"/>
          </a:xfrm>
        </p:spPr>
        <p:txBody>
          <a:bodyPr/>
          <a:p>
            <a:endParaRPr lang="zh-CN" altLang="en-US" i="1" dirty="0">
              <a:solidFill>
                <a:schemeClr val="hlink"/>
              </a:solidFill>
            </a:endParaRPr>
          </a:p>
          <a:p>
            <a:endParaRPr lang="zh-CN" altLang="en-US" i="1" dirty="0">
              <a:solidFill>
                <a:schemeClr val="hlink"/>
              </a:solidFill>
            </a:endParaRPr>
          </a:p>
          <a:p>
            <a:pPr>
              <a:buNone/>
            </a:pPr>
            <a:r>
              <a:rPr lang="zh-CN" altLang="en-US" i="1" dirty="0">
                <a:solidFill>
                  <a:schemeClr val="hlink"/>
                </a:solidFill>
              </a:rPr>
              <a:t>          具体编写代码示例见课本</a:t>
            </a:r>
            <a:endParaRPr lang="zh-CN" altLang="en-US" i="1" dirty="0">
              <a:solidFill>
                <a:schemeClr val="hlink"/>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6145"/>
          <p:cNvSpPr>
            <a:spLocks noGrp="1"/>
          </p:cNvSpPr>
          <p:nvPr>
            <p:ph type="title"/>
          </p:nvPr>
        </p:nvSpPr>
        <p:spPr/>
        <p:txBody>
          <a:bodyPr anchor="ctr"/>
          <a:p>
            <a:r>
              <a:rPr lang="zh-CN" altLang="en-US" sz="3600"/>
              <a:t>认识 </a:t>
            </a:r>
            <a:r>
              <a:rPr lang="en-US" altLang="zh-CN" sz="3600"/>
              <a:t>JavaBean</a:t>
            </a:r>
            <a:endParaRPr lang="en-US" altLang="zh-CN" sz="3600"/>
          </a:p>
        </p:txBody>
      </p:sp>
      <p:sp>
        <p:nvSpPr>
          <p:cNvPr id="6147" name="文本占位符 6146"/>
          <p:cNvSpPr>
            <a:spLocks noGrp="1"/>
          </p:cNvSpPr>
          <p:nvPr>
            <p:ph type="body" idx="1"/>
          </p:nvPr>
        </p:nvSpPr>
        <p:spPr>
          <a:xfrm>
            <a:off x="914400" y="1676400"/>
            <a:ext cx="7637463" cy="4751388"/>
          </a:xfrm>
        </p:spPr>
        <p:txBody>
          <a:bodyPr/>
          <a:p>
            <a:r>
              <a:rPr lang="zh-CN" altLang="en-US" sz="2800" dirty="0"/>
              <a:t>访问数据库</a:t>
            </a:r>
            <a:endParaRPr lang="zh-CN" altLang="en-US" sz="2800" dirty="0"/>
          </a:p>
          <a:p>
            <a:pPr lvl="1">
              <a:buNone/>
            </a:pPr>
            <a:endParaRPr lang="zh-CN" altLang="en-US" dirty="0"/>
          </a:p>
        </p:txBody>
      </p:sp>
      <p:sp>
        <p:nvSpPr>
          <p:cNvPr id="6148" name="矩形 6147"/>
          <p:cNvSpPr/>
          <p:nvPr/>
        </p:nvSpPr>
        <p:spPr>
          <a:xfrm flipV="1">
            <a:off x="1404938" y="3140075"/>
            <a:ext cx="2592387" cy="1368425"/>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sp>
        <p:nvSpPr>
          <p:cNvPr id="6149" name="圆柱形 6148"/>
          <p:cNvSpPr/>
          <p:nvPr/>
        </p:nvSpPr>
        <p:spPr>
          <a:xfrm>
            <a:off x="6156325" y="2708275"/>
            <a:ext cx="1584325" cy="2305050"/>
          </a:xfrm>
          <a:prstGeom prst="can">
            <a:avLst>
              <a:gd name="adj" fmla="val 36370"/>
            </a:avLst>
          </a:prstGeom>
          <a:noFill/>
          <a:ln w="9525" cap="flat" cmpd="sng">
            <a:solidFill>
              <a:schemeClr val="tx1"/>
            </a:solidFill>
            <a:prstDash val="solid"/>
            <a:headEnd type="none" w="med" len="med"/>
            <a:tailEnd type="none" w="med" len="med"/>
          </a:ln>
        </p:spPr>
        <p:txBody>
          <a:bodyPr/>
          <a:p>
            <a:endParaRPr lang="zh-CN" altLang="en-US"/>
          </a:p>
        </p:txBody>
      </p:sp>
      <p:sp>
        <p:nvSpPr>
          <p:cNvPr id="6150" name="文本框 6149"/>
          <p:cNvSpPr txBox="1"/>
          <p:nvPr/>
        </p:nvSpPr>
        <p:spPr>
          <a:xfrm>
            <a:off x="1758950" y="3282950"/>
            <a:ext cx="2020888" cy="912813"/>
          </a:xfrm>
          <a:prstGeom prst="rect">
            <a:avLst/>
          </a:prstGeom>
          <a:noFill/>
          <a:ln w="9525">
            <a:noFill/>
          </a:ln>
        </p:spPr>
        <p:txBody>
          <a:bodyPr anchor="ctr">
            <a:spAutoFit/>
          </a:bodyPr>
          <a:p>
            <a:pPr lvl="0" algn="l" eaLnBrk="1" latinLnBrk="0" hangingPunct="1"/>
            <a:r>
              <a:rPr lang="zh-CN" altLang="en-US" dirty="0">
                <a:latin typeface="Arial" panose="020B0604020202020204" pitchFamily="34" charset="0"/>
                <a:ea typeface="宋体" panose="02010600030101010101" pitchFamily="2" charset="-122"/>
              </a:rPr>
              <a:t>JSP</a:t>
            </a:r>
            <a:endParaRPr lang="zh-CN" altLang="en-US" dirty="0">
              <a:latin typeface="Arial" panose="020B0604020202020204" pitchFamily="34" charset="0"/>
              <a:ea typeface="宋体" panose="02010600030101010101" pitchFamily="2" charset="-122"/>
            </a:endParaRPr>
          </a:p>
          <a:p>
            <a:pPr lvl="0" algn="l" eaLnBrk="1" latinLnBrk="0" hangingPunct="1"/>
            <a:r>
              <a:rPr lang="zh-CN" altLang="en-US" dirty="0">
                <a:latin typeface="Arial" panose="020B0604020202020204" pitchFamily="34" charset="0"/>
                <a:ea typeface="宋体" panose="02010600030101010101" pitchFamily="2" charset="-122"/>
              </a:rPr>
              <a:t>HTML </a:t>
            </a:r>
            <a:endParaRPr lang="zh-CN" altLang="en-US" dirty="0">
              <a:latin typeface="Arial" panose="020B0604020202020204" pitchFamily="34" charset="0"/>
              <a:ea typeface="宋体" panose="02010600030101010101" pitchFamily="2" charset="-122"/>
            </a:endParaRPr>
          </a:p>
          <a:p>
            <a:pPr lvl="0" algn="l" eaLnBrk="1" latinLnBrk="0" hangingPunct="1"/>
            <a:r>
              <a:rPr lang="zh-CN" altLang="en-US" dirty="0">
                <a:latin typeface="Arial" panose="020B0604020202020204" pitchFamily="34" charset="0"/>
                <a:ea typeface="宋体" panose="02010600030101010101" pitchFamily="2" charset="-122"/>
              </a:rPr>
              <a:t>大量 Java 代码</a:t>
            </a:r>
            <a:endParaRPr lang="zh-CN" altLang="en-US" dirty="0">
              <a:latin typeface="Arial" panose="020B0604020202020204" pitchFamily="34" charset="0"/>
              <a:ea typeface="宋体" panose="02010600030101010101" pitchFamily="2" charset="-122"/>
            </a:endParaRPr>
          </a:p>
        </p:txBody>
      </p:sp>
      <p:sp>
        <p:nvSpPr>
          <p:cNvPr id="6151" name="文本框 6150"/>
          <p:cNvSpPr txBox="1"/>
          <p:nvPr/>
        </p:nvSpPr>
        <p:spPr>
          <a:xfrm>
            <a:off x="6464300" y="3819525"/>
            <a:ext cx="915988" cy="366713"/>
          </a:xfrm>
          <a:prstGeom prst="rect">
            <a:avLst/>
          </a:prstGeom>
          <a:noFill/>
          <a:ln w="9525">
            <a:noFill/>
          </a:ln>
        </p:spPr>
        <p:txBody>
          <a:bodyPr anchor="ctr">
            <a:spAutoFit/>
          </a:bodyPr>
          <a:p>
            <a:pPr lvl="0" algn="l" eaLnBrk="1" latinLnBrk="0" hangingPunct="1"/>
            <a:r>
              <a:rPr lang="zh-CN" altLang="en-US">
                <a:latin typeface="Arial" panose="020B0604020202020204" pitchFamily="34" charset="0"/>
                <a:ea typeface="宋体" panose="02010600030101010101" pitchFamily="2" charset="-122"/>
              </a:rPr>
              <a:t>数据库</a:t>
            </a:r>
            <a:endParaRPr lang="zh-CN" altLang="en-US">
              <a:latin typeface="Arial" panose="020B0604020202020204" pitchFamily="34" charset="0"/>
              <a:ea typeface="宋体" panose="02010600030101010101" pitchFamily="2" charset="-122"/>
            </a:endParaRPr>
          </a:p>
        </p:txBody>
      </p:sp>
      <p:sp>
        <p:nvSpPr>
          <p:cNvPr id="6152" name="直接连接符 6151"/>
          <p:cNvSpPr/>
          <p:nvPr/>
        </p:nvSpPr>
        <p:spPr>
          <a:xfrm>
            <a:off x="3997325" y="3789363"/>
            <a:ext cx="2159000" cy="0"/>
          </a:xfrm>
          <a:prstGeom prst="line">
            <a:avLst/>
          </a:prstGeom>
          <a:ln w="9525" cap="flat" cmpd="sng">
            <a:solidFill>
              <a:schemeClr val="tx1"/>
            </a:solidFill>
            <a:prstDash val="solid"/>
            <a:headEnd type="none" w="med" len="med"/>
            <a:tailEnd type="triangle" w="med" len="med"/>
          </a:ln>
        </p:spPr>
      </p:sp>
      <p:sp>
        <p:nvSpPr>
          <p:cNvPr id="6153" name="文本框 6152"/>
          <p:cNvSpPr txBox="1"/>
          <p:nvPr/>
        </p:nvSpPr>
        <p:spPr>
          <a:xfrm>
            <a:off x="2844800" y="4940300"/>
            <a:ext cx="3632200" cy="457200"/>
          </a:xfrm>
          <a:prstGeom prst="rect">
            <a:avLst/>
          </a:prstGeom>
          <a:noFill/>
          <a:ln w="9525">
            <a:noFill/>
          </a:ln>
        </p:spPr>
        <p:txBody>
          <a:bodyPr anchor="ctr">
            <a:spAutoFit/>
          </a:bodyPr>
          <a:p>
            <a:pPr lvl="0" algn="l" eaLnBrk="1" latinLnBrk="0" hangingPunct="1"/>
            <a:r>
              <a:rPr lang="en-US" altLang="zh-CN" sz="2400">
                <a:latin typeface="Arial" panose="020B0604020202020204" pitchFamily="34" charset="0"/>
                <a:ea typeface="宋体" panose="02010600030101010101" pitchFamily="2" charset="-122"/>
              </a:rPr>
              <a:t>JSP </a:t>
            </a:r>
            <a:r>
              <a:rPr lang="zh-CN" altLang="en-US" sz="2400">
                <a:latin typeface="Arial" panose="020B0604020202020204" pitchFamily="34" charset="0"/>
                <a:ea typeface="宋体" panose="02010600030101010101" pitchFamily="2" charset="-122"/>
              </a:rPr>
              <a:t>访问数据库</a:t>
            </a:r>
            <a:endParaRPr lang="zh-CN" altLang="en-US" sz="2400">
              <a:latin typeface="Arial" panose="020B0604020202020204" pitchFamily="34" charset="0"/>
              <a:ea typeface="宋体" panose="02010600030101010101" pitchFamily="2"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33793"/>
          <p:cNvSpPr>
            <a:spLocks noGrp="1"/>
          </p:cNvSpPr>
          <p:nvPr>
            <p:ph type="title"/>
          </p:nvPr>
        </p:nvSpPr>
        <p:spPr/>
        <p:txBody>
          <a:bodyPr anchor="ctr"/>
          <a:p>
            <a:r>
              <a:rPr lang="en-US" altLang="zh-CN" sz="3600"/>
              <a:t>DAO </a:t>
            </a:r>
            <a:r>
              <a:rPr lang="zh-CN" altLang="en-US" sz="3600"/>
              <a:t>和 </a:t>
            </a:r>
            <a:r>
              <a:rPr lang="en-US" altLang="zh-CN" sz="3600"/>
              <a:t>VO</a:t>
            </a:r>
            <a:endParaRPr lang="en-US" altLang="zh-CN" sz="3600"/>
          </a:p>
        </p:txBody>
      </p:sp>
      <p:sp>
        <p:nvSpPr>
          <p:cNvPr id="33795" name="文本占位符 33794"/>
          <p:cNvSpPr>
            <a:spLocks noGrp="1"/>
          </p:cNvSpPr>
          <p:nvPr>
            <p:ph type="body" idx="1"/>
          </p:nvPr>
        </p:nvSpPr>
        <p:spPr>
          <a:xfrm>
            <a:off x="914400" y="1676400"/>
            <a:ext cx="7637463" cy="4751388"/>
          </a:xfrm>
        </p:spPr>
        <p:txBody>
          <a:bodyPr/>
          <a:p>
            <a:r>
              <a:rPr lang="zh-CN" altLang="en-US" sz="2800" dirty="0"/>
              <a:t>使用此模式的好处</a:t>
            </a:r>
            <a:endParaRPr lang="zh-CN" altLang="en-US" sz="2800" dirty="0"/>
          </a:p>
          <a:p>
            <a:pPr lvl="1"/>
            <a:r>
              <a:rPr lang="zh-CN" altLang="en-US" dirty="0"/>
              <a:t> 代码更容易维护，程序员的效率自然更高</a:t>
            </a:r>
            <a:endParaRPr lang="zh-CN" altLang="en-US" dirty="0"/>
          </a:p>
          <a:p>
            <a:pPr lvl="1"/>
            <a:r>
              <a:rPr lang="zh-CN" altLang="en-US" dirty="0"/>
              <a:t> 在 JSP 内没有出现任何与 JDBC有关的代码。编程人员不需要知道数据库的结构和细节，开发时便于分工</a:t>
            </a:r>
            <a:endParaRPr lang="zh-CN" altLang="en-US" dirty="0"/>
          </a:p>
          <a:p>
            <a:pPr>
              <a:buNone/>
            </a:pPr>
            <a:endParaRPr lang="zh-CN" alt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34817"/>
          <p:cNvSpPr>
            <a:spLocks noGrp="1"/>
          </p:cNvSpPr>
          <p:nvPr>
            <p:ph type="title"/>
          </p:nvPr>
        </p:nvSpPr>
        <p:spPr/>
        <p:txBody>
          <a:bodyPr anchor="ctr"/>
          <a:p>
            <a:r>
              <a:rPr lang="zh-CN" altLang="en-US" dirty="0"/>
              <a:t>本章结束</a:t>
            </a:r>
            <a:endParaRPr lang="zh-CN" altLang="en-US" dirty="0"/>
          </a:p>
        </p:txBody>
      </p:sp>
      <p:sp>
        <p:nvSpPr>
          <p:cNvPr id="34819" name="文本占位符 34818"/>
          <p:cNvSpPr>
            <a:spLocks noGrp="1"/>
          </p:cNvSpPr>
          <p:nvPr>
            <p:ph type="body" idx="1"/>
          </p:nvPr>
        </p:nvSpPr>
        <p:spPr>
          <a:xfrm>
            <a:off x="914400" y="1676400"/>
            <a:ext cx="7637463" cy="4751388"/>
          </a:xfrm>
        </p:spPr>
        <p:txBody>
          <a:bodyPr/>
          <a:p>
            <a:r>
              <a:rPr lang="zh-CN" altLang="en-US" sz="2800" dirty="0"/>
              <a:t>本章总结</a:t>
            </a:r>
            <a:endParaRPr lang="zh-CN" altLang="en-US" sz="2800" dirty="0"/>
          </a:p>
          <a:p>
            <a:pPr lvl="1"/>
            <a:r>
              <a:rPr lang="zh-CN" altLang="en-US" dirty="0"/>
              <a:t> JavaBean 概念和编写</a:t>
            </a:r>
            <a:endParaRPr lang="zh-CN" altLang="en-US" dirty="0"/>
          </a:p>
          <a:p>
            <a:pPr lvl="1"/>
            <a:r>
              <a:rPr lang="zh-CN" altLang="en-US" dirty="0"/>
              <a:t> JSP 中使用 JavaBean</a:t>
            </a:r>
            <a:endParaRPr lang="zh-CN" altLang="en-US" dirty="0"/>
          </a:p>
          <a:p>
            <a:pPr lvl="1"/>
            <a:r>
              <a:rPr lang="zh-CN" altLang="en-US" dirty="0"/>
              <a:t>JavaBean 的范围</a:t>
            </a:r>
            <a:endParaRPr lang="zh-CN" altLang="en-US" dirty="0"/>
          </a:p>
          <a:p>
            <a:pPr lvl="1"/>
            <a:r>
              <a:rPr lang="zh-CN" altLang="en-US" dirty="0"/>
              <a:t>DAO 和 VO 的应用</a:t>
            </a:r>
            <a:endParaRPr lang="zh-CN" altLang="en-US" dirty="0"/>
          </a:p>
          <a:p>
            <a:r>
              <a:rPr lang="zh-CN" altLang="en-US" sz="2800" dirty="0"/>
              <a:t>上机习题</a:t>
            </a:r>
            <a:endParaRPr lang="zh-CN" alt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7169"/>
          <p:cNvSpPr>
            <a:spLocks noGrp="1"/>
          </p:cNvSpPr>
          <p:nvPr>
            <p:ph type="title"/>
          </p:nvPr>
        </p:nvSpPr>
        <p:spPr/>
        <p:txBody>
          <a:bodyPr anchor="ctr"/>
          <a:p>
            <a:r>
              <a:rPr lang="zh-CN" altLang="en-US" sz="3600"/>
              <a:t>认识 </a:t>
            </a:r>
            <a:r>
              <a:rPr lang="en-US" altLang="zh-CN" sz="3600"/>
              <a:t>JavaBean</a:t>
            </a:r>
            <a:endParaRPr lang="en-US" altLang="zh-CN" sz="3600"/>
          </a:p>
        </p:txBody>
      </p:sp>
      <p:sp>
        <p:nvSpPr>
          <p:cNvPr id="7171" name="文本占位符 7170"/>
          <p:cNvSpPr>
            <a:spLocks noGrp="1"/>
          </p:cNvSpPr>
          <p:nvPr>
            <p:ph type="body" idx="1"/>
          </p:nvPr>
        </p:nvSpPr>
        <p:spPr>
          <a:xfrm>
            <a:off x="914400" y="1676400"/>
            <a:ext cx="7637463" cy="4751388"/>
          </a:xfrm>
        </p:spPr>
        <p:txBody>
          <a:bodyPr/>
          <a:p>
            <a:r>
              <a:rPr lang="zh-CN" altLang="en-US" sz="2800" dirty="0"/>
              <a:t>Java 类访问数据库</a:t>
            </a:r>
            <a:endParaRPr lang="zh-CN" altLang="en-US" sz="2800" dirty="0"/>
          </a:p>
          <a:p>
            <a:pPr lvl="1">
              <a:buNone/>
            </a:pPr>
            <a:endParaRPr lang="zh-CN" altLang="en-US" dirty="0"/>
          </a:p>
        </p:txBody>
      </p:sp>
      <p:sp>
        <p:nvSpPr>
          <p:cNvPr id="7172" name="矩形 7171"/>
          <p:cNvSpPr/>
          <p:nvPr/>
        </p:nvSpPr>
        <p:spPr>
          <a:xfrm flipV="1">
            <a:off x="900113" y="3140075"/>
            <a:ext cx="2592387" cy="1370013"/>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sp>
        <p:nvSpPr>
          <p:cNvPr id="7173" name="文本框 7172"/>
          <p:cNvSpPr txBox="1"/>
          <p:nvPr/>
        </p:nvSpPr>
        <p:spPr>
          <a:xfrm>
            <a:off x="1758950" y="3282950"/>
            <a:ext cx="2020888" cy="912813"/>
          </a:xfrm>
          <a:prstGeom prst="rect">
            <a:avLst/>
          </a:prstGeom>
          <a:noFill/>
          <a:ln w="9525">
            <a:noFill/>
          </a:ln>
        </p:spPr>
        <p:txBody>
          <a:bodyPr vert="horz" wrap="square" anchor="ctr">
            <a:spAutoFit/>
          </a:bodyPr>
          <a:p>
            <a:pPr lvl="0" algn="l" eaLnBrk="1" latinLnBrk="0" hangingPunct="1"/>
            <a:r>
              <a:rPr lang="zh-CN" altLang="en-US" dirty="0">
                <a:latin typeface="Arial" panose="020B0604020202020204" pitchFamily="34" charset="0"/>
                <a:ea typeface="宋体" panose="02010600030101010101" pitchFamily="2" charset="-122"/>
              </a:rPr>
              <a:t>JSP</a:t>
            </a:r>
            <a:endParaRPr lang="zh-CN" altLang="en-US" dirty="0">
              <a:latin typeface="Arial" panose="020B0604020202020204" pitchFamily="34" charset="0"/>
              <a:ea typeface="宋体" panose="02010600030101010101" pitchFamily="2" charset="-122"/>
            </a:endParaRPr>
          </a:p>
          <a:p>
            <a:pPr lvl="0" algn="l" eaLnBrk="1" latinLnBrk="0" hangingPunct="1"/>
            <a:r>
              <a:rPr lang="zh-CN" altLang="en-US" dirty="0">
                <a:latin typeface="Arial" panose="020B0604020202020204" pitchFamily="34" charset="0"/>
                <a:ea typeface="宋体" panose="02010600030101010101" pitchFamily="2" charset="-122"/>
              </a:rPr>
              <a:t>HTML </a:t>
            </a:r>
            <a:endParaRPr lang="zh-CN" altLang="en-US" dirty="0">
              <a:latin typeface="Arial" panose="020B0604020202020204" pitchFamily="34" charset="0"/>
              <a:ea typeface="宋体" panose="02010600030101010101" pitchFamily="2" charset="-122"/>
            </a:endParaRPr>
          </a:p>
          <a:p>
            <a:pPr lvl="0" algn="l" eaLnBrk="1" latinLnBrk="0" hangingPunct="1"/>
            <a:r>
              <a:rPr lang="zh-CN" altLang="en-US" dirty="0">
                <a:latin typeface="Arial" panose="020B0604020202020204" pitchFamily="34" charset="0"/>
                <a:ea typeface="宋体" panose="02010600030101010101" pitchFamily="2" charset="-122"/>
              </a:rPr>
              <a:t>少量 Java 代码</a:t>
            </a:r>
            <a:endParaRPr lang="zh-CN" altLang="en-US" dirty="0">
              <a:latin typeface="Arial" panose="020B0604020202020204" pitchFamily="34" charset="0"/>
              <a:ea typeface="宋体" panose="02010600030101010101" pitchFamily="2" charset="-122"/>
            </a:endParaRPr>
          </a:p>
        </p:txBody>
      </p:sp>
      <p:sp>
        <p:nvSpPr>
          <p:cNvPr id="7174" name="文本框 7173"/>
          <p:cNvSpPr txBox="1"/>
          <p:nvPr/>
        </p:nvSpPr>
        <p:spPr>
          <a:xfrm>
            <a:off x="7019925" y="3717925"/>
            <a:ext cx="917575" cy="365125"/>
          </a:xfrm>
          <a:prstGeom prst="rect">
            <a:avLst/>
          </a:prstGeom>
          <a:noFill/>
          <a:ln w="9525">
            <a:noFill/>
          </a:ln>
        </p:spPr>
        <p:txBody>
          <a:bodyPr vert="horz" wrap="square" anchor="ctr">
            <a:spAutoFit/>
          </a:bodyPr>
          <a:p>
            <a:pPr lvl="0" algn="l" eaLnBrk="1" latinLnBrk="0" hangingPunct="1"/>
            <a:r>
              <a:rPr lang="zh-CN" altLang="en-US">
                <a:latin typeface="Arial" panose="020B0604020202020204" pitchFamily="34" charset="0"/>
                <a:ea typeface="宋体" panose="02010600030101010101" pitchFamily="2" charset="-122"/>
              </a:rPr>
              <a:t>数据库</a:t>
            </a:r>
            <a:endParaRPr lang="zh-CN" altLang="en-US">
              <a:latin typeface="Arial" panose="020B0604020202020204" pitchFamily="34" charset="0"/>
              <a:ea typeface="宋体" panose="02010600030101010101" pitchFamily="2" charset="-122"/>
            </a:endParaRPr>
          </a:p>
        </p:txBody>
      </p:sp>
      <p:sp>
        <p:nvSpPr>
          <p:cNvPr id="7175" name="圆柱形 7174"/>
          <p:cNvSpPr/>
          <p:nvPr/>
        </p:nvSpPr>
        <p:spPr>
          <a:xfrm>
            <a:off x="6661150" y="2492375"/>
            <a:ext cx="1439863" cy="2520950"/>
          </a:xfrm>
          <a:prstGeom prst="can">
            <a:avLst>
              <a:gd name="adj" fmla="val 43769"/>
            </a:avLst>
          </a:prstGeom>
          <a:noFill/>
          <a:ln w="9525" cap="flat" cmpd="sng">
            <a:solidFill>
              <a:schemeClr val="tx1"/>
            </a:solidFill>
            <a:prstDash val="solid"/>
            <a:headEnd type="none" w="med" len="med"/>
            <a:tailEnd type="none" w="med" len="med"/>
          </a:ln>
        </p:spPr>
        <p:txBody>
          <a:bodyPr/>
          <a:p>
            <a:endParaRPr lang="zh-CN" altLang="en-US"/>
          </a:p>
        </p:txBody>
      </p:sp>
      <p:sp>
        <p:nvSpPr>
          <p:cNvPr id="7176" name="矩形 7175"/>
          <p:cNvSpPr/>
          <p:nvPr/>
        </p:nvSpPr>
        <p:spPr>
          <a:xfrm>
            <a:off x="4645025" y="3140075"/>
            <a:ext cx="1008063" cy="1584325"/>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sp>
        <p:nvSpPr>
          <p:cNvPr id="7177" name="直接连接符 7176"/>
          <p:cNvSpPr/>
          <p:nvPr/>
        </p:nvSpPr>
        <p:spPr>
          <a:xfrm>
            <a:off x="3492500" y="3860800"/>
            <a:ext cx="1152525" cy="0"/>
          </a:xfrm>
          <a:prstGeom prst="line">
            <a:avLst/>
          </a:prstGeom>
          <a:ln w="9525" cap="flat" cmpd="sng">
            <a:solidFill>
              <a:schemeClr val="tx1"/>
            </a:solidFill>
            <a:prstDash val="solid"/>
            <a:headEnd type="none" w="med" len="med"/>
            <a:tailEnd type="triangle" w="med" len="med"/>
          </a:ln>
        </p:spPr>
      </p:sp>
      <p:sp>
        <p:nvSpPr>
          <p:cNvPr id="7178" name="直接连接符 7177"/>
          <p:cNvSpPr/>
          <p:nvPr/>
        </p:nvSpPr>
        <p:spPr>
          <a:xfrm>
            <a:off x="5653088" y="3933825"/>
            <a:ext cx="1079500" cy="0"/>
          </a:xfrm>
          <a:prstGeom prst="line">
            <a:avLst/>
          </a:prstGeom>
          <a:ln w="9525" cap="flat" cmpd="sng">
            <a:solidFill>
              <a:schemeClr val="tx1"/>
            </a:solidFill>
            <a:prstDash val="solid"/>
            <a:headEnd type="none" w="med" len="med"/>
            <a:tailEnd type="triangle" w="med" len="med"/>
          </a:ln>
        </p:spPr>
      </p:sp>
      <p:sp>
        <p:nvSpPr>
          <p:cNvPr id="7179" name="文本框 7178"/>
          <p:cNvSpPr txBox="1"/>
          <p:nvPr/>
        </p:nvSpPr>
        <p:spPr>
          <a:xfrm>
            <a:off x="4716463" y="3789363"/>
            <a:ext cx="1035050" cy="365125"/>
          </a:xfrm>
          <a:prstGeom prst="rect">
            <a:avLst/>
          </a:prstGeom>
          <a:noFill/>
          <a:ln w="9525">
            <a:noFill/>
          </a:ln>
        </p:spPr>
        <p:txBody>
          <a:bodyPr wrap="square" anchor="ctr">
            <a:spAutoFit/>
          </a:bodyPr>
          <a:p>
            <a:pPr lvl="0" algn="l" eaLnBrk="1" latinLnBrk="0" hangingPunct="1"/>
            <a:r>
              <a:rPr lang="zh-CN" altLang="en-US" dirty="0">
                <a:latin typeface="Arial" panose="020B0604020202020204" pitchFamily="34" charset="0"/>
                <a:ea typeface="宋体" panose="02010600030101010101" pitchFamily="2" charset="-122"/>
              </a:rPr>
              <a:t>Java类</a:t>
            </a:r>
            <a:endParaRPr lang="zh-CN" altLang="en-US" dirty="0">
              <a:latin typeface="Arial" panose="020B0604020202020204" pitchFamily="34" charset="0"/>
              <a:ea typeface="宋体" panose="02010600030101010101" pitchFamily="2" charset="-122"/>
            </a:endParaRPr>
          </a:p>
        </p:txBody>
      </p:sp>
      <p:sp>
        <p:nvSpPr>
          <p:cNvPr id="7180" name="文本框 7179"/>
          <p:cNvSpPr txBox="1"/>
          <p:nvPr/>
        </p:nvSpPr>
        <p:spPr>
          <a:xfrm>
            <a:off x="1260475" y="5013325"/>
            <a:ext cx="6564313" cy="457200"/>
          </a:xfrm>
          <a:prstGeom prst="rect">
            <a:avLst/>
          </a:prstGeom>
          <a:noFill/>
          <a:ln w="9525">
            <a:noFill/>
          </a:ln>
        </p:spPr>
        <p:txBody>
          <a:bodyPr wrap="square" anchor="ctr">
            <a:spAutoFit/>
          </a:bodyPr>
          <a:p>
            <a:pPr lvl="0" algn="l" eaLnBrk="1" latinLnBrk="0" hangingPunct="1"/>
            <a:r>
              <a:rPr lang="zh-CN" altLang="en-US" sz="2400">
                <a:latin typeface="Arial" panose="020B0604020202020204" pitchFamily="34" charset="0"/>
                <a:ea typeface="宋体" panose="02010600030101010101" pitchFamily="2" charset="-122"/>
              </a:rPr>
              <a:t>这些可能使用到的 </a:t>
            </a:r>
            <a:r>
              <a:rPr lang="en-US" altLang="zh-CN" sz="2400">
                <a:latin typeface="Arial" panose="020B0604020202020204" pitchFamily="34" charset="0"/>
                <a:ea typeface="宋体" panose="02010600030101010101" pitchFamily="2" charset="-122"/>
              </a:rPr>
              <a:t>Java </a:t>
            </a:r>
            <a:r>
              <a:rPr lang="zh-CN" altLang="en-US" sz="2400">
                <a:latin typeface="Arial" panose="020B0604020202020204" pitchFamily="34" charset="0"/>
                <a:ea typeface="宋体" panose="02010600030101010101" pitchFamily="2" charset="-122"/>
              </a:rPr>
              <a:t>类，就是 </a:t>
            </a:r>
            <a:r>
              <a:rPr lang="en-US" altLang="zh-CN" sz="2400">
                <a:latin typeface="Arial" panose="020B0604020202020204" pitchFamily="34" charset="0"/>
                <a:ea typeface="宋体" panose="02010600030101010101" pitchFamily="2" charset="-122"/>
              </a:rPr>
              <a:t>JavaBean</a:t>
            </a:r>
            <a:endParaRPr lang="en-US" altLang="zh-CN" sz="2400">
              <a:latin typeface="Arial" panose="020B0604020202020204" pitchFamily="34" charset="0"/>
              <a:ea typeface="宋体" panose="02010600030101010101" pitchFamily="2"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8193"/>
          <p:cNvSpPr>
            <a:spLocks noGrp="1"/>
          </p:cNvSpPr>
          <p:nvPr>
            <p:ph type="title"/>
          </p:nvPr>
        </p:nvSpPr>
        <p:spPr/>
        <p:txBody>
          <a:bodyPr anchor="ctr"/>
          <a:p>
            <a:r>
              <a:rPr lang="zh-CN" altLang="en-US" sz="3600"/>
              <a:t>认识 </a:t>
            </a:r>
            <a:r>
              <a:rPr lang="en-US" altLang="zh-CN" sz="3600"/>
              <a:t>JavaBean</a:t>
            </a:r>
            <a:endParaRPr lang="en-US" altLang="zh-CN" sz="3600"/>
          </a:p>
        </p:txBody>
      </p:sp>
      <p:sp>
        <p:nvSpPr>
          <p:cNvPr id="8195" name="文本占位符 8194"/>
          <p:cNvSpPr>
            <a:spLocks noGrp="1"/>
          </p:cNvSpPr>
          <p:nvPr>
            <p:ph type="body" idx="1"/>
          </p:nvPr>
        </p:nvSpPr>
        <p:spPr>
          <a:xfrm>
            <a:off x="914400" y="1676400"/>
            <a:ext cx="7637463" cy="4751388"/>
          </a:xfrm>
        </p:spPr>
        <p:txBody>
          <a:bodyPr/>
          <a:p>
            <a:r>
              <a:rPr lang="zh-CN" altLang="en-US" sz="2800" dirty="0"/>
              <a:t>在 JavaBean 中，可以将控制逻辑、值、数据库访问和其他对象进行封装，并且其可以被其他应用来调用。实际上，JavaBean 就是一种 Java 的组件技术。JavaBean 的作用是向用户提供实现特定逻辑的方法接口，而具体的实现则封装在组件的内部，不同的用户就根据具体的应用情况来使用该组件的部分或者全部控制逻辑</a:t>
            </a:r>
            <a:endParaRPr lang="zh-CN" altLang="en-US" sz="280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9217"/>
          <p:cNvSpPr>
            <a:spLocks noGrp="1"/>
          </p:cNvSpPr>
          <p:nvPr>
            <p:ph type="title"/>
          </p:nvPr>
        </p:nvSpPr>
        <p:spPr/>
        <p:txBody>
          <a:bodyPr anchor="ctr"/>
          <a:p>
            <a:r>
              <a:rPr lang="zh-CN" altLang="en-US" sz="3600"/>
              <a:t>认识 </a:t>
            </a:r>
            <a:r>
              <a:rPr lang="en-US" altLang="zh-CN" sz="3600"/>
              <a:t>JavaBean</a:t>
            </a:r>
            <a:endParaRPr lang="en-US" altLang="zh-CN" sz="3600"/>
          </a:p>
        </p:txBody>
      </p:sp>
      <p:sp>
        <p:nvSpPr>
          <p:cNvPr id="9219" name="文本占位符 9218"/>
          <p:cNvSpPr>
            <a:spLocks noGrp="1"/>
          </p:cNvSpPr>
          <p:nvPr>
            <p:ph type="body" idx="1"/>
          </p:nvPr>
        </p:nvSpPr>
        <p:spPr>
          <a:xfrm>
            <a:off x="914400" y="1676400"/>
            <a:ext cx="7637463" cy="4751388"/>
          </a:xfrm>
        </p:spPr>
        <p:txBody>
          <a:bodyPr/>
          <a:p>
            <a:r>
              <a:rPr lang="zh-CN" altLang="en-US" sz="2800" dirty="0"/>
              <a:t>JavaBean  支持两种组件：可视化组件和非可视化组件。对于可视化组件，开发人员可 以在运行的结果中看到界面效果；而非可视化组件一般不能观察到，其主要用在服务器端。 JSP 只支持非可视化组件。</a:t>
            </a:r>
            <a:endParaRPr lang="zh-CN" altLang="en-US" sz="2800"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0241"/>
          <p:cNvSpPr>
            <a:spLocks noGrp="1"/>
          </p:cNvSpPr>
          <p:nvPr>
            <p:ph type="title"/>
          </p:nvPr>
        </p:nvSpPr>
        <p:spPr/>
        <p:txBody>
          <a:bodyPr anchor="ctr"/>
          <a:p>
            <a:r>
              <a:rPr lang="zh-CN" altLang="en-US" sz="3600"/>
              <a:t>认识 </a:t>
            </a:r>
            <a:r>
              <a:rPr lang="en-US" altLang="zh-CN" sz="3600"/>
              <a:t>JavaBean</a:t>
            </a:r>
            <a:endParaRPr lang="en-US" altLang="zh-CN" sz="3600"/>
          </a:p>
        </p:txBody>
      </p:sp>
      <p:sp>
        <p:nvSpPr>
          <p:cNvPr id="10243" name="文本占位符 10242"/>
          <p:cNvSpPr>
            <a:spLocks noGrp="1"/>
          </p:cNvSpPr>
          <p:nvPr>
            <p:ph type="body" idx="1"/>
          </p:nvPr>
        </p:nvSpPr>
        <p:spPr>
          <a:xfrm>
            <a:off x="914400" y="1676400"/>
            <a:ext cx="7637463" cy="4751388"/>
          </a:xfrm>
        </p:spPr>
        <p:txBody>
          <a:bodyPr/>
          <a:p>
            <a:r>
              <a:rPr lang="zh-CN" altLang="en-US" sz="2800" dirty="0"/>
              <a:t>JavaBean  有广义的和狭义的两种概念。广义的  JavaBean  是指普通的  Java  类；狭义的JavaBean 是指严格按照 JavaBean 规范编写的 Java 类</a:t>
            </a:r>
            <a:endParaRPr lang="zh-CN" alt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1265"/>
          <p:cNvSpPr>
            <a:spLocks noGrp="1"/>
          </p:cNvSpPr>
          <p:nvPr>
            <p:ph type="title"/>
          </p:nvPr>
        </p:nvSpPr>
        <p:spPr/>
        <p:txBody>
          <a:bodyPr anchor="ctr"/>
          <a:p>
            <a:r>
              <a:rPr lang="zh-CN" altLang="en-US" sz="3600"/>
              <a:t>编写 </a:t>
            </a:r>
            <a:r>
              <a:rPr lang="en-US" altLang="zh-CN" sz="3600"/>
              <a:t>JavaBean</a:t>
            </a:r>
            <a:endParaRPr lang="en-US" altLang="zh-CN" sz="3600"/>
          </a:p>
        </p:txBody>
      </p:sp>
      <p:sp>
        <p:nvSpPr>
          <p:cNvPr id="11267" name="文本占位符 11266"/>
          <p:cNvSpPr>
            <a:spLocks noGrp="1"/>
          </p:cNvSpPr>
          <p:nvPr>
            <p:ph type="body" idx="1"/>
          </p:nvPr>
        </p:nvSpPr>
        <p:spPr>
          <a:xfrm>
            <a:off x="914400" y="1676400"/>
            <a:ext cx="7637463" cy="4751388"/>
          </a:xfrm>
        </p:spPr>
        <p:txBody>
          <a:bodyPr/>
          <a:p>
            <a:r>
              <a:rPr lang="zh-CN" altLang="en-US" dirty="0"/>
              <a:t>从上面的例子可以看出，在 JavaBean 中不仅要定义其成员变量，还对成员变量定义了 setter/getter 方法。对于每一个成员变量，定义了一个 getter 方法，一个 setter 方法</a:t>
            </a:r>
            <a:endParaRPr lang="zh-CN" altLang="en-US" dirty="0"/>
          </a:p>
          <a:p>
            <a:pPr>
              <a:buNone/>
            </a:pPr>
            <a:endParaRPr lang="zh-CN" altLang="en-US" sz="240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2289"/>
          <p:cNvSpPr>
            <a:spLocks noGrp="1"/>
          </p:cNvSpPr>
          <p:nvPr>
            <p:ph type="title"/>
          </p:nvPr>
        </p:nvSpPr>
        <p:spPr/>
        <p:txBody>
          <a:bodyPr anchor="ctr"/>
          <a:p>
            <a:r>
              <a:rPr lang="zh-CN" altLang="en-US" sz="3600"/>
              <a:t>编写 </a:t>
            </a:r>
            <a:r>
              <a:rPr lang="en-US" altLang="zh-CN" sz="3600"/>
              <a:t>JavaBean</a:t>
            </a:r>
            <a:endParaRPr lang="en-US" altLang="zh-CN"/>
          </a:p>
        </p:txBody>
      </p:sp>
      <p:sp>
        <p:nvSpPr>
          <p:cNvPr id="12291" name="文本占位符 12290"/>
          <p:cNvSpPr>
            <a:spLocks noGrp="1"/>
          </p:cNvSpPr>
          <p:nvPr>
            <p:ph type="body" idx="1"/>
          </p:nvPr>
        </p:nvSpPr>
        <p:spPr>
          <a:xfrm>
            <a:off x="914400" y="1676400"/>
            <a:ext cx="7637463" cy="4751388"/>
          </a:xfrm>
        </p:spPr>
        <p:txBody>
          <a:bodyPr/>
          <a:p>
            <a:pPr>
              <a:lnSpc>
                <a:spcPct val="100000"/>
              </a:lnSpc>
              <a:buNone/>
            </a:pPr>
            <a:endParaRPr lang="zh-CN" altLang="en-US" sz="2800" dirty="0"/>
          </a:p>
          <a:p>
            <a:pPr>
              <a:lnSpc>
                <a:spcPct val="100000"/>
              </a:lnSpc>
            </a:pPr>
            <a:r>
              <a:rPr lang="zh-CN" altLang="en-US" dirty="0"/>
              <a:t>JavaBean 规定，成员变量的读写，通过getter 和 setter 方法进行。此时，该成员变量成为属性。对于每一个可读属性，定义一个 getter 方法，而对于每一个可写属性，定义了一个setter 方法</a:t>
            </a:r>
            <a:endParaRPr lang="zh-CN" altLang="en-US" dirty="0"/>
          </a:p>
        </p:txBody>
      </p:sp>
    </p:spTree>
  </p:cSld>
  <p:clrMapOvr>
    <a:masterClrMapping/>
  </p:clrMapOvr>
  <p:transition/>
</p:sld>
</file>

<file path=ppt/theme/theme1.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隶书"/>
        <a:cs typeface=""/>
      </a:majorFont>
      <a:minorFont>
        <a:latin typeface="Arial"/>
        <a:ea typeface="隶书"/>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3216</Words>
  <Application>WPS 演示</Application>
  <PresentationFormat/>
  <Paragraphs>207</Paragraphs>
  <Slides>31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Arial</vt:lpstr>
      <vt:lpstr>宋体</vt:lpstr>
      <vt:lpstr>Wingdings</vt:lpstr>
      <vt:lpstr>黑体</vt:lpstr>
      <vt:lpstr>隶书</vt:lpstr>
      <vt:lpstr>微软雅黑</vt:lpstr>
      <vt:lpstr>Calibri</vt:lpstr>
      <vt:lpstr>默认设计模板_2</vt:lpstr>
      <vt:lpstr>第5章</vt:lpstr>
      <vt:lpstr>本课教学内容</vt:lpstr>
      <vt:lpstr>认识 JavaBean</vt:lpstr>
      <vt:lpstr>认识 JavaBean</vt:lpstr>
      <vt:lpstr>认识 JavaBean</vt:lpstr>
      <vt:lpstr>认识 JavaBean</vt:lpstr>
      <vt:lpstr>认识 JavaBean</vt:lpstr>
      <vt:lpstr>编写 JavaBean</vt:lpstr>
      <vt:lpstr>编写 JavaBean</vt:lpstr>
      <vt:lpstr>编写 JavaBean</vt:lpstr>
      <vt:lpstr>特殊 JavaBean 属性</vt:lpstr>
      <vt:lpstr>在 JSP 中使用 JavaBean</vt:lpstr>
      <vt:lpstr>在 JSP 中使用 JavaBean</vt:lpstr>
      <vt:lpstr>在 JSP 中使用 JavaBean</vt:lpstr>
      <vt:lpstr>在 JSP 中使用 JavaBean</vt:lpstr>
      <vt:lpstr>在 JSP 中使用 JavaBean</vt:lpstr>
      <vt:lpstr>在 JSP 中使用 JavaBean</vt:lpstr>
      <vt:lpstr>JavaBean 的范围</vt:lpstr>
      <vt:lpstr>JavaBean 的范围</vt:lpstr>
      <vt:lpstr>JavaBean 的范围</vt:lpstr>
      <vt:lpstr>JavaBean 的范围</vt:lpstr>
      <vt:lpstr>JavaBean 的范围</vt:lpstr>
      <vt:lpstr>JavaBean 的范围</vt:lpstr>
      <vt:lpstr>JavaBean 的范围</vt:lpstr>
      <vt:lpstr>JavaBean 的范围</vt:lpstr>
      <vt:lpstr> DAO 和 VO </vt:lpstr>
      <vt:lpstr>DAO 和 VO</vt:lpstr>
      <vt:lpstr>编写 DAO 和 VO</vt:lpstr>
      <vt:lpstr>在 JSP 中使用 DAO 和 VO</vt:lpstr>
      <vt:lpstr>DAO 和 VO</vt:lpstr>
      <vt:lpstr>本章结束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tangyayuan</dc:creator>
  <cp:lastModifiedBy>tangyayuan</cp:lastModifiedBy>
  <cp:revision>17</cp:revision>
  <dcterms:created xsi:type="dcterms:W3CDTF">2010-11-14T15:02:00Z</dcterms:created>
  <dcterms:modified xsi:type="dcterms:W3CDTF">2017-09-27T02:30:16Z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