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8"/>
  </p:handout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6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第6章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xfrm>
            <a:off x="3085148" y="3462655"/>
            <a:ext cx="5145087" cy="1019175"/>
          </a:xfrm>
        </p:spPr>
        <p:txBody>
          <a:bodyPr anchor="t"/>
          <a:p>
            <a:pPr defTabSz="914400">
              <a:lnSpc>
                <a:spcPct val="100000"/>
              </a:lnSpc>
            </a:pPr>
            <a:r>
              <a:rPr lang="en-US" altLang="zh-CN" sz="4400" kern="1200" baseline="0">
                <a:latin typeface="Arial" panose="020B0604020202020204" pitchFamily="34" charset="0"/>
                <a:ea typeface="黑体" panose="02010609060101010101" pitchFamily="2" charset="-122"/>
              </a:rPr>
              <a:t>Servlet </a:t>
            </a:r>
            <a:r>
              <a:rPr lang="zh-CN" altLang="en-US" sz="4400" kern="1200" baseline="0">
                <a:latin typeface="Arial" panose="020B0604020202020204" pitchFamily="34" charset="0"/>
                <a:ea typeface="黑体" panose="02010609060101010101" pitchFamily="2" charset="-122"/>
              </a:rPr>
              <a:t>基础编程</a:t>
            </a:r>
            <a:endParaRPr lang="zh-CN" altLang="en-US" sz="44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 sz="360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destroy()方法</a:t>
            </a:r>
            <a:endParaRPr lang="zh-CN" altLang="en-US" dirty="0"/>
          </a:p>
          <a:p>
            <a:pPr lvl="2"/>
            <a:r>
              <a:rPr lang="zh-CN" altLang="en-US" dirty="0"/>
              <a:t> destroy()方法在 Servlet 实例消亡时自动调用。在 Web 服务器运行 Servlet 实例时，会因为一些原因，Servlet 对象会消亡。如果在此 Servlet 消亡之前，还必须进行某些操作，比如释放数据库连接以节省资源等，这时就可以重写 destroy()方法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 sz="3600"/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367713" cy="4419600"/>
          </a:xfrm>
        </p:spPr>
        <p:txBody>
          <a:bodyPr/>
          <a:p>
            <a:r>
              <a:rPr lang="zh-CN" altLang="en-US" sz="2800" dirty="0"/>
              <a:t>Servlet 的生命周期如图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6388" name="内容占位符 16387" descr="2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31913" y="2276475"/>
            <a:ext cx="5689600" cy="2881313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 sz="360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400" dirty="0"/>
              <a:t>当客户端向 Web 服务器提出第一次 Servlet 请求时，Web 服务器会实例化一个 Servlet，并且调用 init()方法；如果 Web 服务器中已经存在了一个 Servlet 实例，将直接使用此实例；然后调用  service()方法，service()方法将根据客户端的请求方式来决定调用对应的 doXXX()方法；当 Servlet 从 Web 服务器中消亡时，Web 服务器将会调用 Servlet的destroy()方法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 sz="360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i="1" dirty="0">
              <a:solidFill>
                <a:schemeClr val="hlink"/>
              </a:solidFill>
            </a:endParaRPr>
          </a:p>
          <a:p>
            <a:pPr>
              <a:buNone/>
            </a:pPr>
            <a:endParaRPr lang="zh-CN" altLang="en-US" i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i="1" dirty="0">
                <a:solidFill>
                  <a:schemeClr val="hlink"/>
                </a:solidFill>
              </a:rPr>
              <a:t>*本节具体代码示例详见课本</a:t>
            </a:r>
            <a:endParaRPr lang="zh-CN" alt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1080135" y="620395"/>
            <a:ext cx="6470650" cy="685800"/>
          </a:xfrm>
        </p:spPr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与 </a:t>
            </a:r>
            <a:r>
              <a:rPr lang="en-US" altLang="zh-CN" sz="3600"/>
              <a:t>JSP </a:t>
            </a:r>
            <a:r>
              <a:rPr lang="zh-CN" altLang="en-US" sz="3600"/>
              <a:t>内置对象</a:t>
            </a:r>
            <a:endParaRPr lang="zh-CN" altLang="en-US" sz="360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获得内置对象的方法</a:t>
            </a:r>
            <a:endParaRPr lang="zh-CN" altLang="en-US" sz="2800" dirty="0"/>
          </a:p>
          <a:p>
            <a:pPr lvl="1"/>
            <a:r>
              <a:rPr lang="zh-CN" altLang="en-US" dirty="0"/>
              <a:t> 获得 out 对象</a:t>
            </a:r>
            <a:endParaRPr lang="zh-CN" altLang="en-US" dirty="0"/>
          </a:p>
          <a:p>
            <a:pPr lvl="2"/>
            <a:r>
              <a:rPr lang="zh-CN" altLang="en-US" dirty="0"/>
              <a:t> JSP 中的 out 对象，一般可以使用 doXXX 方法中的 response 参数获得</a:t>
            </a:r>
            <a:endParaRPr lang="zh-CN" altLang="en-US" dirty="0"/>
          </a:p>
          <a:p>
            <a:pPr lvl="2"/>
            <a:r>
              <a:rPr lang="zh-CN" altLang="en-US" dirty="0"/>
              <a:t>默认情况下，out 对象是无法打印中文</a:t>
            </a:r>
            <a:endParaRPr lang="zh-CN" altLang="en-US" dirty="0"/>
          </a:p>
          <a:p>
            <a:pPr lvl="2"/>
            <a:r>
              <a:rPr lang="zh-CN" altLang="en-US" dirty="0"/>
              <a:t>解决方法：response.setContentType("text/html;charset=gb2312");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Servlet </a:t>
            </a:r>
            <a:r>
              <a:rPr lang="zh-CN" altLang="en-US" sz="3200"/>
              <a:t>与 </a:t>
            </a:r>
            <a:r>
              <a:rPr lang="en-US" altLang="zh-CN" sz="3200"/>
              <a:t>JSP </a:t>
            </a:r>
            <a:r>
              <a:rPr lang="zh-CN" altLang="en-US" sz="3200"/>
              <a:t>内置对象</a:t>
            </a:r>
            <a:endParaRPr lang="zh-CN" altLang="en-US" sz="320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获得 request 和 response 对象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	public void doGet(HttpServletRequest request, HttpServletResponse response) </a:t>
            </a:r>
            <a:endParaRPr lang="zh-CN" altLang="en-US" dirty="0"/>
          </a:p>
          <a:p>
            <a:pPr lvl="3">
              <a:buNone/>
            </a:pPr>
            <a:r>
              <a:rPr lang="zh-CN" altLang="en-US" dirty="0"/>
              <a:t>	throws ServletException, IOException { </a:t>
            </a:r>
            <a:endParaRPr lang="zh-CN" altLang="en-US" dirty="0"/>
          </a:p>
          <a:p>
            <a:pPr lvl="3">
              <a:buNone/>
            </a:pPr>
            <a:r>
              <a:rPr lang="zh-CN" altLang="en-US" dirty="0"/>
              <a:t>	//将 request 参数当成 request 对象使用 </a:t>
            </a:r>
            <a:endParaRPr lang="zh-CN" altLang="en-US" dirty="0"/>
          </a:p>
          <a:p>
            <a:pPr lvl="3">
              <a:buNone/>
            </a:pPr>
            <a:r>
              <a:rPr lang="zh-CN" altLang="en-US" dirty="0"/>
              <a:t>	//将 response 参数当成 response 对象使用 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	} 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Servlet </a:t>
            </a:r>
            <a:r>
              <a:rPr lang="zh-CN" altLang="en-US" sz="3200"/>
              <a:t>与 </a:t>
            </a:r>
            <a:r>
              <a:rPr lang="en-US" altLang="zh-CN" sz="3200"/>
              <a:t>JSP </a:t>
            </a:r>
            <a:r>
              <a:rPr lang="zh-CN" altLang="en-US" sz="3200"/>
              <a:t>内置对象</a:t>
            </a:r>
            <a:endParaRPr lang="zh-CN" altLang="en-US" sz="320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获得 session 对象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HttpSession session = request.getSession();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Servlet </a:t>
            </a:r>
            <a:r>
              <a:rPr lang="zh-CN" altLang="en-US" sz="3200"/>
              <a:t>与 </a:t>
            </a:r>
            <a:r>
              <a:rPr lang="en-US" altLang="zh-CN" sz="3200"/>
              <a:t>JSP </a:t>
            </a:r>
            <a:r>
              <a:rPr lang="zh-CN" altLang="en-US" sz="3200"/>
              <a:t>内置对象</a:t>
            </a:r>
            <a:endParaRPr lang="zh-CN" altLang="en-US" sz="320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获得 application 对象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 	</a:t>
            </a:r>
            <a:r>
              <a:rPr lang="zh-CN" altLang="en-US" dirty="0">
                <a:solidFill>
                  <a:srgbClr val="FF0066"/>
                </a:solidFill>
              </a:rPr>
              <a:t>ServletContext application = this.get ServletContext();</a:t>
            </a:r>
            <a:r>
              <a:rPr lang="zh-CN" altLang="en-US" dirty="0"/>
              <a:t> 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	//将 application 当成 application 对象来使用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设置欢迎页面</a:t>
            </a:r>
            <a:endParaRPr lang="zh-CN" altLang="en-US" sz="360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在很多的门户网站中，都会把自己的首页作为网站的欢迎页面。设置完欢迎页面后，用户登录时输入的 URL 只需为该门户网站的虚拟路径时，就可以自动访问欢迎页面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设置欢迎页面</a:t>
            </a:r>
            <a:endParaRPr lang="zh-CN" altLang="en-US" sz="360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方法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&lt;welcome-file-list&gt;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&lt;!--  所要设定的欢迎页面  --&gt;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&lt;welcome-file&gt;welcom.jsp&lt;/welcome-file&gt; </a:t>
            </a:r>
            <a:endParaRPr lang="zh-CN" altLang="en-US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FF0066"/>
                </a:solidFill>
              </a:rPr>
              <a:t>   &lt;/welcome-file-list&gt;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84213" y="1412875"/>
            <a:ext cx="7637462" cy="4751388"/>
          </a:xfrm>
        </p:spPr>
        <p:txBody>
          <a:bodyPr/>
          <a:p>
            <a:r>
              <a:rPr lang="zh-CN" altLang="en-US" dirty="0"/>
              <a:t>认识Servlet</a:t>
            </a:r>
            <a:endParaRPr lang="zh-CN" altLang="en-US" dirty="0"/>
          </a:p>
          <a:p>
            <a:r>
              <a:rPr lang="zh-CN" altLang="en-US" dirty="0"/>
              <a:t>编写Servlet</a:t>
            </a:r>
            <a:endParaRPr lang="zh-CN" altLang="en-US" dirty="0"/>
          </a:p>
          <a:p>
            <a:r>
              <a:rPr lang="zh-CN" altLang="en-US" dirty="0"/>
              <a:t>Servlet生命周期</a:t>
            </a:r>
            <a:endParaRPr lang="zh-CN" altLang="en-US" dirty="0"/>
          </a:p>
          <a:p>
            <a:r>
              <a:rPr lang="zh-CN" altLang="en-US" dirty="0"/>
              <a:t>Servlet与JSP内置对象</a:t>
            </a:r>
            <a:endParaRPr lang="zh-CN" altLang="en-US" dirty="0"/>
          </a:p>
          <a:p>
            <a:r>
              <a:rPr lang="zh-CN" altLang="en-US" dirty="0"/>
              <a:t>设置欢迎页面</a:t>
            </a:r>
            <a:endParaRPr lang="zh-CN" altLang="en-US" dirty="0"/>
          </a:p>
          <a:p>
            <a:r>
              <a:rPr lang="zh-CN" altLang="en-US" dirty="0"/>
              <a:t>在Servlet中读取参数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设置欢迎页面</a:t>
            </a:r>
            <a:endParaRPr lang="zh-CN" altLang="en-US" sz="360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规则：</a:t>
            </a:r>
            <a:endParaRPr lang="zh-CN" altLang="en-US" sz="2800" dirty="0"/>
          </a:p>
          <a:p>
            <a:pPr lvl="1"/>
            <a:r>
              <a:rPr lang="zh-CN" altLang="en-US" dirty="0"/>
              <a:t>web.xml 可以同时设置多个欢迎页面，Web 容器会默认设置的第一个页面为欢迎页面，如果找不到最前面的页面，Web 容器将会依次选择后面的页面为欢迎页面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1030288" y="620395"/>
            <a:ext cx="7405687" cy="685800"/>
          </a:xfrm>
        </p:spPr>
        <p:txBody>
          <a:bodyPr anchor="ctr"/>
          <a:p>
            <a:r>
              <a:rPr lang="zh-CN" altLang="en-US" sz="3600" dirty="0"/>
              <a:t>在 Servlet 中读取参数-</a:t>
            </a:r>
            <a:r>
              <a:rPr lang="zh-CN" altLang="en-US" sz="3200" dirty="0"/>
              <a:t>参数设定</a:t>
            </a:r>
            <a:endParaRPr lang="zh-CN" altLang="en-US" sz="3200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web.xml 文件有 2 种类型的参数设定：</a:t>
            </a:r>
            <a:endParaRPr lang="zh-CN" altLang="en-US" sz="2800" dirty="0"/>
          </a:p>
          <a:p>
            <a:pPr lvl="1"/>
            <a:r>
              <a:rPr lang="zh-CN" altLang="en-US" dirty="0"/>
              <a:t> 设置全局参数，该参数所有的 Servlet 都可以访问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66"/>
                </a:solidFill>
              </a:rPr>
              <a:t>	&lt;context-param&gt;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&lt;param-name&gt;参数名&lt;/param-name&gt;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&lt;param-value&gt;参数值&lt;/param-value&gt;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&lt;/context-param&gt;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xfrm>
            <a:off x="1030288" y="598805"/>
            <a:ext cx="7405687" cy="685800"/>
          </a:xfrm>
        </p:spPr>
        <p:txBody>
          <a:bodyPr anchor="ctr"/>
          <a:p>
            <a:r>
              <a:rPr lang="zh-CN" altLang="en-US" sz="3600" dirty="0"/>
              <a:t>在 Servlet 中读取参数-</a:t>
            </a:r>
            <a:r>
              <a:rPr lang="zh-CN" altLang="en-US" sz="3200" dirty="0"/>
              <a:t>参数设定</a:t>
            </a:r>
            <a:endParaRPr lang="zh-CN" altLang="en-US" sz="3200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web.xml 文件有 2 种类型的参数设定：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设置局部参数，该参数只有相应的 Servlet 才能访问</a:t>
            </a:r>
            <a:endParaRPr lang="zh-CN" altLang="en-US" dirty="0"/>
          </a:p>
          <a:p>
            <a:pPr lvl="2">
              <a:lnSpc>
                <a:spcPct val="11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66"/>
                </a:solidFill>
              </a:rPr>
              <a:t>&lt;servlet&gt;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&lt;servlet-name&gt;Servlet 名称&lt;/servlet-name&gt;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&lt;servlet-class&gt;Servlet 类路径&lt;/servlet-class&gt;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&lt;init-param&gt;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&lt;param-name&gt;参数名&lt;/param-name&gt;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&lt;param-value&gt;参数值&lt;/param-value&gt;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&lt;/init-param&gt;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&lt;/servlet&gt; </a:t>
            </a:r>
            <a:endParaRPr lang="zh-CN" altLang="en-US" dirty="0">
              <a:solidFill>
                <a:srgbClr val="FF0066"/>
              </a:solidFill>
            </a:endParaRPr>
          </a:p>
          <a:p>
            <a:pPr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1090295" y="598170"/>
            <a:ext cx="6543675" cy="685800"/>
          </a:xfrm>
        </p:spPr>
        <p:txBody>
          <a:bodyPr anchor="ctr"/>
          <a:p>
            <a:r>
              <a:rPr lang="zh-CN" altLang="en-US" sz="3200" dirty="0"/>
              <a:t>在 Servlet 中读取参数-获取参数</a:t>
            </a:r>
            <a:endParaRPr lang="zh-CN" altLang="en-US" sz="3200"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获取全局参数的方法是：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66"/>
                </a:solidFill>
              </a:rPr>
              <a:t> ServletContext application = this.getServletContext();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application.getInitParameter("参数名称");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>
          <a:xfrm>
            <a:off x="1101725" y="609600"/>
            <a:ext cx="6543675" cy="685800"/>
          </a:xfrm>
        </p:spPr>
        <p:txBody>
          <a:bodyPr anchor="ctr"/>
          <a:p>
            <a:r>
              <a:rPr lang="zh-CN" altLang="en-US" sz="3200" dirty="0"/>
              <a:t>在 Servlet 中读取参数-获取参数</a:t>
            </a:r>
            <a:endParaRPr lang="zh-CN" altLang="en-US" sz="3200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获取局部参数的方法是：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66"/>
                </a:solidFill>
              </a:rPr>
              <a:t>	this.getInitParameter("参数名称");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tx1"/>
                </a:solidFill>
              </a:rPr>
              <a:t>*此处的 this 是指 Servlet 本身 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Servelt 的作用</a:t>
            </a:r>
            <a:endParaRPr lang="zh-CN" altLang="en-US" dirty="0"/>
          </a:p>
          <a:p>
            <a:pPr lvl="1"/>
            <a:r>
              <a:rPr lang="zh-CN" altLang="en-US" dirty="0"/>
              <a:t>创建一个 Servlet</a:t>
            </a:r>
            <a:endParaRPr lang="zh-CN" altLang="en-US" dirty="0"/>
          </a:p>
          <a:p>
            <a:pPr lvl="1"/>
            <a:r>
              <a:rPr lang="zh-CN" altLang="en-US" dirty="0"/>
              <a:t>Servlet 的生命周期</a:t>
            </a:r>
            <a:endParaRPr lang="zh-CN" altLang="en-US" dirty="0"/>
          </a:p>
          <a:p>
            <a:pPr lvl="1"/>
            <a:r>
              <a:rPr lang="zh-CN" altLang="en-US" dirty="0"/>
              <a:t>	Servlet 中如何 </a:t>
            </a:r>
            <a:endParaRPr lang="zh-CN" altLang="en-US" dirty="0"/>
          </a:p>
          <a:p>
            <a:pPr lvl="1"/>
            <a:r>
              <a:rPr lang="zh-CN" altLang="en-US" dirty="0"/>
              <a:t>使用 JSP 页面中常用的内置对象</a:t>
            </a:r>
            <a:endParaRPr lang="zh-CN" altLang="en-US" dirty="0"/>
          </a:p>
          <a:p>
            <a:r>
              <a:rPr lang="zh-CN" altLang="en-US" sz="2800" dirty="0"/>
              <a:t>上机习题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Servlet</a:t>
            </a:r>
            <a:endParaRPr lang="en-US" altLang="zh-CN" sz="360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612775" y="1557338"/>
            <a:ext cx="7637463" cy="4751387"/>
          </a:xfrm>
        </p:spPr>
        <p:txBody>
          <a:bodyPr/>
          <a:p>
            <a:r>
              <a:rPr lang="zh-CN" altLang="en-US" dirty="0"/>
              <a:t>Servlet 是一种运行在服务器端(一般指的是 Web 服务器)的 Java 应用程序，可 以生成动态的  Web  页面，它是属于客户与服务器响应的中间层。因此，可以说，JSP就是Servlet。两者可以实现同样的页面效果，不过，编写 JSP 和编写 Servlet 相比，前者成本低得多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Servlet</a:t>
            </a:r>
            <a:endParaRPr lang="en-US" altLang="zh-CN" sz="360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学习Servlet的价值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800" dirty="0"/>
              <a:t>   Servlet 属于 JSP 的底层，学习它有助于了解底层细节；另外，Servlet 毕竟是一个Java 类，适合纯编程，如果是纯编程的话，比将 Java 代码混合在 HTML 中的 JSP 要好得多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1068705" y="598805"/>
            <a:ext cx="6543675" cy="685800"/>
          </a:xfrm>
        </p:spPr>
        <p:txBody>
          <a:bodyPr anchor="ctr"/>
          <a:p>
            <a:r>
              <a:rPr lang="zh-CN" altLang="en-US" sz="3600" dirty="0"/>
              <a:t>编写 Servlet-建立 Servlet</a:t>
            </a:r>
            <a:endParaRPr lang="zh-CN" altLang="en-US" sz="3600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步骤:</a:t>
            </a: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zh-CN" altLang="en-US" sz="2800" dirty="0"/>
              <a:t>让这个类继承 javax.servlet.http.HttpServlet</a:t>
            </a:r>
            <a:endParaRPr lang="zh-CN" altLang="en-US" sz="2800" dirty="0"/>
          </a:p>
          <a:p>
            <a:pPr lvl="1"/>
            <a:r>
              <a:rPr lang="zh-CN" altLang="en-US" sz="2800" dirty="0"/>
              <a:t> 重写 HttpServlet 的 doGet()方法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1101725" y="620395"/>
            <a:ext cx="6543675" cy="685800"/>
          </a:xfrm>
        </p:spPr>
        <p:txBody>
          <a:bodyPr anchor="ctr"/>
          <a:p>
            <a:r>
              <a:rPr lang="zh-CN" altLang="en-US" sz="3600" dirty="0"/>
              <a:t>编写 Servlet-建立 Servlet</a:t>
            </a:r>
            <a:endParaRPr lang="zh-CN" altLang="en-US" sz="3600"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pPr lvl="1"/>
            <a:r>
              <a:rPr lang="zh-CN" altLang="en-US" sz="3200" dirty="0"/>
              <a:t> 配置 Servlet</a:t>
            </a:r>
            <a:endParaRPr lang="zh-CN" altLang="en-US" sz="3200" dirty="0"/>
          </a:p>
          <a:p>
            <a:pPr lvl="1"/>
            <a:r>
              <a:rPr lang="zh-CN" altLang="en-US" sz="3200" dirty="0"/>
              <a:t> 部署 Servlet</a:t>
            </a:r>
            <a:endParaRPr lang="zh-CN" altLang="en-US" sz="3200" dirty="0"/>
          </a:p>
          <a:p>
            <a:pPr lvl="1"/>
            <a:r>
              <a:rPr lang="zh-CN" altLang="en-US" sz="3200" dirty="0"/>
              <a:t> 测试 Servlet 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运行机制</a:t>
            </a:r>
            <a:endParaRPr lang="zh-CN" altLang="en-US" sz="360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初次运行，系统会实例化  Servlet</a:t>
            </a:r>
            <a:endParaRPr lang="zh-CN" altLang="en-US" dirty="0"/>
          </a:p>
          <a:p>
            <a:r>
              <a:rPr lang="zh-CN" altLang="en-US" dirty="0"/>
              <a:t>Servlet 采用的是多线程机制，每一次请求，系统就分配一个线程来运行 doGet 函数。但是这样也会带来安全问题，一般说来，不要在 Servlet 内定义成员变量，除非这些成员变量是所有的用户共用的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 sz="360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Servlet 内的方法有以下几个：</a:t>
            </a: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800" dirty="0"/>
              <a:t>init()方法</a:t>
            </a:r>
            <a:endParaRPr lang="zh-CN" altLang="en-US" sz="2800" dirty="0"/>
          </a:p>
          <a:p>
            <a:pPr lvl="2"/>
            <a:r>
              <a:rPr lang="zh-CN" altLang="en-US" sz="2400" dirty="0"/>
              <a:t>在实例化的过程中，HttpServlet 中的 init()方法会被调用</a:t>
            </a:r>
            <a:endParaRPr lang="zh-CN" altLang="en-US" sz="24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Servlet 内的方法有以下几个：</a:t>
            </a:r>
            <a:endParaRPr lang="zh-CN" altLang="en-US" dirty="0"/>
          </a:p>
          <a:p>
            <a:pPr lvl="1"/>
            <a:r>
              <a:rPr lang="zh-CN" altLang="en-US" dirty="0"/>
              <a:t> doGet()/doPost()/service()方法 </a:t>
            </a:r>
            <a:endParaRPr lang="zh-CN" altLang="en-US" dirty="0"/>
          </a:p>
          <a:p>
            <a:pPr lvl="2"/>
            <a:r>
              <a:rPr lang="zh-CN" altLang="en-US" dirty="0"/>
              <a:t>doGet()在以 get 方式请求 Servlet 时运行。常见的 get 请求方式有：链接、get 方式表单提交、直接访问 Servlet</a:t>
            </a:r>
            <a:endParaRPr lang="zh-CN" altLang="en-US" dirty="0"/>
          </a:p>
          <a:p>
            <a:pPr lvl="2"/>
            <a:r>
              <a:rPr lang="zh-CN" altLang="en-US" dirty="0"/>
              <a:t>doPost()在以 post 方式请求 Servlet 时运行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2952</Words>
  <Application>WPS 演示</Application>
  <PresentationFormat/>
  <Paragraphs>167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第6章</vt:lpstr>
      <vt:lpstr>本课教学内容</vt:lpstr>
      <vt:lpstr>认识 Servlet</vt:lpstr>
      <vt:lpstr>认识 Servlet</vt:lpstr>
      <vt:lpstr>编写 Servlet-建立 Servlet</vt:lpstr>
      <vt:lpstr>编写 Servlet-建立 Servlet</vt:lpstr>
      <vt:lpstr>Servlet 运行机制</vt:lpstr>
      <vt:lpstr>Servlet 生命周期</vt:lpstr>
      <vt:lpstr>Servlet 生命周期</vt:lpstr>
      <vt:lpstr>Servlet 生命周期</vt:lpstr>
      <vt:lpstr>Servlet 生命周期</vt:lpstr>
      <vt:lpstr>Servlet 生命周期</vt:lpstr>
      <vt:lpstr>Servlet 生命周期</vt:lpstr>
      <vt:lpstr>Servlet 与 JSP 内置对象</vt:lpstr>
      <vt:lpstr>Servlet 与 JSP 内置对象</vt:lpstr>
      <vt:lpstr>Servlet 与 JSP 内置对象</vt:lpstr>
      <vt:lpstr>Servlet 与 JSP 内置对象</vt:lpstr>
      <vt:lpstr>设置欢迎页面</vt:lpstr>
      <vt:lpstr>设置欢迎页面</vt:lpstr>
      <vt:lpstr>设置欢迎页面</vt:lpstr>
      <vt:lpstr>在 Servlet 中读取参数-参数设定</vt:lpstr>
      <vt:lpstr>在 Servlet 中读取参数-参数设定</vt:lpstr>
      <vt:lpstr>在 Servlet 中读取参数-获取参数</vt:lpstr>
      <vt:lpstr>在 Servlet 中读取参数-获取参数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20</cp:revision>
  <dcterms:created xsi:type="dcterms:W3CDTF">2010-11-14T15:02:00Z</dcterms:created>
  <dcterms:modified xsi:type="dcterms:W3CDTF">2017-09-29T01:00:04Z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