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3"/>
  </p:handoutMasterIdLst>
  <p:sldIdLst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99FF"/>
    <a:srgbClr val="087EBB"/>
    <a:srgbClr val="009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16"/>
        <p:guide pos="291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 hasCustomPrompt="1"/>
          </p:nvPr>
        </p:nvSpPr>
        <p:spPr>
          <a:xfrm>
            <a:off x="2620645" y="2118360"/>
            <a:ext cx="2895600" cy="12192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lvl="0">
              <a:defRPr sz="4400">
                <a:solidFill>
                  <a:srgbClr val="0000FF"/>
                </a:solidFill>
              </a:defRPr>
            </a:lvl1pPr>
          </a:lstStyle>
          <a:p>
            <a:pPr lvl="0"/>
            <a:r>
              <a:rPr lang="zh-CN" altLang="en-US"/>
              <a:t>第几章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 hasCustomPrompt="1"/>
          </p:nvPr>
        </p:nvSpPr>
        <p:spPr>
          <a:xfrm>
            <a:off x="2158365" y="3500755"/>
            <a:ext cx="5638800" cy="6858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anchor="t"/>
          <a:lstStyle>
            <a:lvl1pPr marL="0" lvl="0" indent="0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1pPr>
            <a:lvl2pPr marL="457200" lvl="1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2pPr>
            <a:lvl3pPr marL="914400" lvl="2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3pPr>
            <a:lvl4pPr marL="1371600" lvl="3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4pPr>
            <a:lvl5pPr marL="1828800" lvl="4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/>
              <a:t>章标题章标题章标题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2410" y="4829175"/>
            <a:ext cx="1600200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3520" y="148590"/>
            <a:ext cx="2400300" cy="277114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345690" y="3337560"/>
            <a:ext cx="5626735" cy="76200"/>
            <a:chOff x="1733" y="2040"/>
            <a:chExt cx="8861" cy="120"/>
          </a:xfrm>
        </p:grpSpPr>
        <p:sp>
          <p:nvSpPr>
            <p:cNvPr id="2" name="矩形 1"/>
            <p:cNvSpPr/>
            <p:nvPr userDrawn="1"/>
          </p:nvSpPr>
          <p:spPr>
            <a:xfrm>
              <a:off x="1733" y="2040"/>
              <a:ext cx="2493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4226" y="2040"/>
              <a:ext cx="1314" cy="1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5540" y="2040"/>
              <a:ext cx="5055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609600"/>
            <a:ext cx="20955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609600"/>
            <a:ext cx="6165022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0718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447800"/>
            <a:ext cx="410718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1236345" y="592455"/>
            <a:ext cx="4572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标题标题标题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 </a:t>
            </a:r>
            <a:r>
              <a:rPr lang="zh-CN" altLang="en-US"/>
              <a:t>第一级</a:t>
            </a:r>
            <a:endParaRPr lang="zh-CN" altLang="en-US"/>
          </a:p>
          <a:p>
            <a:pPr lvl="1"/>
            <a:r>
              <a:rPr lang="zh-CN" altLang="en-US"/>
              <a:t> 第二级</a:t>
            </a:r>
            <a:endParaRPr lang="zh-CN" altLang="en-US"/>
          </a:p>
          <a:p>
            <a:pPr lvl="2"/>
            <a:r>
              <a:rPr lang="zh-CN" altLang="en-US"/>
              <a:t> 第三级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47650" y="533400"/>
            <a:ext cx="791845" cy="744855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1100455" y="1295400"/>
            <a:ext cx="5972175" cy="76200"/>
            <a:chOff x="1733" y="2040"/>
            <a:chExt cx="8861" cy="120"/>
          </a:xfrm>
        </p:grpSpPr>
        <p:sp>
          <p:nvSpPr>
            <p:cNvPr id="4" name="矩形 3"/>
            <p:cNvSpPr/>
            <p:nvPr userDrawn="1"/>
          </p:nvSpPr>
          <p:spPr>
            <a:xfrm>
              <a:off x="1733" y="2040"/>
              <a:ext cx="2493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4226" y="2040"/>
              <a:ext cx="1314" cy="1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5540" y="2040"/>
              <a:ext cx="5055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w"/>
        <a:defRPr sz="3200" b="0" i="0" u="none" kern="1200" baseline="0">
          <a:solidFill>
            <a:srgbClr val="080808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2400" b="1" i="0" u="none" kern="1200" baseline="0">
          <a:solidFill>
            <a:srgbClr val="333333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"/>
        <a:defRPr sz="2000" b="0" i="0" u="none" kern="1200" baseline="0">
          <a:solidFill>
            <a:srgbClr val="333333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defTabSz="914400"/>
            <a:r>
              <a:rPr lang="zh-CN" altLang="en-US" kern="1200" baseline="0" dirty="0">
                <a:latin typeface="Arial" panose="020B0604020202020204" pitchFamily="34" charset="0"/>
                <a:ea typeface="隶书" panose="02010509060101010101" pitchFamily="1" charset="-122"/>
              </a:rPr>
              <a:t>第7章</a:t>
            </a:r>
            <a:endParaRPr lang="zh-CN" altLang="en-US" kern="1200" baseline="0" dirty="0">
              <a:latin typeface="Arial" panose="020B0604020202020204" pitchFamily="34" charset="0"/>
              <a:ea typeface="隶书" panose="02010509060101010101" pitchFamily="1" charset="-122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3225800" y="3474085"/>
            <a:ext cx="4497388" cy="1019175"/>
          </a:xfrm>
        </p:spPr>
        <p:txBody>
          <a:bodyPr anchor="t"/>
          <a:p>
            <a:pPr defTabSz="914400">
              <a:lnSpc>
                <a:spcPct val="100000"/>
              </a:lnSpc>
            </a:pPr>
            <a:r>
              <a:rPr lang="en-US" altLang="zh-CN" sz="4400" kern="1200" baseline="0">
                <a:latin typeface="Arial" panose="020B0604020202020204" pitchFamily="34" charset="0"/>
                <a:ea typeface="黑体" panose="02010609060101010101" pitchFamily="2" charset="-122"/>
              </a:rPr>
              <a:t>Servlet </a:t>
            </a:r>
            <a:r>
              <a:rPr lang="zh-CN" altLang="en-US" sz="4400" kern="1200" baseline="0">
                <a:latin typeface="Arial" panose="020B0604020202020204" pitchFamily="34" charset="0"/>
                <a:ea typeface="黑体" panose="02010609060101010101" pitchFamily="2" charset="-122"/>
              </a:rPr>
              <a:t>高级编程</a:t>
            </a:r>
            <a:endParaRPr lang="zh-CN" altLang="en-US" sz="4400" kern="1200" baseline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1079500" y="588010"/>
            <a:ext cx="6470650" cy="685800"/>
          </a:xfrm>
        </p:spPr>
        <p:txBody>
          <a:bodyPr anchor="ctr"/>
          <a:p>
            <a:r>
              <a:rPr lang="en-US" altLang="zh-CN" sz="3600"/>
              <a:t>ServletContext </a:t>
            </a:r>
            <a:r>
              <a:rPr lang="zh-CN" altLang="en-US" sz="3600"/>
              <a:t>高级功能</a:t>
            </a:r>
            <a:endParaRPr lang="zh-CN" altLang="en-US" sz="3600"/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获取方法</a:t>
            </a:r>
            <a:endParaRPr lang="zh-CN" altLang="en-US" sz="2800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zh-CN" altLang="en-US" sz="2800" dirty="0">
                <a:solidFill>
                  <a:srgbClr val="FF0066"/>
                </a:solidFill>
              </a:rPr>
              <a:t>ServletContext.getRealPath("资源在项目中的路径"); </a:t>
            </a:r>
            <a:endParaRPr lang="zh-CN" altLang="en-US" sz="28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>
          <a:xfrm>
            <a:off x="1079500" y="609600"/>
            <a:ext cx="5175250" cy="685800"/>
          </a:xfrm>
        </p:spPr>
        <p:txBody>
          <a:bodyPr anchor="ctr"/>
          <a:p>
            <a:r>
              <a:rPr lang="en-US" altLang="zh-CN" sz="3600"/>
              <a:t>ServletContext </a:t>
            </a:r>
            <a:r>
              <a:rPr lang="zh-CN" altLang="en-US" sz="3600"/>
              <a:t>高级功能</a:t>
            </a:r>
            <a:endParaRPr lang="zh-CN" altLang="en-US" sz="3600"/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获取绝对路径时的特别提醒</a:t>
            </a:r>
            <a:endParaRPr lang="zh-CN" altLang="en-US" sz="2800" dirty="0"/>
          </a:p>
          <a:p>
            <a:pPr lvl="1"/>
            <a:r>
              <a:rPr lang="zh-CN" altLang="en-US" dirty="0"/>
              <a:t> 根据 Tomcat 的不同的安装方法，不同用户机器上显示的效果可能不相同</a:t>
            </a:r>
            <a:endParaRPr lang="zh-CN" altLang="en-US" dirty="0"/>
          </a:p>
          <a:p>
            <a:pPr lvl="1"/>
            <a:r>
              <a:rPr lang="zh-CN" altLang="en-US" dirty="0"/>
              <a:t>获取服务器上资源在硬盘上的绝对路径有什么作用？一般情况下，有些操作可能和服务器硬盘读写有关，如文件上传，此时就需要得知文件保存的路径，如果保存在当前项目中的某个目录中，那就必须知道该目录的在硬盘上的绝对路径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>
          <a:xfrm>
            <a:off x="1101725" y="588010"/>
            <a:ext cx="5175250" cy="685800"/>
          </a:xfrm>
        </p:spPr>
        <p:txBody>
          <a:bodyPr anchor="ctr"/>
          <a:p>
            <a:r>
              <a:rPr lang="en-US" altLang="zh-CN" sz="3600"/>
              <a:t>ServletContext </a:t>
            </a:r>
            <a:r>
              <a:rPr lang="zh-CN" altLang="en-US" sz="3600"/>
              <a:t>高级功能</a:t>
            </a:r>
            <a:endParaRPr lang="zh-CN" altLang="en-US" sz="3600"/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获取绝对路径时的特别提醒</a:t>
            </a:r>
            <a:endParaRPr lang="zh-CN" altLang="en-US" dirty="0"/>
          </a:p>
          <a:p>
            <a:pPr lvl="1"/>
            <a:r>
              <a:rPr lang="zh-CN" altLang="en-US" dirty="0"/>
              <a:t>实际上，以下几种方法都可以得到 ServletContext 对象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通过 session 获得：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javax.servlet.http.HttpSession.getServletContext();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通过 pageContext 获得：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javax.servlet.jsp.pageContext.getServletContext(); 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xfrm>
            <a:off x="1101090" y="620395"/>
            <a:ext cx="5175250" cy="685800"/>
          </a:xfrm>
        </p:spPr>
        <p:txBody>
          <a:bodyPr anchor="ctr"/>
          <a:p>
            <a:r>
              <a:rPr lang="en-US" altLang="zh-CN" sz="3600"/>
              <a:t>ServletContext </a:t>
            </a:r>
            <a:r>
              <a:rPr lang="zh-CN" altLang="en-US" sz="3600"/>
              <a:t>高级功能</a:t>
            </a:r>
            <a:endParaRPr lang="zh-CN" altLang="en-US" sz="3600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3600" dirty="0"/>
              <a:t>获取绝对路径时的特别提醒</a:t>
            </a:r>
            <a:endParaRPr lang="zh-CN" altLang="en-US" sz="2800" dirty="0"/>
          </a:p>
          <a:p>
            <a:pPr lvl="1">
              <a:lnSpc>
                <a:spcPct val="100000"/>
              </a:lnSpc>
              <a:buNone/>
            </a:pPr>
            <a:r>
              <a:rPr lang="zh-CN" altLang="en-US" sz="2800" dirty="0"/>
              <a:t>	(3)通过 ServletConfig 获得： </a:t>
            </a:r>
            <a:endParaRPr lang="zh-CN" altLang="en-US" sz="2800" dirty="0"/>
          </a:p>
          <a:p>
            <a:pPr lvl="1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FF0066"/>
                </a:solidFill>
              </a:rPr>
              <a:t>javax.servlet.ServletConfig.getServletContext(); </a:t>
            </a:r>
            <a:endParaRPr lang="zh-CN" altLang="en-US" sz="2800" dirty="0">
              <a:solidFill>
                <a:srgbClr val="FF0066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zh-CN" altLang="en-US" sz="2800" dirty="0"/>
              <a:t>	(4)通过 Servlet 获得： </a:t>
            </a:r>
            <a:endParaRPr lang="zh-CN" altLang="en-US" sz="2800" dirty="0"/>
          </a:p>
          <a:p>
            <a:pPr lvl="1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FF0066"/>
                </a:solidFill>
              </a:rPr>
              <a:t>javax.servlet.http.HttpServlet.getServletContext();</a:t>
            </a:r>
            <a:endParaRPr lang="zh-CN" altLang="en-US" sz="28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使用过滤器 </a:t>
            </a:r>
            <a:endParaRPr lang="zh-CN" altLang="en-US" sz="3600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需要过滤器的情况</a:t>
            </a:r>
            <a:endParaRPr lang="zh-CN" altLang="en-US" sz="2800" dirty="0"/>
          </a:p>
          <a:p>
            <a:pPr lvl="1"/>
            <a:r>
              <a:rPr lang="zh-CN" altLang="en-US" sz="2000" dirty="0"/>
              <a:t>情况一：	为了解决中文乱码问题，我们经常看到一段代码：request.setCharacterEncoding("gb2312"); response.setContentType("text/html;charset=gb2312"); 这是 Servlet 用来设置编码用的，如果 Servlet 的处理方法最前面没有加入这一段代码， 就很可能会出现乱码问题。如果是一个大工程的话，会有很多很多的  Servlet，于是很多人发现在这么多代码中重复设置编码，非常麻烦。而且，一旦需求变了，需要换成另外的编码，对程序员来说将是一件很繁琐的事情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使用过滤器 </a:t>
            </a:r>
            <a:endParaRPr lang="zh-CN" altLang="en-US"/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需要过滤器的情况</a:t>
            </a:r>
            <a:endParaRPr lang="zh-CN" altLang="en-US" dirty="0"/>
          </a:p>
          <a:p>
            <a:pPr lvl="1"/>
            <a:r>
              <a:rPr lang="zh-CN" altLang="en-US" dirty="0"/>
              <a:t>情况二：</a:t>
            </a:r>
            <a:r>
              <a:rPr lang="zh-CN" altLang="en-US" sz="2000" dirty="0"/>
              <a:t>很多的门户网站都会有登录页面，这是为了业务需求，同时也是为了使用户控制更加的安全。如果客户没有登录就访问网站的某一页面，在很多情况下会引发安全问题。应该如何避免这种情况？传统情况下，可以使用 session 检查来完成，但是在很多页面上都添加 session检查代码，也会比较繁琐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使用过滤器 </a:t>
            </a:r>
            <a:endParaRPr lang="zh-CN" altLang="en-US"/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需要过滤器的情况</a:t>
            </a:r>
            <a:endParaRPr lang="zh-CN" altLang="en-US" dirty="0"/>
          </a:p>
          <a:p>
            <a:pPr lvl="1"/>
            <a:r>
              <a:rPr lang="zh-CN" altLang="en-US" dirty="0"/>
              <a:t>情况三：</a:t>
            </a:r>
            <a:r>
              <a:rPr lang="zh-CN" altLang="en-US" sz="2000" dirty="0"/>
              <a:t>许多的网站都存在着各种不同的权限，比如，只有管理员才可以对网站的某些数据进行维护和修改，一般的普通用户是无法完成该功能的。登录过后，网页如何区分普通用户与管理员？如果是每一个页面写一个判断用户类型的代码，似乎也非常繁琐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使用过滤器</a:t>
            </a:r>
            <a:endParaRPr lang="zh-CN" altLang="en-US" sz="3600"/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过滤器属于一种小巧的、可插入的 Web 组件，它能够对 Web 应用程序的前期处理和后期处理进行控制，可以拦截请求和响应，查看、提取或者以某种方式操作正在客户端和服务器之间进行交换的数据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编写过滤器</a:t>
            </a:r>
            <a:endParaRPr lang="zh-CN" altLang="en-US" sz="3600"/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Servlet  过滤器可以当作一个只需要在  web.xml  文件中配置就可以灵活使用、可以重用的模块化组件。它能够对 JSP、HTML、Servlet 文件进行过滤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编写过滤器</a:t>
            </a:r>
            <a:endParaRPr lang="zh-CN" altLang="en-US" sz="3600"/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实现一个过滤器需要两个步骤： </a:t>
            </a:r>
            <a:endParaRPr lang="zh-CN" altLang="en-US" sz="2800" dirty="0"/>
          </a:p>
          <a:p>
            <a:pPr lvl="1"/>
            <a:r>
              <a:rPr lang="zh-CN" altLang="en-US" dirty="0"/>
              <a:t> 	</a:t>
            </a:r>
            <a:r>
              <a:rPr lang="zh-CN" altLang="en-US" sz="2800" dirty="0">
                <a:solidFill>
                  <a:srgbClr val="FF0066"/>
                </a:solidFill>
              </a:rPr>
              <a:t>实现接口 javax.servlet.Filter;</a:t>
            </a:r>
            <a:endParaRPr lang="zh-CN" altLang="en-US" sz="2800" dirty="0">
              <a:solidFill>
                <a:srgbClr val="FF0066"/>
              </a:solidFill>
            </a:endParaRP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本课教学内容</a:t>
            </a:r>
            <a:endParaRPr lang="zh-CN" altLang="en-US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在Servlet内实现跳转</a:t>
            </a:r>
            <a:endParaRPr lang="zh-CN" altLang="en-US" dirty="0"/>
          </a:p>
          <a:p>
            <a:r>
              <a:rPr lang="zh-CN" altLang="en-US" dirty="0"/>
              <a:t>ServletContext高级功能</a:t>
            </a:r>
            <a:endParaRPr lang="zh-CN" altLang="en-US" dirty="0"/>
          </a:p>
          <a:p>
            <a:r>
              <a:rPr lang="zh-CN" altLang="en-US" dirty="0"/>
              <a:t>使用过滤器</a:t>
            </a:r>
            <a:endParaRPr lang="zh-CN" altLang="en-US" dirty="0"/>
          </a:p>
          <a:p>
            <a:r>
              <a:rPr lang="zh-CN" altLang="en-US" dirty="0"/>
              <a:t>异常处理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编写过滤器</a:t>
            </a:r>
            <a:endParaRPr lang="zh-CN" altLang="en-US" sz="3600"/>
          </a:p>
        </p:txBody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实现一个过滤器需要两个步骤： </a:t>
            </a:r>
            <a:endParaRPr lang="zh-CN" altLang="en-US" dirty="0"/>
          </a:p>
          <a:p>
            <a:pPr lvl="1"/>
            <a:r>
              <a:rPr lang="zh-CN" altLang="en-US" dirty="0"/>
              <a:t> 实现 3 个方法</a:t>
            </a:r>
            <a:endParaRPr lang="zh-CN" altLang="en-US" dirty="0"/>
          </a:p>
          <a:p>
            <a:pPr lvl="2"/>
            <a:r>
              <a:rPr lang="zh-CN" altLang="en-US" dirty="0"/>
              <a:t>初始化方法：表示的是过滤器初始化时的动作。 </a:t>
            </a:r>
            <a:r>
              <a:rPr lang="zh-CN" altLang="en-US" dirty="0">
                <a:solidFill>
                  <a:srgbClr val="FF0066"/>
                </a:solidFill>
              </a:rPr>
              <a:t>public void init(FilterConfig config) ; </a:t>
            </a:r>
            <a:endParaRPr lang="zh-CN" altLang="en-US" dirty="0">
              <a:solidFill>
                <a:srgbClr val="FF0066"/>
              </a:solidFill>
            </a:endParaRPr>
          </a:p>
          <a:p>
            <a:pPr lvl="2"/>
            <a:r>
              <a:rPr lang="zh-CN" altLang="en-US" dirty="0"/>
              <a:t>消亡方法：表示的是过滤器消亡时候的动作。 </a:t>
            </a:r>
            <a:r>
              <a:rPr lang="zh-CN" altLang="en-US" dirty="0">
                <a:solidFill>
                  <a:srgbClr val="FF0066"/>
                </a:solidFill>
              </a:rPr>
              <a:t>public void destroy() ; </a:t>
            </a:r>
            <a:endParaRPr lang="zh-CN" altLang="en-US" dirty="0">
              <a:solidFill>
                <a:srgbClr val="FF0066"/>
              </a:solidFill>
            </a:endParaRPr>
          </a:p>
          <a:p>
            <a:pPr lvl="2"/>
            <a:r>
              <a:rPr lang="zh-CN" altLang="en-US" dirty="0"/>
              <a:t>过滤函数：表示的是过滤器过滤时的动作。 </a:t>
            </a:r>
            <a:r>
              <a:rPr lang="zh-CN" altLang="en-US" dirty="0">
                <a:solidFill>
                  <a:srgbClr val="FF0066"/>
                </a:solidFill>
              </a:rPr>
              <a:t>public void doFilter(ServletRequest request, ServletResponse response, FilterChain chain) ;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过滤器的配置</a:t>
            </a:r>
            <a:endParaRPr lang="zh-CN" altLang="en-US" sz="3600" dirty="0"/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过滤器的配置有以下几个步骤：</a:t>
            </a:r>
            <a:endParaRPr lang="zh-CN" altLang="en-US" sz="2800" dirty="0"/>
          </a:p>
          <a:p>
            <a:pPr lvl="1"/>
            <a:r>
              <a:rPr lang="zh-CN" altLang="en-US" dirty="0"/>
              <a:t> 	 用&lt;filter&gt;元素定义过滤器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 &lt;filter&gt;元素有两个必要子元素：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   </a:t>
            </a:r>
            <a:r>
              <a:rPr lang="zh-CN" altLang="en-US" dirty="0">
                <a:solidFill>
                  <a:srgbClr val="FF0066"/>
                </a:solidFill>
              </a:rPr>
              <a:t>&lt;filter-name&gt;元素用来设定过滤器的名字</a:t>
            </a:r>
            <a:r>
              <a:rPr lang="zh-CN" altLang="en-US" dirty="0"/>
              <a:t>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   </a:t>
            </a:r>
            <a:r>
              <a:rPr lang="zh-CN" altLang="en-US" dirty="0">
                <a:solidFill>
                  <a:srgbClr val="FF0066"/>
                </a:solidFill>
              </a:rPr>
              <a:t>&lt;filter- class &gt;元素用来设定过滤器的类路径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过滤器的配置</a:t>
            </a:r>
            <a:endParaRPr lang="zh-CN" altLang="en-US" sz="3600" dirty="0"/>
          </a:p>
        </p:txBody>
      </p:sp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过滤器的配置有以下几个步骤：</a:t>
            </a:r>
            <a:endParaRPr lang="zh-CN" altLang="en-US" sz="2800" dirty="0"/>
          </a:p>
          <a:p>
            <a:pPr lvl="1"/>
            <a:r>
              <a:rPr lang="zh-CN" altLang="en-US" dirty="0"/>
              <a:t> 	 用&lt;filter-mapping&gt;配置过滤器的映射 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 	过滤所有文件 </a:t>
            </a:r>
            <a:endParaRPr lang="zh-CN" altLang="en-US" dirty="0"/>
          </a:p>
          <a:p>
            <a:pPr lvl="2"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FF0066"/>
                </a:solidFill>
              </a:rPr>
              <a:t>&lt;filter-mapping&gt;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2">
              <a:buNone/>
            </a:pPr>
            <a:r>
              <a:rPr lang="zh-CN" altLang="en-US" dirty="0">
                <a:solidFill>
                  <a:srgbClr val="FF0066"/>
                </a:solidFill>
              </a:rPr>
              <a:t>	 &lt;filter-name&gt;FilterName&lt;/filter-name&gt;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2">
              <a:buNone/>
            </a:pPr>
            <a:r>
              <a:rPr lang="zh-CN" altLang="en-US" dirty="0">
                <a:solidFill>
                  <a:srgbClr val="FF0066"/>
                </a:solidFill>
              </a:rPr>
              <a:t>	 &lt;url-pattern&gt;/*&lt;/url-pattern&gt;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2">
              <a:buNone/>
            </a:pPr>
            <a:r>
              <a:rPr lang="zh-CN" altLang="en-US" dirty="0">
                <a:solidFill>
                  <a:srgbClr val="FF0066"/>
                </a:solidFill>
              </a:rPr>
              <a:t>   &lt;/filter-mapping&gt; 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过滤器的配置</a:t>
            </a:r>
            <a:endParaRPr lang="zh-CN" altLang="en-US" sz="3600" dirty="0"/>
          </a:p>
        </p:txBody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lnSpc>
                <a:spcPct val="100000"/>
              </a:lnSpc>
              <a:buNone/>
            </a:pPr>
            <a:r>
              <a:rPr lang="zh-CN" altLang="en-US" sz="2800" dirty="0"/>
              <a:t>过滤一个或者多个 Servlet(JSP) </a:t>
            </a:r>
            <a:endParaRPr lang="zh-CN" altLang="en-US" sz="2800" dirty="0"/>
          </a:p>
          <a:p>
            <a:pPr>
              <a:lnSpc>
                <a:spcPct val="100000"/>
              </a:lnSpc>
              <a:buNone/>
            </a:pPr>
            <a:r>
              <a:rPr lang="zh-CN" altLang="en-US" dirty="0"/>
              <a:t>	</a:t>
            </a:r>
            <a:r>
              <a:rPr lang="zh-CN" altLang="en-US" sz="2400" dirty="0">
                <a:solidFill>
                  <a:srgbClr val="FF0066"/>
                </a:solidFill>
              </a:rPr>
              <a:t>&lt;filter-mapping&gt;</a:t>
            </a:r>
            <a:r>
              <a:rPr lang="zh-CN" altLang="en-US" sz="2800" dirty="0">
                <a:solidFill>
                  <a:srgbClr val="FF0066"/>
                </a:solidFill>
              </a:rPr>
              <a:t> </a:t>
            </a:r>
            <a:endParaRPr lang="zh-CN" altLang="en-US" sz="2800" dirty="0">
              <a:solidFill>
                <a:srgbClr val="FF0066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zh-CN" altLang="en-US" sz="1900" dirty="0">
                <a:solidFill>
                  <a:srgbClr val="FF0066"/>
                </a:solidFill>
              </a:rPr>
              <a:t>	&lt;filter-name&gt;FilterName&lt;/filter-name&gt; </a:t>
            </a:r>
            <a:endParaRPr lang="zh-CN" altLang="en-US" sz="1900" dirty="0">
              <a:solidFill>
                <a:srgbClr val="FF0066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zh-CN" altLang="en-US" sz="1900" dirty="0">
                <a:solidFill>
                  <a:srgbClr val="FF0066"/>
                </a:solidFill>
              </a:rPr>
              <a:t>	&lt;url-pattern&gt;/PATH1/ServletName1(JSPName1)&lt;/url-pattern&gt; </a:t>
            </a:r>
            <a:endParaRPr lang="zh-CN" altLang="en-US" sz="1900" dirty="0">
              <a:solidFill>
                <a:srgbClr val="FF0066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zh-CN" altLang="en-US" sz="1900" dirty="0">
                <a:solidFill>
                  <a:srgbClr val="FF0066"/>
                </a:solidFill>
              </a:rPr>
              <a:t>	&lt;/filter-mapping&gt; </a:t>
            </a:r>
            <a:endParaRPr lang="zh-CN" altLang="en-US" sz="1900" dirty="0">
              <a:solidFill>
                <a:srgbClr val="FF0066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zh-CN" altLang="en-US" sz="1900" dirty="0">
                <a:solidFill>
                  <a:srgbClr val="FF0066"/>
                </a:solidFill>
              </a:rPr>
              <a:t>	&lt;filter-mapping&gt; </a:t>
            </a:r>
            <a:endParaRPr lang="zh-CN" altLang="en-US" sz="1900" dirty="0">
              <a:solidFill>
                <a:srgbClr val="FF0066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zh-CN" altLang="en-US" sz="1900" dirty="0">
                <a:solidFill>
                  <a:srgbClr val="FF0066"/>
                </a:solidFill>
              </a:rPr>
              <a:t>	&lt;filter-name&gt;FilterName&lt;/filter-name&gt; </a:t>
            </a:r>
            <a:endParaRPr lang="zh-CN" altLang="en-US" sz="1900" dirty="0">
              <a:solidFill>
                <a:srgbClr val="FF0066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zh-CN" altLang="en-US" sz="1900" dirty="0">
                <a:solidFill>
                  <a:srgbClr val="FF0066"/>
                </a:solidFill>
              </a:rPr>
              <a:t>	&lt;url-pattern&gt;/PATH2/ServletName2(JSPName2)&lt;/url-pattern&gt; </a:t>
            </a:r>
            <a:endParaRPr lang="zh-CN" altLang="en-US" sz="1900" dirty="0">
              <a:solidFill>
                <a:srgbClr val="FF0066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FF0066"/>
                </a:solidFill>
              </a:rPr>
              <a:t>  &lt;/filter-mapping&gt;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过滤器的配置</a:t>
            </a:r>
            <a:endParaRPr lang="zh-CN" altLang="en-US" sz="3600" dirty="0"/>
          </a:p>
        </p:txBody>
      </p:sp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buNone/>
            </a:pPr>
            <a:r>
              <a:rPr lang="zh-CN" altLang="en-US" dirty="0"/>
              <a:t> 过滤一个或者多个文件目录</a:t>
            </a:r>
            <a:endParaRPr lang="zh-CN" altLang="en-US" dirty="0"/>
          </a:p>
          <a:p>
            <a:pPr>
              <a:buNone/>
            </a:pPr>
            <a:r>
              <a:rPr lang="zh-CN" altLang="en-US" dirty="0">
                <a:solidFill>
                  <a:srgbClr val="FF0066"/>
                </a:solidFill>
              </a:rPr>
              <a:t>	&lt;filter-mapping&gt;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66"/>
                </a:solidFill>
              </a:rPr>
              <a:t>	&lt;filter-name&gt;FilterName&lt;/filter-name&gt;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66"/>
                </a:solidFill>
              </a:rPr>
              <a:t>	&lt;url-pattern&gt;/PATH1/* &lt;/url-pattern&gt; </a:t>
            </a:r>
            <a:endParaRPr lang="zh-CN" altLang="en-US" dirty="0">
              <a:solidFill>
                <a:srgbClr val="FF0066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FF0066"/>
                </a:solidFill>
              </a:rPr>
              <a:t>	&lt;/filter-mapping&gt;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286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需要注意的问题</a:t>
            </a:r>
            <a:endParaRPr lang="zh-CN" altLang="en-US" sz="3600"/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关于过滤器，有以下几个问题需要注意</a:t>
            </a:r>
            <a:endParaRPr lang="zh-CN" altLang="en-US" sz="2800" dirty="0"/>
          </a:p>
          <a:p>
            <a:pPr lvl="1"/>
            <a:r>
              <a:rPr lang="zh-CN" altLang="en-US" dirty="0"/>
              <a:t> 过滤器的初始化和 doFilter 的调用时机</a:t>
            </a:r>
            <a:endParaRPr lang="zh-CN" altLang="en-US" dirty="0"/>
          </a:p>
          <a:p>
            <a:pPr lvl="1"/>
            <a:r>
              <a:rPr lang="zh-CN" altLang="en-US" dirty="0"/>
              <a:t> 过滤器的初始化是在服务器运行的时候自动运行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96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需要注意的问题</a:t>
            </a:r>
            <a:endParaRPr lang="zh-CN" altLang="en-US" sz="3600"/>
          </a:p>
        </p:txBody>
      </p:sp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过滤器常见应用场合总结如下：</a:t>
            </a:r>
            <a:endParaRPr lang="zh-CN" altLang="en-US" sz="2800" dirty="0"/>
          </a:p>
          <a:p>
            <a:pPr lvl="1"/>
            <a:r>
              <a:rPr lang="zh-CN" altLang="en-US" dirty="0"/>
              <a:t> 获取请求数据并操作</a:t>
            </a:r>
            <a:endParaRPr lang="zh-CN" altLang="en-US" dirty="0"/>
          </a:p>
          <a:p>
            <a:pPr lvl="1"/>
            <a:r>
              <a:rPr lang="zh-CN" altLang="en-US" dirty="0"/>
              <a:t> 性能保障</a:t>
            </a:r>
            <a:endParaRPr lang="zh-CN" altLang="en-US" dirty="0"/>
          </a:p>
          <a:p>
            <a:pPr lvl="1"/>
            <a:r>
              <a:rPr lang="zh-CN" altLang="en-US" dirty="0"/>
              <a:t>安全保障</a:t>
            </a:r>
            <a:endParaRPr lang="zh-CN" altLang="en-US" dirty="0"/>
          </a:p>
          <a:p>
            <a:pPr lvl="1"/>
            <a:r>
              <a:rPr lang="zh-CN" altLang="en-US" dirty="0"/>
              <a:t>会话处理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异常处理</a:t>
            </a:r>
            <a:endParaRPr lang="zh-CN" altLang="en-US" sz="3600"/>
          </a:p>
        </p:txBody>
      </p:sp>
      <p:sp>
        <p:nvSpPr>
          <p:cNvPr id="30723" name="文本占位符 3072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在 Web 应用程序中，总会发生各种各样的异常：比如数据库连接失败，0 被作为除数，得到的值是空，或者是数组溢出等等。如果出现了这些异常，系统不做任何处理，显然是不行的。本节将介绍一种异常处理方法，比前面章节中讲解的异常处理更加简便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317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异常处理</a:t>
            </a:r>
            <a:endParaRPr lang="zh-CN" altLang="en-US" sz="3600"/>
          </a:p>
        </p:txBody>
      </p:sp>
      <p:sp>
        <p:nvSpPr>
          <p:cNvPr id="31747" name="文本占位符 3174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异常处理步骤如下：</a:t>
            </a:r>
            <a:endParaRPr lang="zh-CN" altLang="en-US" sz="2800" dirty="0"/>
          </a:p>
          <a:p>
            <a:pPr lvl="1"/>
            <a:r>
              <a:rPr lang="zh-CN" altLang="en-US" dirty="0"/>
              <a:t>  创建一个 error.jsp 页面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zh-CN" altLang="en-US" sz="2000" dirty="0">
                <a:solidFill>
                  <a:srgbClr val="FF0066"/>
                </a:solidFill>
              </a:rPr>
              <a:t>&lt;%@ page language="java" pageEncoding="gb2312" isErrorPage="true"%&gt; 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sz="2000" dirty="0">
                <a:solidFill>
                  <a:srgbClr val="FF0066"/>
                </a:solidFill>
              </a:rPr>
              <a:t>	&lt;html&gt; 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sz="2000" dirty="0">
                <a:solidFill>
                  <a:srgbClr val="FF0066"/>
                </a:solidFill>
              </a:rPr>
              <a:t>	 &lt;body&gt; 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sz="2000" dirty="0">
                <a:solidFill>
                  <a:srgbClr val="FF0066"/>
                </a:solidFill>
              </a:rPr>
              <a:t>	  对不起，您操作错误 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sz="2000" dirty="0">
                <a:solidFill>
                  <a:srgbClr val="FF0066"/>
                </a:solidFill>
              </a:rPr>
              <a:t>	 &lt;/body&gt; 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sz="2000" dirty="0">
                <a:solidFill>
                  <a:srgbClr val="FF0066"/>
                </a:solidFill>
              </a:rPr>
              <a:t>  &lt;/html&gt;</a:t>
            </a:r>
            <a:endParaRPr lang="zh-CN" altLang="en-US" sz="20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327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异常处理</a:t>
            </a:r>
            <a:endParaRPr lang="zh-CN" altLang="en-US" sz="3600"/>
          </a:p>
        </p:txBody>
      </p:sp>
      <p:sp>
        <p:nvSpPr>
          <p:cNvPr id="32771" name="文本占位符 3277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异常处理步骤如下：</a:t>
            </a:r>
            <a:endParaRPr lang="zh-CN" altLang="en-US" dirty="0"/>
          </a:p>
          <a:p>
            <a:pPr lvl="1"/>
            <a:r>
              <a:rPr lang="zh-CN" altLang="en-US" dirty="0"/>
              <a:t> 在 web.xml 中注册该页面</a:t>
            </a:r>
            <a:endParaRPr lang="zh-CN" altLang="en-US" dirty="0"/>
          </a:p>
          <a:p>
            <a:pPr lvl="1">
              <a:buNone/>
            </a:pPr>
            <a:r>
              <a:rPr lang="zh-CN" altLang="en-US" dirty="0">
                <a:solidFill>
                  <a:srgbClr val="FF0066"/>
                </a:solidFill>
              </a:rPr>
              <a:t>&lt;error-page&gt;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66"/>
                </a:solidFill>
              </a:rPr>
              <a:t>	&lt;exception-type&gt;某种 Exception&lt;/exception-type&gt;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66"/>
                </a:solidFill>
              </a:rPr>
              <a:t>	&lt;location&gt;/error.jsp&lt;/location&gt; 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66"/>
                </a:solidFill>
              </a:rPr>
              <a:t>&lt;/error-page&gt;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1046480" y="554355"/>
            <a:ext cx="5822950" cy="685800"/>
          </a:xfrm>
        </p:spPr>
        <p:txBody>
          <a:bodyPr anchor="ctr"/>
          <a:p>
            <a:r>
              <a:rPr lang="zh-CN" altLang="en-US" sz="3600"/>
              <a:t>在 </a:t>
            </a:r>
            <a:r>
              <a:rPr lang="en-US" altLang="zh-CN" sz="3600"/>
              <a:t>Servlet </a:t>
            </a:r>
            <a:r>
              <a:rPr lang="zh-CN" altLang="en-US" sz="3600"/>
              <a:t>内实现跳转</a:t>
            </a:r>
            <a:endParaRPr lang="zh-CN" altLang="en-US" sz="3600"/>
          </a:p>
        </p:txBody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在前面的章节中已经提到，Servlet 是充当控制者(Controller)的角色的，可以用来处理来自 JSP 页面的输入参数，以及从 JavaBean 中读取来自数据库的数据，最后跳转到目标页面。因此，Servlet 为了实现控制者的这一角色，必须要能够实现跳转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本章结束</a:t>
            </a:r>
            <a:endParaRPr lang="zh-CN" altLang="en-US" dirty="0"/>
          </a:p>
        </p:txBody>
      </p:sp>
      <p:sp>
        <p:nvSpPr>
          <p:cNvPr id="33795" name="文本占位符 3379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本章总结</a:t>
            </a:r>
            <a:endParaRPr lang="zh-CN" altLang="en-US" sz="2800" dirty="0"/>
          </a:p>
          <a:p>
            <a:pPr lvl="1"/>
            <a:r>
              <a:rPr lang="zh-CN" altLang="en-US" dirty="0"/>
              <a:t> Servlet 内实现跳转</a:t>
            </a:r>
            <a:endParaRPr lang="zh-CN" altLang="en-US" dirty="0"/>
          </a:p>
          <a:p>
            <a:pPr lvl="1"/>
            <a:r>
              <a:rPr lang="zh-CN" altLang="en-US" dirty="0"/>
              <a:t> ServletContext 获取资源的物理路径</a:t>
            </a:r>
            <a:endParaRPr lang="zh-CN" altLang="en-US" dirty="0"/>
          </a:p>
          <a:p>
            <a:pPr lvl="1"/>
            <a:r>
              <a:rPr lang="zh-CN" altLang="en-US" dirty="0"/>
              <a:t>过滤器</a:t>
            </a:r>
            <a:endParaRPr lang="zh-CN" altLang="en-US" dirty="0"/>
          </a:p>
          <a:p>
            <a:pPr lvl="1"/>
            <a:r>
              <a:rPr lang="zh-CN" altLang="en-US" dirty="0"/>
              <a:t>异常处理</a:t>
            </a:r>
            <a:endParaRPr lang="zh-CN" altLang="en-US" dirty="0"/>
          </a:p>
          <a:p>
            <a:r>
              <a:rPr lang="zh-CN" altLang="en-US" sz="2800" dirty="0"/>
              <a:t>上机习题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/>
              <a:t>在 </a:t>
            </a:r>
            <a:r>
              <a:rPr lang="en-US" altLang="zh-CN" sz="3200"/>
              <a:t>Servlet </a:t>
            </a:r>
            <a:r>
              <a:rPr lang="zh-CN" altLang="en-US" sz="3200"/>
              <a:t>内实现跳转</a:t>
            </a:r>
            <a:endParaRPr lang="zh-CN" altLang="en-US" sz="3200"/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常用的 Servlet 内跳转有 2 种</a:t>
            </a:r>
            <a:endParaRPr lang="zh-CN" altLang="en-US" sz="2800" dirty="0"/>
          </a:p>
          <a:p>
            <a:pPr lvl="1"/>
            <a:r>
              <a:rPr lang="zh-CN" altLang="en-US" dirty="0"/>
              <a:t> </a:t>
            </a:r>
            <a:r>
              <a:rPr lang="zh-CN" altLang="en-US" sz="2800" dirty="0"/>
              <a:t>重定向(对应 JSP 内置对象中的 sendRedirect)</a:t>
            </a:r>
            <a:endParaRPr lang="zh-CN" altLang="en-US" sz="2800" dirty="0"/>
          </a:p>
          <a:p>
            <a:pPr lvl="1">
              <a:buNone/>
            </a:pPr>
            <a:r>
              <a:rPr lang="zh-CN" altLang="en-US" sz="2800" dirty="0"/>
              <a:t>	</a:t>
            </a:r>
            <a:r>
              <a:rPr lang="zh-CN" altLang="en-US" sz="2800" dirty="0">
                <a:solidFill>
                  <a:srgbClr val="FF0066"/>
                </a:solidFill>
              </a:rPr>
              <a:t>response.sendRedirect("URL 地址")； </a:t>
            </a:r>
            <a:endParaRPr lang="zh-CN" altLang="en-US" sz="2800" dirty="0">
              <a:solidFill>
                <a:srgbClr val="FF0066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/>
              <a:t>在 </a:t>
            </a:r>
            <a:r>
              <a:rPr lang="en-US" altLang="zh-CN" sz="3200"/>
              <a:t>Servlet </a:t>
            </a:r>
            <a:r>
              <a:rPr lang="zh-CN" altLang="en-US" sz="3200"/>
              <a:t>内实现跳转</a:t>
            </a:r>
            <a:endParaRPr lang="zh-CN" altLang="en-US" sz="3200"/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 sz="2800" dirty="0"/>
              <a:t>常用的 Servlet 内跳转有 2 种</a:t>
            </a:r>
            <a:endParaRPr lang="zh-CN" altLang="en-US" sz="2800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 </a:t>
            </a:r>
            <a:r>
              <a:rPr lang="zh-CN" altLang="en-US" sz="2800" dirty="0"/>
              <a:t>服务器内跳转(对应 JSP 中的 forward 标签)</a:t>
            </a:r>
            <a:endParaRPr lang="zh-CN" altLang="en-US" sz="2800" dirty="0"/>
          </a:p>
          <a:p>
            <a:pPr lvl="1">
              <a:lnSpc>
                <a:spcPct val="110000"/>
              </a:lnSpc>
              <a:buNone/>
            </a:pPr>
            <a:r>
              <a:rPr lang="zh-CN" altLang="en-US" sz="2800" dirty="0"/>
              <a:t>	</a:t>
            </a:r>
            <a:r>
              <a:rPr lang="zh-CN" altLang="en-US" sz="2000" dirty="0">
                <a:solidFill>
                  <a:srgbClr val="FF0066"/>
                </a:solidFill>
              </a:rPr>
              <a:t>ServletContext application = this.getServletContext(); 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zh-CN" altLang="en-US" sz="2000" dirty="0">
                <a:solidFill>
                  <a:srgbClr val="FF0066"/>
                </a:solidFill>
              </a:rPr>
              <a:t>	RequestDispatcher rd = application.getRequestDispatcher("URL 地址"); 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zh-CN" altLang="en-US" sz="2000" dirty="0">
                <a:solidFill>
                  <a:srgbClr val="FF0066"/>
                </a:solidFill>
              </a:rPr>
              <a:t>	rd.forward(request, response); </a:t>
            </a:r>
            <a:r>
              <a:rPr lang="zh-CN" altLang="en-US" sz="2800" dirty="0">
                <a:solidFill>
                  <a:srgbClr val="FF0066"/>
                </a:solidFill>
              </a:rPr>
              <a:t> </a:t>
            </a:r>
            <a:endParaRPr lang="zh-CN" altLang="en-US" sz="2800" dirty="0">
              <a:solidFill>
                <a:srgbClr val="FF0066"/>
              </a:solidFill>
            </a:endParaRPr>
          </a:p>
          <a:p>
            <a:pPr>
              <a:lnSpc>
                <a:spcPct val="11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/>
              <a:t>在 </a:t>
            </a:r>
            <a:r>
              <a:rPr lang="en-US" altLang="zh-CN" sz="3200"/>
              <a:t>Servlet </a:t>
            </a:r>
            <a:r>
              <a:rPr lang="zh-CN" altLang="en-US" sz="3200"/>
              <a:t>内实现跳转</a:t>
            </a:r>
            <a:endParaRPr lang="zh-CN" altLang="en-US" sz="3200"/>
          </a:p>
        </p:txBody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这两种在 Servlet 内的跳转与 JSP 中提到的跳转是等效的。只是因为一个是位于 JSP 页面中，一个是位于 Servlet 内。需要注意的是，两种情况下的 URL 地址写法不一样。在第一种中，如果写绝对路径，必须将虚拟目录根目录写在里面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/>
              <a:t>在 </a:t>
            </a:r>
            <a:r>
              <a:rPr lang="en-US" altLang="zh-CN" sz="3200"/>
              <a:t>Servlet </a:t>
            </a:r>
            <a:r>
              <a:rPr lang="zh-CN" altLang="en-US" sz="3200"/>
              <a:t>内实现跳转</a:t>
            </a:r>
            <a:endParaRPr lang="zh-CN" altLang="en-US" sz="3200"/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两种方法的适用场合</a:t>
            </a:r>
            <a:endParaRPr lang="zh-CN" altLang="en-US" sz="2800" dirty="0"/>
          </a:p>
          <a:p>
            <a:pPr lvl="1"/>
            <a:r>
              <a:rPr lang="zh-CN" altLang="en-US" dirty="0"/>
              <a:t>当不需要传递参数或者需要跳转到另一个服务器页面时使用重定向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/>
              <a:t>在 </a:t>
            </a:r>
            <a:r>
              <a:rPr lang="en-US" altLang="zh-CN" sz="3200"/>
              <a:t>Servlet </a:t>
            </a:r>
            <a:r>
              <a:rPr lang="zh-CN" altLang="en-US" sz="3200"/>
              <a:t>内实现跳转</a:t>
            </a:r>
            <a:endParaRPr lang="zh-CN" altLang="en-US" sz="3200"/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两种方法的适用场合</a:t>
            </a:r>
            <a:endParaRPr lang="zh-CN" altLang="en-US" dirty="0"/>
          </a:p>
          <a:p>
            <a:pPr lvl="1"/>
            <a:r>
              <a:rPr lang="zh-CN" altLang="en-US" dirty="0"/>
              <a:t>当需要从 A 页面跳转到 B 页面时，存在着大量暂态数据(即在 B 页面显示过后就可以不用的数据)时，为了节省内存，可以使用服务器内跳转，可以避免把很多内容存储在 session中，从而导致服务器内存消耗过大的情况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xfrm>
            <a:off x="1090295" y="631825"/>
            <a:ext cx="5822950" cy="685800"/>
          </a:xfrm>
        </p:spPr>
        <p:txBody>
          <a:bodyPr anchor="ctr"/>
          <a:p>
            <a:r>
              <a:rPr lang="en-US" altLang="zh-CN" sz="3600"/>
              <a:t>ServletContext </a:t>
            </a:r>
            <a:r>
              <a:rPr lang="zh-CN" altLang="en-US" sz="3600"/>
              <a:t>高级功能</a:t>
            </a:r>
            <a:endParaRPr lang="zh-CN" altLang="en-US" sz="3600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ServletContext 是 application 对象所对应的接口，它具有一些高级功能，其中最常见的是获取绝对路径</a:t>
            </a:r>
            <a:endParaRPr lang="zh-CN" altLang="en-US" dirty="0"/>
          </a:p>
          <a:p>
            <a:r>
              <a:rPr lang="zh-CN" altLang="en-US" dirty="0"/>
              <a:t>ServletContext 能够直接获取当前工程中资源在服务器硬盘上的绝对路径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3953</Words>
  <Application>WPS 演示</Application>
  <PresentationFormat/>
  <Paragraphs>205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黑体</vt:lpstr>
      <vt:lpstr>隶书</vt:lpstr>
      <vt:lpstr>微软雅黑</vt:lpstr>
      <vt:lpstr>Calibri</vt:lpstr>
      <vt:lpstr>默认设计模板_2</vt:lpstr>
      <vt:lpstr>第7章</vt:lpstr>
      <vt:lpstr>本课教学内容</vt:lpstr>
      <vt:lpstr>在 Servlet 内实现跳转</vt:lpstr>
      <vt:lpstr>在 Servlet 内实现跳转</vt:lpstr>
      <vt:lpstr>在 Servlet 内实现跳转</vt:lpstr>
      <vt:lpstr>在 Servlet 内实现跳转</vt:lpstr>
      <vt:lpstr>在 Servlet 内实现跳转</vt:lpstr>
      <vt:lpstr>在 Servlet 内实现跳转</vt:lpstr>
      <vt:lpstr>ServletContext 高级功能</vt:lpstr>
      <vt:lpstr>ServletContext 高级功能</vt:lpstr>
      <vt:lpstr>ServletContext 高级功能</vt:lpstr>
      <vt:lpstr>ServletContext 高级功能</vt:lpstr>
      <vt:lpstr>ServletContext 高级功能</vt:lpstr>
      <vt:lpstr>使用过滤器 </vt:lpstr>
      <vt:lpstr>使用过滤器 </vt:lpstr>
      <vt:lpstr>使用过滤器 </vt:lpstr>
      <vt:lpstr>使用过滤器</vt:lpstr>
      <vt:lpstr>编写过滤器</vt:lpstr>
      <vt:lpstr>编写过滤器</vt:lpstr>
      <vt:lpstr>编写过滤器</vt:lpstr>
      <vt:lpstr>过滤器的配置</vt:lpstr>
      <vt:lpstr>过滤器的配置</vt:lpstr>
      <vt:lpstr>过滤器的配置</vt:lpstr>
      <vt:lpstr>过滤器的配置</vt:lpstr>
      <vt:lpstr>需要注意的问题</vt:lpstr>
      <vt:lpstr>需要注意的问题</vt:lpstr>
      <vt:lpstr>异常处理</vt:lpstr>
      <vt:lpstr>异常处理</vt:lpstr>
      <vt:lpstr>异常处理</vt:lpstr>
      <vt:lpstr>本章结束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tangyayuan</dc:creator>
  <cp:lastModifiedBy>tangyayuan</cp:lastModifiedBy>
  <cp:revision>20</cp:revision>
  <dcterms:created xsi:type="dcterms:W3CDTF">2010-11-14T15:02:00Z</dcterms:created>
  <dcterms:modified xsi:type="dcterms:W3CDTF">2017-09-27T01:47:32Z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