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3"/>
  </p:handoutMasterIdLst>
  <p:sldIdLst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99FF"/>
    <a:srgbClr val="087EBB"/>
    <a:srgbClr val="00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6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2620645" y="2118360"/>
            <a:ext cx="2895600" cy="1219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lvl="0">
              <a:defRPr sz="4400"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/>
              <a:t>第几章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2158365" y="3500755"/>
            <a:ext cx="5638800" cy="6858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anchor="t"/>
          <a:lstStyle>
            <a:lvl1pPr marL="0" lvl="0" indent="0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1pPr>
            <a:lvl2pPr marL="457200" lvl="1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2pPr>
            <a:lvl3pPr marL="914400" lvl="2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3pPr>
            <a:lvl4pPr marL="1371600" lvl="3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4pPr>
            <a:lvl5pPr marL="1828800" lvl="4" indent="0" algn="ctr">
              <a:buNone/>
              <a:defRPr sz="4000">
                <a:solidFill>
                  <a:schemeClr val="accent2"/>
                </a:solidFill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/>
              <a:t>章标题章标题章标题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2410" y="4829175"/>
            <a:ext cx="1600200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3520" y="148590"/>
            <a:ext cx="2400300" cy="277114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345690" y="3337560"/>
            <a:ext cx="5626735" cy="76200"/>
            <a:chOff x="1733" y="2040"/>
            <a:chExt cx="8861" cy="120"/>
          </a:xfrm>
        </p:grpSpPr>
        <p:sp>
          <p:nvSpPr>
            <p:cNvPr id="2" name="矩形 1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609600"/>
            <a:ext cx="20955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6165022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447800"/>
            <a:ext cx="410718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236345" y="592455"/>
            <a:ext cx="457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标题标题标题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 </a:t>
            </a:r>
            <a:r>
              <a:rPr lang="zh-CN" altLang="en-US"/>
              <a:t>第一级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7650" y="533400"/>
            <a:ext cx="791845" cy="744855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1100455" y="1295400"/>
            <a:ext cx="5972175" cy="76200"/>
            <a:chOff x="1733" y="2040"/>
            <a:chExt cx="8861" cy="120"/>
          </a:xfrm>
        </p:grpSpPr>
        <p:sp>
          <p:nvSpPr>
            <p:cNvPr id="4" name="矩形 3"/>
            <p:cNvSpPr/>
            <p:nvPr userDrawn="1"/>
          </p:nvSpPr>
          <p:spPr>
            <a:xfrm>
              <a:off x="1733" y="2040"/>
              <a:ext cx="2493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4226" y="2040"/>
              <a:ext cx="1314" cy="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540" y="2040"/>
              <a:ext cx="5055" cy="120"/>
            </a:xfrm>
            <a:prstGeom prst="rect">
              <a:avLst/>
            </a:prstGeom>
            <a:solidFill>
              <a:srgbClr val="33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0" i="0" u="none" kern="120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w"/>
        <a:defRPr sz="3200" b="0" i="0" u="none" kern="1200" baseline="0">
          <a:solidFill>
            <a:srgbClr val="080808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400" b="1" i="0" u="none" kern="1200" baseline="0">
          <a:solidFill>
            <a:srgbClr val="333333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"/>
        <a:defRPr sz="2000" b="0" i="0" u="none" kern="1200" baseline="0">
          <a:solidFill>
            <a:srgbClr val="333333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/>
            <a:r>
              <a:rPr lang="zh-CN" altLang="en-US" kern="1200" baseline="0" dirty="0">
                <a:latin typeface="Arial" panose="020B0604020202020204" pitchFamily="34" charset="0"/>
                <a:ea typeface="隶书" panose="02010509060101010101" pitchFamily="1" charset="-122"/>
              </a:rPr>
              <a:t>第8章</a:t>
            </a:r>
            <a:endParaRPr lang="zh-CN" altLang="en-US" kern="1200" baseline="0" dirty="0"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3304223" y="3484880"/>
            <a:ext cx="3921125" cy="1235075"/>
          </a:xfrm>
        </p:spPr>
        <p:txBody>
          <a:bodyPr anchor="t"/>
          <a:p>
            <a:pPr defTabSz="914400"/>
            <a:r>
              <a:rPr lang="en-US" altLang="zh-CN" kern="1200" baseline="0">
                <a:latin typeface="Arial" panose="020B0604020202020204" pitchFamily="34" charset="0"/>
                <a:ea typeface="黑体" panose="02010609060101010101" pitchFamily="2" charset="-122"/>
              </a:rPr>
              <a:t>EL&amp;JSTL</a:t>
            </a:r>
            <a:endParaRPr lang="en-US" altLang="zh-CN" kern="1200" baseline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关系运算符</a:t>
            </a:r>
            <a:endParaRPr lang="zh-CN" altLang="en-US"/>
          </a:p>
        </p:txBody>
      </p:sp>
      <p:sp>
        <p:nvSpPr>
          <p:cNvPr id="13315" name="文本占位符 13314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12175" cy="4419600"/>
          </a:xfrm>
        </p:spPr>
        <p:txBody>
          <a:bodyPr/>
          <a:p>
            <a:r>
              <a:rPr lang="zh-CN" altLang="en-US" sz="2800" dirty="0"/>
              <a:t>EL 的关系运算符</a:t>
            </a:r>
            <a:endParaRPr lang="zh-CN" altLang="en-US" sz="2800" dirty="0"/>
          </a:p>
          <a:p>
            <a:pPr lvl="1">
              <a:buNone/>
            </a:pPr>
            <a:endParaRPr lang="zh-CN" altLang="en-US" sz="2800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08685" y="2279015"/>
            <a:ext cx="7325995" cy="28009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逻辑运算符</a:t>
            </a:r>
            <a:endParaRPr lang="zh-CN" altLang="en-US"/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83613" cy="4419600"/>
          </a:xfrm>
        </p:spPr>
        <p:txBody>
          <a:bodyPr/>
          <a:p>
            <a:r>
              <a:rPr lang="zh-CN" altLang="en-US" sz="2800" dirty="0"/>
              <a:t>EL 运算中的逻辑运算符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4340" name="内容占位符 14339" descr="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9750" y="2492375"/>
            <a:ext cx="7993063" cy="2447925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其他运算符</a:t>
            </a:r>
            <a:endParaRPr lang="zh-CN" altLang="en-US" sz="360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EL 运算中还有其他常用的运算符</a:t>
            </a:r>
            <a:endParaRPr lang="zh-CN" altLang="en-US" sz="2800" dirty="0"/>
          </a:p>
          <a:p>
            <a:pPr lvl="1"/>
            <a:r>
              <a:rPr lang="zh-CN" altLang="en-US" dirty="0"/>
              <a:t> 	条件运算符。基本语法如下：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${A?B:C}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上面语法的意思是，如果 A 为真的话，则整个表达式的值为 B 的值，否则就是 C 的值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其他运算符</a:t>
            </a:r>
            <a:endParaRPr lang="zh-CN" altLang="en-US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EL 运算中还有其他常用的运算符</a:t>
            </a:r>
            <a:endParaRPr lang="zh-CN" altLang="en-US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dirty="0"/>
              <a:t>empty 运算符。基本语法如下：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 </a:t>
            </a:r>
            <a:r>
              <a:rPr lang="zh-CN" altLang="en-US" dirty="0">
                <a:solidFill>
                  <a:srgbClr val="FF0066"/>
                </a:solidFill>
              </a:rPr>
              <a:t>${ empty A }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	empty 运算符的规则是：如果 A 为 null 时，返回 true；如果 A 不存在时，返回 true；如果 A 为空字符串时，返回 true；如果 A 为空数组时，返回 true；否则，返回 false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数据访问</a:t>
            </a:r>
            <a:endParaRPr lang="zh-CN" altLang="en-US"/>
          </a:p>
        </p:txBody>
      </p:sp>
      <p:sp>
        <p:nvSpPr>
          <p:cNvPr id="17411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440738" cy="4419600"/>
          </a:xfrm>
        </p:spPr>
        <p:txBody>
          <a:bodyPr/>
          <a:p>
            <a:r>
              <a:rPr lang="zh-CN" altLang="en-US" sz="2800" dirty="0"/>
              <a:t>对象的作用域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10260" y="2294255"/>
            <a:ext cx="7178040" cy="2416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访问 </a:t>
            </a:r>
            <a:r>
              <a:rPr lang="en-US" altLang="zh-CN" sz="3600"/>
              <a:t>JavaBean</a:t>
            </a:r>
            <a:endParaRPr lang="en-US" altLang="zh-CN" sz="360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使用 EL 表达式访问 JavaBean，基本语法如下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    	</a:t>
            </a:r>
            <a:r>
              <a:rPr lang="zh-CN" altLang="en-US" dirty="0">
                <a:solidFill>
                  <a:srgbClr val="FF0066"/>
                </a:solidFill>
              </a:rPr>
              <a:t>${bean.property}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endParaRPr lang="zh-CN" altLang="en-US" sz="2800" i="1" dirty="0">
              <a:solidFill>
                <a:schemeClr val="hlink"/>
              </a:solidFill>
            </a:endParaRPr>
          </a:p>
          <a:p>
            <a:pPr lvl="1">
              <a:buNone/>
            </a:pPr>
            <a:r>
              <a:rPr lang="zh-CN" altLang="en-US" sz="2800" i="1" dirty="0">
                <a:solidFill>
                  <a:schemeClr val="hlink"/>
                </a:solidFill>
              </a:rPr>
              <a:t>        *具体的代码示例见课本</a:t>
            </a:r>
            <a:endParaRPr lang="zh-CN" altLang="en-US" sz="2800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访问集合</a:t>
            </a:r>
            <a:endParaRPr lang="zh-CN" altLang="en-US" sz="360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使用 EL 表达式来获取集合数据，其基本语法如下：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</a:t>
            </a:r>
            <a:r>
              <a:rPr lang="zh-CN" altLang="en-US" sz="2800" dirty="0">
                <a:solidFill>
                  <a:srgbClr val="FF0066"/>
                </a:solidFill>
              </a:rPr>
              <a:t>  ${collection[elementName]} </a:t>
            </a:r>
            <a:endParaRPr lang="zh-CN" altLang="en-US" sz="28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其他隐含对象</a:t>
            </a:r>
            <a:endParaRPr lang="zh-CN" altLang="en-US"/>
          </a:p>
        </p:txBody>
      </p:sp>
      <p:sp>
        <p:nvSpPr>
          <p:cNvPr id="20483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656638" cy="4419600"/>
          </a:xfrm>
        </p:spPr>
        <p:txBody>
          <a:bodyPr/>
          <a:p>
            <a:r>
              <a:rPr lang="zh-CN" altLang="en-US" sz="2800" dirty="0"/>
              <a:t>常见的其他的隐含对象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20484" name="内容占位符 20483" descr="2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5650" y="2492375"/>
            <a:ext cx="7848600" cy="2476500"/>
          </a:xfr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其他隐含对象</a:t>
            </a:r>
            <a:endParaRPr lang="zh-CN" altLang="en-US" sz="360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常用的</a:t>
            </a:r>
            <a:endParaRPr lang="zh-CN" altLang="en-US" sz="2800" dirty="0"/>
          </a:p>
          <a:p>
            <a:pPr lvl="1"/>
            <a:r>
              <a:rPr lang="zh-CN" altLang="en-US" dirty="0"/>
              <a:t> param 对象获得参数。如：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FF0066"/>
                </a:solidFill>
              </a:rPr>
              <a:t>&lt;a href="paramExample2.jsp?m=3&amp;n=4"/&gt;到达 paramExample2.jsp 页面</a:t>
            </a:r>
            <a:endParaRPr lang="zh-CN" altLang="en-US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 cookie 对象获得值。如：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rgbClr val="FF0066"/>
                </a:solidFill>
              </a:rPr>
              <a:t> ${cookie.account.value }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 </a:t>
            </a:r>
            <a:r>
              <a:rPr lang="en-US" altLang="zh-CN" sz="3600"/>
              <a:t>JSTL</a:t>
            </a:r>
            <a:endParaRPr lang="en-US" altLang="zh-CN" sz="360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JSTL 是标准的已制定好的标签库，可以应用于各种领域，如：基本输入输出、流程控制、循环、XML 文件剖析、数据库查询及国际化和文字格式标准化等应用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本课教学内容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400" dirty="0"/>
              <a:t>认识表达式语言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基本运算符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数据访问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认识JSTL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核心标签库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XML标签库的简介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国际化标签库简介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数据库标签简介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函数标签库简介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认识 </a:t>
            </a:r>
            <a:r>
              <a:rPr lang="en-US" altLang="zh-CN"/>
              <a:t>JSTL</a:t>
            </a:r>
            <a:endParaRPr lang="en-US" altLang="zh-CN"/>
          </a:p>
        </p:txBody>
      </p:sp>
      <p:sp>
        <p:nvSpPr>
          <p:cNvPr id="23555" name="文本占位符 23554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83613" cy="4419600"/>
          </a:xfrm>
        </p:spPr>
        <p:txBody>
          <a:bodyPr/>
          <a:p>
            <a:r>
              <a:rPr lang="zh-CN" altLang="en-US" sz="2800" dirty="0"/>
              <a:t>JSTL 所提供的标签库主要分为五大类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5350" y="2491740"/>
            <a:ext cx="7353300" cy="2481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 </a:t>
            </a:r>
            <a:r>
              <a:rPr lang="en-US" altLang="zh-CN" sz="3600"/>
              <a:t>JSTL</a:t>
            </a:r>
            <a:endParaRPr lang="en-US" altLang="zh-CN" sz="360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800" dirty="0"/>
              <a:t>使用 JSTL 必须使用 taglib 指令，taglib 指令的作用是声明 JSP 文件使用的标签库，同时引入该标签库，并指定标签的前缀。以声明核心标签库 core 为例，其基本语法如下： </a:t>
            </a:r>
            <a:endParaRPr lang="zh-CN" altLang="en-US" sz="2800" dirty="0"/>
          </a:p>
          <a:p>
            <a:pPr>
              <a:lnSpc>
                <a:spcPct val="110000"/>
              </a:lnSpc>
              <a:buNone/>
            </a:pP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FF0066"/>
                </a:solidFill>
              </a:rPr>
              <a:t>&lt;%@ taglib prefix="c" uri="http://java.sun.com/jsp/jstl/core"%&gt;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核心标签库</a:t>
            </a:r>
            <a:endParaRPr lang="zh-CN" altLang="en-US"/>
          </a:p>
        </p:txBody>
      </p:sp>
      <p:sp>
        <p:nvSpPr>
          <p:cNvPr id="25603" name="文本占位符 2560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12175" cy="4419600"/>
          </a:xfrm>
        </p:spPr>
        <p:txBody>
          <a:bodyPr/>
          <a:p>
            <a:r>
              <a:rPr lang="zh-CN" altLang="en-US" sz="2800" dirty="0"/>
              <a:t>核心标签库分类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25604" name="内容占位符 25603" descr="2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89038" y="2133600"/>
            <a:ext cx="6624637" cy="4103688"/>
          </a:xfr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838200" y="609600"/>
            <a:ext cx="6686550" cy="685800"/>
          </a:xfrm>
        </p:spPr>
        <p:txBody>
          <a:bodyPr anchor="ctr"/>
          <a:p>
            <a:r>
              <a:rPr lang="zh-CN" altLang="en-US" sz="3600"/>
              <a:t>用核心标签进行基本数据操作</a:t>
            </a:r>
            <a:endParaRPr lang="zh-CN" altLang="en-US" sz="3600"/>
          </a:p>
        </p:txBody>
      </p:sp>
      <p:sp>
        <p:nvSpPr>
          <p:cNvPr id="26627" name="文本占位符 2662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用核心标签库基本数据操作标签</a:t>
            </a:r>
            <a:endParaRPr lang="zh-CN" altLang="en-US" sz="2800" dirty="0"/>
          </a:p>
          <a:p>
            <a:pPr lvl="1"/>
            <a:r>
              <a:rPr lang="zh-CN" altLang="en-US" dirty="0"/>
              <a:t>  </a:t>
            </a:r>
            <a:r>
              <a:rPr lang="zh-CN" altLang="en-US" sz="2000" dirty="0"/>
              <a:t>&lt;c:out&gt;标签主要用来显示数据的内容，就像是  &lt;%=表达式%&gt;  一样，其基本语法格式  </a:t>
            </a:r>
            <a:endParaRPr lang="zh-CN" altLang="en-US" sz="2000" dirty="0"/>
          </a:p>
          <a:p>
            <a:pPr lvl="1">
              <a:buNone/>
            </a:pPr>
            <a:r>
              <a:rPr lang="zh-CN" altLang="en-US" sz="2000" dirty="0"/>
              <a:t>     	</a:t>
            </a:r>
            <a:r>
              <a:rPr lang="zh-CN" altLang="en-US" sz="2000" dirty="0">
                <a:solidFill>
                  <a:srgbClr val="FF0066"/>
                </a:solidFill>
              </a:rPr>
              <a:t>&lt;c:out value="变量名"&gt; &lt;/c:out&gt;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/>
            <a:r>
              <a:rPr lang="zh-CN" altLang="en-US" sz="2000" dirty="0"/>
              <a:t> 	&lt;c:set&gt; 标签用于对变量或 JavaBean 中的变量属性赋值。&lt;c:set&gt;标签中包含以下的属性：value、target、property、var 以及 scope。如： </a:t>
            </a:r>
            <a:endParaRPr lang="zh-CN" altLang="en-US" sz="2000" dirty="0"/>
          </a:p>
          <a:p>
            <a:pPr lvl="1">
              <a:buNone/>
            </a:pPr>
            <a:r>
              <a:rPr lang="zh-CN" altLang="en-US" sz="2000" dirty="0"/>
              <a:t>	</a:t>
            </a:r>
            <a:r>
              <a:rPr lang="zh-CN" altLang="en-US" sz="2000" dirty="0">
                <a:solidFill>
                  <a:srgbClr val="FF0066"/>
                </a:solidFill>
              </a:rPr>
              <a:t>&lt;c:set value="欢迎" scope="session" var="msg"&gt;&lt;/c:set&gt;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&lt;c:out value="${msg}"&gt;&lt;/c:out&gt;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xfrm>
            <a:off x="838200" y="609600"/>
            <a:ext cx="6759575" cy="685800"/>
          </a:xfrm>
        </p:spPr>
        <p:txBody>
          <a:bodyPr anchor="ctr"/>
          <a:p>
            <a:r>
              <a:rPr lang="zh-CN" altLang="en-US" sz="3600"/>
              <a:t>用核心标签进行基本数据操作</a:t>
            </a:r>
            <a:endParaRPr lang="zh-CN" altLang="en-US" sz="3600"/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xfrm>
            <a:off x="179388" y="1123950"/>
            <a:ext cx="7637462" cy="4752975"/>
          </a:xfrm>
        </p:spPr>
        <p:txBody>
          <a:bodyPr/>
          <a:p>
            <a:pPr>
              <a:lnSpc>
                <a:spcPct val="100000"/>
              </a:lnSpc>
              <a:buNone/>
            </a:pP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sz="2800" dirty="0"/>
              <a:t> 	&lt;c:remove&gt;标签用于删除存在于 scope 中的变量。&lt;c:remove/&gt;标签中包含两个属性：var 以及 scope，分别表示需要删除的变量名以及变量的作用范围。如下代码： </a:t>
            </a:r>
            <a:endParaRPr lang="zh-CN" altLang="en-US" sz="2800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sz="2800" dirty="0"/>
              <a:t>	</a:t>
            </a:r>
            <a:r>
              <a:rPr lang="zh-CN" altLang="en-US" sz="2000" dirty="0">
                <a:solidFill>
                  <a:srgbClr val="FF0066"/>
                </a:solidFill>
              </a:rPr>
              <a:t>&lt;%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     session.setAttribute("msg", "欢迎");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%&gt;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    &lt;c:remove var="msg" scope="session" /&gt;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81725" cy="685800"/>
          </a:xfrm>
        </p:spPr>
        <p:txBody>
          <a:bodyPr anchor="ctr"/>
          <a:p>
            <a:r>
              <a:rPr lang="zh-CN" altLang="en-US" sz="3600"/>
              <a:t>用核心标签进行流程控制 </a:t>
            </a:r>
            <a:endParaRPr lang="zh-CN" altLang="en-US" sz="360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&lt;c:if&gt;标签用于简单的条件语句。其基本语法如下：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FF0066"/>
                </a:solidFill>
              </a:rPr>
              <a:t>&lt;c:if test="${判断条件}"&gt;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FF0066"/>
                </a:solidFill>
              </a:rPr>
              <a:t>	&lt;/c:if&gt;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81725" cy="685800"/>
          </a:xfrm>
        </p:spPr>
        <p:txBody>
          <a:bodyPr anchor="ctr"/>
          <a:p>
            <a:r>
              <a:rPr lang="zh-CN" altLang="en-US" sz="3600"/>
              <a:t>用核心标签进行流程控制 </a:t>
            </a:r>
            <a:endParaRPr lang="zh-CN" altLang="en-US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&lt;c:choose&gt;、&lt;c:when&gt;和&lt;c:otherwise&gt;这三个标签通常会一起使用，它们用于实现复杂条件判断语句，类似"if-elseif"的条件语句。它们的基本用法如下： </a:t>
            </a:r>
            <a:endParaRPr lang="zh-CN" altLang="en-US" sz="2800" dirty="0"/>
          </a:p>
          <a:p>
            <a:pPr lvl="1">
              <a:buNone/>
            </a:pPr>
            <a:r>
              <a:rPr lang="zh-CN" altLang="en-US" sz="2100" dirty="0"/>
              <a:t>	</a:t>
            </a:r>
            <a:r>
              <a:rPr lang="zh-CN" altLang="en-US" sz="2500" dirty="0">
                <a:solidFill>
                  <a:srgbClr val="FF0066"/>
                </a:solidFill>
              </a:rPr>
              <a:t>&lt;c:choose&gt; </a:t>
            </a:r>
            <a:endParaRPr lang="zh-CN" altLang="en-US" sz="2500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sz="2500" dirty="0">
                <a:solidFill>
                  <a:srgbClr val="FF0066"/>
                </a:solidFill>
              </a:rPr>
              <a:t>	&lt;c:when test="${条件 1}"&gt;体&lt;/c:when&gt; </a:t>
            </a:r>
            <a:r>
              <a:rPr lang="zh-CN" altLang="en-US" sz="2100" dirty="0">
                <a:solidFill>
                  <a:srgbClr val="FF0066"/>
                </a:solidFill>
              </a:rPr>
              <a:t>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81725" cy="685800"/>
          </a:xfrm>
        </p:spPr>
        <p:txBody>
          <a:bodyPr anchor="ctr"/>
          <a:p>
            <a:r>
              <a:rPr lang="zh-CN" altLang="en-US" sz="3600"/>
              <a:t>用核心标签进行流程控制 </a:t>
            </a:r>
            <a:endParaRPr lang="zh-CN" altLang="en-US"/>
          </a:p>
        </p:txBody>
      </p:sp>
      <p:sp>
        <p:nvSpPr>
          <p:cNvPr id="30723" name="文本占位符 3072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&lt;c:forEach&gt;为循环控制标签，功能是将集合(Collection)中的成员顺序浏览一遍，在实际 应用开发中，其使用频率最高。基本语法如下： </a:t>
            </a:r>
            <a:r>
              <a:rPr lang="zh-CN" altLang="en-US" sz="2400" dirty="0">
                <a:solidFill>
                  <a:srgbClr val="FF0066"/>
                </a:solidFill>
              </a:rPr>
              <a:t>&lt;c:forEach var="元素名" items="集合名" begin="起 始" end="结束" step="步长"&gt; </a:t>
            </a:r>
            <a:endParaRPr lang="zh-CN" altLang="en-US" sz="24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0066"/>
                </a:solidFill>
              </a:rPr>
              <a:t>              体 </a:t>
            </a:r>
            <a:endParaRPr lang="zh-CN" altLang="en-US" sz="24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0066"/>
                </a:solidFill>
              </a:rPr>
              <a:t>	&lt; /c:forEach&gt; </a:t>
            </a:r>
            <a:r>
              <a:rPr lang="zh-CN" altLang="en-US" sz="2500" dirty="0">
                <a:solidFill>
                  <a:srgbClr val="FF0066"/>
                </a:solidFill>
              </a:rPr>
              <a:t> </a:t>
            </a:r>
            <a:r>
              <a:rPr lang="zh-CN" altLang="en-US" sz="1900" dirty="0">
                <a:solidFill>
                  <a:srgbClr val="FF0066"/>
                </a:solidFill>
              </a:rPr>
              <a:t>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81725" cy="685800"/>
          </a:xfrm>
        </p:spPr>
        <p:txBody>
          <a:bodyPr anchor="ctr"/>
          <a:p>
            <a:r>
              <a:rPr lang="zh-CN" altLang="en-US" sz="3600"/>
              <a:t>用核心标签进行流程控制 </a:t>
            </a:r>
            <a:endParaRPr lang="zh-CN" altLang="en-US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dirty="0"/>
              <a:t>&lt;c:forTokens&gt;标签是用来浏览字符串中所有的成员，其成员是由分隔符  delims  所分隔 的。其基本语法如下： </a:t>
            </a:r>
            <a:endParaRPr lang="zh-CN" altLang="en-US" dirty="0"/>
          </a:p>
          <a:p>
            <a:pPr>
              <a:lnSpc>
                <a:spcPct val="100000"/>
              </a:lnSpc>
              <a:buNone/>
            </a:pPr>
            <a:r>
              <a:rPr lang="zh-CN" altLang="en-US" dirty="0"/>
              <a:t>	</a:t>
            </a:r>
            <a:r>
              <a:rPr lang="zh-CN" altLang="en-US" sz="2800" dirty="0">
                <a:solidFill>
                  <a:srgbClr val="FF0066"/>
                </a:solidFill>
              </a:rPr>
              <a:t>&lt;c:forTokens items="字符串" delims="分隔符" var="子串名"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FF0066"/>
                </a:solidFill>
              </a:rPr>
              <a:t>	begin="起始" end="结束" step="步长"&gt;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FF0066"/>
                </a:solidFill>
              </a:rPr>
              <a:t>	体 </a:t>
            </a:r>
            <a:endParaRPr lang="zh-CN" altLang="en-US" sz="2800" dirty="0">
              <a:solidFill>
                <a:srgbClr val="FF0066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FF0066"/>
                </a:solidFill>
              </a:rPr>
              <a:t>	&lt;/c:forTokens&gt; </a:t>
            </a:r>
            <a:r>
              <a:rPr lang="zh-CN" altLang="en-US" sz="2400" dirty="0">
                <a:solidFill>
                  <a:srgbClr val="FF0066"/>
                </a:solidFill>
              </a:rPr>
              <a:t> </a:t>
            </a:r>
            <a:r>
              <a:rPr lang="zh-CN" altLang="en-US" sz="2100" dirty="0">
                <a:solidFill>
                  <a:srgbClr val="FF0066"/>
                </a:solidFill>
              </a:rPr>
              <a:t> </a:t>
            </a:r>
            <a:r>
              <a:rPr lang="zh-CN" altLang="en-US" sz="1900" dirty="0">
                <a:solidFill>
                  <a:srgbClr val="FF0066"/>
                </a:solidFill>
              </a:rPr>
              <a:t>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XML </a:t>
            </a:r>
            <a:r>
              <a:rPr lang="zh-CN" altLang="en-US"/>
              <a:t>标签库简介</a:t>
            </a:r>
            <a:endParaRPr lang="zh-CN" altLang="en-US"/>
          </a:p>
        </p:txBody>
      </p:sp>
      <p:sp>
        <p:nvSpPr>
          <p:cNvPr id="32771" name="文本占位符 32770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583613" cy="4419600"/>
          </a:xfrm>
        </p:spPr>
        <p:txBody>
          <a:bodyPr/>
          <a:p>
            <a:r>
              <a:rPr lang="zh-CN" altLang="en-US" sz="2800" dirty="0"/>
              <a:t>XML标签库分类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853440" y="2297430"/>
            <a:ext cx="6235065" cy="34442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认识表达式语言</a:t>
            </a:r>
            <a:endParaRPr lang="zh-CN" altLang="en-US" sz="3600"/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EL  全名为 Expression Language，原本是 JSTL 1.0（JavaServer Pages Standard Tag Library）为方便存取数据所自定义的语言，后来成了 JSP 标准的一部分，如今 EL 已经是一项成熟、标准的技术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XML </a:t>
            </a:r>
            <a:r>
              <a:rPr lang="zh-CN" altLang="en-US" sz="3600"/>
              <a:t>标签库简介</a:t>
            </a:r>
            <a:endParaRPr lang="zh-CN" altLang="en-US" sz="360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400" dirty="0"/>
              <a:t>这些标签的基本功能如下</a:t>
            </a:r>
            <a:r>
              <a:rPr lang="zh-CN" altLang="en-US" sz="2000" dirty="0"/>
              <a:t>： 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	1：&lt;x:parse&gt;：解析 XML 文件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	2. &lt;x:out&gt;：在&lt;x:parse&gt;解析后保存的变量中取得指定的 XML 文件内容，并显示在页面 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	3. &lt;x:set&gt;：将某个 XML 文件中元素的实体内容或属性保存到变量中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	4. &lt;x:if&gt;：由 XPath 的判断得到结果，根据情况决定是否显示其标签所包含的内容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	5. &lt;x:choose&gt;、&lt;x:when&gt;和&lt;x:otherwise&gt;：通常会放在一起使用，功能跟核心标签库中 的&lt;c:choose&gt;、&lt;c:when&gt;和&lt;c:otherwise&gt;相似，也是提供"if-else if"语句的功能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     6. &lt;x:forEach&gt;：对 XML 文件元素进行循环控制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国际化标签库简介</a:t>
            </a:r>
            <a:endParaRPr lang="zh-CN" altLang="en-US"/>
          </a:p>
        </p:txBody>
      </p:sp>
      <p:sp>
        <p:nvSpPr>
          <p:cNvPr id="34819" name="文本占位符 34818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440738" cy="4419600"/>
          </a:xfrm>
        </p:spPr>
        <p:txBody>
          <a:bodyPr/>
          <a:p>
            <a:r>
              <a:rPr lang="zh-CN" altLang="en-US" sz="2800" dirty="0"/>
              <a:t>国际化标签库简介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34820" name="内容占位符 34819" descr="3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33500" y="2276475"/>
            <a:ext cx="6191250" cy="3529013"/>
          </a:xfr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358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国际化标签库简介</a:t>
            </a:r>
            <a:endParaRPr lang="zh-CN" altLang="en-US" sz="3600"/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 dirty="0"/>
              <a:t>最常见的标签功能如下： </a:t>
            </a: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1. &lt;fmt:setLocale&gt;：用来设置 Locale 环境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2. &lt;fmt:bundle&gt;和&lt;fmt:setBundle&gt;：对资源文件进行绑定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3. &lt;fmt:message&gt;：显示资源文件中定义的消息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4．&lt;fmt:param&gt;：位于&lt;fmt:message&gt;标签内，为该消息提供参数值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5. &lt;fmt:requestEncoding&gt;：为请求设置字符编码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6. &lt;fmt:timeZone&gt;和&lt;fmt:setTimeZone&gt;：用于设定时区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7. &lt;fmt:formatNumber&gt;：对数字进行格式化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8. &lt;fmt:parseNumber&gt;：用于解析数字，其功能与&lt;fmt:formatNumber&gt;标签正好相反 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9. &lt;fmt:formatDate&gt;：用于格式化日期</a:t>
            </a:r>
            <a:endParaRPr lang="zh-CN" alt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10. &lt;fmt:parseDate&gt;：功能与&lt;fmt:formatDate&gt;标签相反</a:t>
            </a:r>
            <a:endParaRPr lang="zh-CN" altLang="en-US" sz="18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数据库标签库简介</a:t>
            </a:r>
            <a:endParaRPr lang="zh-CN" altLang="en-US" sz="3600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800" dirty="0"/>
              <a:t>数据库标签库可以为程序员提供在 JSP 程序中与数据库进行交互的功能。然而，由于与 数据库的交互的工作本身属于业务逻辑层，因此，数据库标签库其实是违背了多层框架的思 想。 数据库标签库包含  6  个标签： &lt;sql:setDateSource&gt; 、 &lt;sql:query&gt; 、 &lt;sql:update&gt; 、 &lt;sql:transaction&gt;、&lt;sql:param&gt;以及&lt;sql:dateParam&gt;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函数标签库简介</a:t>
            </a:r>
            <a:endParaRPr lang="zh-CN" altLang="en-US"/>
          </a:p>
        </p:txBody>
      </p:sp>
      <p:sp>
        <p:nvSpPr>
          <p:cNvPr id="37891" name="文本占位符 37890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367713" cy="4419600"/>
          </a:xfrm>
        </p:spPr>
        <p:txBody>
          <a:bodyPr/>
          <a:p>
            <a:r>
              <a:rPr lang="zh-CN" altLang="en-US" sz="2800" dirty="0"/>
              <a:t>函数标签库分类</a:t>
            </a:r>
            <a:endParaRPr lang="zh-CN" altLang="en-US" sz="2800" dirty="0"/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37892" name="内容占位符 37891" descr="3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73138" y="2133600"/>
            <a:ext cx="6480175" cy="4176713"/>
          </a:xfr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函数标签库简介</a:t>
            </a:r>
            <a:endParaRPr lang="zh-CN" altLang="en-US" sz="3600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函数标签库的基本使用</a:t>
            </a:r>
            <a:endParaRPr lang="zh-CN" altLang="en-US" sz="2800" dirty="0"/>
          </a:p>
          <a:p>
            <a:pPr lvl="1">
              <a:buNone/>
            </a:pPr>
            <a:r>
              <a:rPr lang="zh-CN" altLang="en-US" dirty="0"/>
              <a:t>&lt;fn:length&gt;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${fn:length(对象) }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&lt;fn:contains&gt;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${fn:contains("源字符串","子字符串") }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&lt;fn: containsIgnoreCase&gt;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FF0066"/>
                </a:solidFill>
              </a:rPr>
              <a:t>${fn:containsIgnoreCase("源字符串","子字符串") }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函数标签库简介</a:t>
            </a:r>
            <a:endParaRPr lang="zh-CN" altLang="en-US" sz="3600"/>
          </a:p>
        </p:txBody>
      </p:sp>
      <p:sp>
        <p:nvSpPr>
          <p:cNvPr id="39939" name="文本占位符 3993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函数标签库的基本使用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&lt;fn:startsWith&gt;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${fn:startsWith("源字符串", "指定字符串") }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 &lt;fn:endsWith&gt;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${fn:endsWith("源字符串", "指定字符串") }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&lt;fn:escapeXml&gt;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FF0066"/>
                </a:solidFill>
              </a:rPr>
              <a:t> ${fn:escapeXml(特殊字符) }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函数标签库简介</a:t>
            </a:r>
            <a:endParaRPr lang="zh-CN" altLang="en-US" sz="3600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函数标签库的基本使用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&lt;fn:indexOf&gt;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${fn:indexOf("源字符串", "指定字符串") }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&lt;fn:join&gt; 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${fn:join(数组, "分隔符") }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&lt;fn:replace&gt;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${fn:replace("源字符串","被替换字符串","替换字符串") }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函数标签库简介</a:t>
            </a:r>
            <a:endParaRPr lang="zh-CN" altLang="en-US" sz="3600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函数标签库的基本使用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&lt;fn:split&gt; 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	${fn:split("源字符串","分隔符") }  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&lt;fn:substring&gt;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 </a:t>
            </a:r>
            <a:r>
              <a:rPr lang="zh-CN" altLang="en-US" dirty="0">
                <a:solidFill>
                  <a:srgbClr val="FF0066"/>
                </a:solidFill>
              </a:rPr>
              <a:t>${fn:substring("源字符串",起始位置，结束位置) }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&lt;fn:substringAfter&gt;  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	${fn:substringAfter("源字符串","子字符串") }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函数标签库简介</a:t>
            </a:r>
            <a:endParaRPr lang="zh-CN" altLang="en-US" sz="3600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dirty="0"/>
              <a:t>函数标签库的基本使用</a:t>
            </a:r>
            <a:endParaRPr lang="zh-CN" altLang="en-US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/>
              <a:t>&lt;fn:substringBefore&gt;   </a:t>
            </a:r>
            <a:endParaRPr lang="zh-CN" altLang="en-US" sz="2000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/>
              <a:t>	</a:t>
            </a:r>
            <a:r>
              <a:rPr lang="zh-CN" altLang="en-US" sz="2000" dirty="0">
                <a:solidFill>
                  <a:srgbClr val="FF0066"/>
                </a:solidFill>
              </a:rPr>
              <a:t>	${fn:substringBefore("源字符串","子字符串") }  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/>
              <a:t>&lt;fn:toLowerCase&gt;  </a:t>
            </a:r>
            <a:endParaRPr lang="zh-CN" altLang="en-US" sz="2000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/>
              <a:t>		</a:t>
            </a:r>
            <a:r>
              <a:rPr lang="zh-CN" altLang="en-US" sz="2000" dirty="0">
                <a:solidFill>
                  <a:srgbClr val="FF0066"/>
                </a:solidFill>
              </a:rPr>
              <a:t>${fn:toLowerCase("源字符串") }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/>
              <a:t>&lt;fn:toUpperCase&gt;   </a:t>
            </a:r>
            <a:endParaRPr lang="zh-CN" altLang="en-US" sz="2000" dirty="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/>
              <a:t>	</a:t>
            </a:r>
            <a:r>
              <a:rPr lang="zh-CN" altLang="en-US" sz="2000" dirty="0">
                <a:solidFill>
                  <a:srgbClr val="FF0066"/>
                </a:solidFill>
              </a:rPr>
              <a:t>	${fn:toUpperCase("源字符串") } </a:t>
            </a:r>
            <a:endParaRPr lang="zh-CN" altLang="en-US" sz="2000" dirty="0">
              <a:solidFill>
                <a:srgbClr val="FF0066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&lt;fn:trim&gt;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rgbClr val="FF0066"/>
                </a:solidFill>
              </a:rPr>
              <a:t>	 ${fn:trim("源字符串") }  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认识表达式语言</a:t>
            </a:r>
            <a:endParaRPr lang="zh-CN" altLang="en-US" sz="3600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2800" dirty="0"/>
              <a:t>EL 的中文名称为表达式语言，很显然，和表达式应该具有一些联系。&lt;%=变量名%&gt;是典型的表达式，其用于将变量显示在客户端；同理，&lt;%out.print(变量名) %&gt;和其作用相同。EL  具有与表达式相同的输出的功能，另外其还具有简单的运算符、访问对象、简单的JavaBean 访问、简单的集合访问功能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本章结束</a:t>
            </a:r>
            <a:endParaRPr lang="zh-CN" altLang="en-US" dirty="0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本章总结</a:t>
            </a:r>
            <a:endParaRPr lang="zh-CN" altLang="en-US" sz="2800" dirty="0"/>
          </a:p>
          <a:p>
            <a:pPr lvl="1"/>
            <a:r>
              <a:rPr lang="zh-CN" altLang="en-US" dirty="0"/>
              <a:t> EL 中的基本语法</a:t>
            </a:r>
            <a:endParaRPr lang="zh-CN" altLang="en-US" dirty="0"/>
          </a:p>
          <a:p>
            <a:pPr lvl="1"/>
            <a:r>
              <a:rPr lang="zh-CN" altLang="en-US" dirty="0"/>
              <a:t> EL 基本运算符</a:t>
            </a:r>
            <a:endParaRPr lang="zh-CN" altLang="en-US" dirty="0"/>
          </a:p>
          <a:p>
            <a:pPr lvl="1"/>
            <a:r>
              <a:rPr lang="zh-CN" altLang="en-US" dirty="0"/>
              <a:t>	EL 中的数据访问和隐含对象</a:t>
            </a:r>
            <a:endParaRPr lang="zh-CN" altLang="en-US" dirty="0"/>
          </a:p>
          <a:p>
            <a:pPr lvl="1"/>
            <a:r>
              <a:rPr lang="zh-CN" altLang="en-US" dirty="0"/>
              <a:t>JSTL</a:t>
            </a:r>
            <a:endParaRPr lang="zh-CN" altLang="en-US" dirty="0"/>
          </a:p>
          <a:p>
            <a:pPr lvl="1"/>
            <a:r>
              <a:rPr lang="zh-CN" altLang="en-US" dirty="0"/>
              <a:t>标签库中的常用标签</a:t>
            </a:r>
            <a:endParaRPr lang="zh-CN" altLang="en-US" dirty="0"/>
          </a:p>
          <a:p>
            <a:r>
              <a:rPr lang="zh-CN" altLang="en-US" sz="2800" dirty="0"/>
              <a:t>上机习题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表达式语言基本语法</a:t>
            </a:r>
            <a:endParaRPr lang="zh-CN" altLang="en-US" sz="3600"/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EL  语法</a:t>
            </a:r>
            <a:endParaRPr lang="zh-CN" altLang="en-US" sz="2800" dirty="0"/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solidFill>
                  <a:srgbClr val="FF0066"/>
                </a:solidFill>
              </a:rPr>
              <a:t>	${sessionScope.user.sex} </a:t>
            </a:r>
            <a:endParaRPr lang="zh-CN" altLang="en-US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 上述 EL 范例的意思是：从 session 的范围中，取得用户的性别。显然，使用了 EL，需要编写输出信息的代码时，代码量少了，工作的效率自然会提高。 </a:t>
            </a:r>
            <a:endParaRPr lang="zh-CN" altLang="en-US" dirty="0"/>
          </a:p>
          <a:p>
            <a:pPr lvl="1"/>
            <a:r>
              <a:rPr lang="zh-CN" altLang="en-US" dirty="0"/>
              <a:t>	综上所述，EL 最基本的语法结构是：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${ Expression } 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xfrm>
            <a:off x="1068705" y="576580"/>
            <a:ext cx="6111875" cy="685800"/>
          </a:xfrm>
        </p:spPr>
        <p:txBody>
          <a:bodyPr anchor="ctr"/>
          <a:p>
            <a:r>
              <a:rPr lang="zh-CN" altLang="en-US" sz="3600" dirty="0"/>
              <a:t>基本运算符 </a:t>
            </a:r>
            <a:r>
              <a:rPr lang="en-US" altLang="zh-CN" sz="3600" dirty="0"/>
              <a:t>.</a:t>
            </a:r>
            <a:r>
              <a:rPr lang="zh-CN" altLang="en-US" sz="3600" dirty="0"/>
              <a:t>和[] 运算符</a:t>
            </a:r>
            <a:endParaRPr lang="zh-CN" altLang="en-US" sz="3600" dirty="0"/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EL  提供了两种实现对相应数据存取的运算符：.(点操作)和[]操作</a:t>
            </a:r>
            <a:endParaRPr lang="zh-CN" altLang="en-US" sz="2800" dirty="0"/>
          </a:p>
          <a:p>
            <a:pPr lvl="1"/>
            <a:r>
              <a:rPr lang="zh-CN" altLang="en-US" dirty="0">
                <a:solidFill>
                  <a:srgbClr val="FF0066"/>
                </a:solidFill>
              </a:rPr>
              <a:t> ${sessionScope.user.sex}</a:t>
            </a:r>
            <a:endParaRPr lang="zh-CN" altLang="en-US" dirty="0">
              <a:solidFill>
                <a:srgbClr val="FF0066"/>
              </a:solidFill>
            </a:endParaRPr>
          </a:p>
          <a:p>
            <a:pPr lvl="1">
              <a:buNone/>
            </a:pPr>
            <a:r>
              <a:rPr lang="zh-CN" altLang="en-US" dirty="0"/>
              <a:t>	等价于 </a:t>
            </a:r>
            <a:endParaRPr lang="zh-CN" altLang="en-US" dirty="0"/>
          </a:p>
          <a:p>
            <a:pPr lvl="1"/>
            <a:r>
              <a:rPr lang="zh-CN" altLang="en-US" dirty="0"/>
              <a:t>	</a:t>
            </a:r>
            <a:r>
              <a:rPr lang="zh-CN" altLang="en-US" dirty="0">
                <a:solidFill>
                  <a:srgbClr val="FF0066"/>
                </a:solidFill>
              </a:rPr>
              <a:t>String str = "sex"; ${sessionScope.user[str]}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基本运算符</a:t>
            </a:r>
            <a:endParaRPr lang="zh-CN" altLang="en-US" sz="360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sz="2800" dirty="0"/>
              <a:t>以下两种情况 . 和 [ ] 运算符不能互换</a:t>
            </a:r>
            <a:endParaRPr lang="zh-CN" altLang="en-US" sz="2800" dirty="0"/>
          </a:p>
          <a:p>
            <a:pPr lvl="1"/>
            <a:r>
              <a:rPr lang="zh-CN" altLang="en-US" dirty="0"/>
              <a:t>当要存取的数据的名称中包含一些特殊字符（即非字母或数字符号）时，只能使用[ ]运算符</a:t>
            </a:r>
            <a:endParaRPr lang="zh-CN" altLang="en-US" dirty="0"/>
          </a:p>
          <a:p>
            <a:pPr lvl="2">
              <a:buNone/>
            </a:pPr>
            <a:r>
              <a:rPr lang="zh-CN" altLang="en-US" dirty="0"/>
              <a:t> 	</a:t>
            </a:r>
            <a:r>
              <a:rPr lang="zh-CN" altLang="en-US" sz="2400" dirty="0">
                <a:solidFill>
                  <a:srgbClr val="FF0066"/>
                </a:solidFill>
              </a:rPr>
              <a:t>${sessionScope.user["user-sex"]} </a:t>
            </a:r>
            <a:endParaRPr lang="zh-CN" altLang="en-US" sz="2400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sz="2400" dirty="0">
                <a:solidFill>
                  <a:srgbClr val="FF0066"/>
                </a:solidFill>
              </a:rPr>
              <a:t>	</a:t>
            </a:r>
            <a:r>
              <a:rPr lang="zh-CN" altLang="en-US" sz="2400" dirty="0">
                <a:solidFill>
                  <a:schemeClr val="tx1"/>
                </a:solidFill>
              </a:rPr>
              <a:t>不能写成</a:t>
            </a:r>
            <a:r>
              <a:rPr lang="zh-CN" altLang="en-US" sz="2400" dirty="0">
                <a:solidFill>
                  <a:srgbClr val="FF0066"/>
                </a:solidFill>
              </a:rPr>
              <a:t> </a:t>
            </a:r>
            <a:endParaRPr lang="zh-CN" altLang="en-US" sz="2400" dirty="0">
              <a:solidFill>
                <a:srgbClr val="FF0066"/>
              </a:solidFill>
            </a:endParaRPr>
          </a:p>
          <a:p>
            <a:pPr lvl="2">
              <a:buNone/>
            </a:pPr>
            <a:r>
              <a:rPr lang="zh-CN" altLang="en-US" sz="2400" dirty="0">
                <a:solidFill>
                  <a:srgbClr val="FF0066"/>
                </a:solidFill>
              </a:rPr>
              <a:t>	${sessionScope.user.user-sex} </a:t>
            </a:r>
            <a:endParaRPr lang="zh-CN" altLang="en-US" sz="24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600"/>
              <a:t>基本运算符</a:t>
            </a:r>
            <a:endParaRPr lang="zh-CN" altLang="en-US" sz="360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7637463" cy="4751388"/>
          </a:xfrm>
        </p:spPr>
        <p:txBody>
          <a:bodyPr/>
          <a:p>
            <a:r>
              <a:rPr lang="zh-CN" altLang="en-US" dirty="0"/>
              <a:t>以下两种情况 . 和 [ ] 运算符不能互换</a:t>
            </a:r>
            <a:endParaRPr lang="zh-CN" altLang="en-US" dirty="0"/>
          </a:p>
          <a:p>
            <a:pPr lvl="1"/>
            <a:r>
              <a:rPr lang="zh-CN" altLang="en-US" dirty="0"/>
              <a:t>	当动态取值时，只能使用[]，例如：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  </a:t>
            </a:r>
            <a:r>
              <a:rPr lang="zh-CN" altLang="en-US" dirty="0">
                <a:solidFill>
                  <a:srgbClr val="FF0066"/>
                </a:solidFill>
              </a:rPr>
              <a:t>  ${sessionScope.user[param]} </a:t>
            </a:r>
            <a:r>
              <a:rPr lang="zh-CN" altLang="en-US" sz="2800" dirty="0">
                <a:solidFill>
                  <a:srgbClr val="FF0066"/>
                </a:solidFill>
              </a:rPr>
              <a:t> 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12291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8656638" cy="4419600"/>
          </a:xfrm>
        </p:spPr>
        <p:txBody>
          <a:bodyPr/>
          <a:p>
            <a:r>
              <a:rPr lang="zh-CN" altLang="en-US" sz="2800" dirty="0"/>
              <a:t> EL 中常见的运算符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7730" y="2292985"/>
            <a:ext cx="6992620" cy="2444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4754</Words>
  <Application>WPS 演示</Application>
  <PresentationFormat/>
  <Paragraphs>280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黑体</vt:lpstr>
      <vt:lpstr>隶书</vt:lpstr>
      <vt:lpstr>微软雅黑</vt:lpstr>
      <vt:lpstr>Calibri</vt:lpstr>
      <vt:lpstr>默认设计模板_2</vt:lpstr>
      <vt:lpstr>第8章</vt:lpstr>
      <vt:lpstr>本课教学内容</vt:lpstr>
      <vt:lpstr>认识表达式语言</vt:lpstr>
      <vt:lpstr>认识表达式语言</vt:lpstr>
      <vt:lpstr>表达式语言基本语法</vt:lpstr>
      <vt:lpstr>基本运算符-和[]运算符</vt:lpstr>
      <vt:lpstr>基本运算符</vt:lpstr>
      <vt:lpstr>基本运算符</vt:lpstr>
      <vt:lpstr>算术运算符</vt:lpstr>
      <vt:lpstr>关系运算符</vt:lpstr>
      <vt:lpstr>逻辑运算符</vt:lpstr>
      <vt:lpstr>其他运算符</vt:lpstr>
      <vt:lpstr>其他运算符</vt:lpstr>
      <vt:lpstr>数据访问</vt:lpstr>
      <vt:lpstr>访问 JavaBean</vt:lpstr>
      <vt:lpstr>访问集合</vt:lpstr>
      <vt:lpstr>其他隐含对象</vt:lpstr>
      <vt:lpstr>其他隐含对象</vt:lpstr>
      <vt:lpstr>认识 JSTL</vt:lpstr>
      <vt:lpstr>认识 JSTL</vt:lpstr>
      <vt:lpstr>认识 JSTL</vt:lpstr>
      <vt:lpstr>核心标签库</vt:lpstr>
      <vt:lpstr>用核心标签进行基本数据操作</vt:lpstr>
      <vt:lpstr>用核心标签进行基本数据操作</vt:lpstr>
      <vt:lpstr>用核心标签进行流程控制 </vt:lpstr>
      <vt:lpstr>用核心标签进行流程控制 </vt:lpstr>
      <vt:lpstr>用核心标签进行流程控制 </vt:lpstr>
      <vt:lpstr>用核心标签进行流程控制 </vt:lpstr>
      <vt:lpstr>XML 标签库简介</vt:lpstr>
      <vt:lpstr>XML 标签库简介</vt:lpstr>
      <vt:lpstr>国际化标签库简介</vt:lpstr>
      <vt:lpstr>国际化标签库简介</vt:lpstr>
      <vt:lpstr>数据库标签库简介</vt:lpstr>
      <vt:lpstr>函数标签库简介</vt:lpstr>
      <vt:lpstr>函数标签库简介</vt:lpstr>
      <vt:lpstr>函数标签库简介</vt:lpstr>
      <vt:lpstr>函数标签库简介</vt:lpstr>
      <vt:lpstr>函数标签库简介</vt:lpstr>
      <vt:lpstr>函数标签库简介</vt:lpstr>
      <vt:lpstr>本章结束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tangyayuan</dc:creator>
  <cp:lastModifiedBy>tangyayuan</cp:lastModifiedBy>
  <cp:revision>19</cp:revision>
  <dcterms:created xsi:type="dcterms:W3CDTF">2010-11-14T15:02:00Z</dcterms:created>
  <dcterms:modified xsi:type="dcterms:W3CDTF">2017-09-27T01:33:16Z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