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9"/>
  </p:handoutMasterIdLst>
  <p:sldIdLst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第9章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590290" y="3498215"/>
            <a:ext cx="4352925" cy="1092200"/>
          </a:xfrm>
        </p:spPr>
        <p:txBody>
          <a:bodyPr anchor="t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2" charset="-122"/>
              </a:rPr>
              <a:t>Ajax</a:t>
            </a:r>
            <a:endParaRPr lang="en-US" altLang="zh-CN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API </a:t>
            </a:r>
            <a:r>
              <a:rPr lang="zh-CN" altLang="en-US" sz="3600"/>
              <a:t>解释</a:t>
            </a:r>
            <a:endParaRPr lang="zh-CN" altLang="en-US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步骤 2：</a:t>
            </a:r>
            <a:r>
              <a:rPr lang="zh-CN" altLang="en-US" sz="2400" dirty="0"/>
              <a:t>指定异步提交的目标和提交方式，调用了 xmlHttp 的 open 方法：	步骤 2：指定异步提交的目标和提交方式，调用了 xmlHttp 的 open 方法:        </a:t>
            </a:r>
            <a:r>
              <a:rPr lang="zh-CN" altLang="en-US" sz="2400" dirty="0">
                <a:solidFill>
                  <a:srgbClr val="CC0066"/>
                </a:solidFill>
              </a:rPr>
              <a:t>xmlHttp.open("get", "info.jsp", true); </a:t>
            </a:r>
            <a:endParaRPr lang="zh-CN" altLang="en-US" sz="2400" dirty="0">
              <a:solidFill>
                <a:srgbClr val="CC0066"/>
              </a:solidFill>
            </a:endParaRPr>
          </a:p>
          <a:p>
            <a:pPr>
              <a:buNone/>
            </a:pPr>
            <a:r>
              <a:rPr lang="zh-CN" altLang="en-US" sz="2400" dirty="0"/>
              <a:t>     该方法一共 3 个参数，参数 1 表示请求的方式，一般有如下选择：get、post;参数 2 表示请求的目标是 info.jsp；当然，也可以在此处给 info.jsp 一些参数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API </a:t>
            </a:r>
            <a:r>
              <a:rPr lang="zh-CN" altLang="en-US" sz="3600"/>
              <a:t>解释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步骤 3：指定当 xmlHttp 状态改变时，需要进行的处理。处理一般是以响应函数的形式进行：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zh-CN" altLang="en-US" sz="2800" dirty="0">
                <a:solidFill>
                  <a:srgbClr val="CC0066"/>
                </a:solidFill>
              </a:rPr>
              <a:t>xmlHttp.onreadystatechange=function() { </a:t>
            </a:r>
            <a:endParaRPr lang="zh-CN" altLang="en-US" sz="2800" dirty="0">
              <a:solidFill>
                <a:srgbClr val="CC0066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CC0066"/>
                </a:solidFill>
              </a:rPr>
              <a:t>	//处理代码 </a:t>
            </a:r>
            <a:endParaRPr lang="zh-CN" altLang="en-US" sz="2800" dirty="0">
              <a:solidFill>
                <a:srgbClr val="CC0066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CC0066"/>
                </a:solidFill>
              </a:rPr>
              <a:t>	} 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/>
              <a:t>API 解释-</a:t>
            </a:r>
            <a:r>
              <a:rPr lang="zh-CN" altLang="en-US" sz="3600" dirty="0"/>
              <a:t>步骤 3</a:t>
            </a:r>
            <a:endParaRPr lang="zh-CN" altLang="en-US" sz="3600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常见的 readyState 属性值是：</a:t>
            </a:r>
            <a:endParaRPr lang="zh-CN" altLang="en-US" dirty="0"/>
          </a:p>
          <a:p>
            <a:pPr lvl="1"/>
            <a:r>
              <a:rPr lang="zh-CN" altLang="en-US" sz="2800" dirty="0"/>
              <a:t> 	未初始化状态，对象已创建，尚未调用 open() </a:t>
            </a:r>
            <a:endParaRPr lang="zh-CN" altLang="en-US" sz="2800" dirty="0"/>
          </a:p>
          <a:p>
            <a:pPr lvl="1"/>
            <a:r>
              <a:rPr lang="zh-CN" altLang="en-US" sz="2800" dirty="0"/>
              <a:t>	已初始化状态，调用 open()方法以后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/>
              <a:t>API 解释-</a:t>
            </a:r>
            <a:r>
              <a:rPr lang="zh-CN" altLang="en-US" sz="3600" dirty="0"/>
              <a:t>步骤 3</a:t>
            </a:r>
            <a:endParaRPr lang="zh-CN" altLang="en-US" sz="3600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常见的 readyState 属性值是：</a:t>
            </a:r>
            <a:endParaRPr lang="zh-CN" altLang="en-US" dirty="0"/>
          </a:p>
          <a:p>
            <a:pPr lvl="1"/>
            <a:r>
              <a:rPr lang="zh-CN" altLang="en-US" dirty="0"/>
              <a:t>	发送数据状态，调用 send()方法以后 </a:t>
            </a:r>
            <a:endParaRPr lang="zh-CN" altLang="en-US" dirty="0"/>
          </a:p>
          <a:p>
            <a:pPr lvl="1"/>
            <a:r>
              <a:rPr lang="zh-CN" altLang="en-US" dirty="0"/>
              <a:t>	数据传送中状态，已经接到部分数据，但接收尚未完成</a:t>
            </a:r>
            <a:endParaRPr lang="zh-CN" altLang="en-US" dirty="0"/>
          </a:p>
          <a:p>
            <a:pPr lvl="1"/>
            <a:r>
              <a:rPr lang="zh-CN" altLang="en-US" dirty="0"/>
              <a:t>完成状态，数据全部接收完成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API </a:t>
            </a:r>
            <a:r>
              <a:rPr lang="zh-CN" altLang="en-US" sz="3200"/>
              <a:t>解释</a:t>
            </a:r>
            <a:endParaRPr lang="zh-CN" altLang="en-US" sz="320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步骤 4：编写处理代码：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CC0066"/>
                </a:solidFill>
              </a:rPr>
              <a:t>xmlHttp.onreadystatechange=function() { </a:t>
            </a:r>
            <a:endParaRPr lang="zh-CN" altLang="en-US" dirty="0">
              <a:solidFill>
                <a:srgbClr val="CC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CC0066"/>
                </a:solidFill>
              </a:rPr>
              <a:t>	if (xmlHttp.readyState==4) { </a:t>
            </a:r>
            <a:endParaRPr lang="zh-CN" altLang="en-US" dirty="0">
              <a:solidFill>
                <a:srgbClr val="CC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CC0066"/>
                </a:solidFill>
              </a:rPr>
              <a:t>	infoDiv.innerHTML = xmlHttp.responseText; </a:t>
            </a:r>
            <a:endParaRPr lang="zh-CN" altLang="en-US" dirty="0">
              <a:solidFill>
                <a:srgbClr val="CC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CC0066"/>
                </a:solidFill>
              </a:rPr>
              <a:t>	} </a:t>
            </a:r>
            <a:endParaRPr lang="zh-CN" altLang="en-US" dirty="0">
              <a:solidFill>
                <a:srgbClr val="CC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CC0066"/>
                </a:solidFill>
              </a:rPr>
              <a:t>	} </a:t>
            </a:r>
            <a:endParaRPr lang="zh-CN" altLang="en-US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API </a:t>
            </a:r>
            <a:r>
              <a:rPr lang="zh-CN" altLang="en-US" sz="3200"/>
              <a:t>解释</a:t>
            </a:r>
            <a:endParaRPr lang="zh-CN" altLang="en-US" sz="320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特别说明</a:t>
            </a:r>
            <a:endParaRPr lang="zh-CN" altLang="en-US" sz="2800" dirty="0"/>
          </a:p>
          <a:p>
            <a:pPr lvl="1"/>
            <a:r>
              <a:rPr lang="zh-CN" altLang="en-US" dirty="0"/>
              <a:t> infoDiv 除了具有 innerHTML 属性之外，还有 innerText 属性，表示在该 div 内显示内容时，不考虑其中的 HTML 格式的标签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API </a:t>
            </a:r>
            <a:r>
              <a:rPr lang="zh-CN" altLang="en-US" sz="3200"/>
              <a:t>解释</a:t>
            </a:r>
            <a:endParaRPr lang="zh-CN" altLang="en-US" sz="320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特别说明</a:t>
            </a:r>
            <a:endParaRPr lang="zh-CN" altLang="en-US" dirty="0"/>
          </a:p>
          <a:p>
            <a:pPr lvl="1"/>
            <a:r>
              <a:rPr lang="zh-CN" altLang="en-US" dirty="0"/>
              <a:t>	除了 div 可以达到动态显示内容的效果之外，HTML 中的 span 也可以做到该效果。不同的是，span 将其内部的内容以文本段显示，div 将其内部的内容以段落显示。一般而言，使用 div 从界面上看到的效果是：内容会另起一行单独显示</a:t>
            </a:r>
            <a:endParaRPr lang="zh-CN" altLang="en-US" dirty="0"/>
          </a:p>
          <a:p>
            <a:pPr lvl="1"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API </a:t>
            </a:r>
            <a:r>
              <a:rPr lang="zh-CN" altLang="en-US" sz="3200"/>
              <a:t>解释</a:t>
            </a:r>
            <a:endParaRPr lang="zh-CN" altLang="en-US" sz="320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步骤 5：发出请求，调用 xmlHttp 的 send 函数：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 </a:t>
            </a:r>
            <a:r>
              <a:rPr lang="zh-CN" altLang="en-US" sz="2800" dirty="0">
                <a:solidFill>
                  <a:srgbClr val="CC0066"/>
                </a:solidFill>
              </a:rPr>
              <a:t>   xmlHttp.send(); </a:t>
            </a:r>
            <a:endParaRPr lang="zh-CN" altLang="en-US" sz="2800" dirty="0">
              <a:solidFill>
                <a:srgbClr val="CC0066"/>
              </a:solidFill>
            </a:endParaRPr>
          </a:p>
          <a:p>
            <a:pPr>
              <a:buNone/>
            </a:pPr>
            <a:r>
              <a:rPr lang="zh-CN" altLang="en-US" sz="2800" dirty="0"/>
              <a:t>	如果请求方式是 get 的话，send 可以没有参数，或者参数为 null；如果请求方式是 post,可以将需要传送的内容传入 send 函数中以字符串的形式发出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Ajax </a:t>
            </a:r>
            <a:r>
              <a:rPr lang="zh-CN" altLang="en-US" sz="3600"/>
              <a:t>简单案例</a:t>
            </a:r>
            <a:endParaRPr lang="zh-CN" altLang="en-US" sz="360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i="1" dirty="0">
              <a:solidFill>
                <a:schemeClr val="hlink"/>
              </a:solidFill>
            </a:endParaRPr>
          </a:p>
          <a:p>
            <a:pPr>
              <a:buNone/>
            </a:pPr>
            <a:endParaRPr lang="zh-CN" altLang="en-US" i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         *具体案例代码详见课本</a:t>
            </a:r>
            <a:endParaRPr lang="zh-CN" alt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 sz="360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Ajax 具有如下优点</a:t>
            </a:r>
            <a:endParaRPr lang="zh-CN" altLang="en-US" sz="2800" dirty="0"/>
          </a:p>
          <a:p>
            <a:pPr lvl="1"/>
            <a:r>
              <a:rPr lang="zh-CN" altLang="en-US" dirty="0"/>
              <a:t> 减轻服务器负担，避免整个浏览器窗口刷新时造成的重复请求</a:t>
            </a:r>
            <a:endParaRPr lang="zh-CN" altLang="en-US" dirty="0"/>
          </a:p>
          <a:p>
            <a:pPr lvl="1"/>
            <a:r>
              <a:rPr lang="zh-CN" altLang="en-US" dirty="0"/>
              <a:t>带来更好的用户体验 </a:t>
            </a:r>
            <a:endParaRPr lang="zh-CN" altLang="en-US" dirty="0"/>
          </a:p>
          <a:p>
            <a:pPr lvl="1"/>
            <a:r>
              <a:rPr lang="zh-CN" altLang="en-US" dirty="0"/>
              <a:t>进一步促进页面呈现和数据本身的分离等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Ajax概述</a:t>
            </a:r>
            <a:endParaRPr lang="zh-CN" altLang="en-US" dirty="0"/>
          </a:p>
          <a:p>
            <a:r>
              <a:rPr lang="zh-CN" altLang="en-US" dirty="0"/>
              <a:t>Ajax开发</a:t>
            </a:r>
            <a:endParaRPr lang="zh-CN" altLang="en-US" dirty="0"/>
          </a:p>
          <a:p>
            <a:r>
              <a:rPr lang="zh-CN" altLang="en-US" dirty="0"/>
              <a:t>Ajax简单案例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Ajax 具有如下缺点</a:t>
            </a:r>
            <a:endParaRPr lang="zh-CN" altLang="en-US" sz="2800" dirty="0"/>
          </a:p>
          <a:p>
            <a:pPr lvl="1"/>
            <a:r>
              <a:rPr lang="zh-CN" altLang="en-US" dirty="0"/>
              <a:t> 对浏览器具有一定的限制，对于不兼容的浏览器，可能无法使用。 </a:t>
            </a:r>
            <a:endParaRPr lang="zh-CN" altLang="en-US" dirty="0"/>
          </a:p>
          <a:p>
            <a:pPr lvl="1"/>
            <a:r>
              <a:rPr lang="zh-CN" altLang="en-US" dirty="0"/>
              <a:t>Ajax 没有刷新页面，浏览器上的"后退"按钮是失效的，因此，客户经常无法回退到以前的操作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Ajax 框架</a:t>
            </a:r>
            <a:endParaRPr lang="zh-CN" altLang="en-US" sz="2800" dirty="0"/>
          </a:p>
          <a:p>
            <a:pPr lvl="1"/>
            <a:r>
              <a:rPr lang="zh-CN" altLang="en-US" dirty="0"/>
              <a:t> Bindows，2003 年发布，网址是：http://www.bindows.net。Bindows 是一个软件开发包，通过强力联合 DHTML、JavaScript、CSS 和 XML 等技术，能生成高度交互的互联网 应用程序，成为桌面应用程序的强有力对手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Ajax 框架</a:t>
            </a:r>
            <a:endParaRPr lang="zh-CN" altLang="en-US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dirty="0"/>
              <a:t>	BackBase，2003 年发布，网址是：http://www.backbase.com，是一个全面的浏览器端框架，支持丰富的浏览器功能以及与.NET 和 Java 的集成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Ajax 框架</a:t>
            </a:r>
            <a:endParaRPr lang="zh-CN" altLang="en-US" dirty="0"/>
          </a:p>
          <a:p>
            <a:pPr lvl="1"/>
            <a:r>
              <a:rPr lang="zh-CN" altLang="en-US" dirty="0"/>
              <a:t>Flash  JavaScript  集成包，网址是：http://www.osflash.org/doku.php?id=flashjs，允许JavaScript 和 Flash 内容的集成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Ajax 框架</a:t>
            </a:r>
            <a:endParaRPr lang="zh-CN" altLang="en-US" dirty="0"/>
          </a:p>
          <a:p>
            <a:pPr lvl="1"/>
            <a:r>
              <a:rPr lang="zh-CN" altLang="en-US" dirty="0"/>
              <a:t>Google AjaxSLT，2005 年发布，网址是：http://goog-ajaxslt.sourceforge.net/，是一个 Javascript 框架，用来执行 XSLT 转换以及 XPath 查询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Ajax 框架</a:t>
            </a:r>
            <a:endParaRPr lang="zh-CN" altLang="en-US" dirty="0"/>
          </a:p>
          <a:p>
            <a:pPr lvl="1"/>
            <a:r>
              <a:rPr lang="zh-CN" altLang="en-US" dirty="0"/>
              <a:t>交互式网站框架，2005 年发布，网址是：http://sourceforge.net/projects/iwf/，目的是从浏览器端对 Ajax 基础结构予以多方面的支持</a:t>
            </a:r>
            <a:endParaRPr lang="zh-CN" altLang="en-US" dirty="0"/>
          </a:p>
          <a:p>
            <a:pPr lvl="1"/>
            <a:r>
              <a:rPr lang="zh-CN" altLang="en-US" dirty="0"/>
              <a:t>jQuery：该框架对 DOM 元素的选择进行了大量的简化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Ajax 技术的原理</a:t>
            </a:r>
            <a:endParaRPr lang="zh-CN" altLang="en-US" dirty="0"/>
          </a:p>
          <a:p>
            <a:pPr lvl="1"/>
            <a:r>
              <a:rPr lang="zh-CN" altLang="en-US" dirty="0"/>
              <a:t> Ajax 技术的基础 API 编程</a:t>
            </a:r>
            <a:endParaRPr lang="zh-CN" altLang="en-US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Ajax </a:t>
            </a:r>
            <a:r>
              <a:rPr lang="zh-CN" altLang="en-US" sz="3600"/>
              <a:t>概述</a:t>
            </a:r>
            <a:endParaRPr lang="zh-CN" altLang="en-US" sz="360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问题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100" dirty="0"/>
              <a:t>    能否在登录提交时，浏览器界面不刷新，提交改为在后台异步进行，当服务器端验证完毕，将结果在界面上原来登录表单所在的位置显示出来？</a:t>
            </a:r>
            <a:endParaRPr lang="zh-CN" altLang="en-US" sz="2100" dirty="0"/>
          </a:p>
          <a:p>
            <a:pPr lvl="1">
              <a:buNone/>
            </a:pPr>
            <a:r>
              <a:rPr lang="zh-CN" altLang="en-US" sz="2500" dirty="0">
                <a:solidFill>
                  <a:srgbClr val="FF0066"/>
                </a:solidFill>
              </a:rPr>
              <a:t>答案：使用Ajax</a:t>
            </a:r>
            <a:endParaRPr lang="zh-CN" altLang="en-US" sz="25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Ajax </a:t>
            </a:r>
            <a:r>
              <a:rPr lang="zh-CN" altLang="en-US" sz="3600"/>
              <a:t>概述</a:t>
            </a:r>
            <a:endParaRPr lang="zh-CN" altLang="en-US" sz="360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异步(Asynchronous)的概念和同步(Synchronous)相对。当一个异步过程调用发出后，调用者不需要立刻得到结果，可以继续做自己的事情，等到过程调用完毕，再通过回调函数通知调用方。而同步情况下，调用方必须等待对方得到结果，才能继续运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Ajax </a:t>
            </a:r>
            <a:r>
              <a:rPr lang="zh-CN" altLang="en-US" sz="3600"/>
              <a:t>技术介绍</a:t>
            </a:r>
            <a:endParaRPr lang="zh-CN" altLang="en-US" sz="360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Ajax 包含以下五个部分</a:t>
            </a:r>
            <a:endParaRPr lang="zh-CN" altLang="en-US" sz="2800" dirty="0"/>
          </a:p>
          <a:p>
            <a:pPr lvl="1"/>
            <a:r>
              <a:rPr lang="zh-CN" altLang="en-US" sz="2800" dirty="0"/>
              <a:t>异步数据获取技术，使用 XMLHttpRequest </a:t>
            </a:r>
            <a:endParaRPr lang="zh-CN" altLang="en-US" sz="2800" dirty="0"/>
          </a:p>
          <a:p>
            <a:pPr lvl="1"/>
            <a:r>
              <a:rPr lang="zh-CN" altLang="en-US" sz="2800" dirty="0"/>
              <a:t>基于标准的表示技术，使用 XHTML 与 CSS 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Ajax </a:t>
            </a:r>
            <a:r>
              <a:rPr lang="zh-CN" altLang="en-US" sz="3600"/>
              <a:t>技术介绍</a:t>
            </a:r>
            <a:endParaRPr lang="zh-CN" altLang="en-US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Ajax 包含以下五个部分</a:t>
            </a:r>
            <a:endParaRPr lang="zh-CN" altLang="en-US" dirty="0"/>
          </a:p>
          <a:p>
            <a:pPr lvl="1"/>
            <a:r>
              <a:rPr lang="zh-CN" altLang="en-US" dirty="0"/>
              <a:t>动态显示和交互技术，使用 Document Object Model(文档对象模型) </a:t>
            </a:r>
            <a:endParaRPr lang="zh-CN" altLang="en-US" dirty="0"/>
          </a:p>
          <a:p>
            <a:pPr lvl="1"/>
            <a:r>
              <a:rPr lang="zh-CN" altLang="en-US" dirty="0"/>
              <a:t>数据互换和操作技术，使用 XML 与 XSLT </a:t>
            </a:r>
            <a:endParaRPr lang="zh-CN" altLang="en-US" dirty="0"/>
          </a:p>
          <a:p>
            <a:pPr lvl="1"/>
            <a:r>
              <a:rPr lang="zh-CN" altLang="en-US" dirty="0"/>
              <a:t>JavaScript，将以上技术融合在一起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一个简单案例</a:t>
            </a:r>
            <a:endParaRPr lang="zh-CN" altLang="en-US" sz="360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i="1" dirty="0">
              <a:solidFill>
                <a:schemeClr val="hlink"/>
              </a:solidFill>
            </a:endParaRPr>
          </a:p>
          <a:p>
            <a:pPr>
              <a:buNone/>
            </a:pPr>
            <a:endParaRPr lang="zh-CN" altLang="en-US" i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        *具体代码示例详见课本</a:t>
            </a:r>
            <a:endParaRPr lang="zh-CN" alt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Ajax </a:t>
            </a:r>
            <a:r>
              <a:rPr lang="zh-CN" altLang="en-US" sz="3600"/>
              <a:t>开发</a:t>
            </a:r>
            <a:endParaRPr lang="zh-CN" altLang="en-US" sz="360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Ajax 核心代码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>
                <a:solidFill>
                  <a:srgbClr val="CC0066"/>
                </a:solidFill>
              </a:rPr>
              <a:t>	</a:t>
            </a:r>
            <a:r>
              <a:rPr lang="zh-CN" altLang="en-US" sz="1800" dirty="0">
                <a:solidFill>
                  <a:srgbClr val="CC0066"/>
                </a:solidFill>
              </a:rPr>
              <a:t>function showInfo(){ </a:t>
            </a:r>
            <a:endParaRPr lang="zh-CN" altLang="en-US" sz="18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500" dirty="0">
                <a:solidFill>
                  <a:srgbClr val="CC0066"/>
                </a:solidFill>
              </a:rPr>
              <a:t>     </a:t>
            </a:r>
            <a:r>
              <a:rPr lang="zh-CN" altLang="en-US" sz="1700" dirty="0">
                <a:solidFill>
                  <a:srgbClr val="CC0066"/>
                </a:solidFill>
              </a:rPr>
              <a:t>var xmlHttp=new ActiveXObject("Msxml2.XMLHTTP");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xmlHttp.open("get", "info.jsp", true);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xmlHttp.onreadystatechange=function() {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if (xmlHttp.readyState==4) {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infoDiv.innerHTML = xmlHttp.responseText;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}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}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2">
              <a:buNone/>
            </a:pPr>
            <a:r>
              <a:rPr lang="zh-CN" altLang="en-US" sz="1700" dirty="0">
                <a:solidFill>
                  <a:srgbClr val="CC0066"/>
                </a:solidFill>
              </a:rPr>
              <a:t>	xmlHttp.send(); </a:t>
            </a:r>
            <a:endParaRPr lang="zh-CN" altLang="en-US" sz="1700" dirty="0">
              <a:solidFill>
                <a:srgbClr val="CC0066"/>
              </a:solidFill>
            </a:endParaRPr>
          </a:p>
          <a:p>
            <a:pPr lvl="1">
              <a:buNone/>
            </a:pPr>
            <a:r>
              <a:rPr lang="zh-CN" altLang="en-US" sz="1800" dirty="0">
                <a:solidFill>
                  <a:srgbClr val="CC0066"/>
                </a:solidFill>
              </a:rPr>
              <a:t>}</a:t>
            </a:r>
            <a:endParaRPr lang="zh-CN" altLang="en-US" sz="18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API </a:t>
            </a:r>
            <a:r>
              <a:rPr lang="zh-CN" altLang="en-US" sz="3600"/>
              <a:t>解释</a:t>
            </a:r>
            <a:endParaRPr lang="zh-CN" altLang="en-US" sz="360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步骤 1：在 IE 中实例化 Msxml2.XMLHTTP 对象：	var xmlHttp=new ActiveXObject("Msxml2.XMLHTTP");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2669</Words>
  <Application>WPS 演示</Application>
  <PresentationFormat/>
  <Paragraphs>162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第9章</vt:lpstr>
      <vt:lpstr>本课教学内容</vt:lpstr>
      <vt:lpstr>Ajax 概述</vt:lpstr>
      <vt:lpstr>Ajax 概述</vt:lpstr>
      <vt:lpstr>Ajax 技术介绍</vt:lpstr>
      <vt:lpstr>Ajax 技术介绍</vt:lpstr>
      <vt:lpstr>一个简单案例</vt:lpstr>
      <vt:lpstr>Ajax 开发</vt:lpstr>
      <vt:lpstr>API 解释</vt:lpstr>
      <vt:lpstr>API 解释</vt:lpstr>
      <vt:lpstr>API 解释</vt:lpstr>
      <vt:lpstr>API 解释-步骤 3</vt:lpstr>
      <vt:lpstr>API 解释-步骤 3</vt:lpstr>
      <vt:lpstr>API 解释</vt:lpstr>
      <vt:lpstr>API 解释</vt:lpstr>
      <vt:lpstr>API 解释</vt:lpstr>
      <vt:lpstr>API 解释</vt:lpstr>
      <vt:lpstr>Ajax 简单案例</vt:lpstr>
      <vt:lpstr>需要注意的问题</vt:lpstr>
      <vt:lpstr>需要注意的问题</vt:lpstr>
      <vt:lpstr>需要注意的问题</vt:lpstr>
      <vt:lpstr>需要注意的问题</vt:lpstr>
      <vt:lpstr>需要注意的问题</vt:lpstr>
      <vt:lpstr>需要注意的问题</vt:lpstr>
      <vt:lpstr>需要注意的问题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14</cp:revision>
  <dcterms:created xsi:type="dcterms:W3CDTF">2010-11-14T15:02:00Z</dcterms:created>
  <dcterms:modified xsi:type="dcterms:W3CDTF">2017-09-27T00:59:03Z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