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32"/>
  </p:notesMasterIdLst>
  <p:handoutMasterIdLst>
    <p:handoutMasterId r:id="rId33"/>
  </p:handoutMasterIdLst>
  <p:sldIdLst>
    <p:sldId id="306" r:id="rId5"/>
    <p:sldId id="307" r:id="rId6"/>
    <p:sldId id="308" r:id="rId7"/>
    <p:sldId id="309" r:id="rId8"/>
    <p:sldId id="314" r:id="rId9"/>
    <p:sldId id="315" r:id="rId10"/>
    <p:sldId id="322" r:id="rId11"/>
    <p:sldId id="321" r:id="rId12"/>
    <p:sldId id="294" r:id="rId13"/>
    <p:sldId id="326" r:id="rId14"/>
    <p:sldId id="317" r:id="rId15"/>
    <p:sldId id="304" r:id="rId16"/>
    <p:sldId id="318" r:id="rId17"/>
    <p:sldId id="320" r:id="rId18"/>
    <p:sldId id="319" r:id="rId19"/>
    <p:sldId id="313" r:id="rId20"/>
    <p:sldId id="323" r:id="rId21"/>
    <p:sldId id="324" r:id="rId22"/>
    <p:sldId id="328" r:id="rId23"/>
    <p:sldId id="329" r:id="rId24"/>
    <p:sldId id="325" r:id="rId25"/>
    <p:sldId id="330" r:id="rId26"/>
    <p:sldId id="331" r:id="rId27"/>
    <p:sldId id="311" r:id="rId28"/>
    <p:sldId id="312" r:id="rId29"/>
    <p:sldId id="327" r:id="rId30"/>
    <p:sldId id="303" r:id="rId3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0595" autoAdjust="0"/>
  </p:normalViewPr>
  <p:slideViewPr>
    <p:cSldViewPr snapToGrid="0">
      <p:cViewPr varScale="1">
        <p:scale>
          <a:sx n="94" d="100"/>
          <a:sy n="94" d="100"/>
        </p:scale>
        <p:origin x="102" y="90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fr-FR" b="1" noProof="0" dirty="0"/>
            <a:t>Étape 1 </a:t>
          </a:r>
          <a:r>
            <a:rPr lang="fr-FR" noProof="0" dirty="0"/>
            <a:t>Validation du client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fr-FR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fr-FR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/>
          <a:r>
            <a:rPr lang="fr-FR" sz="1600" b="0" i="0" u="none" noProof="0" dirty="0"/>
            <a:t>Validation de la conception et de la maquette</a:t>
          </a:r>
          <a:endParaRPr lang="fr-FR" sz="1600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fr-FR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fr-FR" noProof="0" dirty="0"/>
        </a:p>
      </dgm:t>
    </dgm:pt>
    <dgm:pt modelId="{D07AD3FD-84FF-467E-9693-752776549C61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fr-FR" b="1" noProof="0" dirty="0"/>
            <a:t>Étape 2 </a:t>
          </a:r>
          <a:r>
            <a:rPr lang="fr-FR" noProof="0" dirty="0"/>
            <a:t>Validation de l’analyse métier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fr-FR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fr-FR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fr-FR" sz="1600" b="0" i="0" u="none" noProof="0" dirty="0"/>
            <a:t>Réalisation et validation des diagrammes par l’équipe</a:t>
          </a:r>
          <a:endParaRPr lang="fr-FR" sz="1600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fr-FR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fr-FR" noProof="0" dirty="0"/>
        </a:p>
      </dgm:t>
    </dgm:pt>
    <dgm:pt modelId="{D71FC021-6A65-44D1-95B9-0E6C89079866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fr-FR" b="1" noProof="0" dirty="0"/>
            <a:t>Étape 3 </a:t>
          </a:r>
          <a:r>
            <a:rPr lang="fr-FR" noProof="0" dirty="0"/>
            <a:t>Réalisation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fr-FR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fr-FR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/>
          <a:r>
            <a:rPr lang="fr-FR" sz="1600" b="0" i="0" u="none" noProof="0" dirty="0"/>
            <a:t>Phase itérative de développement </a:t>
          </a:r>
          <a:endParaRPr lang="fr-FR" sz="1600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fr-FR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fr-FR" noProof="0" dirty="0"/>
        </a:p>
      </dgm:t>
    </dgm:pt>
    <dgm:pt modelId="{5EDA317F-AB2E-47DE-BA46-16FA60C3C561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fr-FR" b="1" noProof="0" dirty="0"/>
            <a:t>Étape 4 </a:t>
          </a:r>
          <a:r>
            <a:rPr lang="fr-FR" noProof="0" dirty="0"/>
            <a:t>Refactorisation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fr-FR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fr-FR" noProof="0" dirty="0"/>
        </a:p>
      </dgm:t>
    </dgm:pt>
    <dgm:pt modelId="{F757DBC8-3670-4122-937A-47DB91C0F3FE}">
      <dgm:prSet phldrT="[Text]" custT="1"/>
      <dgm:spPr/>
      <dgm:t>
        <a:bodyPr rtlCol="0"/>
        <a:lstStyle/>
        <a:p>
          <a:pPr rtl="0"/>
          <a:r>
            <a:rPr lang="fr-FR" sz="1600" b="0" i="0" u="none" noProof="0" dirty="0"/>
            <a:t>Refactorisation du à une évolution des besoins</a:t>
          </a:r>
          <a:endParaRPr lang="fr-FR" sz="1600" noProof="0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fr-FR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fr-FR" noProof="0" dirty="0"/>
        </a:p>
      </dgm:t>
    </dgm:pt>
    <dgm:pt modelId="{7B2FF309-5120-45E2-ACC8-F8FAA9DBDA55}">
      <dgm:prSet phldrT="[Text]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fr-FR" b="1" noProof="0" dirty="0"/>
            <a:t>Étape 5 </a:t>
          </a:r>
          <a:r>
            <a:rPr lang="fr-FR" noProof="0" dirty="0"/>
            <a:t>Livrable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fr-FR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fr-FR" noProof="0" dirty="0"/>
        </a:p>
      </dgm:t>
    </dgm:pt>
    <dgm:pt modelId="{EE155DB2-6788-4019-961C-F8B89C275CE8}">
      <dgm:prSet phldrT="[Text]" custT="1"/>
      <dgm:spPr/>
      <dgm:t>
        <a:bodyPr rtlCol="0"/>
        <a:lstStyle/>
        <a:p>
          <a:pPr rtl="0"/>
          <a:r>
            <a:rPr lang="fr-FR" sz="1600" b="0" i="0" u="none" noProof="0" dirty="0"/>
            <a:t>Test de l’application et validation du livrable</a:t>
          </a:r>
          <a:endParaRPr lang="fr-FR" sz="1600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fr-FR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fr-FR" noProof="0" dirty="0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fr-FR" b="1" noProof="0" dirty="0"/>
            <a:t>Étape 1 </a:t>
          </a:r>
          <a:r>
            <a:rPr lang="fr-FR" noProof="0" dirty="0"/>
            <a:t>Validation de la conception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fr-FR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fr-FR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/>
          <a:r>
            <a:rPr lang="fr-FR" sz="1600" b="0" i="0" u="none" noProof="0" dirty="0"/>
            <a:t>Validation de la conception et de la maquette par le client</a:t>
          </a:r>
          <a:endParaRPr lang="fr-FR" sz="1600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fr-FR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fr-FR" noProof="0" dirty="0"/>
        </a:p>
      </dgm:t>
    </dgm:pt>
    <dgm:pt modelId="{D07AD3FD-84FF-467E-9693-752776549C61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fr-FR" b="1" noProof="0" dirty="0"/>
            <a:t>Étape 2 </a:t>
          </a:r>
          <a:r>
            <a:rPr lang="fr-FR" noProof="0" dirty="0"/>
            <a:t>Validation de l’analyse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fr-FR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fr-FR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fr-FR" sz="1600" b="0" i="0" u="none" noProof="0" dirty="0"/>
            <a:t>Réalisation de l’analyse et validation des diagrammes par l’équipe</a:t>
          </a:r>
          <a:endParaRPr lang="fr-FR" sz="1600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fr-FR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fr-FR" noProof="0" dirty="0"/>
        </a:p>
      </dgm:t>
    </dgm:pt>
    <dgm:pt modelId="{D71FC021-6A65-44D1-95B9-0E6C89079866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fr-FR" b="1" noProof="0" dirty="0"/>
            <a:t>Étape 3 </a:t>
          </a:r>
          <a:r>
            <a:rPr lang="fr-FR" noProof="0" dirty="0"/>
            <a:t>Réalisation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fr-FR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fr-FR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/>
          <a:r>
            <a:rPr lang="fr-FR" sz="1600" b="0" i="0" u="none" noProof="0" dirty="0"/>
            <a:t>Phase itérative de développement </a:t>
          </a:r>
          <a:endParaRPr lang="fr-FR" sz="1600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fr-FR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fr-FR" noProof="0" dirty="0"/>
        </a:p>
      </dgm:t>
    </dgm:pt>
    <dgm:pt modelId="{5EDA317F-AB2E-47DE-BA46-16FA60C3C561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fr-FR" b="1" noProof="0" dirty="0"/>
            <a:t>Étape 4 </a:t>
          </a:r>
          <a:r>
            <a:rPr lang="fr-FR" noProof="0" dirty="0"/>
            <a:t>Refactorisation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fr-FR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fr-FR" noProof="0" dirty="0"/>
        </a:p>
      </dgm:t>
    </dgm:pt>
    <dgm:pt modelId="{F757DBC8-3670-4122-937A-47DB91C0F3FE}">
      <dgm:prSet phldrT="[Text]" custT="1"/>
      <dgm:spPr/>
      <dgm:t>
        <a:bodyPr rtlCol="0"/>
        <a:lstStyle/>
        <a:p>
          <a:pPr rtl="0"/>
          <a:r>
            <a:rPr lang="fr-FR" sz="1600" b="0" i="0" u="none" noProof="0" dirty="0"/>
            <a:t>Refactorisation du à une évolution des besoins</a:t>
          </a:r>
          <a:endParaRPr lang="fr-FR" sz="1600" noProof="0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fr-FR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fr-FR" noProof="0" dirty="0"/>
        </a:p>
      </dgm:t>
    </dgm:pt>
    <dgm:pt modelId="{7B2FF309-5120-45E2-ACC8-F8FAA9DBDA55}">
      <dgm:prSet phldrT="[Text]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fr-FR" b="1" noProof="0" dirty="0"/>
            <a:t>Étape 5 </a:t>
          </a:r>
          <a:r>
            <a:rPr lang="fr-FR" noProof="0" dirty="0"/>
            <a:t>Livrable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fr-FR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fr-FR" noProof="0" dirty="0"/>
        </a:p>
      </dgm:t>
    </dgm:pt>
    <dgm:pt modelId="{EE155DB2-6788-4019-961C-F8B89C275CE8}">
      <dgm:prSet phldrT="[Text]" custT="1"/>
      <dgm:spPr/>
      <dgm:t>
        <a:bodyPr rtlCol="0"/>
        <a:lstStyle/>
        <a:p>
          <a:pPr rtl="0"/>
          <a:r>
            <a:rPr lang="fr-FR" sz="1600" b="0" i="0" u="none" noProof="0" dirty="0"/>
            <a:t>Test de l’application et validation par le client du livrable</a:t>
          </a:r>
          <a:endParaRPr lang="fr-FR" sz="1600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fr-FR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fr-FR" noProof="0" dirty="0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noProof="0" dirty="0"/>
            <a:t>Étape 1 </a:t>
          </a:r>
          <a:r>
            <a:rPr lang="fr-FR" sz="1300" kern="1200" noProof="0" dirty="0"/>
            <a:t>Validation du client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u="none" kern="1200" noProof="0" dirty="0"/>
            <a:t>Validation de la conception et de la maquette</a:t>
          </a:r>
          <a:endParaRPr lang="fr-FR" sz="1600" kern="1200" noProof="0" dirty="0"/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noProof="0" dirty="0"/>
            <a:t>Étape 2 </a:t>
          </a:r>
          <a:r>
            <a:rPr lang="fr-FR" sz="1300" kern="1200" noProof="0" dirty="0"/>
            <a:t>Validation de l’analyse métier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u="none" kern="1200" noProof="0" dirty="0"/>
            <a:t>Réalisation et validation des diagrammes par l’équipe</a:t>
          </a:r>
          <a:endParaRPr lang="fr-FR" sz="160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noProof="0" dirty="0"/>
            <a:t>Étape 3 </a:t>
          </a:r>
          <a:r>
            <a:rPr lang="fr-FR" sz="1300" kern="1200" noProof="0" dirty="0"/>
            <a:t>Réalisation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u="none" kern="1200" noProof="0" dirty="0"/>
            <a:t>Phase itérative de développement </a:t>
          </a:r>
          <a:endParaRPr lang="fr-FR" sz="1600" kern="1200" noProof="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noProof="0" dirty="0"/>
            <a:t>Étape 4 </a:t>
          </a:r>
          <a:r>
            <a:rPr lang="fr-FR" sz="1300" kern="1200" noProof="0" dirty="0"/>
            <a:t>Refactorisation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u="none" kern="1200" noProof="0" dirty="0"/>
            <a:t>Refactorisation du à une évolution des besoins</a:t>
          </a:r>
          <a:endParaRPr lang="fr-FR" sz="1600" kern="1200" noProof="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noProof="0" dirty="0"/>
            <a:t>Étape 5 </a:t>
          </a:r>
          <a:r>
            <a:rPr lang="fr-FR" sz="1300" kern="1200" noProof="0" dirty="0"/>
            <a:t>Livrable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u="none" kern="1200" noProof="0" dirty="0"/>
            <a:t>Test de l’application et validation du livrable</a:t>
          </a:r>
          <a:endParaRPr lang="fr-FR" sz="1600" kern="1200" noProof="0" dirty="0"/>
        </a:p>
      </dsp:txBody>
      <dsp:txXfrm>
        <a:off x="8006156" y="982941"/>
        <a:ext cx="1675110" cy="1414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noProof="0" dirty="0"/>
            <a:t>Étape 1 </a:t>
          </a:r>
          <a:r>
            <a:rPr lang="fr-FR" sz="1300" kern="1200" noProof="0" dirty="0"/>
            <a:t>Validation de la conception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u="none" kern="1200" noProof="0" dirty="0"/>
            <a:t>Validation de la conception et de la maquette par le client</a:t>
          </a:r>
          <a:endParaRPr lang="fr-FR" sz="1600" kern="1200" noProof="0" dirty="0"/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noProof="0" dirty="0"/>
            <a:t>Étape 2 </a:t>
          </a:r>
          <a:r>
            <a:rPr lang="fr-FR" sz="1300" kern="1200" noProof="0" dirty="0"/>
            <a:t>Validation de l’analyse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u="none" kern="1200" noProof="0" dirty="0"/>
            <a:t>Réalisation de l’analyse et validation des diagrammes par l’équipe</a:t>
          </a:r>
          <a:endParaRPr lang="fr-FR" sz="160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noProof="0" dirty="0"/>
            <a:t>Étape 3 </a:t>
          </a:r>
          <a:r>
            <a:rPr lang="fr-FR" sz="1300" kern="1200" noProof="0" dirty="0"/>
            <a:t>Réalisation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u="none" kern="1200" noProof="0" dirty="0"/>
            <a:t>Phase itérative de développement </a:t>
          </a:r>
          <a:endParaRPr lang="fr-FR" sz="1600" kern="1200" noProof="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noProof="0" dirty="0"/>
            <a:t>Étape 4 </a:t>
          </a:r>
          <a:r>
            <a:rPr lang="fr-FR" sz="1300" kern="1200" noProof="0" dirty="0"/>
            <a:t>Refactorisation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u="none" kern="1200" noProof="0" dirty="0"/>
            <a:t>Refactorisation du à une évolution des besoins</a:t>
          </a:r>
          <a:endParaRPr lang="fr-FR" sz="1600" kern="1200" noProof="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noProof="0" dirty="0"/>
            <a:t>Étape 5 </a:t>
          </a:r>
          <a:r>
            <a:rPr lang="fr-FR" sz="1300" kern="1200" noProof="0" dirty="0"/>
            <a:t>Livrable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u="none" kern="1200" noProof="0" dirty="0"/>
            <a:t>Test de l’application et validation par le client du livrable</a:t>
          </a:r>
          <a:endParaRPr lang="fr-FR" sz="1600" kern="1200" noProof="0" dirty="0"/>
        </a:p>
      </dsp:txBody>
      <dsp:txXfrm>
        <a:off x="8006156" y="982941"/>
        <a:ext cx="1675110" cy="1414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Processus orienté et accentué en chevrons"/>
  <dgm:desc val="Permet de représenter une progression. une chronologie ; des étapes séquentielles dans une tâche, un processus ou un flux de travail ; ou de mettre en évidence un mouvement ou une direction. Le texte de niveau 1 apparaît à l’intérieur d’une forme de chevron, sauf la première forme qui apparaît dans une forme de maison, tandis que le texte de niveau 2 apparaît au-dessus des formes de rectangle invisible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Processus orienté et accentué en chevrons"/>
  <dgm:desc val="Permet de représenter une progression. une chronologie ; des étapes séquentielles dans une tâche, un processus ou un flux de travail ; ou de mettre en évidence un mouvement ou une direction. Le texte de niveau 1 apparaît à l’intérieur d’une forme de chevron, sauf la première forme qui apparaît dans une forme de maison, tandis que le texte de niveau 2 apparaît au-dessus des formes de rectangle invisible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CA70EDB-4B36-4CA5-AB48-4ED7CCB713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198DCC-3E8D-4419-B930-82477F012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08DB3-0D29-4A43-857F-E099129922D1}" type="datetime1">
              <a:rPr lang="fr-FR" smtClean="0"/>
              <a:t>06/07/2022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811FE1-7A54-4024-AE57-E9290B12C1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B134E4-1F26-4974-A60F-F29A4212D5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5F8F-0F47-4F29-9881-7A839B3FA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512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2E851-0615-4781-BC0D-A2E801150AE0}" type="datetime1">
              <a:rPr lang="fr-FR" smtClean="0"/>
              <a:pPr/>
              <a:t>06/07/2022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822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26538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729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Diagramme de classe lié au contexte, explication de l’héritage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910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Diagramme de classe lié au contexte, explication de l’héritage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616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Diagramme de classe lié au contexte, explication de l’héritage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215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Diagramme de classe lié au contexte, explication de l’héritage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488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Liste des outils de développement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738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070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542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41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555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Conclusion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349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063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Conclusion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428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 j’ai procédé avec mes camarades à la réalisation de ce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37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Hello, my name is Mathias I'm 22. After hight school I’ve tried to do an art school and a </a:t>
            </a:r>
            <a:r>
              <a:rPr lang="en-GB" b="0" i="0" noProof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bachelor's</a:t>
            </a:r>
            <a:r>
              <a:rPr lang="en-GB" noProof="0" dirty="0"/>
              <a:t> degree in English at university but it didn’t work well. So this year I just started web and web mobile development and then I passed in the application designer and developer.</a:t>
            </a:r>
          </a:p>
          <a:p>
            <a:r>
              <a:rPr lang="en-GB" noProof="0" dirty="0"/>
              <a:t>My project was created to help the administration work of the GRETA (my formation centre). The trainers can modify pre-completed tracking sheet over the lessons they got. The coordinator need to manage the whole application by himself.</a:t>
            </a:r>
          </a:p>
          <a:p>
            <a:r>
              <a:rPr lang="en-GB" noProof="0" dirty="0"/>
              <a:t>My project </a:t>
            </a:r>
            <a:r>
              <a:rPr lang="en-GB" noProof="0" dirty="0" err="1"/>
              <a:t>insn’t</a:t>
            </a:r>
            <a:r>
              <a:rPr lang="en-GB" noProof="0" dirty="0"/>
              <a:t> finish yet due to overwhelming and late change that I couldn’t do at these times due to the deadline of the end of the train ship.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3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289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des acteurs principaux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09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contexte de l’</a:t>
            </a:r>
            <a:r>
              <a:rPr lang="fr-FR" dirty="0" err="1"/>
              <a:t>aaplication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680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 j’ai procédé avec mes camarades à la réalisation de ce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953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011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Conception Use Case et User Story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13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7" name="Espace réservé du conten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1" name="Espace réservé d’imag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2" name="Espace réservé d’imag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0" name="Espace réservé d’imag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Graphisme 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0" name="Graphisme 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2" name="Graphisme 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77174"/>
            <a:ext cx="0" cy="32760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6" name="Connecteur droit 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 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sme 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1" name="Graphisme 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3" name="Graphisme 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uniquem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68936"/>
            <a:ext cx="0" cy="32760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Graphisme 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Graphisme 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sme 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sme 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9" name="Graphisme 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-tête de section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Graphisme 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5" name="Graphisme 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6" name="Graphisme 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7" name="Graphisme 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sme 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Graphisme 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7" name="Connecteur droit 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re et contenu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Graphisme 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sme 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sme 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2" name="Graphisme 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480048" cy="3648456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GRETA Suivi Séance</a:t>
            </a:r>
            <a:br>
              <a:rPr lang="fr-FR" dirty="0"/>
            </a:br>
            <a:r>
              <a:rPr lang="fr-FR" sz="2800" dirty="0"/>
              <a:t>Concepteur développeur d’application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sz="2000" dirty="0">
                <a:solidFill>
                  <a:schemeClr val="bg1"/>
                </a:solidFill>
              </a:rPr>
              <a:t>Mathias Bondoux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566115-12C8-E78C-61AC-67BC0390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A14D40-709C-EDAF-71FD-C3F3BFFF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10</a:t>
            </a:fld>
            <a:endParaRPr lang="fr-FR" noProof="0"/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1F1B38BE-9B99-4B23-94FC-8BB1698EF99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565" t="1956" r="3979" b="4380"/>
          <a:stretch/>
        </p:blipFill>
        <p:spPr bwMode="auto">
          <a:xfrm>
            <a:off x="226771" y="424282"/>
            <a:ext cx="5310835" cy="58667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B12A7E9B-44D6-F6F4-AB0D-F16E029943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29" t="2220" r="5455" b="17225"/>
          <a:stretch/>
        </p:blipFill>
        <p:spPr bwMode="auto">
          <a:xfrm>
            <a:off x="6134404" y="1426464"/>
            <a:ext cx="4906490" cy="48646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itre 3">
            <a:extLst>
              <a:ext uri="{FF2B5EF4-FFF2-40B4-BE49-F238E27FC236}">
                <a16:creationId xmlns:a16="http://schemas.microsoft.com/office/drawing/2014/main" id="{50126631-CFFD-0ED4-CF3C-93FC156EE539}"/>
              </a:ext>
            </a:extLst>
          </p:cNvPr>
          <p:cNvSpPr txBox="1">
            <a:spLocks/>
          </p:cNvSpPr>
          <p:nvPr/>
        </p:nvSpPr>
        <p:spPr>
          <a:xfrm>
            <a:off x="6134404" y="424282"/>
            <a:ext cx="4952392" cy="6364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None/>
              <a:defRPr sz="36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Wireframe et maquettage</a:t>
            </a:r>
          </a:p>
        </p:txBody>
      </p:sp>
    </p:spTree>
    <p:extLst>
      <p:ext uri="{BB962C8B-B14F-4D97-AF65-F5344CB8AC3E}">
        <p14:creationId xmlns:p14="http://schemas.microsoft.com/office/powerpoint/2010/main" val="3439806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b="1" cap="all" spc="400" dirty="0">
                <a:solidFill>
                  <a:schemeClr val="bg1"/>
                </a:solidFill>
                <a:latin typeface="+mn-lt"/>
              </a:rPr>
              <a:t>Analyse 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2CDC40C4-A0FD-302F-13A6-1956D483A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569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u" pattern="hexagon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fr-FR" dirty="0"/>
              <a:t>Analyse du domaine métier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75B84CC-B18F-FBB0-098D-E23F9A000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4662" y="1825625"/>
            <a:ext cx="8702676" cy="435133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9372D7A3-B656-C6F9-8CA2-EA7C1DE2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noProof="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12</a:t>
            </a:fld>
            <a:endParaRPr lang="fr-FR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d" pattern="hexagon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fr-FR" dirty="0"/>
              <a:t>Analyse du domaine métier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4613DC9-8B70-0C3F-CA87-1D094C4FD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83" y="1833440"/>
            <a:ext cx="8058034" cy="4351338"/>
          </a:xfrm>
          <a:prstGeom prst="rect">
            <a:avLst/>
          </a:prstGeom>
          <a:noFill/>
          <a:effectLst/>
        </p:spPr>
      </p:pic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9372D7A3-B656-C6F9-8CA2-EA7C1DE2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noProof="0" smtClean="0"/>
              <a:pPr rtl="0">
                <a:spcAft>
                  <a:spcPts val="600"/>
                </a:spcAft>
              </a:pPr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785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fr-FR" dirty="0"/>
              <a:t>Analyse du domaine métier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66EF3C-8A50-F173-DB54-FC21424D2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787" y="1825625"/>
            <a:ext cx="6446426" cy="4351338"/>
          </a:xfrm>
          <a:prstGeom prst="rect">
            <a:avLst/>
          </a:prstGeom>
          <a:noFill/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9372D7A3-B656-C6F9-8CA2-EA7C1DE2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noProof="0" smtClean="0"/>
              <a:pPr rtl="0">
                <a:spcAft>
                  <a:spcPts val="600"/>
                </a:spcAft>
              </a:pPr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54237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fr-FR" dirty="0"/>
              <a:t>Analyse du domaine métier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ADAC594-2E55-6828-A9BA-F76E40B04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88" y="1825625"/>
            <a:ext cx="10299023" cy="4351338"/>
          </a:xfrm>
          <a:prstGeom prst="rect">
            <a:avLst/>
          </a:prstGeom>
          <a:noFill/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9372D7A3-B656-C6F9-8CA2-EA7C1DE2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noProof="0" smtClean="0"/>
              <a:pPr rtl="0">
                <a:spcAft>
                  <a:spcPts val="600"/>
                </a:spcAft>
              </a:pPr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81061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400" dirty="0"/>
              <a:t>Les Langages et Logiciels 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GRETA Suivi Séance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D5D16-EDC5-46DE-A0B9-0765F4F5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12/07/2022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16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A9B8211-21E8-7829-3D10-92D8D0B09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68" y="1829207"/>
            <a:ext cx="1250988" cy="125098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B97D728-E2B0-5C3D-A4C5-00C23679C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488" y="1829206"/>
            <a:ext cx="912611" cy="12872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6D87B5-078E-D7FF-F7F4-8D0ECBE0A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52" y="4781385"/>
            <a:ext cx="1754743" cy="95282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D6F947D-5CF8-0A11-D8DE-D7551A2346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48" y="3429000"/>
            <a:ext cx="3234904" cy="18287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238FA25-9B2F-AEF1-FF59-17D7044B92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296" y="3359709"/>
            <a:ext cx="1882397" cy="98825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8EB77F51-F224-6384-9896-521BB4C3FB4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3" t="13289" r="25639" b="13426"/>
          <a:stretch/>
        </p:blipFill>
        <p:spPr bwMode="auto">
          <a:xfrm>
            <a:off x="3393411" y="2010418"/>
            <a:ext cx="933942" cy="951314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3BF3B0F-74A5-AF65-C14B-99A4B70589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4936" y="1948451"/>
            <a:ext cx="912612" cy="9144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DBF25BE2-E0EE-76ED-6ED3-F5CA811CD1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013" y="3351340"/>
            <a:ext cx="1419225" cy="77660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7AE2732-5E58-8357-AB00-DDB35A2548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231" y="3080195"/>
            <a:ext cx="1047750" cy="104775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Graphique 45">
            <a:extLst>
              <a:ext uri="{FF2B5EF4-FFF2-40B4-BE49-F238E27FC236}">
                <a16:creationId xmlns:a16="http://schemas.microsoft.com/office/drawing/2014/main" id="{FD64788E-39CE-B94B-5F2E-06EA9705B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20200" y="1747081"/>
            <a:ext cx="762000" cy="762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2CCFBA1-F545-CF43-BA09-72E5A040B09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88" y="2704373"/>
            <a:ext cx="1638300" cy="7239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7A14206-0F96-1306-C2D4-F38C185BC4E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204" y="2722411"/>
            <a:ext cx="1447800" cy="81343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A93F7ABB-485B-CE3F-8A4F-45AC705AE3C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09312" y="1894903"/>
            <a:ext cx="2242935" cy="61417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C9338AE6-24AC-198C-5713-19EF0EA39CB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549" y="4517553"/>
            <a:ext cx="1468300" cy="110065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b="1" cap="all" spc="400" dirty="0">
                <a:solidFill>
                  <a:schemeClr val="bg1"/>
                </a:solidFill>
                <a:latin typeface="+mn-lt"/>
              </a:rPr>
              <a:t>CODE 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2AF316BC-113A-0FD5-10B4-0F97990FC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802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u" pattern="hexagon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b="1" cap="all" spc="400" dirty="0">
                <a:solidFill>
                  <a:schemeClr val="bg1"/>
                </a:solidFill>
                <a:latin typeface="+mn-lt"/>
              </a:rPr>
              <a:t>Jeu d’essais 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28B85568-B1F2-16DD-2EDB-F7EB617936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81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u" pattern="hexagon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22B67C8-CE65-8479-F737-94F22FD1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Jeux d’essais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C4ABF4F-5ACB-D3E3-0074-C247F452B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4266"/>
            <a:ext cx="10515600" cy="2734055"/>
          </a:xfrm>
          <a:prstGeom prst="rect">
            <a:avLst/>
          </a:prstGeom>
          <a:noFill/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8D2A750-8C28-6B99-C8B7-0C8DAF76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noProof="0" smtClean="0"/>
              <a:pPr rtl="0">
                <a:spcAft>
                  <a:spcPts val="600"/>
                </a:spcAft>
              </a:pPr>
              <a:t>19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89727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d"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cap="all" spc="400" dirty="0">
                <a:solidFill>
                  <a:schemeClr val="bg1"/>
                </a:solidFill>
                <a:latin typeface="+mn-lt"/>
              </a:rPr>
              <a:t>Sommaire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fr-FR" sz="1800" dirty="0">
                <a:solidFill>
                  <a:schemeClr val="bg1"/>
                </a:solidFill>
              </a:rPr>
              <a:t>EXPRESSION DES BESOINS</a:t>
            </a:r>
          </a:p>
          <a:p>
            <a:pPr algn="r" rtl="0"/>
            <a:r>
              <a:rPr lang="fr-FR" sz="1800" dirty="0">
                <a:solidFill>
                  <a:schemeClr val="bg1"/>
                </a:solidFill>
              </a:rPr>
              <a:t>CONCEPTION</a:t>
            </a:r>
          </a:p>
          <a:p>
            <a:pPr algn="r" rtl="0"/>
            <a:r>
              <a:rPr lang="fr-FR" sz="1800" dirty="0">
                <a:solidFill>
                  <a:schemeClr val="bg1"/>
                </a:solidFill>
              </a:rPr>
              <a:t>ANALYSE</a:t>
            </a:r>
          </a:p>
          <a:p>
            <a:pPr algn="r" rtl="0"/>
            <a:r>
              <a:rPr lang="fr-FR" sz="1800" dirty="0">
                <a:solidFill>
                  <a:schemeClr val="bg1"/>
                </a:solidFill>
              </a:rPr>
              <a:t>CODE</a:t>
            </a:r>
          </a:p>
          <a:p>
            <a:pPr algn="r" rtl="0"/>
            <a:r>
              <a:rPr lang="fr-FR" dirty="0"/>
              <a:t>JEUX D’ESSAIS</a:t>
            </a:r>
          </a:p>
          <a:p>
            <a:pPr algn="r" rtl="0"/>
            <a:r>
              <a:rPr lang="fr-FR" sz="1800" dirty="0">
                <a:solidFill>
                  <a:schemeClr val="bg1"/>
                </a:solidFill>
              </a:rPr>
              <a:t>RECHERCHE SUR UNE SITUATION DE TRAVAIL</a:t>
            </a:r>
          </a:p>
        </p:txBody>
      </p:sp>
      <p:pic>
        <p:nvPicPr>
          <p:cNvPr id="6" name="Espace réservé d’image 5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 preferRelativeResize="0">
            <a:picLocks noGrp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1516770" y="2624736"/>
            <a:ext cx="3707972" cy="3708000"/>
          </a:xfrm>
        </p:spPr>
      </p:pic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12/07/2022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GRETA Suivi Séance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A23BA5D-E8A8-58B4-9DED-F9209E37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dirty="0"/>
              <a:t>Jeux d’essais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33D0F1-123B-90BE-20FB-2A26E0CD0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/>
          <a:lstStyle/>
          <a:p>
            <a:r>
              <a:rPr lang="en-US" dirty="0"/>
              <a:t>Jeu </a:t>
            </a:r>
            <a:r>
              <a:rPr lang="fr-FR" dirty="0"/>
              <a:t>d’échec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B9EB7D6-CAB8-B73C-EC84-22C73220FD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6957" t="22385" r="19977" b="-1953"/>
          <a:stretch/>
        </p:blipFill>
        <p:spPr>
          <a:xfrm>
            <a:off x="836612" y="2554492"/>
            <a:ext cx="5034252" cy="3115980"/>
          </a:xfrm>
          <a:prstGeom prst="rect">
            <a:avLst/>
          </a:prstGeom>
          <a:noFill/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242FAB6-AAFF-FD8E-5DD0-DD7FA0014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/>
          <a:lstStyle/>
          <a:p>
            <a:r>
              <a:rPr lang="en-US" dirty="0"/>
              <a:t>Jeu de </a:t>
            </a:r>
            <a:r>
              <a:rPr lang="fr-FR" dirty="0"/>
              <a:t>réussite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A20AFCD-D2A0-4495-E00D-BE10614BB0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04" t="23132" r="20008" b="-1339"/>
          <a:stretch/>
        </p:blipFill>
        <p:spPr>
          <a:xfrm>
            <a:off x="5998465" y="2554491"/>
            <a:ext cx="5356924" cy="3115980"/>
          </a:xfrm>
          <a:prstGeom prst="rect">
            <a:avLst/>
          </a:prstGeom>
          <a:noFill/>
        </p:spPr>
      </p:pic>
      <p:sp>
        <p:nvSpPr>
          <p:cNvPr id="4" name="Espace réservé du numéro de diapositive 3" hidden="1">
            <a:extLst>
              <a:ext uri="{FF2B5EF4-FFF2-40B4-BE49-F238E27FC236}">
                <a16:creationId xmlns:a16="http://schemas.microsoft.com/office/drawing/2014/main" id="{14C52310-EB64-4A1D-CCE6-A74A30130D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noProof="0" smtClean="0"/>
              <a:pPr rtl="0">
                <a:spcAft>
                  <a:spcPts val="600"/>
                </a:spcAft>
              </a:pPr>
              <a:t>20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56795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b="1" cap="all" spc="400" dirty="0">
                <a:solidFill>
                  <a:schemeClr val="bg1"/>
                </a:solidFill>
                <a:latin typeface="+mn-lt"/>
              </a:rPr>
              <a:t>Situation de travail ayant nécessité une recherche 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D37472D1-637E-1F88-F537-DFA2EAB69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790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u" pattern="hexagon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6BF7513-CBC1-925A-2FC7-6BE4646C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>
            <a:normAutofit/>
          </a:bodyPr>
          <a:lstStyle/>
          <a:p>
            <a:r>
              <a:rPr lang="en-US" sz="4400" dirty="0"/>
              <a:t>Recherche sur </a:t>
            </a:r>
            <a:r>
              <a:rPr lang="en-US" sz="4400" dirty="0" err="1"/>
              <a:t>baeldung</a:t>
            </a:r>
            <a:endParaRPr lang="en-US" sz="4400" dirty="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1CB6394-6B62-1CC6-89B4-D7113E284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257" b="8641"/>
          <a:stretch/>
        </p:blipFill>
        <p:spPr bwMode="auto">
          <a:xfrm>
            <a:off x="364714" y="1922995"/>
            <a:ext cx="6185587" cy="21005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D0177AE-1014-B1B5-B74C-D0664C7E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fr-FR" dirty="0"/>
              <a:t>12/07/2022</a:t>
            </a:r>
            <a:endParaRPr lang="fr-FR" noProof="0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DA403DF-893C-F284-074E-D154C600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/>
          <a:p>
            <a:pPr rtl="0"/>
            <a:r>
              <a:rPr lang="fr-FR" dirty="0"/>
              <a:t>GRETA Suivi Séance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F77B96E-1C6B-6CDF-12EC-F0A4548B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noProof="0" smtClean="0"/>
              <a:pPr rtl="0">
                <a:spcAft>
                  <a:spcPts val="600"/>
                </a:spcAft>
              </a:pPr>
              <a:t>22</a:t>
            </a:fld>
            <a:endParaRPr lang="fr-FR" noProof="0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2B774A-04D5-7405-BAFF-720C67451F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463"/>
          <a:stretch/>
        </p:blipFill>
        <p:spPr bwMode="auto">
          <a:xfrm>
            <a:off x="577147" y="4255826"/>
            <a:ext cx="5760720" cy="76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C57182-1B26-A945-0F0B-026DD92502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572"/>
          <a:stretch/>
        </p:blipFill>
        <p:spPr>
          <a:xfrm>
            <a:off x="6768541" y="1888479"/>
            <a:ext cx="4983291" cy="236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44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d" pattern="hexagon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572B007-3853-F0EE-44A2-7E8EA0A0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>
            <a:normAutofit/>
          </a:bodyPr>
          <a:lstStyle/>
          <a:p>
            <a:r>
              <a:rPr lang="en-US" sz="4400" dirty="0"/>
              <a:t>Recherche sur </a:t>
            </a:r>
            <a:r>
              <a:rPr lang="en-US" sz="4400" dirty="0" err="1"/>
              <a:t>baeldung</a:t>
            </a:r>
            <a:endParaRPr lang="en-US" sz="4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3B6340-04AD-F8E1-41F0-04B0254B8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124" y="1825625"/>
            <a:ext cx="4155527" cy="4351338"/>
          </a:xfrm>
          <a:prstGeom prst="rect">
            <a:avLst/>
          </a:prstGeo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DB3CE-9519-35B5-A641-2C5AF6CA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 dirty="0"/>
              <a:t>12/07/2022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87E37D-F19D-BCE5-6F91-832CDB37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anchor="ctr">
            <a:normAutofit/>
          </a:bodyPr>
          <a:lstStyle/>
          <a:p>
            <a:pPr rtl="0"/>
            <a:r>
              <a:rPr lang="fr-FR" dirty="0"/>
              <a:t>GRETA Suivi Séance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25C2A9-AC57-A1AC-962E-2CEA4FC5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noProof="0" smtClean="0"/>
              <a:pPr rtl="0">
                <a:spcAft>
                  <a:spcPts val="600"/>
                </a:spcAft>
              </a:pPr>
              <a:t>23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7136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r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55498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J’ai rencontré des difficultés tout au long de mon projet car c’était le premier que je réalisais de A à Z, aussi le manque de temps pour ajouter de nouvelle fonctionnalité trop proche de la deadline.</a:t>
            </a:r>
          </a:p>
          <a:p>
            <a:pPr rtl="0"/>
            <a:r>
              <a:rPr lang="fr-FR" dirty="0"/>
              <a:t>Mais j’ai pu participé depuis le début à la conception et production de mon projet, utilisé GitHub, voir du développement </a:t>
            </a:r>
            <a:r>
              <a:rPr lang="fr-FR" dirty="0" err="1"/>
              <a:t>back-end</a:t>
            </a:r>
            <a:r>
              <a:rPr lang="fr-FR" dirty="0"/>
              <a:t> et comprendre l’architecture MVC d’une application.</a:t>
            </a:r>
          </a:p>
        </p:txBody>
      </p:sp>
      <p:pic>
        <p:nvPicPr>
          <p:cNvPr id="22" name="Espace réservé d’image 21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6896" b="16896"/>
          <a:stretch/>
        </p:blipFill>
        <p:spPr>
          <a:xfrm>
            <a:off x="283464" y="3108960"/>
            <a:ext cx="5221224" cy="3447288"/>
          </a:xfrm>
        </p:spPr>
      </p:pic>
      <p:pic>
        <p:nvPicPr>
          <p:cNvPr id="18" name="Espace réservé d’image 17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21583" r="21583"/>
          <a:stretch/>
        </p:blipFill>
        <p:spPr>
          <a:xfrm>
            <a:off x="283464" y="301752"/>
            <a:ext cx="2459736" cy="2505456"/>
          </a:xfrm>
        </p:spPr>
      </p:pic>
      <p:pic>
        <p:nvPicPr>
          <p:cNvPr id="20" name="Espace réservé d’image 19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l="-451" r="33751"/>
          <a:stretch/>
        </p:blipFill>
        <p:spPr>
          <a:xfrm>
            <a:off x="3044952" y="301752"/>
            <a:ext cx="2459736" cy="2505456"/>
          </a:xfrm>
        </p:spPr>
      </p:pic>
      <p:sp>
        <p:nvSpPr>
          <p:cNvPr id="23" name="Espace réservé du pied de page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GRETA Suivi Séance</a:t>
            </a:r>
          </a:p>
        </p:txBody>
      </p: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e la date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12/07/2022</a:t>
            </a:r>
          </a:p>
        </p:txBody>
      </p: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25</a:t>
            </a:fld>
            <a:endParaRPr lang="fr-FR"/>
          </a:p>
        </p:txBody>
      </p:sp>
      <p:sp>
        <p:nvSpPr>
          <p:cNvPr id="23" name="Espace réservé du pied de page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GRETA Suivi Séance</a:t>
            </a:r>
          </a:p>
        </p:txBody>
      </p:sp>
      <p:pic>
        <p:nvPicPr>
          <p:cNvPr id="9" name="Espace réservé d’image 8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4459" b="4459"/>
          <a:stretch/>
        </p:blipFill>
        <p:spPr>
          <a:xfrm>
            <a:off x="1777111" y="407499"/>
            <a:ext cx="1952279" cy="1952279"/>
          </a:xfrm>
        </p:spPr>
      </p:pic>
      <p:pic>
        <p:nvPicPr>
          <p:cNvPr id="11" name="Espace réservé d’image 10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9114" b="9114"/>
          <a:stretch/>
        </p:blipFill>
        <p:spPr>
          <a:xfrm>
            <a:off x="3528345" y="1972581"/>
            <a:ext cx="2290065" cy="2273502"/>
          </a:xfr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Merci DE votre attention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 dirty="0"/>
              <a:t>Mathias Bondoux</a:t>
            </a:r>
          </a:p>
          <a:p>
            <a:pPr rtl="0"/>
            <a:endParaRPr lang="fr-FR" dirty="0"/>
          </a:p>
        </p:txBody>
      </p:sp>
      <p:pic>
        <p:nvPicPr>
          <p:cNvPr id="15" name="Espace réservé d’image 14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/>
          <a:srcRect t="5214" b="5214"/>
          <a:stretch/>
        </p:blipFill>
        <p:spPr>
          <a:xfrm>
            <a:off x="1092905" y="4018982"/>
            <a:ext cx="3854161" cy="2839018"/>
          </a:xfrm>
        </p:spPr>
      </p:pic>
      <p:pic>
        <p:nvPicPr>
          <p:cNvPr id="13" name="Espace réservé d’image 12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 t="4769" b="4769"/>
          <a:stretch/>
        </p:blipFill>
        <p:spPr>
          <a:xfrm>
            <a:off x="5579539" y="4386312"/>
            <a:ext cx="3119293" cy="2462810"/>
          </a:xfrm>
        </p:spPr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u" pattern="hexagon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554982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 dirty="0"/>
              <a:t>Mon projet n’est pas totalement abouti en raison des demandes tardives que je n’ai pas pu traiter complètement à cause de la deadline de fin de stage. Le projet n’a donc pas toutes les dernières modifications que notre client a demandées à cause de temps de réalisation du projet un peu court.</a:t>
            </a:r>
          </a:p>
          <a:p>
            <a:pPr rtl="0"/>
            <a:r>
              <a:rPr lang="fr-FR" dirty="0"/>
              <a:t>Pour ne citer qu’une seule fonctionnalité tardive, l’import/export de données n’a pas complétement été intégrée mais elle était nécessaire pour améliorer l’efficacité de l’application supprimant ainsi le renseignement individuel de données.</a:t>
            </a:r>
          </a:p>
          <a:p>
            <a:pPr rtl="0"/>
            <a:r>
              <a:rPr lang="fr-FR" dirty="0"/>
              <a:t>Cependant le projet est fonctionnel par rapport aux attentes de base.</a:t>
            </a:r>
          </a:p>
        </p:txBody>
      </p:sp>
      <p:pic>
        <p:nvPicPr>
          <p:cNvPr id="22" name="Espace réservé d’image 21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6896" b="16896"/>
          <a:stretch/>
        </p:blipFill>
        <p:spPr>
          <a:xfrm>
            <a:off x="283464" y="3108960"/>
            <a:ext cx="5221224" cy="3447288"/>
          </a:xfrm>
        </p:spPr>
      </p:pic>
      <p:pic>
        <p:nvPicPr>
          <p:cNvPr id="18" name="Espace réservé d’image 17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21583" r="21583"/>
          <a:stretch/>
        </p:blipFill>
        <p:spPr>
          <a:xfrm>
            <a:off x="283464" y="301752"/>
            <a:ext cx="2459736" cy="2505456"/>
          </a:xfrm>
        </p:spPr>
      </p:pic>
      <p:pic>
        <p:nvPicPr>
          <p:cNvPr id="20" name="Espace réservé d’image 19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l="16650" r="16650"/>
          <a:stretch/>
        </p:blipFill>
        <p:spPr>
          <a:xfrm>
            <a:off x="3044952" y="301752"/>
            <a:ext cx="2459736" cy="2505456"/>
          </a:xfrm>
        </p:spPr>
      </p:pic>
      <p:sp>
        <p:nvSpPr>
          <p:cNvPr id="23" name="Espace réservé du pied de page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GRETA Suivi Séance</a:t>
            </a:r>
          </a:p>
        </p:txBody>
      </p: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036832"/>
      </p:ext>
    </p:extLst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Chronologie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27</a:t>
            </a:fld>
            <a:endParaRPr lang="fr-FR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Espace réservé du contenu 6" descr="chronologie Graphique SmartArt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112188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z="5400" dirty="0"/>
              <a:t>Introduction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0328" y="3924046"/>
            <a:ext cx="5310551" cy="914400"/>
          </a:xfrm>
        </p:spPr>
        <p:txBody>
          <a:bodyPr rtlCol="0">
            <a:normAutofit/>
          </a:bodyPr>
          <a:lstStyle/>
          <a:p>
            <a:pPr rtl="0"/>
            <a:r>
              <a:rPr lang="en-GB" sz="2000" dirty="0"/>
              <a:t>The concept of the project</a:t>
            </a:r>
            <a:endParaRPr lang="en-GB" dirty="0"/>
          </a:p>
        </p:txBody>
      </p:sp>
      <p:pic>
        <p:nvPicPr>
          <p:cNvPr id="8" name="Espace réservé d’image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7451965" y="1665520"/>
            <a:ext cx="4266960" cy="4266968"/>
          </a:xfrm>
        </p:spPr>
      </p:pic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12/07/2022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GRETA Suivi Séance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3</a:t>
            </a:fld>
            <a:endParaRPr lang="fr-FR"/>
          </a:p>
        </p:txBody>
      </p:sp>
      <p:pic>
        <p:nvPicPr>
          <p:cNvPr id="5" name="Graphique 4" descr="Programmeur avec un remplissage uni">
            <a:extLst>
              <a:ext uri="{FF2B5EF4-FFF2-40B4-BE49-F238E27FC236}">
                <a16:creationId xmlns:a16="http://schemas.microsoft.com/office/drawing/2014/main" id="{239141FC-A639-E55B-EC1C-DF20B62F6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928" y="2825496"/>
            <a:ext cx="914400" cy="914400"/>
          </a:xfrm>
          <a:prstGeom prst="rect">
            <a:avLst/>
          </a:prstGeom>
        </p:spPr>
      </p:pic>
      <p:pic>
        <p:nvPicPr>
          <p:cNvPr id="7" name="Graphique 6" descr="Conception web avec un remplissage uni">
            <a:extLst>
              <a:ext uri="{FF2B5EF4-FFF2-40B4-BE49-F238E27FC236}">
                <a16:creationId xmlns:a16="http://schemas.microsoft.com/office/drawing/2014/main" id="{249E3708-3DD9-E263-2B16-A59C279C16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928" y="4956048"/>
            <a:ext cx="914400" cy="914400"/>
          </a:xfrm>
          <a:prstGeom prst="rect">
            <a:avLst/>
          </a:prstGeom>
        </p:spPr>
      </p:pic>
      <p:pic>
        <p:nvPicPr>
          <p:cNvPr id="32" name="Graphique 31" descr="Document avec un remplissage uni">
            <a:extLst>
              <a:ext uri="{FF2B5EF4-FFF2-40B4-BE49-F238E27FC236}">
                <a16:creationId xmlns:a16="http://schemas.microsoft.com/office/drawing/2014/main" id="{3CE4DA65-ED1C-F6CC-2B40-48F869539D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928" y="3924046"/>
            <a:ext cx="914400" cy="914400"/>
          </a:xfrm>
          <a:prstGeom prst="rect">
            <a:avLst/>
          </a:prstGeom>
        </p:spPr>
      </p:pic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FADAEDF-0F8C-3428-6302-3955E2E597F9}"/>
              </a:ext>
            </a:extLst>
          </p:cNvPr>
          <p:cNvSpPr txBox="1">
            <a:spLocks/>
          </p:cNvSpPr>
          <p:nvPr/>
        </p:nvSpPr>
        <p:spPr>
          <a:xfrm>
            <a:off x="1730328" y="4956048"/>
            <a:ext cx="5310551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How I manage to make the project</a:t>
            </a: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CB8A7F35-0FF1-1851-30E3-BA5FD246FADB}"/>
              </a:ext>
            </a:extLst>
          </p:cNvPr>
          <p:cNvSpPr txBox="1">
            <a:spLocks/>
          </p:cNvSpPr>
          <p:nvPr/>
        </p:nvSpPr>
        <p:spPr>
          <a:xfrm>
            <a:off x="1730327" y="2825496"/>
            <a:ext cx="5310551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About me and where I come from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b="1" cap="all" spc="400" dirty="0">
                <a:solidFill>
                  <a:schemeClr val="bg1"/>
                </a:solidFill>
                <a:latin typeface="+mn-lt"/>
              </a:rPr>
              <a:t>Expression des besoins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E898A7C9-46F9-CCCA-D1F8-A20D6EDC4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u" pattern="hexago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sz="4800" dirty="0"/>
              <a:t>Présentation de l’équipe </a:t>
            </a:r>
            <a:br>
              <a:rPr lang="fr-FR" sz="4800" dirty="0"/>
            </a:br>
            <a:r>
              <a:rPr lang="fr-FR" sz="4800" dirty="0"/>
              <a:t>et du client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 rtlCol="0"/>
          <a:lstStyle/>
          <a:p>
            <a:pPr rtl="0"/>
            <a:r>
              <a:rPr lang="fr-FR" dirty="0"/>
              <a:t>Client :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4549775" cy="823913"/>
          </a:xfrm>
        </p:spPr>
        <p:txBody>
          <a:bodyPr rtlCol="0">
            <a:normAutofit/>
          </a:bodyPr>
          <a:lstStyle/>
          <a:p>
            <a:pPr rtl="0">
              <a:buFont typeface="Wingdings" panose="05000000000000000000" pitchFamily="2" charset="2"/>
              <a:buChar char="v"/>
            </a:pPr>
            <a:r>
              <a:rPr lang="fr-FR" sz="2000" dirty="0"/>
              <a:t>Mr SEJOURNÉ Éric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3206" y="1681163"/>
            <a:ext cx="4572182" cy="823912"/>
          </a:xfrm>
        </p:spPr>
        <p:txBody>
          <a:bodyPr rtlCol="0"/>
          <a:lstStyle/>
          <a:p>
            <a:pPr rtl="0"/>
            <a:r>
              <a:rPr lang="fr-FR" dirty="0"/>
              <a:t>Notre équipe :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3206" y="2505075"/>
            <a:ext cx="4572182" cy="1647825"/>
          </a:xfrm>
        </p:spPr>
        <p:txBody>
          <a:bodyPr rtlCol="0">
            <a:normAutofit/>
          </a:bodyPr>
          <a:lstStyle/>
          <a:p>
            <a:pPr rtl="0">
              <a:buFont typeface="Wingdings" panose="05000000000000000000" pitchFamily="2" charset="2"/>
              <a:buChar char="v"/>
            </a:pPr>
            <a:r>
              <a:rPr lang="fr-FR" dirty="0"/>
              <a:t>JEANDENANS Alexis</a:t>
            </a:r>
          </a:p>
          <a:p>
            <a:pPr rtl="0">
              <a:buFont typeface="Wingdings" panose="05000000000000000000" pitchFamily="2" charset="2"/>
              <a:buChar char="v"/>
            </a:pPr>
            <a:r>
              <a:rPr lang="fr-FR" sz="2000" dirty="0"/>
              <a:t>GAGNANT Florian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BONDOUX Mathias</a:t>
            </a:r>
          </a:p>
          <a:p>
            <a:pPr rtl="0">
              <a:buFont typeface="Wingdings" panose="05000000000000000000" pitchFamily="2" charset="2"/>
              <a:buChar char="v"/>
            </a:pPr>
            <a:endParaRPr lang="fr-FR" sz="2000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BF5A7900-1E2F-D685-CCCC-910D9364CFA7}"/>
              </a:ext>
            </a:extLst>
          </p:cNvPr>
          <p:cNvSpPr txBox="1">
            <a:spLocks/>
          </p:cNvSpPr>
          <p:nvPr/>
        </p:nvSpPr>
        <p:spPr>
          <a:xfrm>
            <a:off x="1447800" y="3328988"/>
            <a:ext cx="454977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Nos encadrants :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B0FB52C7-A518-F424-95B6-CC8C003DD10F}"/>
              </a:ext>
            </a:extLst>
          </p:cNvPr>
          <p:cNvSpPr txBox="1">
            <a:spLocks/>
          </p:cNvSpPr>
          <p:nvPr/>
        </p:nvSpPr>
        <p:spPr>
          <a:xfrm>
            <a:off x="1447800" y="4152900"/>
            <a:ext cx="4549775" cy="823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Mr MOULIN Timothée</a:t>
            </a: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73A42B59-CECD-EB2C-206A-DE34FF90D89D}"/>
              </a:ext>
            </a:extLst>
          </p:cNvPr>
          <p:cNvSpPr txBox="1">
            <a:spLocks/>
          </p:cNvSpPr>
          <p:nvPr/>
        </p:nvSpPr>
        <p:spPr>
          <a:xfrm>
            <a:off x="1447800" y="5176837"/>
            <a:ext cx="99075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Et les stagiaires de la formation de CDA du GRETA</a:t>
            </a:r>
          </a:p>
        </p:txBody>
      </p:sp>
    </p:spTree>
    <p:extLst>
      <p:ext uri="{BB962C8B-B14F-4D97-AF65-F5344CB8AC3E}">
        <p14:creationId xmlns:p14="http://schemas.microsoft.com/office/powerpoint/2010/main" val="2039514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d" pattern="hexago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Le c</a:t>
            </a:r>
            <a:r>
              <a:rPr lang="fr-FR" sz="5400" dirty="0"/>
              <a:t>ontexte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fr-FR" b="1" cap="all" spc="100" smtClean="0">
                <a:solidFill>
                  <a:schemeClr val="accent2"/>
                </a:solidFill>
              </a:rPr>
              <a:t>6</a:t>
            </a:fld>
            <a:endParaRPr lang="fr-FR" b="1" cap="all" spc="100" dirty="0">
              <a:solidFill>
                <a:schemeClr val="accent2"/>
              </a:solidFill>
            </a:endParaRPr>
          </a:p>
        </p:txBody>
      </p:sp>
      <p:pic>
        <p:nvPicPr>
          <p:cNvPr id="10" name="Espace réservé du contenu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565123CD-0398-8E25-5F6F-7029DA818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517" t="6298" r="5932" b="3193"/>
          <a:stretch/>
        </p:blipFill>
        <p:spPr>
          <a:xfrm>
            <a:off x="2597285" y="1984443"/>
            <a:ext cx="7120647" cy="4221804"/>
          </a:xfrm>
        </p:spPr>
      </p:pic>
    </p:spTree>
    <p:extLst>
      <p:ext uri="{BB962C8B-B14F-4D97-AF65-F5344CB8AC3E}">
        <p14:creationId xmlns:p14="http://schemas.microsoft.com/office/powerpoint/2010/main" val="139645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Chronologie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7</a:t>
            </a:fld>
            <a:endParaRPr lang="fr-FR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Espace réservé du contenu 6" descr="chronologie Graphique SmartArt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525785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8525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b="1" cap="all" spc="400" dirty="0">
                <a:solidFill>
                  <a:schemeClr val="bg1"/>
                </a:solidFill>
                <a:latin typeface="+mn-lt"/>
              </a:rPr>
              <a:t>CONCEPTION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47C253FF-2517-9A76-4DA9-C8F86189B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577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u" pattern="hexago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4" y="2898329"/>
            <a:ext cx="4434840" cy="649224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fr-FR" dirty="0"/>
              <a:t>User Stories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8547B43-7BF4-4F69-8782-FEF2DE1CF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3547554"/>
            <a:ext cx="4434835" cy="28087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tant que formateur j’ai besoin de remplir des fiches de suivi de mes cours.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tant que coordinateur j’ai besoin de gérer l’application dans sa globalité, ajouter, modifier, supprimer ce que je souhaite dans l’application</a:t>
            </a: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6DE1F991-6A9F-A277-E545-238F5C93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/>
          <a:p>
            <a:pPr rtl="0"/>
            <a:r>
              <a:rPr lang="fr-FR" dirty="0"/>
              <a:t>GRETA Suivi Séance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b="1" cap="all" spc="100" smtClean="0"/>
              <a:pPr rtl="0">
                <a:spcAft>
                  <a:spcPts val="600"/>
                </a:spcAft>
              </a:pPr>
              <a:t>9</a:t>
            </a:fld>
            <a:endParaRPr lang="fr-FR" b="1" cap="all" spc="100" dirty="0"/>
          </a:p>
        </p:txBody>
      </p:sp>
      <p:sp>
        <p:nvSpPr>
          <p:cNvPr id="18" name="Titre 3">
            <a:extLst>
              <a:ext uri="{FF2B5EF4-FFF2-40B4-BE49-F238E27FC236}">
                <a16:creationId xmlns:a16="http://schemas.microsoft.com/office/drawing/2014/main" id="{762E8159-F929-76BD-AF56-2ADAD41D15B0}"/>
              </a:ext>
            </a:extLst>
          </p:cNvPr>
          <p:cNvSpPr txBox="1">
            <a:spLocks/>
          </p:cNvSpPr>
          <p:nvPr/>
        </p:nvSpPr>
        <p:spPr>
          <a:xfrm>
            <a:off x="6391654" y="1124394"/>
            <a:ext cx="4434840" cy="64922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None/>
              <a:defRPr sz="36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Use Case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83E67D16-D89B-D2CA-4791-4ABE980F48C6}"/>
              </a:ext>
            </a:extLst>
          </p:cNvPr>
          <p:cNvSpPr txBox="1">
            <a:spLocks/>
          </p:cNvSpPr>
          <p:nvPr/>
        </p:nvSpPr>
        <p:spPr>
          <a:xfrm>
            <a:off x="6391654" y="1787946"/>
            <a:ext cx="4434835" cy="1104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Ci-contre le diagramme d’utilisation avec une précision sur l’action de “gérer” des entités.</a:t>
            </a:r>
          </a:p>
        </p:txBody>
      </p:sp>
      <p:sp>
        <p:nvSpPr>
          <p:cNvPr id="11" name="Titre 3">
            <a:extLst>
              <a:ext uri="{FF2B5EF4-FFF2-40B4-BE49-F238E27FC236}">
                <a16:creationId xmlns:a16="http://schemas.microsoft.com/office/drawing/2014/main" id="{A666A3E0-9F0C-1F4E-F1F6-8FCE776BEB71}"/>
              </a:ext>
            </a:extLst>
          </p:cNvPr>
          <p:cNvSpPr txBox="1">
            <a:spLocks/>
          </p:cNvSpPr>
          <p:nvPr/>
        </p:nvSpPr>
        <p:spPr>
          <a:xfrm>
            <a:off x="5877171" y="89532"/>
            <a:ext cx="5650492" cy="8083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None/>
              <a:defRPr sz="36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Spécifications fonctionnelles</a:t>
            </a:r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AD84B2F9-521C-A527-0A63-BCFF632B289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110" b="-693"/>
          <a:stretch/>
        </p:blipFill>
        <p:spPr>
          <a:xfrm>
            <a:off x="283464" y="197707"/>
            <a:ext cx="5221224" cy="6523767"/>
          </a:xfr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d" pattern="hexago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8169560.tgt.Office_48167117_TF89338750_Win32_OJ107391201.potx" id="{1C224FCB-FAC2-4FCD-A27F-E93ABE855DC1}" vid="{2BD8131D-7735-4690-88D8-2BC40D8B419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{59550104-AF65-4482-A6C0-DFEC7F7F9F71}tf89338750_win32</Template>
  <TotalTime>921</TotalTime>
  <Words>787</Words>
  <Application>Microsoft Office PowerPoint</Application>
  <PresentationFormat>Grand écran</PresentationFormat>
  <Paragraphs>152</Paragraphs>
  <Slides>27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Arial</vt:lpstr>
      <vt:lpstr>Calibri</vt:lpstr>
      <vt:lpstr>Univers</vt:lpstr>
      <vt:lpstr>Wingdings</vt:lpstr>
      <vt:lpstr>GradientUnivers</vt:lpstr>
      <vt:lpstr>GRETA Suivi Séance Concepteur développeur d’application</vt:lpstr>
      <vt:lpstr>Sommaire</vt:lpstr>
      <vt:lpstr>Introduction</vt:lpstr>
      <vt:lpstr>Expression des besoins</vt:lpstr>
      <vt:lpstr>Présentation de l’équipe  et du client</vt:lpstr>
      <vt:lpstr>Le contexte</vt:lpstr>
      <vt:lpstr>Chronologie</vt:lpstr>
      <vt:lpstr>CONCEPTION</vt:lpstr>
      <vt:lpstr>User Stories</vt:lpstr>
      <vt:lpstr>Présentation PowerPoint</vt:lpstr>
      <vt:lpstr>Analyse </vt:lpstr>
      <vt:lpstr>Analyse du domaine métier</vt:lpstr>
      <vt:lpstr>Analyse du domaine métier</vt:lpstr>
      <vt:lpstr>Analyse du domaine métier</vt:lpstr>
      <vt:lpstr>Analyse du domaine métier</vt:lpstr>
      <vt:lpstr>Les Langages et Logiciels </vt:lpstr>
      <vt:lpstr>CODE </vt:lpstr>
      <vt:lpstr>Jeu d’essais </vt:lpstr>
      <vt:lpstr>Jeux d’essais</vt:lpstr>
      <vt:lpstr>Jeux d’essais</vt:lpstr>
      <vt:lpstr>Situation de travail ayant nécessité une recherche </vt:lpstr>
      <vt:lpstr>Recherche sur baeldung</vt:lpstr>
      <vt:lpstr>Recherche sur baeldung</vt:lpstr>
      <vt:lpstr>Conclusion</vt:lpstr>
      <vt:lpstr>Merci DE votre attention</vt:lpstr>
      <vt:lpstr>Conclusion</vt:lpstr>
      <vt:lpstr>Chronologie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GRETA Suivi Séance Concepteur développeur d’application</dc:title>
  <dc:creator>Mathias Bondoux</dc:creator>
  <cp:lastModifiedBy>Mathias Bondoux</cp:lastModifiedBy>
  <cp:revision>5</cp:revision>
  <dcterms:created xsi:type="dcterms:W3CDTF">2022-07-05T09:10:29Z</dcterms:created>
  <dcterms:modified xsi:type="dcterms:W3CDTF">2022-07-06T15:10:02Z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