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8"/>
  </p:notesMasterIdLst>
  <p:sldIdLst>
    <p:sldId id="256" r:id="rId2"/>
    <p:sldId id="257" r:id="rId3"/>
    <p:sldId id="282" r:id="rId4"/>
    <p:sldId id="258" r:id="rId5"/>
    <p:sldId id="274" r:id="rId6"/>
    <p:sldId id="273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5" r:id="rId18"/>
    <p:sldId id="272" r:id="rId19"/>
    <p:sldId id="276" r:id="rId20"/>
    <p:sldId id="271" r:id="rId21"/>
    <p:sldId id="278" r:id="rId22"/>
    <p:sldId id="279" r:id="rId23"/>
    <p:sldId id="294" r:id="rId24"/>
    <p:sldId id="280" r:id="rId25"/>
    <p:sldId id="283" r:id="rId26"/>
    <p:sldId id="284" r:id="rId27"/>
    <p:sldId id="287" r:id="rId28"/>
    <p:sldId id="290" r:id="rId29"/>
    <p:sldId id="289" r:id="rId30"/>
    <p:sldId id="288" r:id="rId31"/>
    <p:sldId id="286" r:id="rId32"/>
    <p:sldId id="292" r:id="rId33"/>
    <p:sldId id="291" r:id="rId34"/>
    <p:sldId id="293" r:id="rId35"/>
    <p:sldId id="285" r:id="rId36"/>
    <p:sldId id="295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971" autoAdjust="0"/>
  </p:normalViewPr>
  <p:slideViewPr>
    <p:cSldViewPr snapToGrid="0">
      <p:cViewPr varScale="1">
        <p:scale>
          <a:sx n="69" d="100"/>
          <a:sy n="69" d="100"/>
        </p:scale>
        <p:origin x="5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78477-3EF7-4480-B4C1-9FA92DCC9BFD}" type="datetimeFigureOut">
              <a:rPr lang="zh-TW" altLang="en-US" smtClean="0"/>
              <a:t>2018/8/3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C03CD-E3DA-4CF0-B657-BE0DAEE4E4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485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C03CD-E3DA-4CF0-B657-BE0DAEE4E49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915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C03CD-E3DA-4CF0-B657-BE0DAEE4E49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021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C60E98-D9B6-4861-8508-5483CE82B8C8}" type="datetimeFigureOut">
              <a:rPr lang="zh-TW" altLang="en-US" smtClean="0"/>
              <a:t>2018/8/3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8A9C8A9-1A90-4553-A12D-AAD2D7C51EB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6131599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0E98-D9B6-4861-8508-5483CE82B8C8}" type="datetimeFigureOut">
              <a:rPr lang="zh-TW" altLang="en-US" smtClean="0"/>
              <a:t>2018/8/3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C8A9-1A90-4553-A12D-AAD2D7C51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761688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0E98-D9B6-4861-8508-5483CE82B8C8}" type="datetimeFigureOut">
              <a:rPr lang="zh-TW" altLang="en-US" smtClean="0"/>
              <a:t>2018/8/3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C8A9-1A90-4553-A12D-AAD2D7C51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114825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0E98-D9B6-4861-8508-5483CE82B8C8}" type="datetimeFigureOut">
              <a:rPr lang="zh-TW" altLang="en-US" smtClean="0"/>
              <a:t>2018/8/3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C8A9-1A90-4553-A12D-AAD2D7C51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485367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2C60E98-D9B6-4861-8508-5483CE82B8C8}" type="datetimeFigureOut">
              <a:rPr lang="zh-TW" altLang="en-US" smtClean="0"/>
              <a:t>2018/8/3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8A9C8A9-1A90-4553-A12D-AAD2D7C51EB4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45702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0E98-D9B6-4861-8508-5483CE82B8C8}" type="datetimeFigureOut">
              <a:rPr lang="zh-TW" altLang="en-US" smtClean="0"/>
              <a:t>2018/8/3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C8A9-1A90-4553-A12D-AAD2D7C51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755338"/>
      </p:ext>
    </p:extLst>
  </p:cSld>
  <p:clrMapOvr>
    <a:masterClrMapping/>
  </p:clrMapOvr>
  <p:transition>
    <p:push dir="u"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0E98-D9B6-4861-8508-5483CE82B8C8}" type="datetimeFigureOut">
              <a:rPr lang="zh-TW" altLang="en-US" smtClean="0"/>
              <a:t>2018/8/3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C8A9-1A90-4553-A12D-AAD2D7C51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646273"/>
      </p:ext>
    </p:extLst>
  </p:cSld>
  <p:clrMapOvr>
    <a:masterClrMapping/>
  </p:clrMapOvr>
  <p:transition>
    <p:push dir="u"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0E98-D9B6-4861-8508-5483CE82B8C8}" type="datetimeFigureOut">
              <a:rPr lang="zh-TW" altLang="en-US" smtClean="0"/>
              <a:t>2018/8/3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C8A9-1A90-4553-A12D-AAD2D7C51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024823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0E98-D9B6-4861-8508-5483CE82B8C8}" type="datetimeFigureOut">
              <a:rPr lang="zh-TW" altLang="en-US" smtClean="0"/>
              <a:t>2018/8/3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C8A9-1A90-4553-A12D-AAD2D7C51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340120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2C60E98-D9B6-4861-8508-5483CE82B8C8}" type="datetimeFigureOut">
              <a:rPr lang="zh-TW" altLang="en-US" smtClean="0"/>
              <a:t>2018/8/3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8A9C8A9-1A90-4553-A12D-AAD2D7C51EB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9028649"/>
      </p:ext>
    </p:extLst>
  </p:cSld>
  <p:clrMapOvr>
    <a:masterClrMapping/>
  </p:clrMapOvr>
  <p:transition>
    <p:push dir="u"/>
  </p:transition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2C60E98-D9B6-4861-8508-5483CE82B8C8}" type="datetimeFigureOut">
              <a:rPr lang="zh-TW" altLang="en-US" smtClean="0"/>
              <a:t>2018/8/3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8A9C8A9-1A90-4553-A12D-AAD2D7C51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660901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2C60E98-D9B6-4861-8508-5483CE82B8C8}" type="datetimeFigureOut">
              <a:rPr lang="zh-TW" altLang="en-US" smtClean="0"/>
              <a:t>2018/8/3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A9C8A9-1A90-4553-A12D-AAD2D7C51EB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616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89501" y="318053"/>
            <a:ext cx="10999243" cy="210709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7300" dirty="0">
                <a:effectLst/>
              </a:rPr>
              <a:t>Bike Sharing </a:t>
            </a:r>
            <a:r>
              <a:rPr lang="en-US" altLang="zh-TW" sz="7300" dirty="0" smtClean="0">
                <a:effectLst/>
              </a:rPr>
              <a:t>Demand</a:t>
            </a:r>
            <a:r>
              <a:rPr lang="en-US" altLang="zh-TW" sz="6000" dirty="0" smtClean="0">
                <a:effectLst/>
              </a:rPr>
              <a:t/>
            </a:r>
            <a:br>
              <a:rPr lang="en-US" altLang="zh-TW" sz="6000" dirty="0" smtClean="0">
                <a:effectLst/>
              </a:rPr>
            </a:br>
            <a:r>
              <a:rPr lang="en-US" altLang="zh-TW" sz="2400" b="1" dirty="0" smtClean="0">
                <a:effectLst/>
              </a:rPr>
              <a:t>Forecast use of a city </a:t>
            </a:r>
            <a:r>
              <a:rPr lang="en-US" altLang="zh-TW" sz="2400" b="1" dirty="0" err="1" smtClean="0">
                <a:effectLst/>
              </a:rPr>
              <a:t>bikeshare</a:t>
            </a:r>
            <a:r>
              <a:rPr lang="en-US" altLang="zh-TW" sz="2400" b="1" dirty="0" smtClean="0">
                <a:effectLst/>
              </a:rPr>
              <a:t> system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陳紫淇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00" b="96000" l="2817" r="93427">
                        <a14:foregroundMark x1="27700" y1="44000" x2="23944" y2="49000"/>
                        <a14:foregroundMark x1="73239" y1="48000" x2="77465" y2="60000"/>
                        <a14:foregroundMark x1="39906" y1="55000" x2="39906" y2="5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836" y="2881790"/>
            <a:ext cx="4425790" cy="207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4769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Engineering-</a:t>
            </a:r>
            <a:r>
              <a:rPr lang="en-US" altLang="zh-TW" sz="3200" dirty="0"/>
              <a:t>count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596222"/>
            <a:ext cx="10178322" cy="3442918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altLang="zh-TW" dirty="0">
                <a:latin typeface="Consolas" panose="020B0609020204030204" pitchFamily="49" charset="0"/>
              </a:rPr>
              <a:t>#</a:t>
            </a:r>
            <a:r>
              <a:rPr lang="zh-TW" altLang="en-US" dirty="0">
                <a:latin typeface="Consolas" panose="020B0609020204030204" pitchFamily="49" charset="0"/>
              </a:rPr>
              <a:t>以</a:t>
            </a:r>
            <a:r>
              <a:rPr lang="en-US" altLang="zh-TW" dirty="0">
                <a:latin typeface="Consolas" panose="020B0609020204030204" pitchFamily="49" charset="0"/>
              </a:rPr>
              <a:t>e</a:t>
            </a:r>
            <a:r>
              <a:rPr lang="zh-TW" altLang="en-US" dirty="0">
                <a:latin typeface="Consolas" panose="020B0609020204030204" pitchFamily="49" charset="0"/>
              </a:rPr>
              <a:t>為底取</a:t>
            </a:r>
            <a:r>
              <a:rPr lang="en-US" altLang="zh-TW" dirty="0" smtClean="0">
                <a:latin typeface="Consolas" panose="020B0609020204030204" pitchFamily="49" charset="0"/>
              </a:rPr>
              <a:t>log </a:t>
            </a:r>
            <a:r>
              <a:rPr lang="zh-TW" altLang="en-US" dirty="0" smtClean="0">
                <a:latin typeface="Consolas" panose="020B0609020204030204" pitchFamily="49" charset="0"/>
              </a:rPr>
              <a:t>把數字變小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 smtClean="0">
                <a:latin typeface="Consolas" panose="020B0609020204030204" pitchFamily="49" charset="0"/>
              </a:rPr>
              <a:t>train_df</a:t>
            </a:r>
            <a:r>
              <a:rPr lang="en-US" altLang="zh-TW" dirty="0">
                <a:latin typeface="Consolas" panose="020B0609020204030204" pitchFamily="49" charset="0"/>
              </a:rPr>
              <a:t>['count']=</a:t>
            </a:r>
            <a:r>
              <a:rPr lang="en-US" altLang="zh-TW" dirty="0" err="1">
                <a:latin typeface="Consolas" panose="020B0609020204030204" pitchFamily="49" charset="0"/>
              </a:rPr>
              <a:t>train_df</a:t>
            </a:r>
            <a:r>
              <a:rPr lang="en-US" altLang="zh-TW" dirty="0">
                <a:latin typeface="Consolas" panose="020B0609020204030204" pitchFamily="49" charset="0"/>
              </a:rPr>
              <a:t>['count'].apply(lambda x:np.log(x</a:t>
            </a:r>
            <a:r>
              <a:rPr lang="en-US" altLang="zh-TW" dirty="0" smtClean="0">
                <a:latin typeface="Consolas" panose="020B0609020204030204" pitchFamily="49" charset="0"/>
              </a:rPr>
              <a:t>))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 smtClean="0">
                <a:latin typeface="Consolas" panose="020B0609020204030204" pitchFamily="49" charset="0"/>
              </a:rPr>
              <a:t>sns.distplot</a:t>
            </a:r>
            <a:r>
              <a:rPr lang="en-US" altLang="zh-TW" dirty="0" smtClean="0"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latin typeface="Consolas" panose="020B0609020204030204" pitchFamily="49" charset="0"/>
              </a:rPr>
              <a:t>train_df</a:t>
            </a:r>
            <a:r>
              <a:rPr lang="en-US" altLang="zh-TW" dirty="0">
                <a:latin typeface="Consolas" panose="020B0609020204030204" pitchFamily="49" charset="0"/>
              </a:rPr>
              <a:t>['count'])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plt.show</a:t>
            </a:r>
            <a:r>
              <a:rPr lang="en-US" altLang="zh-TW" dirty="0" smtClean="0"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arenR"/>
            </a:pPr>
            <a:endParaRPr lang="en-US" altLang="zh-TW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Consolas" panose="020B0609020204030204" pitchFamily="49" charset="0"/>
              </a:rPr>
              <a:t>也可以用開根號、</a:t>
            </a:r>
            <a:r>
              <a:rPr lang="en-US" altLang="zh-TW" dirty="0" smtClean="0">
                <a:latin typeface="Consolas" panose="020B0609020204030204" pitchFamily="49" charset="0"/>
              </a:rPr>
              <a:t>box-cox</a:t>
            </a:r>
            <a:r>
              <a:rPr lang="zh-TW" altLang="en-US" dirty="0" smtClean="0">
                <a:latin typeface="Consolas" panose="020B0609020204030204" pitchFamily="49" charset="0"/>
              </a:rPr>
              <a:t>等方式轉換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314" y="2973042"/>
            <a:ext cx="55816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943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</a:t>
            </a:r>
            <a:r>
              <a:rPr lang="en-US" altLang="zh-TW" dirty="0" smtClean="0"/>
              <a:t>Engineering-</a:t>
            </a:r>
            <a:r>
              <a:rPr lang="zh-TW" altLang="en-US" sz="3200" dirty="0" smtClean="0">
                <a:latin typeface="+mn-ea"/>
                <a:ea typeface="+mn-ea"/>
              </a:rPr>
              <a:t>有大小之分的數據</a:t>
            </a:r>
            <a:endParaRPr lang="zh-TW" altLang="en-US" sz="2800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387499"/>
            <a:ext cx="10178322" cy="537111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cont_names</a:t>
            </a:r>
            <a:r>
              <a:rPr lang="en-US" altLang="zh-TW" dirty="0">
                <a:latin typeface="Consolas" panose="020B0609020204030204" pitchFamily="49" charset="0"/>
              </a:rPr>
              <a:t>=['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latin typeface="Consolas" panose="020B0609020204030204" pitchFamily="49" charset="0"/>
              </a:rPr>
              <a:t>','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atemp</a:t>
            </a:r>
            <a:r>
              <a:rPr lang="en-US" altLang="zh-TW" dirty="0">
                <a:latin typeface="Consolas" panose="020B0609020204030204" pitchFamily="49" charset="0"/>
              </a:rPr>
              <a:t>','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humidity</a:t>
            </a:r>
            <a:r>
              <a:rPr lang="en-US" altLang="zh-TW" dirty="0">
                <a:latin typeface="Consolas" panose="020B0609020204030204" pitchFamily="49" charset="0"/>
              </a:rPr>
              <a:t>','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windspeed</a:t>
            </a:r>
            <a:r>
              <a:rPr lang="en-US" altLang="zh-TW" dirty="0">
                <a:latin typeface="Consolas" panose="020B0609020204030204" pitchFamily="49" charset="0"/>
              </a:rPr>
              <a:t>']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 smtClean="0"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latin typeface="Consolas" panose="020B0609020204030204" pitchFamily="49" charset="0"/>
              </a:rPr>
              <a:t>=0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zh-TW" dirty="0">
                <a:latin typeface="Consolas" panose="020B0609020204030204" pitchFamily="49" charset="0"/>
              </a:rPr>
              <a:t>for name in </a:t>
            </a:r>
            <a:r>
              <a:rPr lang="en-US" altLang="zh-TW" dirty="0" err="1">
                <a:latin typeface="Consolas" panose="020B0609020204030204" pitchFamily="49" charset="0"/>
              </a:rPr>
              <a:t>cont_names</a:t>
            </a:r>
            <a:r>
              <a:rPr lang="en-US" altLang="zh-TW" dirty="0">
                <a:latin typeface="Consolas" panose="020B0609020204030204" pitchFamily="49" charset="0"/>
              </a:rPr>
              <a:t>: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=i+1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latin typeface="Consolas" panose="020B0609020204030204" pitchFamily="49" charset="0"/>
              </a:rPr>
              <a:t>plt.subplot</a:t>
            </a:r>
            <a:r>
              <a:rPr lang="en-US" altLang="zh-TW" dirty="0">
                <a:latin typeface="Consolas" panose="020B0609020204030204" pitchFamily="49" charset="0"/>
              </a:rPr>
              <a:t>(2,2,i)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sns.boxplot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name,data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train_df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plt.show</a:t>
            </a:r>
            <a:r>
              <a:rPr lang="en-US" altLang="zh-TW" dirty="0" smtClean="0"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Temp</a:t>
            </a:r>
            <a:r>
              <a:rPr lang="zh-TW" altLang="en-US" dirty="0" smtClean="0">
                <a:latin typeface="Consolas" panose="020B0609020204030204" pitchFamily="49" charset="0"/>
              </a:rPr>
              <a:t>、</a:t>
            </a:r>
            <a:r>
              <a:rPr lang="en-US" altLang="zh-TW" dirty="0" err="1" smtClean="0">
                <a:latin typeface="Consolas" panose="020B0609020204030204" pitchFamily="49" charset="0"/>
              </a:rPr>
              <a:t>atemp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 smtClean="0">
                <a:latin typeface="Consolas" panose="020B0609020204030204" pitchFamily="49" charset="0"/>
              </a:rPr>
              <a:t>humidity</a:t>
            </a:r>
            <a:r>
              <a:rPr lang="zh-TW" altLang="en-US" dirty="0" smtClean="0">
                <a:latin typeface="Consolas" panose="020B0609020204030204" pitchFamily="49" charset="0"/>
              </a:rPr>
              <a:t> 分布</a:t>
            </a:r>
            <a:r>
              <a:rPr lang="zh-TW" altLang="en-US" dirty="0">
                <a:latin typeface="Consolas" panose="020B0609020204030204" pitchFamily="49" charset="0"/>
              </a:rPr>
              <a:t>正常 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Consolas" panose="020B0609020204030204" pitchFamily="49" charset="0"/>
              </a:rPr>
              <a:t>Windspeed</a:t>
            </a:r>
            <a:r>
              <a:rPr lang="zh-TW" altLang="en-US" dirty="0" smtClean="0">
                <a:latin typeface="Consolas" panose="020B0609020204030204" pitchFamily="49" charset="0"/>
              </a:rPr>
              <a:t> 分布</a:t>
            </a:r>
            <a:r>
              <a:rPr lang="zh-TW" altLang="en-US" dirty="0">
                <a:latin typeface="Consolas" panose="020B0609020204030204" pitchFamily="49" charset="0"/>
              </a:rPr>
              <a:t>異常</a:t>
            </a:r>
            <a:endParaRPr lang="en-US" altLang="zh-TW" dirty="0" smtClean="0">
              <a:latin typeface="Consolas" panose="020B06090202040302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821" y="2939084"/>
            <a:ext cx="51054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9406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</a:t>
            </a:r>
            <a:r>
              <a:rPr lang="en-US" altLang="zh-TW" dirty="0" smtClean="0"/>
              <a:t>Engineering-</a:t>
            </a:r>
            <a:r>
              <a:rPr lang="zh-TW" altLang="en-US" sz="3200" dirty="0" smtClean="0">
                <a:latin typeface="+mn-ea"/>
                <a:ea typeface="+mn-ea"/>
              </a:rPr>
              <a:t>有大小之分的數據</a:t>
            </a:r>
            <a:endParaRPr lang="zh-TW" altLang="en-US" sz="2800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387499"/>
            <a:ext cx="10178322" cy="537111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sns.jointplot</a:t>
            </a:r>
            <a:r>
              <a:rPr lang="en-US" altLang="zh-TW" dirty="0">
                <a:latin typeface="Consolas" panose="020B0609020204030204" pitchFamily="49" charset="0"/>
              </a:rPr>
              <a:t>('temp','</a:t>
            </a:r>
            <a:r>
              <a:rPr lang="en-US" altLang="zh-TW" dirty="0" err="1">
                <a:latin typeface="Consolas" panose="020B0609020204030204" pitchFamily="49" charset="0"/>
              </a:rPr>
              <a:t>atemp</a:t>
            </a:r>
            <a:r>
              <a:rPr lang="en-US" altLang="zh-TW" dirty="0">
                <a:latin typeface="Consolas" panose="020B0609020204030204" pitchFamily="49" charset="0"/>
              </a:rPr>
              <a:t>',data=</a:t>
            </a:r>
            <a:r>
              <a:rPr lang="en-US" altLang="zh-TW" dirty="0" err="1">
                <a:latin typeface="Consolas" panose="020B0609020204030204" pitchFamily="49" charset="0"/>
              </a:rPr>
              <a:t>train_df</a:t>
            </a:r>
            <a:r>
              <a:rPr lang="en-US" altLang="zh-TW" dirty="0">
                <a:latin typeface="Consolas" panose="020B0609020204030204" pitchFamily="49" charset="0"/>
              </a:rPr>
              <a:t>) 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plt.show</a:t>
            </a:r>
            <a:r>
              <a:rPr lang="en-US" altLang="zh-TW" dirty="0" smtClean="0"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arenR"/>
            </a:pPr>
            <a:endParaRPr lang="en-US" altLang="zh-TW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Consolas" panose="020B0609020204030204" pitchFamily="49" charset="0"/>
              </a:rPr>
              <a:t>變量之間的相關程度高會造成多重共線性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Consolas" panose="020B0609020204030204" pitchFamily="49" charset="0"/>
              </a:rPr>
              <a:t>多重共線性會使</a:t>
            </a:r>
            <a:r>
              <a:rPr lang="en-US" altLang="zh-TW" dirty="0" smtClean="0">
                <a:latin typeface="Consolas" panose="020B0609020204030204" pitchFamily="49" charset="0"/>
              </a:rPr>
              <a:t>model</a:t>
            </a:r>
            <a:r>
              <a:rPr lang="zh-TW" altLang="en-US" dirty="0" smtClean="0">
                <a:latin typeface="Consolas" panose="020B0609020204030204" pitchFamily="49" charset="0"/>
              </a:rPr>
              <a:t>的預測不準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Consolas" panose="020B0609020204030204" pitchFamily="49" charset="0"/>
              </a:rPr>
              <a:t>所以為了避免多重</a:t>
            </a:r>
            <a:r>
              <a:rPr lang="zh-TW" altLang="en-US" dirty="0">
                <a:latin typeface="Consolas" panose="020B0609020204030204" pitchFamily="49" charset="0"/>
              </a:rPr>
              <a:t>共</a:t>
            </a:r>
            <a:r>
              <a:rPr lang="zh-TW" altLang="en-US" dirty="0" smtClean="0">
                <a:latin typeface="Consolas" panose="020B0609020204030204" pitchFamily="49" charset="0"/>
              </a:rPr>
              <a:t>線性，刪除其中一種數據</a:t>
            </a:r>
            <a:endParaRPr lang="en-US" altLang="zh-TW" dirty="0">
              <a:latin typeface="Consolas" panose="020B06090202040302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791" y="2058049"/>
            <a:ext cx="4806190" cy="470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2653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</a:t>
            </a:r>
            <a:r>
              <a:rPr lang="en-US" altLang="zh-TW" dirty="0" smtClean="0"/>
              <a:t>Engineering-</a:t>
            </a:r>
            <a:r>
              <a:rPr lang="zh-TW" altLang="en-US" sz="3200" dirty="0" smtClean="0">
                <a:latin typeface="+mn-ea"/>
                <a:ea typeface="+mn-ea"/>
              </a:rPr>
              <a:t>有大小之分的數據</a:t>
            </a:r>
            <a:endParaRPr lang="zh-TW" altLang="en-US" sz="2800" dirty="0">
              <a:latin typeface="+mn-ea"/>
              <a:ea typeface="+mn-ea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950" y="1451591"/>
            <a:ext cx="5517778" cy="526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8737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</a:t>
            </a:r>
            <a:r>
              <a:rPr lang="en-US" altLang="zh-TW" dirty="0" smtClean="0"/>
              <a:t>Engineering-</a:t>
            </a:r>
            <a:r>
              <a:rPr lang="zh-TW" altLang="en-US" sz="3200" dirty="0" smtClean="0">
                <a:latin typeface="+mn-ea"/>
                <a:ea typeface="+mn-ea"/>
              </a:rPr>
              <a:t>有大小之分的數據</a:t>
            </a:r>
            <a:endParaRPr lang="zh-TW" altLang="en-US" sz="2800" dirty="0">
              <a:latin typeface="+mn-ea"/>
              <a:ea typeface="+mn-ea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t="2943" b="3599"/>
          <a:stretch/>
        </p:blipFill>
        <p:spPr>
          <a:xfrm>
            <a:off x="3598452" y="1389884"/>
            <a:ext cx="5484774" cy="538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4025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</a:t>
            </a:r>
            <a:r>
              <a:rPr lang="en-US" altLang="zh-TW" dirty="0" smtClean="0"/>
              <a:t>Engineering-</a:t>
            </a:r>
            <a:r>
              <a:rPr lang="zh-TW" altLang="en-US" sz="3200" dirty="0" smtClean="0">
                <a:latin typeface="+mn-ea"/>
                <a:ea typeface="+mn-ea"/>
              </a:rPr>
              <a:t>有大小之分的數據</a:t>
            </a:r>
            <a:endParaRPr lang="zh-TW" altLang="en-US" sz="2800" dirty="0">
              <a:latin typeface="+mn-ea"/>
              <a:ea typeface="+mn-ea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659" y="1408090"/>
            <a:ext cx="5424360" cy="534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1188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565948" cy="1492132"/>
          </a:xfrm>
        </p:spPr>
        <p:txBody>
          <a:bodyPr/>
          <a:lstStyle/>
          <a:p>
            <a:r>
              <a:rPr lang="en-US" altLang="zh-TW" dirty="0"/>
              <a:t>Feature </a:t>
            </a:r>
            <a:r>
              <a:rPr lang="en-US" altLang="zh-TW" dirty="0" smtClean="0"/>
              <a:t>Engineering-</a:t>
            </a:r>
            <a:r>
              <a:rPr lang="zh-TW" altLang="en-US" sz="3200" dirty="0">
                <a:latin typeface="+mn-ea"/>
                <a:ea typeface="+mn-ea"/>
              </a:rPr>
              <a:t>沒有</a:t>
            </a:r>
            <a:r>
              <a:rPr lang="zh-TW" altLang="en-US" sz="3200" dirty="0" smtClean="0">
                <a:latin typeface="+mn-ea"/>
                <a:ea typeface="+mn-ea"/>
              </a:rPr>
              <a:t>大小之分的數據</a:t>
            </a:r>
            <a:endParaRPr lang="zh-TW" altLang="en-US" sz="2800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387499"/>
            <a:ext cx="10178322" cy="344291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altLang="zh-TW" dirty="0" smtClean="0">
                <a:latin typeface="Consolas" panose="020B0609020204030204" pitchFamily="49" charset="0"/>
              </a:rPr>
              <a:t>#</a:t>
            </a:r>
            <a:r>
              <a:rPr lang="zh-TW" altLang="en-US" dirty="0" smtClean="0">
                <a:latin typeface="Consolas" panose="020B0609020204030204" pitchFamily="49" charset="0"/>
              </a:rPr>
              <a:t>租借總數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 smtClean="0">
                <a:latin typeface="Consolas" panose="020B0609020204030204" pitchFamily="49" charset="0"/>
              </a:rPr>
              <a:t>cat_names</a:t>
            </a:r>
            <a:r>
              <a:rPr lang="en-US" altLang="zh-TW" dirty="0">
                <a:latin typeface="Consolas" panose="020B0609020204030204" pitchFamily="49" charset="0"/>
              </a:rPr>
              <a:t>=['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season</a:t>
            </a:r>
            <a:r>
              <a:rPr lang="en-US" altLang="zh-TW" dirty="0">
                <a:latin typeface="Consolas" panose="020B0609020204030204" pitchFamily="49" charset="0"/>
              </a:rPr>
              <a:t>', '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holiday</a:t>
            </a:r>
            <a:r>
              <a:rPr lang="en-US" altLang="zh-TW" dirty="0">
                <a:latin typeface="Consolas" panose="020B0609020204030204" pitchFamily="49" charset="0"/>
              </a:rPr>
              <a:t>', '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workingday</a:t>
            </a:r>
            <a:r>
              <a:rPr lang="en-US" altLang="zh-TW" dirty="0">
                <a:latin typeface="Consolas" panose="020B0609020204030204" pitchFamily="49" charset="0"/>
              </a:rPr>
              <a:t>', '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weather</a:t>
            </a:r>
            <a:r>
              <a:rPr lang="en-US" altLang="zh-TW" dirty="0">
                <a:latin typeface="Consolas" panose="020B0609020204030204" pitchFamily="49" charset="0"/>
              </a:rPr>
              <a:t>']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=1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>
                <a:latin typeface="Consolas" panose="020B0609020204030204" pitchFamily="49" charset="0"/>
              </a:rPr>
              <a:t>for name in </a:t>
            </a:r>
            <a:r>
              <a:rPr lang="en-US" altLang="zh-TW" dirty="0" err="1">
                <a:latin typeface="Consolas" panose="020B0609020204030204" pitchFamily="49" charset="0"/>
              </a:rPr>
              <a:t>cat_names</a:t>
            </a:r>
            <a:r>
              <a:rPr lang="en-US" altLang="zh-TW" dirty="0">
                <a:latin typeface="Consolas" panose="020B0609020204030204" pitchFamily="49" charset="0"/>
              </a:rPr>
              <a:t>: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latin typeface="Consolas" panose="020B0609020204030204" pitchFamily="49" charset="0"/>
              </a:rPr>
              <a:t>plt.subplot</a:t>
            </a:r>
            <a:r>
              <a:rPr lang="en-US" altLang="zh-TW" dirty="0">
                <a:latin typeface="Consolas" panose="020B0609020204030204" pitchFamily="49" charset="0"/>
              </a:rPr>
              <a:t>(2,2,i)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sns.barplot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(x=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name,y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='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count',data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train_df,estimator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=sum)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=i+1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latin typeface="Consolas" panose="020B0609020204030204" pitchFamily="49" charset="0"/>
              </a:rPr>
              <a:t>plt.show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60" y="4785956"/>
            <a:ext cx="2982803" cy="186532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963" y="4807446"/>
            <a:ext cx="2905439" cy="18223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8457" y="4762105"/>
            <a:ext cx="2896843" cy="189971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7402" y="4785956"/>
            <a:ext cx="2871055" cy="180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038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565948" cy="1492132"/>
          </a:xfrm>
        </p:spPr>
        <p:txBody>
          <a:bodyPr/>
          <a:lstStyle/>
          <a:p>
            <a:r>
              <a:rPr lang="en-US" altLang="zh-TW" dirty="0"/>
              <a:t>Feature </a:t>
            </a:r>
            <a:r>
              <a:rPr lang="en-US" altLang="zh-TW" dirty="0" smtClean="0"/>
              <a:t>Engineering-</a:t>
            </a:r>
            <a:r>
              <a:rPr lang="zh-TW" altLang="en-US" sz="3200" dirty="0" smtClean="0">
                <a:latin typeface="+mn-ea"/>
                <a:ea typeface="+mn-ea"/>
              </a:rPr>
              <a:t>處理日</a:t>
            </a:r>
            <a:r>
              <a:rPr lang="zh-TW" altLang="en-US" sz="3200" dirty="0">
                <a:latin typeface="+mn-ea"/>
                <a:ea typeface="+mn-ea"/>
              </a:rPr>
              <a:t>期</a:t>
            </a:r>
            <a:endParaRPr lang="zh-TW" altLang="en-US" sz="2800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2053421"/>
            <a:ext cx="10178322" cy="344291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altLang="zh-TW" dirty="0">
                <a:latin typeface="Consolas" panose="020B0609020204030204" pitchFamily="49" charset="0"/>
              </a:rPr>
              <a:t>from </a:t>
            </a:r>
            <a:r>
              <a:rPr lang="en-US" altLang="zh-TW" dirty="0" err="1">
                <a:latin typeface="Consolas" panose="020B0609020204030204" pitchFamily="49" charset="0"/>
              </a:rPr>
              <a:t>datetime</a:t>
            </a:r>
            <a:r>
              <a:rPr lang="en-US" altLang="zh-TW" dirty="0">
                <a:latin typeface="Consolas" panose="020B0609020204030204" pitchFamily="49" charset="0"/>
              </a:rPr>
              <a:t> import </a:t>
            </a:r>
            <a:r>
              <a:rPr lang="en-US" altLang="zh-TW" dirty="0" err="1">
                <a:latin typeface="Consolas" panose="020B0609020204030204" pitchFamily="49" charset="0"/>
              </a:rPr>
              <a:t>datetime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arenR"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train_df</a:t>
            </a:r>
            <a:r>
              <a:rPr lang="en-US" altLang="zh-TW" dirty="0">
                <a:latin typeface="Consolas" panose="020B0609020204030204" pitchFamily="49" charset="0"/>
              </a:rPr>
              <a:t>['</a:t>
            </a:r>
            <a:r>
              <a:rPr lang="en-US" altLang="zh-TW" dirty="0" err="1">
                <a:latin typeface="Consolas" panose="020B0609020204030204" pitchFamily="49" charset="0"/>
              </a:rPr>
              <a:t>datetime</a:t>
            </a:r>
            <a:r>
              <a:rPr lang="en-US" altLang="zh-TW" dirty="0">
                <a:latin typeface="Consolas" panose="020B0609020204030204" pitchFamily="49" charset="0"/>
              </a:rPr>
              <a:t>']=</a:t>
            </a:r>
            <a:r>
              <a:rPr lang="en-US" altLang="zh-TW" dirty="0" err="1">
                <a:latin typeface="Consolas" panose="020B0609020204030204" pitchFamily="49" charset="0"/>
              </a:rPr>
              <a:t>train_df</a:t>
            </a:r>
            <a:r>
              <a:rPr lang="en-US" altLang="zh-TW" dirty="0">
                <a:latin typeface="Consolas" panose="020B0609020204030204" pitchFamily="49" charset="0"/>
              </a:rPr>
              <a:t>['</a:t>
            </a:r>
            <a:r>
              <a:rPr lang="en-US" altLang="zh-TW" dirty="0" err="1">
                <a:latin typeface="Consolas" panose="020B0609020204030204" pitchFamily="49" charset="0"/>
              </a:rPr>
              <a:t>datetime</a:t>
            </a:r>
            <a:r>
              <a:rPr lang="en-US" altLang="zh-TW" dirty="0" smtClean="0">
                <a:latin typeface="Consolas" panose="020B0609020204030204" pitchFamily="49" charset="0"/>
              </a:rPr>
              <a:t>'].apply(lambda x:datetime.strptime(x</a:t>
            </a:r>
            <a:r>
              <a:rPr lang="en-US" altLang="zh-TW" dirty="0">
                <a:latin typeface="Consolas" panose="020B0609020204030204" pitchFamily="49" charset="0"/>
              </a:rPr>
              <a:t>,'%Y-%m-%d %H:%M:%S'))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time_series_df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 err="1">
                <a:latin typeface="Consolas" panose="020B0609020204030204" pitchFamily="49" charset="0"/>
              </a:rPr>
              <a:t>train_df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time_series_df.index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 err="1">
                <a:latin typeface="Consolas" panose="020B0609020204030204" pitchFamily="49" charset="0"/>
              </a:rPr>
              <a:t>train_df</a:t>
            </a:r>
            <a:r>
              <a:rPr lang="en-US" altLang="zh-TW" dirty="0">
                <a:latin typeface="Consolas" panose="020B0609020204030204" pitchFamily="49" charset="0"/>
              </a:rPr>
              <a:t>['</a:t>
            </a:r>
            <a:r>
              <a:rPr lang="en-US" altLang="zh-TW" dirty="0" err="1">
                <a:latin typeface="Consolas" panose="020B0609020204030204" pitchFamily="49" charset="0"/>
              </a:rPr>
              <a:t>datetime</a:t>
            </a:r>
            <a:r>
              <a:rPr lang="en-US" altLang="zh-TW" dirty="0">
                <a:latin typeface="Consolas" panose="020B0609020204030204" pitchFamily="49" charset="0"/>
              </a:rPr>
              <a:t>']  #</a:t>
            </a:r>
            <a:r>
              <a:rPr lang="zh-TW" altLang="en-US" dirty="0">
                <a:latin typeface="Consolas" panose="020B0609020204030204" pitchFamily="49" charset="0"/>
              </a:rPr>
              <a:t>把</a:t>
            </a:r>
            <a:r>
              <a:rPr lang="en-US" altLang="zh-TW" dirty="0">
                <a:latin typeface="Consolas" panose="020B0609020204030204" pitchFamily="49" charset="0"/>
              </a:rPr>
              <a:t>index</a:t>
            </a:r>
            <a:r>
              <a:rPr lang="zh-TW" altLang="en-US" dirty="0">
                <a:latin typeface="Consolas" panose="020B0609020204030204" pitchFamily="49" charset="0"/>
              </a:rPr>
              <a:t>改成</a:t>
            </a:r>
            <a:r>
              <a:rPr lang="en-US" altLang="zh-TW" dirty="0" err="1">
                <a:latin typeface="Consolas" panose="020B0609020204030204" pitchFamily="49" charset="0"/>
              </a:rPr>
              <a:t>datetime</a:t>
            </a:r>
            <a:r>
              <a:rPr lang="zh-TW" altLang="en-US" dirty="0">
                <a:latin typeface="Consolas" panose="020B0609020204030204" pitchFamily="49" charset="0"/>
              </a:rPr>
              <a:t>來顯示</a:t>
            </a:r>
          </a:p>
        </p:txBody>
      </p:sp>
    </p:spTree>
    <p:extLst>
      <p:ext uri="{BB962C8B-B14F-4D97-AF65-F5344CB8AC3E}">
        <p14:creationId xmlns:p14="http://schemas.microsoft.com/office/powerpoint/2010/main" val="280045755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565948" cy="1492132"/>
          </a:xfrm>
        </p:spPr>
        <p:txBody>
          <a:bodyPr/>
          <a:lstStyle/>
          <a:p>
            <a:r>
              <a:rPr lang="en-US" altLang="zh-TW" dirty="0"/>
              <a:t>Feature </a:t>
            </a:r>
            <a:r>
              <a:rPr lang="en-US" altLang="zh-TW" dirty="0" smtClean="0"/>
              <a:t>Engineering-</a:t>
            </a:r>
            <a:r>
              <a:rPr lang="zh-TW" altLang="en-US" sz="3200" dirty="0">
                <a:latin typeface="+mn-ea"/>
                <a:ea typeface="+mn-ea"/>
              </a:rPr>
              <a:t>處理日期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387499"/>
            <a:ext cx="10178322" cy="344291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altLang="zh-TW" dirty="0">
                <a:latin typeface="Consolas" panose="020B0609020204030204" pitchFamily="49" charset="0"/>
              </a:rPr>
              <a:t>#</a:t>
            </a:r>
            <a:r>
              <a:rPr lang="zh-TW" altLang="en-US" dirty="0">
                <a:latin typeface="Consolas" panose="020B0609020204030204" pitchFamily="49" charset="0"/>
              </a:rPr>
              <a:t>每</a:t>
            </a:r>
            <a:r>
              <a:rPr lang="en-US" altLang="zh-TW" dirty="0">
                <a:latin typeface="Consolas" panose="020B0609020204030204" pitchFamily="49" charset="0"/>
              </a:rPr>
              <a:t>60</a:t>
            </a:r>
            <a:r>
              <a:rPr lang="zh-TW" altLang="en-US" dirty="0">
                <a:latin typeface="Consolas" panose="020B0609020204030204" pitchFamily="49" charset="0"/>
              </a:rPr>
              <a:t>筆資料相加平均 方便觀察</a:t>
            </a:r>
            <a:r>
              <a:rPr lang="zh-TW" altLang="en-US" dirty="0" smtClean="0">
                <a:latin typeface="Consolas" panose="020B0609020204030204" pitchFamily="49" charset="0"/>
              </a:rPr>
              <a:t>變化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 smtClean="0">
                <a:latin typeface="Consolas" panose="020B0609020204030204" pitchFamily="49" charset="0"/>
              </a:rPr>
              <a:t>plt.plot</a:t>
            </a:r>
            <a:r>
              <a:rPr lang="en-US" altLang="zh-TW" dirty="0" smtClean="0"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latin typeface="Consolas" panose="020B0609020204030204" pitchFamily="49" charset="0"/>
              </a:rPr>
              <a:t>time_series_df</a:t>
            </a:r>
            <a:r>
              <a:rPr lang="en-US" altLang="zh-TW" dirty="0">
                <a:latin typeface="Consolas" panose="020B0609020204030204" pitchFamily="49" charset="0"/>
              </a:rPr>
              <a:t>['count'].rolling(60).mean()) 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 smtClean="0">
                <a:latin typeface="Consolas" panose="020B0609020204030204" pitchFamily="49" charset="0"/>
              </a:rPr>
              <a:t>plt.show</a:t>
            </a:r>
            <a:r>
              <a:rPr lang="en-US" altLang="zh-TW" dirty="0" smtClean="0"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endParaRPr lang="en-US" altLang="zh-TW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arenR"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Consolas" panose="020B0609020204030204" pitchFamily="49" charset="0"/>
              </a:rPr>
              <a:t>租車的人隨著時間愈來愈多，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Consolas" panose="020B0609020204030204" pitchFamily="49" charset="0"/>
              </a:rPr>
              <a:t>所以日</a:t>
            </a:r>
            <a:r>
              <a:rPr lang="zh-TW" altLang="en-US" dirty="0">
                <a:latin typeface="Consolas" panose="020B0609020204030204" pitchFamily="49" charset="0"/>
              </a:rPr>
              <a:t>期</a:t>
            </a:r>
            <a:r>
              <a:rPr lang="zh-TW" altLang="en-US" dirty="0" smtClean="0">
                <a:latin typeface="Consolas" panose="020B0609020204030204" pitchFamily="49" charset="0"/>
              </a:rPr>
              <a:t>的資料要保留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360" y="2333003"/>
            <a:ext cx="6433453" cy="425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138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565948" cy="1492132"/>
          </a:xfrm>
        </p:spPr>
        <p:txBody>
          <a:bodyPr/>
          <a:lstStyle/>
          <a:p>
            <a:r>
              <a:rPr lang="en-US" altLang="zh-TW" dirty="0"/>
              <a:t>Feature </a:t>
            </a:r>
            <a:r>
              <a:rPr lang="en-US" altLang="zh-TW" dirty="0" smtClean="0"/>
              <a:t>Engineering-</a:t>
            </a:r>
            <a:r>
              <a:rPr lang="zh-TW" altLang="en-US" sz="3200" dirty="0" smtClean="0">
                <a:latin typeface="+mn-ea"/>
                <a:ea typeface="+mn-ea"/>
              </a:rPr>
              <a:t>處理日</a:t>
            </a:r>
            <a:r>
              <a:rPr lang="zh-TW" altLang="en-US" sz="3200" dirty="0">
                <a:latin typeface="+mn-ea"/>
                <a:ea typeface="+mn-ea"/>
              </a:rPr>
              <a:t>期</a:t>
            </a:r>
            <a:endParaRPr lang="zh-TW" altLang="en-US" sz="2800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387499"/>
            <a:ext cx="10178322" cy="344291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new_df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 err="1">
                <a:latin typeface="Consolas" panose="020B0609020204030204" pitchFamily="49" charset="0"/>
              </a:rPr>
              <a:t>train_df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arenR"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new_df</a:t>
            </a:r>
            <a:r>
              <a:rPr lang="en-US" altLang="zh-TW" dirty="0">
                <a:latin typeface="Consolas" panose="020B0609020204030204" pitchFamily="49" charset="0"/>
              </a:rPr>
              <a:t>['month']=</a:t>
            </a:r>
            <a:r>
              <a:rPr lang="en-US" altLang="zh-TW" dirty="0" err="1">
                <a:latin typeface="Consolas" panose="020B0609020204030204" pitchFamily="49" charset="0"/>
              </a:rPr>
              <a:t>new_df</a:t>
            </a:r>
            <a:r>
              <a:rPr lang="en-US" altLang="zh-TW" dirty="0">
                <a:latin typeface="Consolas" panose="020B0609020204030204" pitchFamily="49" charset="0"/>
              </a:rPr>
              <a:t>['</a:t>
            </a:r>
            <a:r>
              <a:rPr lang="en-US" altLang="zh-TW" dirty="0" err="1">
                <a:latin typeface="Consolas" panose="020B0609020204030204" pitchFamily="49" charset="0"/>
              </a:rPr>
              <a:t>datetime</a:t>
            </a:r>
            <a:r>
              <a:rPr lang="en-US" altLang="zh-TW" dirty="0">
                <a:latin typeface="Consolas" panose="020B0609020204030204" pitchFamily="49" charset="0"/>
              </a:rPr>
              <a:t>'].apply(lambda x:x.month)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new_df</a:t>
            </a:r>
            <a:r>
              <a:rPr lang="en-US" altLang="zh-TW" dirty="0">
                <a:latin typeface="Consolas" panose="020B0609020204030204" pitchFamily="49" charset="0"/>
              </a:rPr>
              <a:t>['hour']=</a:t>
            </a:r>
            <a:r>
              <a:rPr lang="en-US" altLang="zh-TW" dirty="0" err="1">
                <a:latin typeface="Consolas" panose="020B0609020204030204" pitchFamily="49" charset="0"/>
              </a:rPr>
              <a:t>new_df</a:t>
            </a:r>
            <a:r>
              <a:rPr lang="en-US" altLang="zh-TW" dirty="0">
                <a:latin typeface="Consolas" panose="020B0609020204030204" pitchFamily="49" charset="0"/>
              </a:rPr>
              <a:t>['</a:t>
            </a:r>
            <a:r>
              <a:rPr lang="en-US" altLang="zh-TW" dirty="0" err="1">
                <a:latin typeface="Consolas" panose="020B0609020204030204" pitchFamily="49" charset="0"/>
              </a:rPr>
              <a:t>datetime</a:t>
            </a:r>
            <a:r>
              <a:rPr lang="en-US" altLang="zh-TW" dirty="0">
                <a:latin typeface="Consolas" panose="020B0609020204030204" pitchFamily="49" charset="0"/>
              </a:rPr>
              <a:t>'].apply(lambda x:x.hour)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new_df</a:t>
            </a:r>
            <a:r>
              <a:rPr lang="en-US" altLang="zh-TW" dirty="0">
                <a:latin typeface="Consolas" panose="020B0609020204030204" pitchFamily="49" charset="0"/>
              </a:rPr>
              <a:t>['day']=</a:t>
            </a:r>
            <a:r>
              <a:rPr lang="en-US" altLang="zh-TW" dirty="0" err="1">
                <a:latin typeface="Consolas" panose="020B0609020204030204" pitchFamily="49" charset="0"/>
              </a:rPr>
              <a:t>new_df</a:t>
            </a:r>
            <a:r>
              <a:rPr lang="en-US" altLang="zh-TW" dirty="0">
                <a:latin typeface="Consolas" panose="020B0609020204030204" pitchFamily="49" charset="0"/>
              </a:rPr>
              <a:t>['</a:t>
            </a:r>
            <a:r>
              <a:rPr lang="en-US" altLang="zh-TW" dirty="0" err="1">
                <a:latin typeface="Consolas" panose="020B0609020204030204" pitchFamily="49" charset="0"/>
              </a:rPr>
              <a:t>datetime</a:t>
            </a:r>
            <a:r>
              <a:rPr lang="en-US" altLang="zh-TW" dirty="0">
                <a:latin typeface="Consolas" panose="020B0609020204030204" pitchFamily="49" charset="0"/>
              </a:rPr>
              <a:t>'].apply(lambda x:x.day)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new_df</a:t>
            </a:r>
            <a:r>
              <a:rPr lang="en-US" altLang="zh-TW" dirty="0">
                <a:latin typeface="Consolas" panose="020B0609020204030204" pitchFamily="49" charset="0"/>
              </a:rPr>
              <a:t>['year']=</a:t>
            </a:r>
            <a:r>
              <a:rPr lang="en-US" altLang="zh-TW" dirty="0" err="1">
                <a:latin typeface="Consolas" panose="020B0609020204030204" pitchFamily="49" charset="0"/>
              </a:rPr>
              <a:t>new_df</a:t>
            </a:r>
            <a:r>
              <a:rPr lang="en-US" altLang="zh-TW" dirty="0">
                <a:latin typeface="Consolas" panose="020B0609020204030204" pitchFamily="49" charset="0"/>
              </a:rPr>
              <a:t>['</a:t>
            </a:r>
            <a:r>
              <a:rPr lang="en-US" altLang="zh-TW" dirty="0" err="1">
                <a:latin typeface="Consolas" panose="020B0609020204030204" pitchFamily="49" charset="0"/>
              </a:rPr>
              <a:t>datetime</a:t>
            </a:r>
            <a:r>
              <a:rPr lang="en-US" altLang="zh-TW" dirty="0">
                <a:latin typeface="Consolas" panose="020B0609020204030204" pitchFamily="49" charset="0"/>
              </a:rPr>
              <a:t>'].apply(lambda x:x.year)</a:t>
            </a:r>
          </a:p>
          <a:p>
            <a:pPr marL="457200" indent="-457200">
              <a:buFont typeface="+mj-lt"/>
              <a:buAutoNum type="arabicParenR"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new_df.head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0" y="5068661"/>
            <a:ext cx="11993217" cy="153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8494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  <a:ea typeface="+mn-ea"/>
              </a:rPr>
              <a:t>目標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預測城市裡每小時單車被租借的數量</a:t>
            </a:r>
            <a:r>
              <a:rPr lang="en-US" altLang="zh-TW" sz="3600" dirty="0" smtClean="0"/>
              <a:t>(count)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0277136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565948" cy="1492132"/>
          </a:xfrm>
        </p:spPr>
        <p:txBody>
          <a:bodyPr/>
          <a:lstStyle/>
          <a:p>
            <a:r>
              <a:rPr lang="en-US" altLang="zh-TW" dirty="0"/>
              <a:t>Feature </a:t>
            </a:r>
            <a:r>
              <a:rPr lang="en-US" altLang="zh-TW" dirty="0" smtClean="0"/>
              <a:t>Engineering-</a:t>
            </a:r>
            <a:r>
              <a:rPr lang="zh-TW" altLang="en-US" sz="3200" dirty="0" smtClean="0">
                <a:latin typeface="+mn-ea"/>
                <a:ea typeface="+mn-ea"/>
              </a:rPr>
              <a:t>相關係數</a:t>
            </a:r>
            <a:endParaRPr lang="zh-TW" altLang="en-US" sz="2800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387499"/>
            <a:ext cx="10178322" cy="344291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altLang="zh-TW" dirty="0" err="1" smtClean="0">
                <a:latin typeface="Consolas" panose="020B0609020204030204" pitchFamily="49" charset="0"/>
              </a:rPr>
              <a:t>sns.heatmap</a:t>
            </a:r>
            <a:r>
              <a:rPr lang="en-US" altLang="zh-TW" dirty="0" smtClean="0"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latin typeface="Consolas" panose="020B0609020204030204" pitchFamily="49" charset="0"/>
              </a:rPr>
              <a:t>new_df.corr</a:t>
            </a:r>
            <a:r>
              <a:rPr lang="en-US" altLang="zh-TW" dirty="0">
                <a:latin typeface="Consolas" panose="020B0609020204030204" pitchFamily="49" charset="0"/>
              </a:rPr>
              <a:t>())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plt.show</a:t>
            </a:r>
            <a:r>
              <a:rPr lang="en-US" altLang="zh-TW" dirty="0" smtClean="0"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arenR"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Consolas" panose="020B0609020204030204" pitchFamily="49" charset="0"/>
              </a:rPr>
              <a:t>刪除</a:t>
            </a:r>
            <a:r>
              <a:rPr lang="en-US" altLang="zh-TW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	temp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latin typeface="Consolas" panose="020B0609020204030204" pitchFamily="49" charset="0"/>
              </a:rPr>
              <a:t>windspeed</a:t>
            </a:r>
            <a:r>
              <a:rPr lang="en-US" altLang="zh-TW" dirty="0" smtClean="0">
                <a:latin typeface="Consolas" panose="020B0609020204030204" pitchFamily="49" charset="0"/>
              </a:rPr>
              <a:t>(</a:t>
            </a:r>
            <a:r>
              <a:rPr lang="zh-TW" altLang="en-US" dirty="0" smtClean="0">
                <a:latin typeface="Consolas" panose="020B0609020204030204" pitchFamily="49" charset="0"/>
              </a:rPr>
              <a:t>相關性低</a:t>
            </a:r>
            <a:r>
              <a:rPr lang="en-US" altLang="zh-TW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	day(</a:t>
            </a:r>
            <a:r>
              <a:rPr lang="zh-TW" altLang="en-US" dirty="0" smtClean="0">
                <a:latin typeface="Consolas" panose="020B0609020204030204" pitchFamily="49" charset="0"/>
              </a:rPr>
              <a:t>相關性低</a:t>
            </a:r>
            <a:r>
              <a:rPr lang="en-US" altLang="zh-TW" dirty="0" smtClean="0">
                <a:latin typeface="Consolas" panose="020B0609020204030204" pitchFamily="49" charset="0"/>
              </a:rPr>
              <a:t>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118" y="1874517"/>
            <a:ext cx="6802508" cy="493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4732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565948" cy="1492132"/>
          </a:xfrm>
        </p:spPr>
        <p:txBody>
          <a:bodyPr/>
          <a:lstStyle/>
          <a:p>
            <a:r>
              <a:rPr lang="en-US" altLang="zh-TW" dirty="0"/>
              <a:t>Feature </a:t>
            </a:r>
            <a:r>
              <a:rPr lang="en-US" altLang="zh-TW" dirty="0" smtClean="0"/>
              <a:t>Engineering-</a:t>
            </a:r>
            <a:r>
              <a:rPr lang="zh-TW" altLang="en-US" sz="3200" dirty="0">
                <a:latin typeface="+mn-ea"/>
                <a:ea typeface="+mn-ea"/>
              </a:rPr>
              <a:t>相關係數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387499"/>
            <a:ext cx="10178322" cy="344291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final_df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 err="1">
                <a:latin typeface="Consolas" panose="020B0609020204030204" pitchFamily="49" charset="0"/>
              </a:rPr>
              <a:t>new_df.drop</a:t>
            </a:r>
            <a:r>
              <a:rPr lang="en-US" altLang="zh-TW" dirty="0">
                <a:latin typeface="Consolas" panose="020B0609020204030204" pitchFamily="49" charset="0"/>
              </a:rPr>
              <a:t>(['</a:t>
            </a:r>
            <a:r>
              <a:rPr lang="en-US" altLang="zh-TW" dirty="0" err="1">
                <a:latin typeface="Consolas" panose="020B0609020204030204" pitchFamily="49" charset="0"/>
              </a:rPr>
              <a:t>datetime</a:t>
            </a:r>
            <a:r>
              <a:rPr lang="en-US" altLang="zh-TW" dirty="0">
                <a:latin typeface="Consolas" panose="020B0609020204030204" pitchFamily="49" charset="0"/>
              </a:rPr>
              <a:t>','temp','</a:t>
            </a:r>
            <a:r>
              <a:rPr lang="en-US" altLang="zh-TW" dirty="0" err="1">
                <a:latin typeface="Consolas" panose="020B0609020204030204" pitchFamily="49" charset="0"/>
              </a:rPr>
              <a:t>windspeed</a:t>
            </a:r>
            <a:r>
              <a:rPr lang="en-US" altLang="zh-TW" dirty="0">
                <a:latin typeface="Consolas" panose="020B0609020204030204" pitchFamily="49" charset="0"/>
              </a:rPr>
              <a:t>','</a:t>
            </a:r>
            <a:r>
              <a:rPr lang="en-US" altLang="zh-TW" dirty="0" err="1">
                <a:latin typeface="Consolas" panose="020B0609020204030204" pitchFamily="49" charset="0"/>
              </a:rPr>
              <a:t>casual','registered','day</a:t>
            </a:r>
            <a:r>
              <a:rPr lang="en-US" altLang="zh-TW" dirty="0">
                <a:latin typeface="Consolas" panose="020B0609020204030204" pitchFamily="49" charset="0"/>
              </a:rPr>
              <a:t>'], axis=1)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final_df.head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3016131"/>
            <a:ext cx="99726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0544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565948" cy="1492132"/>
          </a:xfrm>
        </p:spPr>
        <p:txBody>
          <a:bodyPr/>
          <a:lstStyle/>
          <a:p>
            <a:r>
              <a:rPr lang="en-US" altLang="zh-TW" dirty="0"/>
              <a:t>Feature </a:t>
            </a:r>
            <a:r>
              <a:rPr lang="en-US" altLang="zh-TW" dirty="0" smtClean="0"/>
              <a:t>Engineering-</a:t>
            </a:r>
            <a:r>
              <a:rPr lang="zh-TW" altLang="en-US" sz="3200" dirty="0">
                <a:latin typeface="+mn-ea"/>
                <a:ea typeface="+mn-ea"/>
              </a:rPr>
              <a:t>編碼</a:t>
            </a:r>
            <a:endParaRPr lang="zh-TW" altLang="en-US" sz="2800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387498"/>
            <a:ext cx="10565948" cy="5361171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altLang="zh-TW" sz="2900" dirty="0">
                <a:latin typeface="Consolas" panose="020B0609020204030204" pitchFamily="49" charset="0"/>
              </a:rPr>
              <a:t>#</a:t>
            </a:r>
            <a:r>
              <a:rPr lang="en-US" altLang="zh-TW" sz="2900" dirty="0" err="1">
                <a:latin typeface="Consolas" panose="020B0609020204030204" pitchFamily="49" charset="0"/>
              </a:rPr>
              <a:t>get_dummies</a:t>
            </a:r>
            <a:r>
              <a:rPr lang="en-US" altLang="zh-TW" sz="2900" dirty="0">
                <a:latin typeface="Consolas" panose="020B0609020204030204" pitchFamily="49" charset="0"/>
              </a:rPr>
              <a:t> -&gt; </a:t>
            </a:r>
            <a:r>
              <a:rPr lang="zh-TW" altLang="en-US" sz="2900" dirty="0">
                <a:latin typeface="Consolas" panose="020B0609020204030204" pitchFamily="49" charset="0"/>
              </a:rPr>
              <a:t>進行</a:t>
            </a:r>
            <a:r>
              <a:rPr lang="en-US" altLang="zh-TW" sz="2900" dirty="0">
                <a:latin typeface="Consolas" panose="020B0609020204030204" pitchFamily="49" charset="0"/>
              </a:rPr>
              <a:t>one-hot</a:t>
            </a:r>
            <a:r>
              <a:rPr lang="zh-TW" altLang="en-US" sz="2900" dirty="0">
                <a:latin typeface="Consolas" panose="020B0609020204030204" pitchFamily="49" charset="0"/>
              </a:rPr>
              <a:t>編碼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sz="2900" dirty="0">
                <a:latin typeface="Consolas" panose="020B0609020204030204" pitchFamily="49" charset="0"/>
              </a:rPr>
              <a:t>#</a:t>
            </a:r>
            <a:r>
              <a:rPr lang="zh-TW" altLang="en-US" sz="2900" dirty="0">
                <a:latin typeface="Consolas" panose="020B0609020204030204" pitchFamily="49" charset="0"/>
              </a:rPr>
              <a:t>當離散特徵的值之間沒有大小的意義時使用</a:t>
            </a:r>
          </a:p>
          <a:p>
            <a:pPr marL="457200" indent="-457200">
              <a:buFont typeface="+mj-lt"/>
              <a:buAutoNum type="arabicParenR"/>
            </a:pPr>
            <a:endParaRPr lang="zh-TW" altLang="en-US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zh-TW" sz="2900" dirty="0" err="1">
                <a:latin typeface="Consolas" panose="020B0609020204030204" pitchFamily="49" charset="0"/>
              </a:rPr>
              <a:t>weather_df</a:t>
            </a:r>
            <a:r>
              <a:rPr lang="en-US" altLang="zh-TW" sz="2900" dirty="0">
                <a:latin typeface="Consolas" panose="020B0609020204030204" pitchFamily="49" charset="0"/>
              </a:rPr>
              <a:t>=</a:t>
            </a:r>
            <a:r>
              <a:rPr lang="en-US" altLang="zh-TW" sz="2900" dirty="0" err="1">
                <a:latin typeface="Consolas" panose="020B0609020204030204" pitchFamily="49" charset="0"/>
              </a:rPr>
              <a:t>pd.get_dummies</a:t>
            </a:r>
            <a:r>
              <a:rPr lang="en-US" altLang="zh-TW" sz="2900" dirty="0">
                <a:latin typeface="Consolas" panose="020B0609020204030204" pitchFamily="49" charset="0"/>
              </a:rPr>
              <a:t>(</a:t>
            </a:r>
            <a:r>
              <a:rPr lang="en-US" altLang="zh-TW" sz="2900" dirty="0" err="1">
                <a:latin typeface="Consolas" panose="020B0609020204030204" pitchFamily="49" charset="0"/>
              </a:rPr>
              <a:t>new_df</a:t>
            </a:r>
            <a:r>
              <a:rPr lang="en-US" altLang="zh-TW" sz="2900" dirty="0">
                <a:latin typeface="Consolas" panose="020B0609020204030204" pitchFamily="49" charset="0"/>
              </a:rPr>
              <a:t>['weather'],prefix='w',</a:t>
            </a:r>
            <a:r>
              <a:rPr lang="en-US" altLang="zh-TW" sz="2900" dirty="0" err="1">
                <a:latin typeface="Consolas" panose="020B0609020204030204" pitchFamily="49" charset="0"/>
              </a:rPr>
              <a:t>drop_first</a:t>
            </a:r>
            <a:r>
              <a:rPr lang="en-US" altLang="zh-TW" sz="2900" dirty="0">
                <a:latin typeface="Consolas" panose="020B0609020204030204" pitchFamily="49" charset="0"/>
              </a:rPr>
              <a:t>=True)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sz="1700" dirty="0" err="1">
                <a:latin typeface="Consolas" panose="020B0609020204030204" pitchFamily="49" charset="0"/>
              </a:rPr>
              <a:t>year_df</a:t>
            </a:r>
            <a:r>
              <a:rPr lang="en-US" altLang="zh-TW" sz="1700" dirty="0">
                <a:latin typeface="Consolas" panose="020B0609020204030204" pitchFamily="49" charset="0"/>
              </a:rPr>
              <a:t>=</a:t>
            </a:r>
            <a:r>
              <a:rPr lang="en-US" altLang="zh-TW" sz="1700" dirty="0" err="1">
                <a:latin typeface="Consolas" panose="020B0609020204030204" pitchFamily="49" charset="0"/>
              </a:rPr>
              <a:t>pd.get_dummies</a:t>
            </a:r>
            <a:r>
              <a:rPr lang="en-US" altLang="zh-TW" sz="1700" dirty="0">
                <a:latin typeface="Consolas" panose="020B0609020204030204" pitchFamily="49" charset="0"/>
              </a:rPr>
              <a:t>(</a:t>
            </a:r>
            <a:r>
              <a:rPr lang="en-US" altLang="zh-TW" sz="1700" dirty="0" err="1">
                <a:latin typeface="Consolas" panose="020B0609020204030204" pitchFamily="49" charset="0"/>
              </a:rPr>
              <a:t>new_df</a:t>
            </a:r>
            <a:r>
              <a:rPr lang="en-US" altLang="zh-TW" sz="1700" dirty="0">
                <a:latin typeface="Consolas" panose="020B0609020204030204" pitchFamily="49" charset="0"/>
              </a:rPr>
              <a:t>['year'],prefix='y',</a:t>
            </a:r>
            <a:r>
              <a:rPr lang="en-US" altLang="zh-TW" sz="1700" dirty="0" err="1">
                <a:latin typeface="Consolas" panose="020B0609020204030204" pitchFamily="49" charset="0"/>
              </a:rPr>
              <a:t>drop_first</a:t>
            </a:r>
            <a:r>
              <a:rPr lang="en-US" altLang="zh-TW" sz="1700" dirty="0">
                <a:latin typeface="Consolas" panose="020B0609020204030204" pitchFamily="49" charset="0"/>
              </a:rPr>
              <a:t>=True)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sz="1700" dirty="0" err="1">
                <a:latin typeface="Consolas" panose="020B0609020204030204" pitchFamily="49" charset="0"/>
              </a:rPr>
              <a:t>month_df</a:t>
            </a:r>
            <a:r>
              <a:rPr lang="en-US" altLang="zh-TW" sz="1700" dirty="0">
                <a:latin typeface="Consolas" panose="020B0609020204030204" pitchFamily="49" charset="0"/>
              </a:rPr>
              <a:t>=</a:t>
            </a:r>
            <a:r>
              <a:rPr lang="en-US" altLang="zh-TW" sz="1700" dirty="0" err="1">
                <a:latin typeface="Consolas" panose="020B0609020204030204" pitchFamily="49" charset="0"/>
              </a:rPr>
              <a:t>pd.get_dummies</a:t>
            </a:r>
            <a:r>
              <a:rPr lang="en-US" altLang="zh-TW" sz="1700" dirty="0">
                <a:latin typeface="Consolas" panose="020B0609020204030204" pitchFamily="49" charset="0"/>
              </a:rPr>
              <a:t>(</a:t>
            </a:r>
            <a:r>
              <a:rPr lang="en-US" altLang="zh-TW" sz="1700" dirty="0" err="1">
                <a:latin typeface="Consolas" panose="020B0609020204030204" pitchFamily="49" charset="0"/>
              </a:rPr>
              <a:t>new_df</a:t>
            </a:r>
            <a:r>
              <a:rPr lang="en-US" altLang="zh-TW" sz="1700" dirty="0">
                <a:latin typeface="Consolas" panose="020B0609020204030204" pitchFamily="49" charset="0"/>
              </a:rPr>
              <a:t>['month'],prefix='m',</a:t>
            </a:r>
            <a:r>
              <a:rPr lang="en-US" altLang="zh-TW" sz="1700" dirty="0" err="1">
                <a:latin typeface="Consolas" panose="020B0609020204030204" pitchFamily="49" charset="0"/>
              </a:rPr>
              <a:t>drop_first</a:t>
            </a:r>
            <a:r>
              <a:rPr lang="en-US" altLang="zh-TW" sz="1700" dirty="0">
                <a:latin typeface="Consolas" panose="020B0609020204030204" pitchFamily="49" charset="0"/>
              </a:rPr>
              <a:t>=True)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sz="1700" dirty="0" err="1">
                <a:latin typeface="Consolas" panose="020B0609020204030204" pitchFamily="49" charset="0"/>
              </a:rPr>
              <a:t>hour_df</a:t>
            </a:r>
            <a:r>
              <a:rPr lang="en-US" altLang="zh-TW" sz="1700" dirty="0">
                <a:latin typeface="Consolas" panose="020B0609020204030204" pitchFamily="49" charset="0"/>
              </a:rPr>
              <a:t>=</a:t>
            </a:r>
            <a:r>
              <a:rPr lang="en-US" altLang="zh-TW" sz="1700" dirty="0" err="1">
                <a:latin typeface="Consolas" panose="020B0609020204030204" pitchFamily="49" charset="0"/>
              </a:rPr>
              <a:t>pd.get_dummies</a:t>
            </a:r>
            <a:r>
              <a:rPr lang="en-US" altLang="zh-TW" sz="1700" dirty="0">
                <a:latin typeface="Consolas" panose="020B0609020204030204" pitchFamily="49" charset="0"/>
              </a:rPr>
              <a:t>(</a:t>
            </a:r>
            <a:r>
              <a:rPr lang="en-US" altLang="zh-TW" sz="1700" dirty="0" err="1">
                <a:latin typeface="Consolas" panose="020B0609020204030204" pitchFamily="49" charset="0"/>
              </a:rPr>
              <a:t>new_df</a:t>
            </a:r>
            <a:r>
              <a:rPr lang="en-US" altLang="zh-TW" sz="1700" dirty="0">
                <a:latin typeface="Consolas" panose="020B0609020204030204" pitchFamily="49" charset="0"/>
              </a:rPr>
              <a:t>['hour'],prefix='h',</a:t>
            </a:r>
            <a:r>
              <a:rPr lang="en-US" altLang="zh-TW" sz="1700" dirty="0" err="1">
                <a:latin typeface="Consolas" panose="020B0609020204030204" pitchFamily="49" charset="0"/>
              </a:rPr>
              <a:t>drop_first</a:t>
            </a:r>
            <a:r>
              <a:rPr lang="en-US" altLang="zh-TW" sz="1700" dirty="0">
                <a:latin typeface="Consolas" panose="020B0609020204030204" pitchFamily="49" charset="0"/>
              </a:rPr>
              <a:t>=True)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sz="1700" dirty="0" err="1">
                <a:latin typeface="Consolas" panose="020B0609020204030204" pitchFamily="49" charset="0"/>
              </a:rPr>
              <a:t>season_df</a:t>
            </a:r>
            <a:r>
              <a:rPr lang="en-US" altLang="zh-TW" sz="1700" dirty="0">
                <a:latin typeface="Consolas" panose="020B0609020204030204" pitchFamily="49" charset="0"/>
              </a:rPr>
              <a:t>=</a:t>
            </a:r>
            <a:r>
              <a:rPr lang="en-US" altLang="zh-TW" sz="1700" dirty="0" err="1">
                <a:latin typeface="Consolas" panose="020B0609020204030204" pitchFamily="49" charset="0"/>
              </a:rPr>
              <a:t>pd.get_dummies</a:t>
            </a:r>
            <a:r>
              <a:rPr lang="en-US" altLang="zh-TW" sz="1700" dirty="0">
                <a:latin typeface="Consolas" panose="020B0609020204030204" pitchFamily="49" charset="0"/>
              </a:rPr>
              <a:t>(</a:t>
            </a:r>
            <a:r>
              <a:rPr lang="en-US" altLang="zh-TW" sz="1700" dirty="0" err="1">
                <a:latin typeface="Consolas" panose="020B0609020204030204" pitchFamily="49" charset="0"/>
              </a:rPr>
              <a:t>new_df</a:t>
            </a:r>
            <a:r>
              <a:rPr lang="en-US" altLang="zh-TW" sz="1700" dirty="0">
                <a:latin typeface="Consolas" panose="020B0609020204030204" pitchFamily="49" charset="0"/>
              </a:rPr>
              <a:t>['season'],prefix='s',</a:t>
            </a:r>
            <a:r>
              <a:rPr lang="en-US" altLang="zh-TW" sz="1700" dirty="0" err="1">
                <a:latin typeface="Consolas" panose="020B0609020204030204" pitchFamily="49" charset="0"/>
              </a:rPr>
              <a:t>drop_first</a:t>
            </a:r>
            <a:r>
              <a:rPr lang="en-US" altLang="zh-TW" sz="1700" dirty="0">
                <a:latin typeface="Consolas" panose="020B0609020204030204" pitchFamily="49" charset="0"/>
              </a:rPr>
              <a:t>=True)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>
                <a:latin typeface="Consolas" panose="020B0609020204030204" pitchFamily="49" charset="0"/>
              </a:rPr>
              <a:t>                     </a:t>
            </a:r>
          </a:p>
          <a:p>
            <a:pPr marL="457200" indent="-457200">
              <a:buFont typeface="+mj-lt"/>
              <a:buAutoNum type="arabicParenR"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zh-TW" sz="2900" dirty="0" err="1">
                <a:latin typeface="Consolas" panose="020B0609020204030204" pitchFamily="49" charset="0"/>
              </a:rPr>
              <a:t>final_df</a:t>
            </a:r>
            <a:r>
              <a:rPr lang="en-US" altLang="zh-TW" sz="2900" dirty="0">
                <a:latin typeface="Consolas" panose="020B0609020204030204" pitchFamily="49" charset="0"/>
              </a:rPr>
              <a:t>=</a:t>
            </a:r>
            <a:r>
              <a:rPr lang="en-US" altLang="zh-TW" sz="2900" dirty="0" err="1">
                <a:latin typeface="Consolas" panose="020B0609020204030204" pitchFamily="49" charset="0"/>
              </a:rPr>
              <a:t>final_df.join</a:t>
            </a:r>
            <a:r>
              <a:rPr lang="en-US" altLang="zh-TW" sz="2900" dirty="0">
                <a:latin typeface="Consolas" panose="020B0609020204030204" pitchFamily="49" charset="0"/>
              </a:rPr>
              <a:t>(</a:t>
            </a:r>
            <a:r>
              <a:rPr lang="en-US" altLang="zh-TW" sz="2900" dirty="0" err="1">
                <a:latin typeface="Consolas" panose="020B0609020204030204" pitchFamily="49" charset="0"/>
              </a:rPr>
              <a:t>weather_df</a:t>
            </a:r>
            <a:r>
              <a:rPr lang="en-US" altLang="zh-TW" sz="2900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sz="1700" dirty="0" err="1">
                <a:latin typeface="Consolas" panose="020B0609020204030204" pitchFamily="49" charset="0"/>
              </a:rPr>
              <a:t>final_df</a:t>
            </a:r>
            <a:r>
              <a:rPr lang="en-US" altLang="zh-TW" sz="1700" dirty="0">
                <a:latin typeface="Consolas" panose="020B0609020204030204" pitchFamily="49" charset="0"/>
              </a:rPr>
              <a:t>=</a:t>
            </a:r>
            <a:r>
              <a:rPr lang="en-US" altLang="zh-TW" sz="1700" dirty="0" err="1">
                <a:latin typeface="Consolas" panose="020B0609020204030204" pitchFamily="49" charset="0"/>
              </a:rPr>
              <a:t>final_df.join</a:t>
            </a:r>
            <a:r>
              <a:rPr lang="en-US" altLang="zh-TW" sz="1700" dirty="0">
                <a:latin typeface="Consolas" panose="020B0609020204030204" pitchFamily="49" charset="0"/>
              </a:rPr>
              <a:t>(</a:t>
            </a:r>
            <a:r>
              <a:rPr lang="en-US" altLang="zh-TW" sz="1700" dirty="0" err="1">
                <a:latin typeface="Consolas" panose="020B0609020204030204" pitchFamily="49" charset="0"/>
              </a:rPr>
              <a:t>year_df</a:t>
            </a:r>
            <a:r>
              <a:rPr lang="en-US" altLang="zh-TW" sz="1700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sz="1700" dirty="0" err="1">
                <a:latin typeface="Consolas" panose="020B0609020204030204" pitchFamily="49" charset="0"/>
              </a:rPr>
              <a:t>final_df</a:t>
            </a:r>
            <a:r>
              <a:rPr lang="en-US" altLang="zh-TW" sz="1700" dirty="0">
                <a:latin typeface="Consolas" panose="020B0609020204030204" pitchFamily="49" charset="0"/>
              </a:rPr>
              <a:t>=</a:t>
            </a:r>
            <a:r>
              <a:rPr lang="en-US" altLang="zh-TW" sz="1700" dirty="0" err="1">
                <a:latin typeface="Consolas" panose="020B0609020204030204" pitchFamily="49" charset="0"/>
              </a:rPr>
              <a:t>final_df.join</a:t>
            </a:r>
            <a:r>
              <a:rPr lang="en-US" altLang="zh-TW" sz="1700" dirty="0">
                <a:latin typeface="Consolas" panose="020B0609020204030204" pitchFamily="49" charset="0"/>
              </a:rPr>
              <a:t>(</a:t>
            </a:r>
            <a:r>
              <a:rPr lang="en-US" altLang="zh-TW" sz="1700" dirty="0" err="1">
                <a:latin typeface="Consolas" panose="020B0609020204030204" pitchFamily="49" charset="0"/>
              </a:rPr>
              <a:t>month_df</a:t>
            </a:r>
            <a:r>
              <a:rPr lang="en-US" altLang="zh-TW" sz="1700" dirty="0">
                <a:latin typeface="Consolas" panose="020B0609020204030204" pitchFamily="49" charset="0"/>
              </a:rPr>
              <a:t>)                     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sz="1700" dirty="0" err="1">
                <a:latin typeface="Consolas" panose="020B0609020204030204" pitchFamily="49" charset="0"/>
              </a:rPr>
              <a:t>final_df</a:t>
            </a:r>
            <a:r>
              <a:rPr lang="en-US" altLang="zh-TW" sz="1700" dirty="0">
                <a:latin typeface="Consolas" panose="020B0609020204030204" pitchFamily="49" charset="0"/>
              </a:rPr>
              <a:t>=</a:t>
            </a:r>
            <a:r>
              <a:rPr lang="en-US" altLang="zh-TW" sz="1700" dirty="0" err="1">
                <a:latin typeface="Consolas" panose="020B0609020204030204" pitchFamily="49" charset="0"/>
              </a:rPr>
              <a:t>final_df.join</a:t>
            </a:r>
            <a:r>
              <a:rPr lang="en-US" altLang="zh-TW" sz="1700" dirty="0">
                <a:latin typeface="Consolas" panose="020B0609020204030204" pitchFamily="49" charset="0"/>
              </a:rPr>
              <a:t>(</a:t>
            </a:r>
            <a:r>
              <a:rPr lang="en-US" altLang="zh-TW" sz="1700" dirty="0" err="1">
                <a:latin typeface="Consolas" panose="020B0609020204030204" pitchFamily="49" charset="0"/>
              </a:rPr>
              <a:t>hour_df</a:t>
            </a:r>
            <a:r>
              <a:rPr lang="en-US" altLang="zh-TW" sz="1700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sz="1700" dirty="0" err="1">
                <a:latin typeface="Consolas" panose="020B0609020204030204" pitchFamily="49" charset="0"/>
              </a:rPr>
              <a:t>final_df</a:t>
            </a:r>
            <a:r>
              <a:rPr lang="en-US" altLang="zh-TW" sz="1700" dirty="0">
                <a:latin typeface="Consolas" panose="020B0609020204030204" pitchFamily="49" charset="0"/>
              </a:rPr>
              <a:t>=</a:t>
            </a:r>
            <a:r>
              <a:rPr lang="en-US" altLang="zh-TW" sz="1700" dirty="0" err="1">
                <a:latin typeface="Consolas" panose="020B0609020204030204" pitchFamily="49" charset="0"/>
              </a:rPr>
              <a:t>final_df.join</a:t>
            </a:r>
            <a:r>
              <a:rPr lang="en-US" altLang="zh-TW" sz="1700" dirty="0">
                <a:latin typeface="Consolas" panose="020B0609020204030204" pitchFamily="49" charset="0"/>
              </a:rPr>
              <a:t>(</a:t>
            </a:r>
            <a:r>
              <a:rPr lang="en-US" altLang="zh-TW" sz="1700" dirty="0" err="1">
                <a:latin typeface="Consolas" panose="020B0609020204030204" pitchFamily="49" charset="0"/>
              </a:rPr>
              <a:t>season_df</a:t>
            </a:r>
            <a:r>
              <a:rPr lang="en-US" altLang="zh-TW" sz="1700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>
                <a:latin typeface="Consolas" panose="020B0609020204030204" pitchFamily="49" charset="0"/>
              </a:rPr>
              <a:t>                     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final_df.head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12562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565948" cy="1492132"/>
          </a:xfrm>
        </p:spPr>
        <p:txBody>
          <a:bodyPr/>
          <a:lstStyle/>
          <a:p>
            <a:r>
              <a:rPr lang="en-US" altLang="zh-TW" dirty="0"/>
              <a:t>Feature </a:t>
            </a:r>
            <a:r>
              <a:rPr lang="en-US" altLang="zh-TW" dirty="0" smtClean="0"/>
              <a:t>Engineering-</a:t>
            </a:r>
            <a:r>
              <a:rPr lang="zh-TW" altLang="en-US" sz="3200" dirty="0">
                <a:latin typeface="+mn-ea"/>
                <a:ea typeface="+mn-ea"/>
              </a:rPr>
              <a:t>編碼</a:t>
            </a:r>
            <a:endParaRPr lang="zh-TW" altLang="en-US" sz="2800" dirty="0">
              <a:latin typeface="+mn-ea"/>
              <a:ea typeface="+mn-ea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506" y="2917103"/>
            <a:ext cx="1847129" cy="217241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400" y="2529286"/>
            <a:ext cx="8013428" cy="310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494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565948" cy="1492132"/>
          </a:xfrm>
        </p:spPr>
        <p:txBody>
          <a:bodyPr/>
          <a:lstStyle/>
          <a:p>
            <a:r>
              <a:rPr lang="en-US" altLang="zh-TW" dirty="0"/>
              <a:t>Feature </a:t>
            </a:r>
            <a:r>
              <a:rPr lang="en-US" altLang="zh-TW" dirty="0" smtClean="0"/>
              <a:t>Engineering-</a:t>
            </a:r>
            <a:r>
              <a:rPr lang="zh-TW" altLang="en-US" sz="3200" dirty="0">
                <a:latin typeface="+mn-ea"/>
                <a:ea typeface="+mn-ea"/>
              </a:rPr>
              <a:t>編碼</a:t>
            </a:r>
            <a:endParaRPr lang="zh-TW" altLang="en-US" sz="2800" dirty="0">
              <a:latin typeface="+mn-ea"/>
              <a:ea typeface="+mn-ea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9" y="1959596"/>
            <a:ext cx="11925973" cy="425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356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565948" cy="1492132"/>
          </a:xfrm>
        </p:spPr>
        <p:txBody>
          <a:bodyPr/>
          <a:lstStyle/>
          <a:p>
            <a:r>
              <a:rPr lang="en-US" altLang="zh-TW" dirty="0"/>
              <a:t>Feature </a:t>
            </a:r>
            <a:r>
              <a:rPr lang="en-US" altLang="zh-TW" dirty="0" smtClean="0"/>
              <a:t>Engineering-</a:t>
            </a:r>
            <a:r>
              <a:rPr lang="zh-TW" altLang="en-US" sz="3200" dirty="0" smtClean="0">
                <a:latin typeface="+mn-ea"/>
                <a:ea typeface="+mn-ea"/>
              </a:rPr>
              <a:t>處理測試資</a:t>
            </a:r>
            <a:r>
              <a:rPr lang="zh-TW" altLang="en-US" sz="3200" dirty="0">
                <a:latin typeface="+mn-ea"/>
                <a:ea typeface="+mn-ea"/>
              </a:rPr>
              <a:t>料</a:t>
            </a:r>
            <a:endParaRPr lang="zh-TW" altLang="en-US" sz="2800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616098"/>
            <a:ext cx="10565948" cy="536117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new_df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 err="1">
                <a:latin typeface="Consolas" panose="020B0609020204030204" pitchFamily="49" charset="0"/>
              </a:rPr>
              <a:t>test_df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new_df</a:t>
            </a:r>
            <a:r>
              <a:rPr lang="en-US" altLang="zh-TW" dirty="0">
                <a:latin typeface="Consolas" panose="020B0609020204030204" pitchFamily="49" charset="0"/>
              </a:rPr>
              <a:t>['</a:t>
            </a:r>
            <a:r>
              <a:rPr lang="en-US" altLang="zh-TW" dirty="0" err="1">
                <a:latin typeface="Consolas" panose="020B0609020204030204" pitchFamily="49" charset="0"/>
              </a:rPr>
              <a:t>datetime</a:t>
            </a:r>
            <a:r>
              <a:rPr lang="en-US" altLang="zh-TW" dirty="0">
                <a:latin typeface="Consolas" panose="020B0609020204030204" pitchFamily="49" charset="0"/>
              </a:rPr>
              <a:t>']=</a:t>
            </a:r>
            <a:r>
              <a:rPr lang="en-US" altLang="zh-TW" dirty="0" err="1">
                <a:latin typeface="Consolas" panose="020B0609020204030204" pitchFamily="49" charset="0"/>
              </a:rPr>
              <a:t>new_df</a:t>
            </a:r>
            <a:r>
              <a:rPr lang="en-US" altLang="zh-TW" dirty="0">
                <a:latin typeface="Consolas" panose="020B0609020204030204" pitchFamily="49" charset="0"/>
              </a:rPr>
              <a:t>['</a:t>
            </a:r>
            <a:r>
              <a:rPr lang="en-US" altLang="zh-TW" dirty="0" err="1">
                <a:latin typeface="Consolas" panose="020B0609020204030204" pitchFamily="49" charset="0"/>
              </a:rPr>
              <a:t>datetime</a:t>
            </a:r>
            <a:r>
              <a:rPr lang="en-US" altLang="zh-TW" dirty="0">
                <a:latin typeface="Consolas" panose="020B0609020204030204" pitchFamily="49" charset="0"/>
              </a:rPr>
              <a:t>'].apply(lambda x:datetime.strptime(x,'%Y-%m-%d %H:%M:%S'))</a:t>
            </a:r>
          </a:p>
          <a:p>
            <a:pPr marL="457200" indent="-457200">
              <a:buFont typeface="+mj-lt"/>
              <a:buAutoNum type="arabicParenR"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new_df</a:t>
            </a:r>
            <a:r>
              <a:rPr lang="en-US" altLang="zh-TW" dirty="0">
                <a:latin typeface="Consolas" panose="020B0609020204030204" pitchFamily="49" charset="0"/>
              </a:rPr>
              <a:t>['month']=</a:t>
            </a:r>
            <a:r>
              <a:rPr lang="en-US" altLang="zh-TW" dirty="0" err="1">
                <a:latin typeface="Consolas" panose="020B0609020204030204" pitchFamily="49" charset="0"/>
              </a:rPr>
              <a:t>new_df</a:t>
            </a:r>
            <a:r>
              <a:rPr lang="en-US" altLang="zh-TW" dirty="0">
                <a:latin typeface="Consolas" panose="020B0609020204030204" pitchFamily="49" charset="0"/>
              </a:rPr>
              <a:t>['</a:t>
            </a:r>
            <a:r>
              <a:rPr lang="en-US" altLang="zh-TW" dirty="0" err="1">
                <a:latin typeface="Consolas" panose="020B0609020204030204" pitchFamily="49" charset="0"/>
              </a:rPr>
              <a:t>datetime</a:t>
            </a:r>
            <a:r>
              <a:rPr lang="en-US" altLang="zh-TW" dirty="0">
                <a:latin typeface="Consolas" panose="020B0609020204030204" pitchFamily="49" charset="0"/>
              </a:rPr>
              <a:t>'].apply(lambda x:x.month)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new_df</a:t>
            </a:r>
            <a:r>
              <a:rPr lang="en-US" altLang="zh-TW" dirty="0">
                <a:latin typeface="Consolas" panose="020B0609020204030204" pitchFamily="49" charset="0"/>
              </a:rPr>
              <a:t>['hour']=</a:t>
            </a:r>
            <a:r>
              <a:rPr lang="en-US" altLang="zh-TW" dirty="0" err="1">
                <a:latin typeface="Consolas" panose="020B0609020204030204" pitchFamily="49" charset="0"/>
              </a:rPr>
              <a:t>new_df</a:t>
            </a:r>
            <a:r>
              <a:rPr lang="en-US" altLang="zh-TW" dirty="0">
                <a:latin typeface="Consolas" panose="020B0609020204030204" pitchFamily="49" charset="0"/>
              </a:rPr>
              <a:t>['</a:t>
            </a:r>
            <a:r>
              <a:rPr lang="en-US" altLang="zh-TW" dirty="0" err="1">
                <a:latin typeface="Consolas" panose="020B0609020204030204" pitchFamily="49" charset="0"/>
              </a:rPr>
              <a:t>datetime</a:t>
            </a:r>
            <a:r>
              <a:rPr lang="en-US" altLang="zh-TW" dirty="0">
                <a:latin typeface="Consolas" panose="020B0609020204030204" pitchFamily="49" charset="0"/>
              </a:rPr>
              <a:t>'].apply(lambda x:x.hour)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new_df</a:t>
            </a:r>
            <a:r>
              <a:rPr lang="en-US" altLang="zh-TW" dirty="0">
                <a:latin typeface="Consolas" panose="020B0609020204030204" pitchFamily="49" charset="0"/>
              </a:rPr>
              <a:t>['day']=</a:t>
            </a:r>
            <a:r>
              <a:rPr lang="en-US" altLang="zh-TW" dirty="0" err="1">
                <a:latin typeface="Consolas" panose="020B0609020204030204" pitchFamily="49" charset="0"/>
              </a:rPr>
              <a:t>new_df</a:t>
            </a:r>
            <a:r>
              <a:rPr lang="en-US" altLang="zh-TW" dirty="0">
                <a:latin typeface="Consolas" panose="020B0609020204030204" pitchFamily="49" charset="0"/>
              </a:rPr>
              <a:t>['</a:t>
            </a:r>
            <a:r>
              <a:rPr lang="en-US" altLang="zh-TW" dirty="0" err="1">
                <a:latin typeface="Consolas" panose="020B0609020204030204" pitchFamily="49" charset="0"/>
              </a:rPr>
              <a:t>datetime</a:t>
            </a:r>
            <a:r>
              <a:rPr lang="en-US" altLang="zh-TW" dirty="0">
                <a:latin typeface="Consolas" panose="020B0609020204030204" pitchFamily="49" charset="0"/>
              </a:rPr>
              <a:t>'].apply(lambda x:x.day)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new_df</a:t>
            </a:r>
            <a:r>
              <a:rPr lang="en-US" altLang="zh-TW" dirty="0">
                <a:latin typeface="Consolas" panose="020B0609020204030204" pitchFamily="49" charset="0"/>
              </a:rPr>
              <a:t>['year']=</a:t>
            </a:r>
            <a:r>
              <a:rPr lang="en-US" altLang="zh-TW" dirty="0" err="1">
                <a:latin typeface="Consolas" panose="020B0609020204030204" pitchFamily="49" charset="0"/>
              </a:rPr>
              <a:t>new_df</a:t>
            </a:r>
            <a:r>
              <a:rPr lang="en-US" altLang="zh-TW" dirty="0">
                <a:latin typeface="Consolas" panose="020B0609020204030204" pitchFamily="49" charset="0"/>
              </a:rPr>
              <a:t>['</a:t>
            </a:r>
            <a:r>
              <a:rPr lang="en-US" altLang="zh-TW" dirty="0" err="1">
                <a:latin typeface="Consolas" panose="020B0609020204030204" pitchFamily="49" charset="0"/>
              </a:rPr>
              <a:t>datetime</a:t>
            </a:r>
            <a:r>
              <a:rPr lang="en-US" altLang="zh-TW" dirty="0">
                <a:latin typeface="Consolas" panose="020B0609020204030204" pitchFamily="49" charset="0"/>
              </a:rPr>
              <a:t>'].apply(lambda x:x.year)</a:t>
            </a:r>
          </a:p>
          <a:p>
            <a:pPr marL="457200" indent="-457200">
              <a:buFont typeface="+mj-lt"/>
              <a:buAutoNum type="arabicParenR"/>
            </a:pPr>
            <a:endParaRPr lang="en-US" altLang="zh-TW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new_df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 err="1">
                <a:latin typeface="Consolas" panose="020B0609020204030204" pitchFamily="49" charset="0"/>
              </a:rPr>
              <a:t>new_df.drop</a:t>
            </a:r>
            <a:r>
              <a:rPr lang="en-US" altLang="zh-TW" dirty="0">
                <a:latin typeface="Consolas" panose="020B0609020204030204" pitchFamily="49" charset="0"/>
              </a:rPr>
              <a:t>(['</a:t>
            </a:r>
            <a:r>
              <a:rPr lang="en-US" altLang="zh-TW" dirty="0" err="1">
                <a:latin typeface="Consolas" panose="020B0609020204030204" pitchFamily="49" charset="0"/>
              </a:rPr>
              <a:t>datetime</a:t>
            </a:r>
            <a:r>
              <a:rPr lang="en-US" altLang="zh-TW" dirty="0">
                <a:latin typeface="Consolas" panose="020B0609020204030204" pitchFamily="49" charset="0"/>
              </a:rPr>
              <a:t>','temp','</a:t>
            </a:r>
            <a:r>
              <a:rPr lang="en-US" altLang="zh-TW" dirty="0" err="1">
                <a:latin typeface="Consolas" panose="020B0609020204030204" pitchFamily="49" charset="0"/>
              </a:rPr>
              <a:t>windspeed</a:t>
            </a:r>
            <a:r>
              <a:rPr lang="en-US" altLang="zh-TW" dirty="0">
                <a:latin typeface="Consolas" panose="020B0609020204030204" pitchFamily="49" charset="0"/>
              </a:rPr>
              <a:t>','day'], axis=1</a:t>
            </a:r>
            <a:r>
              <a:rPr lang="en-US" altLang="zh-TW" dirty="0" smtClean="0">
                <a:latin typeface="Consolas" panose="020B0609020204030204" pitchFamily="49" charset="0"/>
              </a:rPr>
              <a:t>)</a:t>
            </a:r>
            <a:endParaRPr lang="en-US" altLang="zh-TW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96173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565948" cy="1492132"/>
          </a:xfrm>
        </p:spPr>
        <p:txBody>
          <a:bodyPr/>
          <a:lstStyle/>
          <a:p>
            <a:r>
              <a:rPr lang="en-US" altLang="zh-TW" dirty="0"/>
              <a:t>Feature </a:t>
            </a:r>
            <a:r>
              <a:rPr lang="en-US" altLang="zh-TW" dirty="0" smtClean="0"/>
              <a:t>Engineering-</a:t>
            </a:r>
            <a:r>
              <a:rPr lang="zh-TW" altLang="en-US" sz="3200" dirty="0" smtClean="0">
                <a:latin typeface="+mn-ea"/>
                <a:ea typeface="+mn-ea"/>
              </a:rPr>
              <a:t>處理測試資</a:t>
            </a:r>
            <a:r>
              <a:rPr lang="zh-TW" altLang="en-US" sz="3200" dirty="0">
                <a:latin typeface="+mn-ea"/>
                <a:ea typeface="+mn-ea"/>
              </a:rPr>
              <a:t>料</a:t>
            </a:r>
            <a:endParaRPr lang="zh-TW" altLang="en-US" sz="2800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635976"/>
            <a:ext cx="10565948" cy="536117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weather_df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 err="1">
                <a:latin typeface="Consolas" panose="020B0609020204030204" pitchFamily="49" charset="0"/>
              </a:rPr>
              <a:t>pd.get_dummies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latin typeface="Consolas" panose="020B0609020204030204" pitchFamily="49" charset="0"/>
              </a:rPr>
              <a:t>new_df</a:t>
            </a:r>
            <a:r>
              <a:rPr lang="en-US" altLang="zh-TW" dirty="0">
                <a:latin typeface="Consolas" panose="020B0609020204030204" pitchFamily="49" charset="0"/>
              </a:rPr>
              <a:t>['weather'],prefix='w',</a:t>
            </a:r>
            <a:r>
              <a:rPr lang="en-US" altLang="zh-TW" dirty="0" err="1">
                <a:latin typeface="Consolas" panose="020B0609020204030204" pitchFamily="49" charset="0"/>
              </a:rPr>
              <a:t>drop_first</a:t>
            </a:r>
            <a:r>
              <a:rPr lang="en-US" altLang="zh-TW" dirty="0">
                <a:latin typeface="Consolas" panose="020B0609020204030204" pitchFamily="49" charset="0"/>
              </a:rPr>
              <a:t>=True)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yr_df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 err="1">
                <a:latin typeface="Consolas" panose="020B0609020204030204" pitchFamily="49" charset="0"/>
              </a:rPr>
              <a:t>pd.get_dummies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latin typeface="Consolas" panose="020B0609020204030204" pitchFamily="49" charset="0"/>
              </a:rPr>
              <a:t>new_df</a:t>
            </a:r>
            <a:r>
              <a:rPr lang="en-US" altLang="zh-TW" dirty="0">
                <a:latin typeface="Consolas" panose="020B0609020204030204" pitchFamily="49" charset="0"/>
              </a:rPr>
              <a:t>['year'],prefix='y',</a:t>
            </a:r>
            <a:r>
              <a:rPr lang="en-US" altLang="zh-TW" dirty="0" err="1">
                <a:latin typeface="Consolas" panose="020B0609020204030204" pitchFamily="49" charset="0"/>
              </a:rPr>
              <a:t>drop_first</a:t>
            </a:r>
            <a:r>
              <a:rPr lang="en-US" altLang="zh-TW" dirty="0">
                <a:latin typeface="Consolas" panose="020B0609020204030204" pitchFamily="49" charset="0"/>
              </a:rPr>
              <a:t>=True)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month_df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 err="1">
                <a:latin typeface="Consolas" panose="020B0609020204030204" pitchFamily="49" charset="0"/>
              </a:rPr>
              <a:t>pd.get_dummies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latin typeface="Consolas" panose="020B0609020204030204" pitchFamily="49" charset="0"/>
              </a:rPr>
              <a:t>new_df</a:t>
            </a:r>
            <a:r>
              <a:rPr lang="en-US" altLang="zh-TW" dirty="0">
                <a:latin typeface="Consolas" panose="020B0609020204030204" pitchFamily="49" charset="0"/>
              </a:rPr>
              <a:t>['month'],prefix='m',</a:t>
            </a:r>
            <a:r>
              <a:rPr lang="en-US" altLang="zh-TW" dirty="0" err="1">
                <a:latin typeface="Consolas" panose="020B0609020204030204" pitchFamily="49" charset="0"/>
              </a:rPr>
              <a:t>drop_first</a:t>
            </a:r>
            <a:r>
              <a:rPr lang="en-US" altLang="zh-TW" dirty="0">
                <a:latin typeface="Consolas" panose="020B0609020204030204" pitchFamily="49" charset="0"/>
              </a:rPr>
              <a:t>=True)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hour_df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 err="1">
                <a:latin typeface="Consolas" panose="020B0609020204030204" pitchFamily="49" charset="0"/>
              </a:rPr>
              <a:t>pd.get_dummies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latin typeface="Consolas" panose="020B0609020204030204" pitchFamily="49" charset="0"/>
              </a:rPr>
              <a:t>new_df</a:t>
            </a:r>
            <a:r>
              <a:rPr lang="en-US" altLang="zh-TW" dirty="0">
                <a:latin typeface="Consolas" panose="020B0609020204030204" pitchFamily="49" charset="0"/>
              </a:rPr>
              <a:t>['hour'],prefix='h',</a:t>
            </a:r>
            <a:r>
              <a:rPr lang="en-US" altLang="zh-TW" dirty="0" err="1">
                <a:latin typeface="Consolas" panose="020B0609020204030204" pitchFamily="49" charset="0"/>
              </a:rPr>
              <a:t>drop_first</a:t>
            </a:r>
            <a:r>
              <a:rPr lang="en-US" altLang="zh-TW" dirty="0">
                <a:latin typeface="Consolas" panose="020B0609020204030204" pitchFamily="49" charset="0"/>
              </a:rPr>
              <a:t>=True)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season_df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 err="1">
                <a:latin typeface="Consolas" panose="020B0609020204030204" pitchFamily="49" charset="0"/>
              </a:rPr>
              <a:t>pd.get_dummies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latin typeface="Consolas" panose="020B0609020204030204" pitchFamily="49" charset="0"/>
              </a:rPr>
              <a:t>new_df</a:t>
            </a:r>
            <a:r>
              <a:rPr lang="en-US" altLang="zh-TW" dirty="0">
                <a:latin typeface="Consolas" panose="020B0609020204030204" pitchFamily="49" charset="0"/>
              </a:rPr>
              <a:t>['season'],prefix='s',</a:t>
            </a:r>
            <a:r>
              <a:rPr lang="en-US" altLang="zh-TW" dirty="0" err="1">
                <a:latin typeface="Consolas" panose="020B0609020204030204" pitchFamily="49" charset="0"/>
              </a:rPr>
              <a:t>drop_first</a:t>
            </a:r>
            <a:r>
              <a:rPr lang="en-US" altLang="zh-TW" dirty="0">
                <a:latin typeface="Consolas" panose="020B0609020204030204" pitchFamily="49" charset="0"/>
              </a:rPr>
              <a:t>=True)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new_df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 err="1">
                <a:latin typeface="Consolas" panose="020B0609020204030204" pitchFamily="49" charset="0"/>
              </a:rPr>
              <a:t>new_df.join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latin typeface="Consolas" panose="020B0609020204030204" pitchFamily="49" charset="0"/>
              </a:rPr>
              <a:t>weather_df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new_df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 err="1">
                <a:latin typeface="Consolas" panose="020B0609020204030204" pitchFamily="49" charset="0"/>
              </a:rPr>
              <a:t>new_df.join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latin typeface="Consolas" panose="020B0609020204030204" pitchFamily="49" charset="0"/>
              </a:rPr>
              <a:t>yr_df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new_df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 err="1">
                <a:latin typeface="Consolas" panose="020B0609020204030204" pitchFamily="49" charset="0"/>
              </a:rPr>
              <a:t>new_df.join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latin typeface="Consolas" panose="020B0609020204030204" pitchFamily="49" charset="0"/>
              </a:rPr>
              <a:t>month_df</a:t>
            </a:r>
            <a:r>
              <a:rPr lang="en-US" altLang="zh-TW" dirty="0">
                <a:latin typeface="Consolas" panose="020B0609020204030204" pitchFamily="49" charset="0"/>
              </a:rPr>
              <a:t>)                     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new_df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 err="1">
                <a:latin typeface="Consolas" panose="020B0609020204030204" pitchFamily="49" charset="0"/>
              </a:rPr>
              <a:t>new_df.join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latin typeface="Consolas" panose="020B0609020204030204" pitchFamily="49" charset="0"/>
              </a:rPr>
              <a:t>hour_df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new_df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 err="1">
                <a:latin typeface="Consolas" panose="020B0609020204030204" pitchFamily="49" charset="0"/>
              </a:rPr>
              <a:t>new_df.join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latin typeface="Consolas" panose="020B0609020204030204" pitchFamily="49" charset="0"/>
              </a:rPr>
              <a:t>season_df</a:t>
            </a:r>
            <a:r>
              <a:rPr lang="en-US" altLang="zh-TW" dirty="0" smtClean="0">
                <a:latin typeface="Consolas" panose="020B0609020204030204" pitchFamily="49" charset="0"/>
              </a:rPr>
              <a:t>)</a:t>
            </a:r>
            <a:endParaRPr lang="en-US" altLang="zh-TW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98153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Xgboost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555626"/>
            <a:ext cx="10615645" cy="517768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altLang="zh-TW" dirty="0">
                <a:latin typeface="Consolas" panose="020B0609020204030204" pitchFamily="49" charset="0"/>
              </a:rPr>
              <a:t>#.values </a:t>
            </a:r>
            <a:r>
              <a:rPr lang="zh-TW" altLang="en-US" dirty="0">
                <a:latin typeface="Consolas" panose="020B0609020204030204" pitchFamily="49" charset="0"/>
              </a:rPr>
              <a:t>是用來把</a:t>
            </a:r>
            <a:r>
              <a:rPr lang="en-US" altLang="zh-TW" dirty="0" err="1">
                <a:latin typeface="Consolas" panose="020B0609020204030204" pitchFamily="49" charset="0"/>
              </a:rPr>
              <a:t>dataframe</a:t>
            </a:r>
            <a:r>
              <a:rPr lang="zh-TW" altLang="en-US" dirty="0">
                <a:latin typeface="Consolas" panose="020B0609020204030204" pitchFamily="49" charset="0"/>
              </a:rPr>
              <a:t>變成單純的</a:t>
            </a:r>
            <a:r>
              <a:rPr lang="en-US" altLang="zh-TW" dirty="0">
                <a:latin typeface="Consolas" panose="020B0609020204030204" pitchFamily="49" charset="0"/>
              </a:rPr>
              <a:t>array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zh-TW" dirty="0" smtClean="0">
                <a:latin typeface="Consolas" panose="020B0609020204030204" pitchFamily="49" charset="0"/>
              </a:rPr>
              <a:t>X=</a:t>
            </a:r>
            <a:r>
              <a:rPr lang="en-US" altLang="zh-TW" dirty="0" err="1" smtClean="0">
                <a:latin typeface="Consolas" panose="020B0609020204030204" pitchFamily="49" charset="0"/>
              </a:rPr>
              <a:t>final_df.drop</a:t>
            </a:r>
            <a:r>
              <a:rPr lang="en-US" altLang="zh-TW" dirty="0">
                <a:latin typeface="Consolas" panose="020B0609020204030204" pitchFamily="49" charset="0"/>
              </a:rPr>
              <a:t>("</a:t>
            </a:r>
            <a:r>
              <a:rPr lang="en-US" altLang="zh-TW" dirty="0" err="1">
                <a:latin typeface="Consolas" panose="020B0609020204030204" pitchFamily="49" charset="0"/>
              </a:rPr>
              <a:t>count",axis</a:t>
            </a:r>
            <a:r>
              <a:rPr lang="en-US" altLang="zh-TW" dirty="0">
                <a:latin typeface="Consolas" panose="020B0609020204030204" pitchFamily="49" charset="0"/>
              </a:rPr>
              <a:t>=1).values  </a:t>
            </a:r>
            <a:r>
              <a:rPr lang="en-US" altLang="zh-TW" dirty="0" smtClean="0">
                <a:latin typeface="Consolas" panose="020B0609020204030204" pitchFamily="49" charset="0"/>
              </a:rPr>
              <a:t>Y=</a:t>
            </a:r>
            <a:r>
              <a:rPr lang="en-US" altLang="zh-TW" dirty="0" err="1" smtClean="0">
                <a:latin typeface="Consolas" panose="020B0609020204030204" pitchFamily="49" charset="0"/>
              </a:rPr>
              <a:t>final_df</a:t>
            </a:r>
            <a:r>
              <a:rPr lang="en-US" altLang="zh-TW" dirty="0">
                <a:latin typeface="Consolas" panose="020B0609020204030204" pitchFamily="49" charset="0"/>
              </a:rPr>
              <a:t>["count"].values</a:t>
            </a:r>
          </a:p>
          <a:p>
            <a:pPr marL="457200" indent="-457200">
              <a:buFont typeface="+mj-lt"/>
              <a:buAutoNum type="arabicParenR"/>
            </a:pPr>
            <a:endParaRPr lang="en-US" altLang="zh-TW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arenR"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zh-TW" dirty="0">
                <a:latin typeface="Consolas" panose="020B0609020204030204" pitchFamily="49" charset="0"/>
              </a:rPr>
              <a:t>import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xgboost</a:t>
            </a:r>
            <a:r>
              <a:rPr lang="en-US" altLang="zh-TW" dirty="0">
                <a:latin typeface="Consolas" panose="020B0609020204030204" pitchFamily="49" charset="0"/>
              </a:rPr>
              <a:t> as </a:t>
            </a:r>
            <a:r>
              <a:rPr lang="en-US" altLang="zh-TW" dirty="0" err="1">
                <a:latin typeface="Consolas" panose="020B0609020204030204" pitchFamily="49" charset="0"/>
              </a:rPr>
              <a:t>xg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zh-TW" dirty="0">
                <a:latin typeface="Consolas" panose="020B0609020204030204" pitchFamily="49" charset="0"/>
              </a:rPr>
              <a:t>from </a:t>
            </a:r>
            <a:r>
              <a:rPr lang="en-US" altLang="zh-TW" dirty="0" err="1">
                <a:latin typeface="Consolas" panose="020B0609020204030204" pitchFamily="49" charset="0"/>
              </a:rPr>
              <a:t>sklearn.model_selection</a:t>
            </a:r>
            <a:r>
              <a:rPr lang="en-US" altLang="zh-TW" dirty="0">
                <a:latin typeface="Consolas" panose="020B0609020204030204" pitchFamily="49" charset="0"/>
              </a:rPr>
              <a:t> import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GridSearchCV</a:t>
            </a:r>
            <a:r>
              <a:rPr lang="en-US" altLang="zh-TW" dirty="0">
                <a:latin typeface="Consolas" panose="020B0609020204030204" pitchFamily="49" charset="0"/>
              </a:rPr>
              <a:t>  #</a:t>
            </a:r>
            <a:r>
              <a:rPr lang="zh-TW" altLang="en-US" dirty="0">
                <a:latin typeface="Consolas" panose="020B0609020204030204" pitchFamily="49" charset="0"/>
              </a:rPr>
              <a:t>自動找參數用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942" y="4478049"/>
            <a:ext cx="1847129" cy="217241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092" y="5088004"/>
            <a:ext cx="4114800" cy="952500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3897745" y="5338618"/>
            <a:ext cx="563419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18827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Xgboost</a:t>
            </a:r>
            <a:r>
              <a:rPr lang="en-US" altLang="zh-TW" dirty="0" smtClean="0"/>
              <a:t>-</a:t>
            </a:r>
            <a:r>
              <a:rPr lang="zh-TW" altLang="en-US" sz="3200" dirty="0" smtClean="0">
                <a:latin typeface="+mn-ea"/>
                <a:ea typeface="+mn-ea"/>
              </a:rPr>
              <a:t>參數</a:t>
            </a:r>
            <a:endParaRPr lang="zh-TW" altLang="en-US" sz="3200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361662"/>
            <a:ext cx="10615645" cy="5177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eta [default=0.3]</a:t>
            </a:r>
          </a:p>
          <a:p>
            <a:pPr marL="0" indent="0">
              <a:buNone/>
            </a:pPr>
            <a:r>
              <a:rPr lang="zh-TW" altLang="en-US" dirty="0" smtClean="0"/>
              <a:t>     學習率</a:t>
            </a:r>
            <a:r>
              <a:rPr lang="zh-CN" altLang="en-US" dirty="0" smtClean="0"/>
              <a:t>，</a:t>
            </a:r>
            <a:r>
              <a:rPr lang="zh-TW" altLang="en-US" dirty="0" smtClean="0"/>
              <a:t>相當於</a:t>
            </a:r>
            <a:r>
              <a:rPr lang="en-US" altLang="zh-CN" dirty="0" err="1" smtClean="0"/>
              <a:t>sklearn</a:t>
            </a:r>
            <a:r>
              <a:rPr lang="zh-CN" altLang="en-US" dirty="0"/>
              <a:t>中的</a:t>
            </a:r>
            <a:r>
              <a:rPr lang="en-US" altLang="zh-CN" dirty="0" err="1" smtClean="0"/>
              <a:t>learning_rate</a:t>
            </a:r>
            <a:r>
              <a:rPr lang="zh-TW" altLang="en-US" dirty="0" smtClean="0"/>
              <a:t>，常見的設置範圍</a:t>
            </a:r>
            <a:r>
              <a:rPr lang="zh-CN" altLang="en-US" dirty="0" smtClean="0"/>
              <a:t>在</a:t>
            </a:r>
            <a:r>
              <a:rPr lang="en-US" altLang="zh-CN" dirty="0" smtClean="0"/>
              <a:t>0.01-0.2</a:t>
            </a:r>
            <a:r>
              <a:rPr lang="zh-CN" altLang="en-US" dirty="0" smtClean="0"/>
              <a:t>之</a:t>
            </a:r>
            <a:r>
              <a:rPr lang="zh-TW" altLang="en-US" dirty="0" smtClean="0"/>
              <a:t>間</a:t>
            </a:r>
            <a:endParaRPr lang="en-US" altLang="zh-TW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min_child_weight</a:t>
            </a:r>
            <a:r>
              <a:rPr lang="en-US" altLang="zh-CN" dirty="0"/>
              <a:t> [default=1]</a:t>
            </a:r>
          </a:p>
          <a:p>
            <a:pPr marL="0" indent="0">
              <a:buNone/>
            </a:pPr>
            <a:r>
              <a:rPr lang="zh-TW" altLang="en-US" dirty="0" smtClean="0"/>
              <a:t>     葉</a:t>
            </a:r>
            <a:r>
              <a:rPr lang="zh-TW" altLang="en-US" dirty="0"/>
              <a:t>節點的最小權重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max_depth</a:t>
            </a:r>
            <a:endParaRPr lang="en-US" altLang="zh-CN" dirty="0"/>
          </a:p>
          <a:p>
            <a:pPr marL="0" indent="0">
              <a:buNone/>
            </a:pPr>
            <a:r>
              <a:rPr lang="zh-TW" altLang="en-US" dirty="0" smtClean="0"/>
              <a:t>     樹</a:t>
            </a:r>
            <a:r>
              <a:rPr lang="zh-TW" altLang="en-US" dirty="0"/>
              <a:t>的最大</a:t>
            </a:r>
            <a:r>
              <a:rPr lang="zh-TW" altLang="en-US" dirty="0" smtClean="0"/>
              <a:t>深度</a:t>
            </a:r>
            <a:r>
              <a:rPr lang="zh-TW" altLang="en-US" dirty="0"/>
              <a:t>，</a:t>
            </a:r>
            <a:r>
              <a:rPr lang="zh-TW" altLang="en-US" dirty="0" smtClean="0"/>
              <a:t>通常</a:t>
            </a:r>
            <a:r>
              <a:rPr lang="zh-TW" altLang="en-US" dirty="0"/>
              <a:t>取值範圍在</a:t>
            </a:r>
            <a:r>
              <a:rPr lang="en-US" altLang="zh-TW" dirty="0" smtClean="0"/>
              <a:t>3-10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4</a:t>
            </a:r>
            <a:r>
              <a:rPr lang="zh-CN" altLang="en-US" dirty="0" smtClean="0"/>
              <a:t>、</a:t>
            </a:r>
            <a:r>
              <a:rPr lang="en-US" altLang="zh-CN" dirty="0"/>
              <a:t>gamma [default=0]</a:t>
            </a:r>
          </a:p>
          <a:p>
            <a:pPr marL="0" indent="0">
              <a:buNone/>
            </a:pPr>
            <a:r>
              <a:rPr lang="zh-TW" altLang="en-US" dirty="0" smtClean="0"/>
              <a:t>     分裂</a:t>
            </a:r>
            <a:r>
              <a:rPr lang="zh-TW" altLang="en-US" dirty="0"/>
              <a:t>收益閾</a:t>
            </a:r>
            <a:r>
              <a:rPr lang="zh-TW" altLang="en-US" dirty="0" smtClean="0"/>
              <a:t>值</a:t>
            </a:r>
            <a:endParaRPr lang="zh-TW" altLang="en-US" dirty="0"/>
          </a:p>
          <a:p>
            <a:pPr marL="0" indent="0">
              <a:buNone/>
            </a:pPr>
            <a:r>
              <a:rPr lang="zh-TW" altLang="en-US" dirty="0" smtClean="0"/>
              <a:t>     即</a:t>
            </a:r>
            <a:r>
              <a:rPr lang="zh-TW" altLang="en-US" dirty="0"/>
              <a:t>用來比較每次節點分裂帶來的收益，有效控制節點的過度</a:t>
            </a:r>
            <a:r>
              <a:rPr lang="zh-TW" altLang="en-US" dirty="0" smtClean="0"/>
              <a:t>分裂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80142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Xgboost</a:t>
            </a:r>
            <a:r>
              <a:rPr lang="en-US" altLang="zh-TW" dirty="0" smtClean="0"/>
              <a:t>-</a:t>
            </a:r>
            <a:r>
              <a:rPr lang="zh-TW" altLang="en-US" sz="3200" dirty="0" smtClean="0">
                <a:latin typeface="+mn-ea"/>
                <a:ea typeface="+mn-ea"/>
              </a:rPr>
              <a:t>參數</a:t>
            </a:r>
            <a:endParaRPr lang="zh-TW" altLang="en-US" sz="3200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680317"/>
            <a:ext cx="10615645" cy="5177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5</a:t>
            </a:r>
            <a:r>
              <a:rPr lang="zh-TW" altLang="en-US" dirty="0"/>
              <a:t>、</a:t>
            </a:r>
            <a:r>
              <a:rPr lang="en-US" altLang="zh-CN" dirty="0"/>
              <a:t>subsample [default=1]</a:t>
            </a:r>
          </a:p>
          <a:p>
            <a:pPr marL="0" indent="0">
              <a:buNone/>
            </a:pPr>
            <a:r>
              <a:rPr lang="zh-TW" altLang="en-US" dirty="0"/>
              <a:t>    採</a:t>
            </a:r>
            <a:r>
              <a:rPr lang="zh-TW" altLang="en-US" dirty="0" smtClean="0"/>
              <a:t>樣比</a:t>
            </a:r>
            <a:r>
              <a:rPr lang="zh-TW" altLang="en-US" dirty="0"/>
              <a:t>例</a:t>
            </a:r>
            <a:r>
              <a:rPr lang="zh-TW" altLang="en-US" dirty="0" smtClean="0"/>
              <a:t>，</a:t>
            </a:r>
            <a:r>
              <a:rPr lang="zh-TW" altLang="en-US" dirty="0"/>
              <a:t>與</a:t>
            </a:r>
            <a:r>
              <a:rPr lang="en-US" altLang="zh-CN" dirty="0" err="1"/>
              <a:t>sklearn</a:t>
            </a:r>
            <a:r>
              <a:rPr lang="zh-CN" altLang="en-US" dirty="0"/>
              <a:t>中的</a:t>
            </a:r>
            <a:r>
              <a:rPr lang="zh-TW" altLang="en-US" dirty="0"/>
              <a:t>參數一樣</a:t>
            </a:r>
            <a:r>
              <a:rPr lang="zh-CN" altLang="en-US" dirty="0"/>
              <a:t>，</a:t>
            </a:r>
            <a:r>
              <a:rPr lang="zh-TW" altLang="en-US" dirty="0"/>
              <a:t>即每顆樹的生成可以不取全部樣本，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zh-TW" altLang="en-US" dirty="0"/>
              <a:t>這樣可以控制模型的過擬合</a:t>
            </a:r>
          </a:p>
          <a:p>
            <a:pPr marL="0" indent="0">
              <a:buNone/>
            </a:pPr>
            <a:r>
              <a:rPr lang="zh-TW" altLang="en-US" dirty="0"/>
              <a:t>    通常取值範圍</a:t>
            </a:r>
            <a:r>
              <a:rPr lang="en-US" altLang="zh-TW" dirty="0"/>
              <a:t>0.5-1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err="1"/>
              <a:t>colsample_bytree</a:t>
            </a:r>
            <a:r>
              <a:rPr lang="en-US" altLang="zh-CN" dirty="0"/>
              <a:t> [default=1]</a:t>
            </a:r>
          </a:p>
          <a:p>
            <a:pPr marL="0" indent="0">
              <a:buNone/>
            </a:pPr>
            <a:r>
              <a:rPr lang="zh-TW" altLang="en-US" dirty="0" smtClean="0"/>
              <a:t>     特徵</a:t>
            </a:r>
            <a:r>
              <a:rPr lang="zh-TW" altLang="en-US" dirty="0"/>
              <a:t>採樣的比例（每棵樹</a:t>
            </a:r>
            <a:r>
              <a:rPr lang="zh-TW" altLang="en-US" dirty="0" smtClean="0"/>
              <a:t>）</a:t>
            </a:r>
            <a:r>
              <a:rPr lang="zh-TW" altLang="en-US" dirty="0"/>
              <a:t>，</a:t>
            </a:r>
            <a:r>
              <a:rPr lang="zh-TW" altLang="en-US" dirty="0" smtClean="0"/>
              <a:t>即</a:t>
            </a:r>
            <a:r>
              <a:rPr lang="zh-TW" altLang="en-US" dirty="0"/>
              <a:t>每棵樹不使用全部的特徵，控制模型的過擬</a:t>
            </a:r>
            <a:r>
              <a:rPr lang="zh-TW" altLang="en-US" dirty="0" smtClean="0"/>
              <a:t>合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</a:t>
            </a:r>
            <a:r>
              <a:rPr lang="zh-CN" altLang="en-US" dirty="0" smtClean="0"/>
              <a:t>通常取值范围</a:t>
            </a:r>
            <a:r>
              <a:rPr lang="en-US" altLang="zh-CN" dirty="0" smtClean="0"/>
              <a:t>0.5-1</a:t>
            </a:r>
            <a:endParaRPr lang="zh-CN" altLang="en-US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472674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  <a:ea typeface="+mn-ea"/>
              </a:rPr>
              <a:t>載入套</a:t>
            </a:r>
            <a:r>
              <a:rPr lang="zh-TW" altLang="en-US" dirty="0">
                <a:latin typeface="+mn-ea"/>
                <a:ea typeface="+mn-ea"/>
              </a:rPr>
              <a:t>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2325757"/>
            <a:ext cx="10178322" cy="302149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altLang="zh-TW" dirty="0">
                <a:latin typeface="Consolas" panose="020B0609020204030204" pitchFamily="49" charset="0"/>
              </a:rPr>
              <a:t>import pandas as </a:t>
            </a:r>
            <a:r>
              <a:rPr lang="en-US" altLang="zh-TW" dirty="0" err="1">
                <a:latin typeface="Consolas" panose="020B0609020204030204" pitchFamily="49" charset="0"/>
              </a:rPr>
              <a:t>pd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zh-TW" dirty="0">
                <a:latin typeface="Consolas" panose="020B0609020204030204" pitchFamily="49" charset="0"/>
              </a:rPr>
              <a:t>import </a:t>
            </a:r>
            <a:r>
              <a:rPr lang="en-US" altLang="zh-TW" dirty="0" err="1">
                <a:latin typeface="Consolas" panose="020B0609020204030204" pitchFamily="49" charset="0"/>
              </a:rPr>
              <a:t>numpy</a:t>
            </a:r>
            <a:r>
              <a:rPr lang="en-US" altLang="zh-TW" dirty="0">
                <a:latin typeface="Consolas" panose="020B0609020204030204" pitchFamily="49" charset="0"/>
              </a:rPr>
              <a:t> as np</a:t>
            </a:r>
          </a:p>
          <a:p>
            <a:pPr marL="457200" indent="-457200">
              <a:buFont typeface="+mj-lt"/>
              <a:buAutoNum type="arabicParenR"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zh-TW" dirty="0" smtClean="0">
                <a:latin typeface="Consolas" panose="020B0609020204030204" pitchFamily="49" charset="0"/>
              </a:rPr>
              <a:t>#</a:t>
            </a:r>
            <a:r>
              <a:rPr lang="zh-TW" altLang="en-US" dirty="0" smtClean="0">
                <a:latin typeface="Consolas" panose="020B0609020204030204" pitchFamily="49" charset="0"/>
              </a:rPr>
              <a:t>繪圖</a:t>
            </a:r>
            <a:r>
              <a:rPr lang="zh-TW" altLang="en-US" dirty="0">
                <a:latin typeface="Consolas" panose="020B0609020204030204" pitchFamily="49" charset="0"/>
              </a:rPr>
              <a:t>套件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>
                <a:latin typeface="Consolas" panose="020B0609020204030204" pitchFamily="49" charset="0"/>
              </a:rPr>
              <a:t>import </a:t>
            </a:r>
            <a:r>
              <a:rPr lang="en-US" altLang="zh-TW" dirty="0" err="1">
                <a:latin typeface="Consolas" panose="020B0609020204030204" pitchFamily="49" charset="0"/>
              </a:rPr>
              <a:t>matplotlib.pyplot</a:t>
            </a:r>
            <a:r>
              <a:rPr lang="en-US" altLang="zh-TW" dirty="0">
                <a:latin typeface="Consolas" panose="020B0609020204030204" pitchFamily="49" charset="0"/>
              </a:rPr>
              <a:t> as </a:t>
            </a:r>
            <a:r>
              <a:rPr lang="en-US" altLang="zh-TW" dirty="0" err="1">
                <a:latin typeface="Consolas" panose="020B0609020204030204" pitchFamily="49" charset="0"/>
              </a:rPr>
              <a:t>plt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zh-TW" dirty="0">
                <a:latin typeface="Consolas" panose="020B0609020204030204" pitchFamily="49" charset="0"/>
              </a:rPr>
              <a:t>import </a:t>
            </a:r>
            <a:r>
              <a:rPr lang="en-US" altLang="zh-TW" dirty="0" err="1">
                <a:latin typeface="Consolas" panose="020B0609020204030204" pitchFamily="49" charset="0"/>
              </a:rPr>
              <a:t>seaborn</a:t>
            </a:r>
            <a:r>
              <a:rPr lang="en-US" altLang="zh-TW" dirty="0">
                <a:latin typeface="Consolas" panose="020B0609020204030204" pitchFamily="49" charset="0"/>
              </a:rPr>
              <a:t> as </a:t>
            </a:r>
            <a:r>
              <a:rPr lang="en-US" altLang="zh-TW" dirty="0" err="1">
                <a:latin typeface="Consolas" panose="020B0609020204030204" pitchFamily="49" charset="0"/>
              </a:rPr>
              <a:t>sns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14954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GridSearchCV</a:t>
            </a:r>
            <a:r>
              <a:rPr lang="en-US" altLang="zh-TW" dirty="0" smtClean="0"/>
              <a:t>-</a:t>
            </a:r>
            <a:r>
              <a:rPr lang="zh-TW" altLang="en-US" sz="3200" dirty="0" smtClean="0"/>
              <a:t>參數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996360"/>
            <a:ext cx="10615645" cy="570506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zh-TW" dirty="0"/>
              <a:t>estimator：</a:t>
            </a:r>
            <a:r>
              <a:rPr lang="zh-TW" altLang="en-US" dirty="0"/>
              <a:t>所使用的分類</a:t>
            </a:r>
            <a:r>
              <a:rPr lang="zh-TW" altLang="en-US" dirty="0" smtClean="0"/>
              <a:t>器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/>
              <a:t>param_grid</a:t>
            </a:r>
            <a:r>
              <a:rPr lang="zh-TW" altLang="en-US" dirty="0"/>
              <a:t>：值為字典或者列表，即需要最優化的參數的取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cv :</a:t>
            </a:r>
            <a:r>
              <a:rPr lang="zh-TW" altLang="en-US" dirty="0"/>
              <a:t>交叉驗證參數，默認</a:t>
            </a:r>
            <a:r>
              <a:rPr lang="en-US" altLang="zh-TW" dirty="0"/>
              <a:t>None</a:t>
            </a:r>
            <a:r>
              <a:rPr lang="zh-TW" altLang="en-US" dirty="0"/>
              <a:t>，使用三折交叉驗證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/>
              <a:t>n_jobs</a:t>
            </a:r>
            <a:r>
              <a:rPr lang="en-US" altLang="zh-TW" dirty="0"/>
              <a:t>: </a:t>
            </a:r>
            <a:r>
              <a:rPr lang="zh-TW" altLang="en-US" dirty="0"/>
              <a:t>並行數，</a:t>
            </a:r>
            <a:r>
              <a:rPr lang="en-US" altLang="zh-TW" dirty="0" err="1"/>
              <a:t>int</a:t>
            </a:r>
            <a:r>
              <a:rPr lang="zh-TW" altLang="en-US" dirty="0"/>
              <a:t>：個數</a:t>
            </a:r>
            <a:r>
              <a:rPr lang="en-US" altLang="zh-TW" dirty="0"/>
              <a:t>,-1</a:t>
            </a:r>
            <a:r>
              <a:rPr lang="zh-TW" altLang="en-US" dirty="0"/>
              <a:t>：跟</a:t>
            </a:r>
            <a:r>
              <a:rPr lang="en-US" altLang="zh-TW" dirty="0"/>
              <a:t>CPU</a:t>
            </a:r>
            <a:r>
              <a:rPr lang="zh-TW" altLang="en-US" dirty="0"/>
              <a:t>核數一致</a:t>
            </a:r>
            <a:r>
              <a:rPr lang="en-US" altLang="zh-TW" dirty="0"/>
              <a:t>, 1:</a:t>
            </a:r>
            <a:r>
              <a:rPr lang="zh-TW" altLang="en-US" dirty="0"/>
              <a:t>默認值。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991135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Xgboost</a:t>
            </a:r>
            <a:r>
              <a:rPr lang="en-US" altLang="zh-TW" dirty="0" smtClean="0"/>
              <a:t>-</a:t>
            </a:r>
            <a:r>
              <a:rPr lang="zh-TW" altLang="en-US" sz="3200" dirty="0" smtClean="0">
                <a:latin typeface="+mn-ea"/>
                <a:ea typeface="+mn-ea"/>
              </a:rPr>
              <a:t>調參數</a:t>
            </a:r>
            <a:endParaRPr lang="zh-TW" altLang="en-US" sz="3200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108364"/>
            <a:ext cx="10653996" cy="560647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endParaRPr lang="en-US" altLang="zh-TW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arenR"/>
            </a:pPr>
            <a:endParaRPr lang="zh-TW" altLang="en-US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def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grid_search</a:t>
            </a:r>
            <a:r>
              <a:rPr lang="en-US" altLang="zh-TW" dirty="0">
                <a:latin typeface="Consolas" panose="020B0609020204030204" pitchFamily="49" charset="0"/>
              </a:rPr>
              <a:t>():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>
                <a:latin typeface="Consolas" panose="020B0609020204030204" pitchFamily="49" charset="0"/>
              </a:rPr>
              <a:t>  print ('lets go</a:t>
            </a:r>
            <a:r>
              <a:rPr lang="en-US" altLang="zh-TW" dirty="0" smtClean="0">
                <a:latin typeface="Consolas" panose="020B0609020204030204" pitchFamily="49" charset="0"/>
              </a:rPr>
              <a:t>')</a:t>
            </a:r>
          </a:p>
          <a:p>
            <a:pPr marL="457200" indent="-457200">
              <a:buFont typeface="+mj-lt"/>
              <a:buAutoNum type="arabicParenR"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zh-TW" altLang="en-US" dirty="0" smtClean="0">
                <a:latin typeface="Consolas" panose="020B0609020204030204" pitchFamily="49" charset="0"/>
              </a:rPr>
              <a:t>  </a:t>
            </a:r>
            <a:r>
              <a:rPr lang="en-US" altLang="zh-TW" i="1" dirty="0" smtClean="0">
                <a:latin typeface="Consolas" panose="020B0609020204030204" pitchFamily="49" charset="0"/>
              </a:rPr>
              <a:t>#</a:t>
            </a:r>
            <a:r>
              <a:rPr lang="zh-TW" altLang="en-US" i="1" dirty="0">
                <a:latin typeface="Consolas" panose="020B0609020204030204" pitchFamily="49" charset="0"/>
              </a:rPr>
              <a:t>要使用</a:t>
            </a:r>
            <a:r>
              <a:rPr lang="en-US" altLang="zh-TW" i="1" dirty="0">
                <a:latin typeface="Consolas" panose="020B0609020204030204" pitchFamily="49" charset="0"/>
              </a:rPr>
              <a:t>GPU</a:t>
            </a:r>
            <a:r>
              <a:rPr lang="zh-TW" altLang="en-US" i="1" dirty="0">
                <a:latin typeface="Consolas" panose="020B0609020204030204" pitchFamily="49" charset="0"/>
              </a:rPr>
              <a:t>在這裡加上</a:t>
            </a:r>
            <a:r>
              <a:rPr lang="en-US" altLang="zh-TW" i="1" dirty="0" err="1">
                <a:latin typeface="Consolas" panose="020B0609020204030204" pitchFamily="49" charset="0"/>
              </a:rPr>
              <a:t>tree_method</a:t>
            </a:r>
            <a:r>
              <a:rPr lang="en-US" altLang="zh-TW" i="1" dirty="0">
                <a:latin typeface="Consolas" panose="020B0609020204030204" pitchFamily="49" charset="0"/>
              </a:rPr>
              <a:t>=</a:t>
            </a:r>
            <a:r>
              <a:rPr lang="en-US" altLang="zh-TW" i="1" dirty="0" smtClean="0">
                <a:latin typeface="Consolas" panose="020B0609020204030204" pitchFamily="49" charset="0"/>
              </a:rPr>
              <a:t>'</a:t>
            </a:r>
            <a:r>
              <a:rPr lang="en-US" altLang="zh-TW" i="1" dirty="0" err="1" smtClean="0">
                <a:latin typeface="Consolas" panose="020B0609020204030204" pitchFamily="49" charset="0"/>
              </a:rPr>
              <a:t>gpu_hist</a:t>
            </a:r>
            <a:r>
              <a:rPr lang="en-US" altLang="zh-TW" i="1" dirty="0" smtClean="0">
                <a:latin typeface="Consolas" panose="020B0609020204030204" pitchFamily="49" charset="0"/>
              </a:rPr>
              <a:t>'</a:t>
            </a:r>
            <a:endParaRPr lang="en-US" altLang="zh-TW" i="1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zh-TW" altLang="en-US" dirty="0" smtClean="0">
                <a:latin typeface="Consolas" panose="020B0609020204030204" pitchFamily="49" charset="0"/>
              </a:rPr>
              <a:t>  </a:t>
            </a:r>
            <a:r>
              <a:rPr lang="en-US" altLang="zh-TW" dirty="0" err="1" smtClean="0">
                <a:latin typeface="Consolas" panose="020B0609020204030204" pitchFamily="49" charset="0"/>
              </a:rPr>
              <a:t>xgr</a:t>
            </a:r>
            <a:r>
              <a:rPr lang="en-US" altLang="zh-TW" dirty="0" smtClean="0">
                <a:latin typeface="Consolas" panose="020B0609020204030204" pitchFamily="49" charset="0"/>
              </a:rPr>
              <a:t>=</a:t>
            </a:r>
            <a:r>
              <a:rPr lang="en-US" altLang="zh-TW" dirty="0" err="1" smtClean="0">
                <a:latin typeface="Consolas" panose="020B0609020204030204" pitchFamily="49" charset="0"/>
              </a:rPr>
              <a:t>xg.XGBRegressor</a:t>
            </a:r>
            <a:r>
              <a:rPr lang="en-US" altLang="zh-TW" dirty="0" smtClean="0"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tree_method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='gpu_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hist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',</a:t>
            </a:r>
            <a:r>
              <a:rPr lang="en-US" altLang="zh-TW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max_depth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=6,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min_child_weight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=6,gamma=0.0</a:t>
            </a:r>
            <a:r>
              <a:rPr lang="en-US" altLang="zh-TW" dirty="0">
                <a:latin typeface="Consolas" panose="020B0609020204030204" pitchFamily="49" charset="0"/>
              </a:rPr>
              <a:t>) 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zh-TW" dirty="0" smtClean="0">
                <a:latin typeface="Consolas" panose="020B0609020204030204" pitchFamily="49" charset="0"/>
              </a:rPr>
              <a:t>  </a:t>
            </a:r>
            <a:r>
              <a:rPr lang="en-US" altLang="zh-TW" dirty="0" err="1" smtClean="0">
                <a:latin typeface="Consolas" panose="020B0609020204030204" pitchFamily="49" charset="0"/>
              </a:rPr>
              <a:t>xgr.fit</a:t>
            </a:r>
            <a:r>
              <a:rPr lang="en-US" altLang="zh-TW" dirty="0" smtClean="0">
                <a:latin typeface="Consolas" panose="020B0609020204030204" pitchFamily="49" charset="0"/>
              </a:rPr>
              <a:t>(X,Y)</a:t>
            </a:r>
          </a:p>
          <a:p>
            <a:pPr marL="457200" indent="-457200">
              <a:buFont typeface="+mj-lt"/>
              <a:buAutoNum type="arabicParenR"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zh-TW" altLang="en-US" dirty="0" smtClean="0">
                <a:latin typeface="Consolas" panose="020B0609020204030204" pitchFamily="49" charset="0"/>
              </a:rPr>
              <a:t>  </a:t>
            </a:r>
            <a:r>
              <a:rPr lang="en-US" altLang="zh-TW" dirty="0" smtClean="0">
                <a:latin typeface="Consolas" panose="020B0609020204030204" pitchFamily="49" charset="0"/>
              </a:rPr>
              <a:t>parameters</a:t>
            </a:r>
            <a:r>
              <a:rPr lang="en-US" altLang="zh-TW" dirty="0">
                <a:latin typeface="Consolas" panose="020B0609020204030204" pitchFamily="49" charset="0"/>
              </a:rPr>
              <a:t>=[{'</a:t>
            </a:r>
            <a:r>
              <a:rPr lang="en-US" altLang="zh-TW" dirty="0" err="1">
                <a:latin typeface="Consolas" panose="020B0609020204030204" pitchFamily="49" charset="0"/>
              </a:rPr>
              <a:t>max_depth</a:t>
            </a:r>
            <a:r>
              <a:rPr lang="en-US" altLang="zh-TW" dirty="0">
                <a:latin typeface="Consolas" panose="020B0609020204030204" pitchFamily="49" charset="0"/>
              </a:rPr>
              <a:t>':[8,9,10,11,12</a:t>
            </a:r>
            <a:r>
              <a:rPr lang="en-US" altLang="zh-TW" dirty="0" smtClean="0">
                <a:latin typeface="Consolas" panose="020B0609020204030204" pitchFamily="49" charset="0"/>
              </a:rPr>
              <a:t>],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dirty="0" smtClean="0">
                <a:latin typeface="Consolas" panose="020B0609020204030204" pitchFamily="49" charset="0"/>
              </a:rPr>
              <a:t>               </a:t>
            </a:r>
            <a:r>
              <a:rPr lang="en-US" altLang="zh-TW" dirty="0" smtClean="0">
                <a:latin typeface="Consolas" panose="020B0609020204030204" pitchFamily="49" charset="0"/>
              </a:rPr>
              <a:t>'</a:t>
            </a:r>
            <a:r>
              <a:rPr lang="en-US" altLang="zh-TW" dirty="0" err="1" smtClean="0">
                <a:latin typeface="Consolas" panose="020B0609020204030204" pitchFamily="49" charset="0"/>
              </a:rPr>
              <a:t>min_child_weight</a:t>
            </a:r>
            <a:r>
              <a:rPr lang="en-US" altLang="zh-TW" dirty="0">
                <a:latin typeface="Consolas" panose="020B0609020204030204" pitchFamily="49" charset="0"/>
              </a:rPr>
              <a:t>':[4,5,6,7,8]}]</a:t>
            </a:r>
          </a:p>
        </p:txBody>
      </p:sp>
    </p:spTree>
    <p:extLst>
      <p:ext uri="{BB962C8B-B14F-4D97-AF65-F5344CB8AC3E}">
        <p14:creationId xmlns:p14="http://schemas.microsoft.com/office/powerpoint/2010/main" val="29790682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Xgboost</a:t>
            </a:r>
            <a:r>
              <a:rPr lang="en-US" altLang="zh-TW" dirty="0" smtClean="0"/>
              <a:t>-</a:t>
            </a:r>
            <a:r>
              <a:rPr lang="zh-TW" altLang="en-US" sz="3200" dirty="0" smtClean="0">
                <a:latin typeface="+mn-ea"/>
                <a:ea typeface="+mn-ea"/>
              </a:rPr>
              <a:t>調參數</a:t>
            </a:r>
            <a:endParaRPr lang="zh-TW" altLang="en-US" sz="3200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638614"/>
            <a:ext cx="10653996" cy="570506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endParaRPr lang="en-US" altLang="zh-TW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Consolas" panose="020B0609020204030204" pitchFamily="49" charset="0"/>
              </a:rPr>
              <a:t>  </a:t>
            </a:r>
            <a:r>
              <a:rPr lang="en-US" altLang="zh-TW" dirty="0" smtClean="0">
                <a:latin typeface="Consolas" panose="020B0609020204030204" pitchFamily="49" charset="0"/>
              </a:rPr>
              <a:t>parameters</a:t>
            </a:r>
            <a:r>
              <a:rPr lang="en-US" altLang="zh-TW" dirty="0">
                <a:latin typeface="Consolas" panose="020B0609020204030204" pitchFamily="49" charset="0"/>
              </a:rPr>
              <a:t>=[{'</a:t>
            </a:r>
            <a:r>
              <a:rPr lang="en-US" altLang="zh-TW" dirty="0" err="1">
                <a:latin typeface="Consolas" panose="020B0609020204030204" pitchFamily="49" charset="0"/>
              </a:rPr>
              <a:t>max_depth</a:t>
            </a:r>
            <a:r>
              <a:rPr lang="en-US" altLang="zh-TW" dirty="0">
                <a:latin typeface="Consolas" panose="020B0609020204030204" pitchFamily="49" charset="0"/>
              </a:rPr>
              <a:t>':[8,9,10,11,12</a:t>
            </a:r>
            <a:r>
              <a:rPr lang="en-US" altLang="zh-TW" dirty="0" smtClean="0"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zh-TW" altLang="en-US" dirty="0" smtClean="0">
                <a:latin typeface="Consolas" panose="020B0609020204030204" pitchFamily="49" charset="0"/>
              </a:rPr>
              <a:t>               </a:t>
            </a:r>
            <a:r>
              <a:rPr lang="en-US" altLang="zh-TW" dirty="0" smtClean="0">
                <a:latin typeface="Consolas" panose="020B0609020204030204" pitchFamily="49" charset="0"/>
              </a:rPr>
              <a:t>'</a:t>
            </a:r>
            <a:r>
              <a:rPr lang="en-US" altLang="zh-TW" dirty="0" err="1" smtClean="0">
                <a:latin typeface="Consolas" panose="020B0609020204030204" pitchFamily="49" charset="0"/>
              </a:rPr>
              <a:t>min_child_weight</a:t>
            </a:r>
            <a:r>
              <a:rPr lang="en-US" altLang="zh-TW" dirty="0">
                <a:latin typeface="Consolas" panose="020B0609020204030204" pitchFamily="49" charset="0"/>
              </a:rPr>
              <a:t>':[4,5,6,7,8</a:t>
            </a:r>
            <a:r>
              <a:rPr lang="en-US" altLang="zh-TW" dirty="0" smtClean="0">
                <a:latin typeface="Consolas" panose="020B0609020204030204" pitchFamily="49" charset="0"/>
              </a:rPr>
              <a:t>]}]</a:t>
            </a:r>
          </a:p>
          <a:p>
            <a:pPr marL="457200" indent="-457200">
              <a:buFont typeface="+mj-lt"/>
              <a:buAutoNum type="arabicParenR"/>
            </a:pPr>
            <a:endParaRPr lang="en-US" altLang="zh-TW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arenR"/>
            </a:pPr>
            <a:endParaRPr lang="en-US" altLang="zh-TW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Consolas" panose="020B0609020204030204" pitchFamily="49" charset="0"/>
              </a:rPr>
              <a:t>  </a:t>
            </a:r>
            <a:r>
              <a:rPr lang="en-US" altLang="zh-TW" dirty="0" smtClean="0">
                <a:latin typeface="Consolas" panose="020B0609020204030204" pitchFamily="49" charset="0"/>
              </a:rPr>
              <a:t>parameters</a:t>
            </a:r>
            <a:r>
              <a:rPr lang="en-US" altLang="zh-TW" dirty="0">
                <a:latin typeface="Consolas" panose="020B0609020204030204" pitchFamily="49" charset="0"/>
              </a:rPr>
              <a:t>=[{'gamma':[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/10.0 for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in range(0,5</a:t>
            </a:r>
            <a:r>
              <a:rPr lang="en-US" altLang="zh-TW" dirty="0" smtClean="0">
                <a:latin typeface="Consolas" panose="020B0609020204030204" pitchFamily="49" charset="0"/>
              </a:rPr>
              <a:t>)]}]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parameters=[{'subsample':[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/10.0 for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in range(6,10)], 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           '</a:t>
            </a:r>
            <a:r>
              <a:rPr lang="en-US" altLang="zh-TW" dirty="0" err="1">
                <a:latin typeface="Consolas" panose="020B0609020204030204" pitchFamily="49" charset="0"/>
              </a:rPr>
              <a:t>colsample_bytree</a:t>
            </a:r>
            <a:r>
              <a:rPr lang="en-US" altLang="zh-TW" dirty="0">
                <a:latin typeface="Consolas" panose="020B0609020204030204" pitchFamily="49" charset="0"/>
              </a:rPr>
              <a:t>':[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/10.0 for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in range(6,10)]}]</a:t>
            </a:r>
          </a:p>
        </p:txBody>
      </p:sp>
    </p:spTree>
    <p:extLst>
      <p:ext uri="{BB962C8B-B14F-4D97-AF65-F5344CB8AC3E}">
        <p14:creationId xmlns:p14="http://schemas.microsoft.com/office/powerpoint/2010/main" val="178688050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Xgboost</a:t>
            </a:r>
            <a:r>
              <a:rPr lang="en-US" altLang="zh-TW" dirty="0" smtClean="0"/>
              <a:t>-</a:t>
            </a:r>
            <a:r>
              <a:rPr lang="zh-TW" altLang="en-US" sz="3200" dirty="0" smtClean="0">
                <a:latin typeface="+mn-ea"/>
                <a:ea typeface="+mn-ea"/>
              </a:rPr>
              <a:t>調參數</a:t>
            </a:r>
            <a:endParaRPr lang="zh-TW" altLang="en-US" sz="3200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431172"/>
            <a:ext cx="10178323" cy="570506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altLang="zh-TW" dirty="0" smtClean="0">
                <a:latin typeface="Consolas" panose="020B0609020204030204" pitchFamily="49" charset="0"/>
              </a:rPr>
              <a:t>  </a:t>
            </a:r>
            <a:r>
              <a:rPr lang="en-US" altLang="zh-TW" dirty="0" err="1" smtClean="0">
                <a:latin typeface="Consolas" panose="020B0609020204030204" pitchFamily="49" charset="0"/>
              </a:rPr>
              <a:t>grid_search</a:t>
            </a:r>
            <a:r>
              <a:rPr lang="en-US" altLang="zh-TW" dirty="0">
                <a:latin typeface="Consolas" panose="020B0609020204030204" pitchFamily="49" charset="0"/>
              </a:rPr>
              <a:t>=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GridSearchCV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(estimator=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xgr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param_grid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=parameters,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cv=10,n_jobs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=-1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>
                <a:latin typeface="Consolas" panose="020B0609020204030204" pitchFamily="49" charset="0"/>
              </a:rPr>
              <a:t>  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>
                <a:latin typeface="Consolas" panose="020B0609020204030204" pitchFamily="49" charset="0"/>
              </a:rPr>
              <a:t>  print (1)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>
                <a:latin typeface="Consolas" panose="020B0609020204030204" pitchFamily="49" charset="0"/>
              </a:rPr>
              <a:t>  </a:t>
            </a:r>
            <a:r>
              <a:rPr lang="en-US" altLang="zh-TW" dirty="0" err="1">
                <a:latin typeface="Consolas" panose="020B0609020204030204" pitchFamily="49" charset="0"/>
              </a:rPr>
              <a:t>grid_search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 err="1">
                <a:latin typeface="Consolas" panose="020B0609020204030204" pitchFamily="49" charset="0"/>
              </a:rPr>
              <a:t>grid_search.fit</a:t>
            </a:r>
            <a:r>
              <a:rPr lang="en-US" altLang="zh-TW" dirty="0">
                <a:latin typeface="Consolas" panose="020B0609020204030204" pitchFamily="49" charset="0"/>
              </a:rPr>
              <a:t>(X,Y</a:t>
            </a:r>
            <a:r>
              <a:rPr lang="en-US" altLang="zh-TW" dirty="0" smtClean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arenR"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zh-TW" dirty="0">
                <a:latin typeface="Consolas" panose="020B0609020204030204" pitchFamily="49" charset="0"/>
              </a:rPr>
              <a:t>  print (2)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>
                <a:latin typeface="Consolas" panose="020B0609020204030204" pitchFamily="49" charset="0"/>
              </a:rPr>
              <a:t>  </a:t>
            </a:r>
            <a:r>
              <a:rPr lang="en-US" altLang="zh-TW" dirty="0" err="1">
                <a:latin typeface="Consolas" panose="020B0609020204030204" pitchFamily="49" charset="0"/>
              </a:rPr>
              <a:t>best_accuracy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grid_search.best_score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_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>
                <a:latin typeface="Consolas" panose="020B0609020204030204" pitchFamily="49" charset="0"/>
              </a:rPr>
              <a:t>  </a:t>
            </a:r>
            <a:r>
              <a:rPr lang="en-US" altLang="zh-TW" dirty="0" err="1">
                <a:latin typeface="Consolas" panose="020B0609020204030204" pitchFamily="49" charset="0"/>
              </a:rPr>
              <a:t>best_parameters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grid_search.best_params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_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>
                <a:latin typeface="Consolas" panose="020B0609020204030204" pitchFamily="49" charset="0"/>
              </a:rPr>
              <a:t>  print (</a:t>
            </a:r>
            <a:r>
              <a:rPr lang="en-US" altLang="zh-TW" dirty="0" err="1">
                <a:latin typeface="Consolas" panose="020B0609020204030204" pitchFamily="49" charset="0"/>
              </a:rPr>
              <a:t>best_accuracy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>
                <a:latin typeface="Consolas" panose="020B0609020204030204" pitchFamily="49" charset="0"/>
              </a:rPr>
              <a:t>  print (</a:t>
            </a:r>
            <a:r>
              <a:rPr lang="en-US" altLang="zh-TW" dirty="0" err="1">
                <a:latin typeface="Consolas" panose="020B0609020204030204" pitchFamily="49" charset="0"/>
              </a:rPr>
              <a:t>best_parameters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839" y="5339196"/>
            <a:ext cx="49815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0230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42442" y="382385"/>
            <a:ext cx="10178322" cy="1492132"/>
          </a:xfrm>
        </p:spPr>
        <p:txBody>
          <a:bodyPr/>
          <a:lstStyle/>
          <a:p>
            <a:r>
              <a:rPr lang="en-US" altLang="zh-TW" dirty="0" err="1" smtClean="0"/>
              <a:t>Xgboost</a:t>
            </a:r>
            <a:r>
              <a:rPr lang="en-US" altLang="zh-TW" dirty="0" smtClean="0"/>
              <a:t>-</a:t>
            </a:r>
            <a:r>
              <a:rPr lang="en-US" altLang="zh-TW" sz="3200" dirty="0" smtClean="0"/>
              <a:t>train</a:t>
            </a:r>
            <a:endParaRPr lang="zh-TW" altLang="en-US" sz="3200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330036"/>
            <a:ext cx="10653996" cy="50136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#</a:t>
            </a:r>
            <a:r>
              <a:rPr lang="zh-TW" altLang="en-US" dirty="0">
                <a:latin typeface="Consolas" panose="020B0609020204030204" pitchFamily="49" charset="0"/>
              </a:rPr>
              <a:t>使用剛剛調好的參數再訓練一次</a:t>
            </a:r>
          </a:p>
          <a:p>
            <a:pPr marL="457200" indent="-457200">
              <a:buFont typeface="+mj-lt"/>
              <a:buAutoNum type="arabicParenR"/>
            </a:pPr>
            <a:endParaRPr lang="en-US" altLang="zh-TW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 smtClean="0">
                <a:latin typeface="Consolas" panose="020B0609020204030204" pitchFamily="49" charset="0"/>
              </a:rPr>
              <a:t>xgr</a:t>
            </a:r>
            <a:r>
              <a:rPr lang="en-US" altLang="zh-TW" dirty="0" smtClean="0">
                <a:latin typeface="Consolas" panose="020B0609020204030204" pitchFamily="49" charset="0"/>
              </a:rPr>
              <a:t>=</a:t>
            </a:r>
            <a:r>
              <a:rPr lang="en-US" altLang="zh-TW" dirty="0" err="1" smtClean="0">
                <a:latin typeface="Consolas" panose="020B0609020204030204" pitchFamily="49" charset="0"/>
              </a:rPr>
              <a:t>xg.XGBRegressor</a:t>
            </a:r>
            <a:r>
              <a:rPr lang="en-US" altLang="zh-TW" dirty="0" smtClean="0"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latin typeface="Consolas" panose="020B0609020204030204" pitchFamily="49" charset="0"/>
              </a:rPr>
              <a:t>tree_method</a:t>
            </a:r>
            <a:r>
              <a:rPr lang="en-US" altLang="zh-TW" dirty="0">
                <a:latin typeface="Consolas" panose="020B0609020204030204" pitchFamily="49" charset="0"/>
              </a:rPr>
              <a:t>='gpu_</a:t>
            </a:r>
            <a:r>
              <a:rPr lang="en-US" altLang="zh-TW" dirty="0" err="1">
                <a:latin typeface="Consolas" panose="020B0609020204030204" pitchFamily="49" charset="0"/>
              </a:rPr>
              <a:t>hist</a:t>
            </a:r>
            <a:r>
              <a:rPr lang="en-US" altLang="zh-TW" dirty="0">
                <a:latin typeface="Consolas" panose="020B0609020204030204" pitchFamily="49" charset="0"/>
              </a:rPr>
              <a:t>',</a:t>
            </a:r>
            <a:r>
              <a:rPr lang="en-US" altLang="zh-TW" dirty="0" err="1">
                <a:latin typeface="Consolas" panose="020B0609020204030204" pitchFamily="49" charset="0"/>
              </a:rPr>
              <a:t>max_depth</a:t>
            </a:r>
            <a:r>
              <a:rPr lang="en-US" altLang="zh-TW" dirty="0">
                <a:latin typeface="Consolas" panose="020B0609020204030204" pitchFamily="49" charset="0"/>
              </a:rPr>
              <a:t>=8,min_child_weight=8,gamma=0.0,colsample_bytree=0.6,subsample=0.9)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xgr.fit</a:t>
            </a:r>
            <a:r>
              <a:rPr lang="en-US" altLang="zh-TW" dirty="0">
                <a:latin typeface="Consolas" panose="020B0609020204030204" pitchFamily="49" charset="0"/>
              </a:rPr>
              <a:t>(X,Y</a:t>
            </a:r>
            <a:r>
              <a:rPr lang="en-US" altLang="zh-TW" dirty="0" smtClean="0">
                <a:latin typeface="Consolas" panose="020B0609020204030204" pitchFamily="49" charset="0"/>
              </a:rPr>
              <a:t>)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y_output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xgr.predict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X_test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arenR"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#</a:t>
            </a:r>
            <a:r>
              <a:rPr lang="zh-TW" altLang="en-US" dirty="0">
                <a:latin typeface="Consolas" panose="020B0609020204030204" pitchFamily="49" charset="0"/>
              </a:rPr>
              <a:t>儲存資料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>
                <a:latin typeface="Consolas" panose="020B0609020204030204" pitchFamily="49" charset="0"/>
              </a:rPr>
              <a:t>op=</a:t>
            </a:r>
            <a:r>
              <a:rPr lang="en-US" altLang="zh-TW" dirty="0" err="1">
                <a:latin typeface="Consolas" panose="020B0609020204030204" pitchFamily="49" charset="0"/>
              </a:rPr>
              <a:t>pd.DataFrame</a:t>
            </a:r>
            <a:r>
              <a:rPr lang="en-US" altLang="zh-TW" dirty="0">
                <a:latin typeface="Consolas" panose="020B0609020204030204" pitchFamily="49" charset="0"/>
              </a:rPr>
              <a:t>({'</a:t>
            </a:r>
            <a:r>
              <a:rPr lang="en-US" altLang="zh-TW" dirty="0" err="1">
                <a:latin typeface="Consolas" panose="020B0609020204030204" pitchFamily="49" charset="0"/>
              </a:rPr>
              <a:t>datetime</a:t>
            </a:r>
            <a:r>
              <a:rPr lang="en-US" altLang="zh-TW" dirty="0">
                <a:latin typeface="Consolas" panose="020B0609020204030204" pitchFamily="49" charset="0"/>
              </a:rPr>
              <a:t>':</a:t>
            </a:r>
            <a:r>
              <a:rPr lang="en-US" altLang="zh-TW" dirty="0" err="1">
                <a:latin typeface="Consolas" panose="020B0609020204030204" pitchFamily="49" charset="0"/>
              </a:rPr>
              <a:t>test_df</a:t>
            </a:r>
            <a:r>
              <a:rPr lang="en-US" altLang="zh-TW" dirty="0">
                <a:latin typeface="Consolas" panose="020B0609020204030204" pitchFamily="49" charset="0"/>
              </a:rPr>
              <a:t>['</a:t>
            </a:r>
            <a:r>
              <a:rPr lang="en-US" altLang="zh-TW" dirty="0" err="1">
                <a:latin typeface="Consolas" panose="020B0609020204030204" pitchFamily="49" charset="0"/>
              </a:rPr>
              <a:t>datetime</a:t>
            </a:r>
            <a:r>
              <a:rPr lang="en-US" altLang="zh-TW" dirty="0">
                <a:latin typeface="Consolas" panose="020B0609020204030204" pitchFamily="49" charset="0"/>
              </a:rPr>
              <a:t>'],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>
                <a:latin typeface="Consolas" panose="020B0609020204030204" pitchFamily="49" charset="0"/>
              </a:rPr>
              <a:t>                 'count':</a:t>
            </a:r>
            <a:r>
              <a:rPr lang="en-US" altLang="zh-TW" dirty="0" err="1">
                <a:latin typeface="Consolas" panose="020B0609020204030204" pitchFamily="49" charset="0"/>
              </a:rPr>
              <a:t>np.exp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latin typeface="Consolas" panose="020B0609020204030204" pitchFamily="49" charset="0"/>
              </a:rPr>
              <a:t>y_output</a:t>
            </a:r>
            <a:r>
              <a:rPr lang="en-US" altLang="zh-TW" dirty="0">
                <a:latin typeface="Consolas" panose="020B0609020204030204" pitchFamily="49" charset="0"/>
              </a:rPr>
              <a:t>)})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op.to_csv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latin typeface="Consolas" panose="020B0609020204030204" pitchFamily="49" charset="0"/>
              </a:rPr>
              <a:t>'</a:t>
            </a:r>
            <a:r>
              <a:rPr lang="en-US" altLang="zh-TW" dirty="0" err="1" smtClean="0">
                <a:latin typeface="Consolas" panose="020B0609020204030204" pitchFamily="49" charset="0"/>
              </a:rPr>
              <a:t>sub.csv</a:t>
            </a:r>
            <a:r>
              <a:rPr lang="en-US" altLang="zh-TW" dirty="0" err="1">
                <a:latin typeface="Consolas" panose="020B0609020204030204" pitchFamily="49" charset="0"/>
              </a:rPr>
              <a:t>',index</a:t>
            </a:r>
            <a:r>
              <a:rPr lang="en-US" altLang="zh-TW" dirty="0">
                <a:latin typeface="Consolas" panose="020B0609020204030204" pitchFamily="49" charset="0"/>
              </a:rPr>
              <a:t>=False)</a:t>
            </a:r>
          </a:p>
        </p:txBody>
      </p:sp>
    </p:spTree>
    <p:extLst>
      <p:ext uri="{BB962C8B-B14F-4D97-AF65-F5344CB8AC3E}">
        <p14:creationId xmlns:p14="http://schemas.microsoft.com/office/powerpoint/2010/main" val="69754702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  <a:ea typeface="+mn-ea"/>
              </a:rPr>
              <a:t>比</a:t>
            </a:r>
            <a:r>
              <a:rPr lang="zh-TW" altLang="en-US" dirty="0">
                <a:latin typeface="+mn-ea"/>
                <a:ea typeface="+mn-ea"/>
              </a:rPr>
              <a:t>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538719"/>
            <a:ext cx="9986040" cy="494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7283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KAGGLE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6188" y="623453"/>
            <a:ext cx="8096117" cy="35941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17" y="4380051"/>
            <a:ext cx="10858933" cy="23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6282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  <a:ea typeface="+mn-ea"/>
              </a:rPr>
              <a:t>載入資料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461053"/>
            <a:ext cx="10178322" cy="35880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train_df</a:t>
            </a:r>
            <a:r>
              <a:rPr lang="en-US" altLang="zh-TW" dirty="0"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latin typeface="Consolas" panose="020B0609020204030204" pitchFamily="49" charset="0"/>
              </a:rPr>
              <a:t>pd.read_csv</a:t>
            </a:r>
            <a:r>
              <a:rPr lang="en-US" altLang="zh-TW" dirty="0">
                <a:latin typeface="Consolas" panose="020B0609020204030204" pitchFamily="49" charset="0"/>
              </a:rPr>
              <a:t>('train.csv')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test_df</a:t>
            </a:r>
            <a:r>
              <a:rPr lang="en-US" altLang="zh-TW" dirty="0"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latin typeface="Consolas" panose="020B0609020204030204" pitchFamily="49" charset="0"/>
              </a:rPr>
              <a:t>pd.read_csv</a:t>
            </a:r>
            <a:r>
              <a:rPr lang="en-US" altLang="zh-TW" dirty="0">
                <a:latin typeface="Consolas" panose="020B0609020204030204" pitchFamily="49" charset="0"/>
              </a:rPr>
              <a:t>('test.csv')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train_df.head</a:t>
            </a:r>
            <a:r>
              <a:rPr lang="en-US" altLang="zh-TW" dirty="0">
                <a:latin typeface="Consolas" panose="020B0609020204030204" pitchFamily="49" charset="0"/>
              </a:rPr>
              <a:t>(2) 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arenR"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zh-TW" dirty="0">
                <a:latin typeface="Consolas" panose="020B0609020204030204" pitchFamily="49" charset="0"/>
              </a:rPr>
              <a:t>#holiday </a:t>
            </a:r>
            <a:r>
              <a:rPr lang="en-US" altLang="zh-TW" dirty="0" smtClean="0">
                <a:latin typeface="Consolas" panose="020B0609020204030204" pitchFamily="49" charset="0"/>
              </a:rPr>
              <a:t>(</a:t>
            </a:r>
            <a:r>
              <a:rPr lang="zh-TW" altLang="en-US" dirty="0" smtClean="0">
                <a:latin typeface="Consolas" panose="020B0609020204030204" pitchFamily="49" charset="0"/>
              </a:rPr>
              <a:t>禮拜六</a:t>
            </a:r>
            <a:r>
              <a:rPr lang="zh-TW" altLang="en-US" dirty="0">
                <a:latin typeface="Consolas" panose="020B0609020204030204" pitchFamily="49" charset="0"/>
              </a:rPr>
              <a:t>禮拜天</a:t>
            </a:r>
            <a:r>
              <a:rPr lang="zh-TW" altLang="en-US" dirty="0" smtClean="0">
                <a:latin typeface="Consolas" panose="020B0609020204030204" pitchFamily="49" charset="0"/>
              </a:rPr>
              <a:t>不算</a:t>
            </a:r>
            <a:r>
              <a:rPr lang="en-US" altLang="zh-TW" dirty="0" smtClean="0">
                <a:latin typeface="Consolas" panose="020B0609020204030204" pitchFamily="49" charset="0"/>
              </a:rPr>
              <a:t>)</a:t>
            </a:r>
            <a:endParaRPr lang="zh-TW" altLang="en-US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zh-TW" dirty="0">
                <a:latin typeface="Consolas" panose="020B0609020204030204" pitchFamily="49" charset="0"/>
              </a:rPr>
              <a:t>#</a:t>
            </a:r>
            <a:r>
              <a:rPr lang="en-US" altLang="zh-TW" dirty="0" err="1">
                <a:latin typeface="Consolas" panose="020B0609020204030204" pitchFamily="49" charset="0"/>
              </a:rPr>
              <a:t>workingday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zh-TW" altLang="en-US" dirty="0">
                <a:latin typeface="Consolas" panose="020B0609020204030204" pitchFamily="49" charset="0"/>
              </a:rPr>
              <a:t>禮拜一到五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>
                <a:latin typeface="Consolas" panose="020B0609020204030204" pitchFamily="49" charset="0"/>
              </a:rPr>
              <a:t>#season ---&gt; 1 =</a:t>
            </a:r>
            <a:r>
              <a:rPr lang="zh-TW" altLang="en-US" dirty="0">
                <a:latin typeface="Consolas" panose="020B0609020204030204" pitchFamily="49" charset="0"/>
              </a:rPr>
              <a:t>春天，</a:t>
            </a:r>
            <a:r>
              <a:rPr lang="en-US" altLang="zh-TW" dirty="0">
                <a:latin typeface="Consolas" panose="020B0609020204030204" pitchFamily="49" charset="0"/>
              </a:rPr>
              <a:t>2 =</a:t>
            </a:r>
            <a:r>
              <a:rPr lang="zh-TW" altLang="en-US" dirty="0">
                <a:latin typeface="Consolas" panose="020B0609020204030204" pitchFamily="49" charset="0"/>
              </a:rPr>
              <a:t>夏天，</a:t>
            </a:r>
            <a:r>
              <a:rPr lang="en-US" altLang="zh-TW" dirty="0">
                <a:latin typeface="Consolas" panose="020B0609020204030204" pitchFamily="49" charset="0"/>
              </a:rPr>
              <a:t>3 =</a:t>
            </a:r>
            <a:r>
              <a:rPr lang="zh-TW" altLang="en-US" dirty="0">
                <a:latin typeface="Consolas" panose="020B0609020204030204" pitchFamily="49" charset="0"/>
              </a:rPr>
              <a:t>秋天，</a:t>
            </a:r>
            <a:r>
              <a:rPr lang="en-US" altLang="zh-TW" dirty="0">
                <a:latin typeface="Consolas" panose="020B0609020204030204" pitchFamily="49" charset="0"/>
              </a:rPr>
              <a:t>4 =</a:t>
            </a:r>
            <a:r>
              <a:rPr lang="zh-TW" altLang="en-US" dirty="0">
                <a:latin typeface="Consolas" panose="020B0609020204030204" pitchFamily="49" charset="0"/>
              </a:rPr>
              <a:t>冬天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>
                <a:latin typeface="Consolas" panose="020B0609020204030204" pitchFamily="49" charset="0"/>
              </a:rPr>
              <a:t>#weather ---&gt; 1&gt;4 = </a:t>
            </a:r>
            <a:r>
              <a:rPr lang="zh-TW" altLang="en-US" dirty="0">
                <a:latin typeface="Consolas" panose="020B0609020204030204" pitchFamily="49" charset="0"/>
              </a:rPr>
              <a:t>好</a:t>
            </a:r>
            <a:r>
              <a:rPr lang="en-US" altLang="zh-TW" dirty="0">
                <a:latin typeface="Consolas" panose="020B0609020204030204" pitchFamily="49" charset="0"/>
              </a:rPr>
              <a:t>&gt;</a:t>
            </a:r>
            <a:r>
              <a:rPr lang="zh-TW" altLang="en-US" dirty="0" smtClean="0">
                <a:latin typeface="Consolas" panose="020B0609020204030204" pitchFamily="49" charset="0"/>
              </a:rPr>
              <a:t>差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574149" y="5165222"/>
            <a:ext cx="10455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日期時間     季節        假日        工作天            天氣          溫度   體感溫度  相對溼度   風速               未註冊   已註冊    所有租車的人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5457610"/>
            <a:ext cx="113252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8889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  <a:ea typeface="+mn-ea"/>
              </a:rPr>
              <a:t>檢</a:t>
            </a:r>
            <a:r>
              <a:rPr lang="zh-TW" altLang="en-US" dirty="0">
                <a:latin typeface="+mn-ea"/>
                <a:ea typeface="+mn-ea"/>
              </a:rPr>
              <a:t>查</a:t>
            </a:r>
            <a:r>
              <a:rPr lang="zh-TW" altLang="en-US" dirty="0" smtClean="0">
                <a:latin typeface="+mn-ea"/>
                <a:ea typeface="+mn-ea"/>
              </a:rPr>
              <a:t>資料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461053"/>
            <a:ext cx="10178322" cy="302149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altLang="zh-TW" dirty="0">
                <a:latin typeface="Consolas" panose="020B0609020204030204" pitchFamily="49" charset="0"/>
              </a:rPr>
              <a:t>train_df.info()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157" y="1461052"/>
            <a:ext cx="5532782" cy="470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6184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  <a:ea typeface="+mn-ea"/>
              </a:rPr>
              <a:t>檢</a:t>
            </a:r>
            <a:r>
              <a:rPr lang="zh-TW" altLang="en-US" dirty="0">
                <a:latin typeface="+mn-ea"/>
                <a:ea typeface="+mn-ea"/>
              </a:rPr>
              <a:t>查</a:t>
            </a:r>
            <a:r>
              <a:rPr lang="zh-TW" altLang="en-US" dirty="0" smtClean="0">
                <a:latin typeface="+mn-ea"/>
                <a:ea typeface="+mn-ea"/>
              </a:rPr>
              <a:t>資料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461053"/>
            <a:ext cx="10178322" cy="302149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altLang="zh-TW" dirty="0" smtClean="0">
                <a:latin typeface="Consolas" panose="020B0609020204030204" pitchFamily="49" charset="0"/>
              </a:rPr>
              <a:t>test_df.info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b="1728"/>
          <a:stretch/>
        </p:blipFill>
        <p:spPr>
          <a:xfrm>
            <a:off x="4708456" y="1874517"/>
            <a:ext cx="5674183" cy="397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9639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Engineering-</a:t>
            </a:r>
            <a:r>
              <a:rPr lang="en-US" altLang="zh-TW" sz="3200" dirty="0"/>
              <a:t>count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929810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sns.boxplot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latin typeface="Consolas" panose="020B0609020204030204" pitchFamily="49" charset="0"/>
              </a:rPr>
              <a:t>train_df</a:t>
            </a:r>
            <a:r>
              <a:rPr lang="en-US" altLang="zh-TW" dirty="0">
                <a:latin typeface="Consolas" panose="020B0609020204030204" pitchFamily="49" charset="0"/>
              </a:rPr>
              <a:t>['count'])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plt.show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361" y="2804327"/>
            <a:ext cx="50577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1947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Engineering-</a:t>
            </a:r>
            <a:r>
              <a:rPr lang="en-US" altLang="zh-TW" sz="3200" dirty="0"/>
              <a:t>count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929810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sns.distplot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latin typeface="Consolas" panose="020B0609020204030204" pitchFamily="49" charset="0"/>
              </a:rPr>
              <a:t>train_df</a:t>
            </a:r>
            <a:r>
              <a:rPr lang="en-US" altLang="zh-TW" dirty="0">
                <a:latin typeface="Consolas" panose="020B0609020204030204" pitchFamily="49" charset="0"/>
              </a:rPr>
              <a:t>['count'])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plt.show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804327"/>
            <a:ext cx="55626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6450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Engineering-</a:t>
            </a:r>
            <a:r>
              <a:rPr lang="en-US" altLang="zh-TW" sz="3200" dirty="0"/>
              <a:t>count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367620"/>
            <a:ext cx="10814427" cy="386036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cnt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 err="1">
                <a:latin typeface="Consolas" panose="020B0609020204030204" pitchFamily="49" charset="0"/>
              </a:rPr>
              <a:t>train_df</a:t>
            </a:r>
            <a:r>
              <a:rPr lang="en-US" altLang="zh-TW" dirty="0">
                <a:latin typeface="Consolas" panose="020B0609020204030204" pitchFamily="49" charset="0"/>
              </a:rPr>
              <a:t>['count'].values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>
                <a:latin typeface="Consolas" panose="020B0609020204030204" pitchFamily="49" charset="0"/>
              </a:rPr>
              <a:t>q99=</a:t>
            </a:r>
            <a:r>
              <a:rPr lang="en-US" altLang="zh-TW" dirty="0" err="1">
                <a:latin typeface="Consolas" panose="020B0609020204030204" pitchFamily="49" charset="0"/>
              </a:rPr>
              <a:t>np.percentile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latin typeface="Consolas" panose="020B0609020204030204" pitchFamily="49" charset="0"/>
              </a:rPr>
              <a:t>cnt</a:t>
            </a:r>
            <a:r>
              <a:rPr lang="en-US" altLang="zh-TW" dirty="0">
                <a:latin typeface="Consolas" panose="020B0609020204030204" pitchFamily="49" charset="0"/>
              </a:rPr>
              <a:t>,[99]) #</a:t>
            </a:r>
            <a:r>
              <a:rPr lang="zh-TW" altLang="en-US" dirty="0">
                <a:latin typeface="Consolas" panose="020B0609020204030204" pitchFamily="49" charset="0"/>
              </a:rPr>
              <a:t>第</a:t>
            </a:r>
            <a:r>
              <a:rPr lang="en-US" altLang="zh-TW" dirty="0">
                <a:latin typeface="Consolas" panose="020B0609020204030204" pitchFamily="49" charset="0"/>
              </a:rPr>
              <a:t>99</a:t>
            </a:r>
            <a:r>
              <a:rPr lang="zh-TW" altLang="en-US" dirty="0">
                <a:latin typeface="Consolas" panose="020B0609020204030204" pitchFamily="49" charset="0"/>
              </a:rPr>
              <a:t>百分</a:t>
            </a:r>
            <a:r>
              <a:rPr lang="zh-TW" altLang="en-US" dirty="0" smtClean="0">
                <a:latin typeface="Consolas" panose="020B0609020204030204" pitchFamily="49" charset="0"/>
              </a:rPr>
              <a:t>位數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arenR"/>
            </a:pPr>
            <a:endParaRPr lang="en-US" altLang="zh-TW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zh-TW" dirty="0">
                <a:latin typeface="Consolas" panose="020B0609020204030204" pitchFamily="49" charset="0"/>
              </a:rPr>
              <a:t>#</a:t>
            </a:r>
            <a:r>
              <a:rPr lang="zh-TW" altLang="en-US" dirty="0">
                <a:latin typeface="Consolas" panose="020B0609020204030204" pitchFamily="49" charset="0"/>
              </a:rPr>
              <a:t>去掉比第</a:t>
            </a:r>
            <a:r>
              <a:rPr lang="en-US" altLang="zh-TW" dirty="0">
                <a:latin typeface="Consolas" panose="020B0609020204030204" pitchFamily="49" charset="0"/>
              </a:rPr>
              <a:t>99</a:t>
            </a:r>
            <a:r>
              <a:rPr lang="zh-TW" altLang="en-US" dirty="0">
                <a:latin typeface="Consolas" panose="020B0609020204030204" pitchFamily="49" charset="0"/>
              </a:rPr>
              <a:t>百分位數還要大的</a:t>
            </a:r>
            <a:r>
              <a:rPr lang="zh-TW" altLang="en-US" dirty="0" smtClean="0">
                <a:latin typeface="Consolas" panose="020B0609020204030204" pitchFamily="49" charset="0"/>
              </a:rPr>
              <a:t>資料</a:t>
            </a:r>
            <a:endParaRPr lang="zh-TW" altLang="en-US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train_df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 err="1">
                <a:latin typeface="Consolas" panose="020B0609020204030204" pitchFamily="49" charset="0"/>
              </a:rPr>
              <a:t>train_df</a:t>
            </a:r>
            <a:r>
              <a:rPr lang="en-US" altLang="zh-TW" dirty="0"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latin typeface="Consolas" panose="020B0609020204030204" pitchFamily="49" charset="0"/>
              </a:rPr>
              <a:t>train_df</a:t>
            </a:r>
            <a:r>
              <a:rPr lang="en-US" altLang="zh-TW" dirty="0">
                <a:latin typeface="Consolas" panose="020B0609020204030204" pitchFamily="49" charset="0"/>
              </a:rPr>
              <a:t>['count']&lt;q99[0]] 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 smtClean="0">
                <a:latin typeface="Consolas" panose="020B0609020204030204" pitchFamily="49" charset="0"/>
              </a:rPr>
              <a:t>sns.distplot</a:t>
            </a:r>
            <a:r>
              <a:rPr lang="en-US" altLang="zh-TW" dirty="0" smtClean="0"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latin typeface="Consolas" panose="020B0609020204030204" pitchFamily="49" charset="0"/>
              </a:rPr>
              <a:t>train_df</a:t>
            </a:r>
            <a:r>
              <a:rPr lang="en-US" altLang="zh-TW" dirty="0">
                <a:latin typeface="Consolas" panose="020B0609020204030204" pitchFamily="49" charset="0"/>
              </a:rPr>
              <a:t>['count'])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latin typeface="Consolas" panose="020B0609020204030204" pitchFamily="49" charset="0"/>
              </a:rPr>
              <a:t>plt.show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884" y="3523118"/>
            <a:ext cx="4761170" cy="324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3735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1611</TotalTime>
  <Words>1238</Words>
  <Application>Microsoft Office PowerPoint</Application>
  <PresentationFormat>寬螢幕</PresentationFormat>
  <Paragraphs>247</Paragraphs>
  <Slides>36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5" baseType="lpstr">
      <vt:lpstr>华文中宋</vt:lpstr>
      <vt:lpstr>微軟正黑體</vt:lpstr>
      <vt:lpstr>新細明體</vt:lpstr>
      <vt:lpstr>Arial</vt:lpstr>
      <vt:lpstr>Calibri</vt:lpstr>
      <vt:lpstr>Consolas</vt:lpstr>
      <vt:lpstr>Gill Sans MT</vt:lpstr>
      <vt:lpstr>Impact</vt:lpstr>
      <vt:lpstr>Badge</vt:lpstr>
      <vt:lpstr> Bike Sharing Demand Forecast use of a city bikeshare system</vt:lpstr>
      <vt:lpstr>目標</vt:lpstr>
      <vt:lpstr>載入套件</vt:lpstr>
      <vt:lpstr>載入資料</vt:lpstr>
      <vt:lpstr>檢查資料</vt:lpstr>
      <vt:lpstr>檢查資料</vt:lpstr>
      <vt:lpstr>Feature Engineering-count</vt:lpstr>
      <vt:lpstr>Feature Engineering-count</vt:lpstr>
      <vt:lpstr>Feature Engineering-count</vt:lpstr>
      <vt:lpstr>Feature Engineering-count</vt:lpstr>
      <vt:lpstr>Feature Engineering-有大小之分的數據</vt:lpstr>
      <vt:lpstr>Feature Engineering-有大小之分的數據</vt:lpstr>
      <vt:lpstr>Feature Engineering-有大小之分的數據</vt:lpstr>
      <vt:lpstr>Feature Engineering-有大小之分的數據</vt:lpstr>
      <vt:lpstr>Feature Engineering-有大小之分的數據</vt:lpstr>
      <vt:lpstr>Feature Engineering-沒有大小之分的數據</vt:lpstr>
      <vt:lpstr>Feature Engineering-處理日期</vt:lpstr>
      <vt:lpstr>Feature Engineering-處理日期</vt:lpstr>
      <vt:lpstr>Feature Engineering-處理日期</vt:lpstr>
      <vt:lpstr>Feature Engineering-相關係數</vt:lpstr>
      <vt:lpstr>Feature Engineering-相關係數</vt:lpstr>
      <vt:lpstr>Feature Engineering-編碼</vt:lpstr>
      <vt:lpstr>Feature Engineering-編碼</vt:lpstr>
      <vt:lpstr>Feature Engineering-編碼</vt:lpstr>
      <vt:lpstr>Feature Engineering-處理測試資料</vt:lpstr>
      <vt:lpstr>Feature Engineering-處理測試資料</vt:lpstr>
      <vt:lpstr>Xgboost</vt:lpstr>
      <vt:lpstr>Xgboost-參數</vt:lpstr>
      <vt:lpstr>Xgboost-參數</vt:lpstr>
      <vt:lpstr>GridSearchCV-參數</vt:lpstr>
      <vt:lpstr>Xgboost-調參數</vt:lpstr>
      <vt:lpstr>Xgboost-調參數</vt:lpstr>
      <vt:lpstr>Xgboost-調參數</vt:lpstr>
      <vt:lpstr>Xgboost-train</vt:lpstr>
      <vt:lpstr>比較</vt:lpstr>
      <vt:lpstr>KAGGLE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Bike Sharing Demand Forecast use of a city bikeshare system</dc:title>
  <dc:creator>陳紫淇</dc:creator>
  <cp:lastModifiedBy>陳紫淇</cp:lastModifiedBy>
  <cp:revision>44</cp:revision>
  <dcterms:created xsi:type="dcterms:W3CDTF">2018-07-27T03:16:23Z</dcterms:created>
  <dcterms:modified xsi:type="dcterms:W3CDTF">2018-08-03T07:34:17Z</dcterms:modified>
</cp:coreProperties>
</file>