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379AE-C7AE-4597-9A46-96B0E3D505AB}" type="datetimeFigureOut">
              <a:rPr lang="zh-TW" altLang="en-US" smtClean="0"/>
              <a:t>2019/1/8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A5478-F3AD-4468-9D5B-7CF35EDD2C66}" type="slidenum">
              <a:rPr lang="zh-TW" altLang="en-US" smtClean="0"/>
              <a:t>‹#›</a:t>
            </a:fld>
            <a:endParaRPr lang="zh-TW" altLang="en-US"/>
          </a:p>
        </p:txBody>
      </p:sp>
    </p:spTree>
    <p:extLst>
      <p:ext uri="{BB962C8B-B14F-4D97-AF65-F5344CB8AC3E}">
        <p14:creationId xmlns:p14="http://schemas.microsoft.com/office/powerpoint/2010/main" val="2594793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91A5478-F3AD-4468-9D5B-7CF35EDD2C66}" type="slidenum">
              <a:rPr lang="zh-TW" altLang="en-US" smtClean="0"/>
              <a:t>1</a:t>
            </a:fld>
            <a:endParaRPr lang="zh-TW" altLang="en-US"/>
          </a:p>
        </p:txBody>
      </p:sp>
    </p:spTree>
    <p:extLst>
      <p:ext uri="{BB962C8B-B14F-4D97-AF65-F5344CB8AC3E}">
        <p14:creationId xmlns:p14="http://schemas.microsoft.com/office/powerpoint/2010/main" val="249015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C3B6B8-ACDB-45E4-A912-7B306A81B07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0B4F814-EA63-4EEA-BB91-2A97395B9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B742A75-85B0-448B-A105-3E4E7C4A3272}"/>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5" name="頁尾版面配置區 4">
            <a:extLst>
              <a:ext uri="{FF2B5EF4-FFF2-40B4-BE49-F238E27FC236}">
                <a16:creationId xmlns:a16="http://schemas.microsoft.com/office/drawing/2014/main" id="{B96104BB-C700-4323-851D-49747032A92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32DD6B-8106-4A1B-B8F7-5ACF1101AFBA}"/>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164460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C8A5D-6836-40E5-B2B9-1AAF7C53B5C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28C7E14-55BC-4E39-A6D2-2F321A69A89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32C764-1895-4EE0-89BD-DD3A2ADD4F5D}"/>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5" name="頁尾版面配置區 4">
            <a:extLst>
              <a:ext uri="{FF2B5EF4-FFF2-40B4-BE49-F238E27FC236}">
                <a16:creationId xmlns:a16="http://schemas.microsoft.com/office/drawing/2014/main" id="{C873B878-E50D-48FC-AE2C-375D11C758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25F8916-2E0D-42AA-B2A5-E8A3D244AB53}"/>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346190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EBD7F4B-C275-40DF-9A44-FB25EE62AC3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C8252DA-E34F-4853-ADFC-07F9350D3A9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C62942-D955-4434-97F4-E0B625B963BD}"/>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5" name="頁尾版面配置區 4">
            <a:extLst>
              <a:ext uri="{FF2B5EF4-FFF2-40B4-BE49-F238E27FC236}">
                <a16:creationId xmlns:a16="http://schemas.microsoft.com/office/drawing/2014/main" id="{E9BA6CF8-5A5D-4E84-BD25-CC86F5899AE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626831-53C1-41EE-B1F0-427903889016}"/>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45151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42A6D7-5CCC-4D6B-9295-80332BEEB6A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618A351-A52C-4AB7-9DA2-E0E4ADEB38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DAA65B-CC6E-439E-A455-69F5EEC609A4}"/>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5" name="頁尾版面配置區 4">
            <a:extLst>
              <a:ext uri="{FF2B5EF4-FFF2-40B4-BE49-F238E27FC236}">
                <a16:creationId xmlns:a16="http://schemas.microsoft.com/office/drawing/2014/main" id="{C1B8A2CC-DD7C-41FD-888B-C6A18AF2B8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CF7CAD-D4A9-42F7-A143-09B98442D717}"/>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345629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635700-6FBB-46DC-92CE-67B5C784359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7C7CDA8-1835-46D1-BA53-041647F9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B9F389E-4098-481F-A4F6-DE4263926E15}"/>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5" name="頁尾版面配置區 4">
            <a:extLst>
              <a:ext uri="{FF2B5EF4-FFF2-40B4-BE49-F238E27FC236}">
                <a16:creationId xmlns:a16="http://schemas.microsoft.com/office/drawing/2014/main" id="{9CAF635E-6C81-48A9-887C-C299CA5B2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AFF913-D47D-43BE-A48F-CF3C288E2E93}"/>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186403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674616-0DFC-45EE-8173-4D278C8E7F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6CAAE8-355C-4532-96AD-3C55034EC477}"/>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E49550C-B8C2-433B-81E6-62F963C1D3F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1EE930B-5E6C-477B-9026-F852E2921334}"/>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6" name="頁尾版面配置區 5">
            <a:extLst>
              <a:ext uri="{FF2B5EF4-FFF2-40B4-BE49-F238E27FC236}">
                <a16:creationId xmlns:a16="http://schemas.microsoft.com/office/drawing/2014/main" id="{1308601B-7C70-4310-AD6D-A850D411E39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7424B76-D6E7-4DE0-97F0-04BFD05754E6}"/>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211244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5D55F8-15CA-4882-A5A3-296124CB1AE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2D37AEE-FB7B-4773-8A60-6AE5BFEB8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A13E478F-D01D-4B3B-B338-FB09EAB474E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B733525-41A0-48E6-B3B1-CF34A5AF3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D4E9932-52ED-4741-B255-1CDD96B60C1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CA5BC9B-E509-4896-B1FD-8B149DC12DC3}"/>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8" name="頁尾版面配置區 7">
            <a:extLst>
              <a:ext uri="{FF2B5EF4-FFF2-40B4-BE49-F238E27FC236}">
                <a16:creationId xmlns:a16="http://schemas.microsoft.com/office/drawing/2014/main" id="{722DACCA-2580-4912-9D43-EDA595B4169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3DD8812-F8B6-421F-808F-8D95AC2B8E0C}"/>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329085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654EEC-96EF-499D-8BAB-F4CF6CD1F7D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A369B17-27E4-415F-88B5-2FF88EA56006}"/>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4" name="頁尾版面配置區 3">
            <a:extLst>
              <a:ext uri="{FF2B5EF4-FFF2-40B4-BE49-F238E27FC236}">
                <a16:creationId xmlns:a16="http://schemas.microsoft.com/office/drawing/2014/main" id="{5FFA91F7-01C0-4E8E-911E-41B15FF5D1B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E6DEE4B-F5EF-415F-B4DE-599B0085D2C6}"/>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180782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5E6B0B1-9E41-4F3F-95BB-A2C86524CE9F}"/>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3" name="頁尾版面配置區 2">
            <a:extLst>
              <a:ext uri="{FF2B5EF4-FFF2-40B4-BE49-F238E27FC236}">
                <a16:creationId xmlns:a16="http://schemas.microsoft.com/office/drawing/2014/main" id="{A385B684-7C75-4269-A76C-C7991B630EA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2266113-1347-4CA9-AAE6-4934C84E844D}"/>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73220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ACF54F-F84A-4910-9DCD-7676D05332F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F238E2A-C687-4166-93BE-BE958B5B0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E543B56-E3D9-4284-8DC0-3A0C9F97C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97290F5-8A8C-4583-A244-8A177352C416}"/>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6" name="頁尾版面配置區 5">
            <a:extLst>
              <a:ext uri="{FF2B5EF4-FFF2-40B4-BE49-F238E27FC236}">
                <a16:creationId xmlns:a16="http://schemas.microsoft.com/office/drawing/2014/main" id="{E16C5D02-5E11-4A62-8D62-FAE0A1166C0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8B7D291-34C2-4EC8-A120-E67B1C0BD295}"/>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55683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B760-78FB-4529-8375-F3F1E0722C3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41456E3-A5C7-4BF3-83B8-A86A03A02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9CBFAE9-A55D-40F6-9547-899F05AE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8B084DD-08FE-40EC-9BAE-C860640E3459}"/>
              </a:ext>
            </a:extLst>
          </p:cNvPr>
          <p:cNvSpPr>
            <a:spLocks noGrp="1"/>
          </p:cNvSpPr>
          <p:nvPr>
            <p:ph type="dt" sz="half" idx="10"/>
          </p:nvPr>
        </p:nvSpPr>
        <p:spPr/>
        <p:txBody>
          <a:bodyPr/>
          <a:lstStyle/>
          <a:p>
            <a:fld id="{88438A7C-E9A8-4550-B678-9C1F3EB9C1FA}" type="datetimeFigureOut">
              <a:rPr lang="zh-TW" altLang="en-US" smtClean="0"/>
              <a:t>2019/1/8</a:t>
            </a:fld>
            <a:endParaRPr lang="zh-TW" altLang="en-US"/>
          </a:p>
        </p:txBody>
      </p:sp>
      <p:sp>
        <p:nvSpPr>
          <p:cNvPr id="6" name="頁尾版面配置區 5">
            <a:extLst>
              <a:ext uri="{FF2B5EF4-FFF2-40B4-BE49-F238E27FC236}">
                <a16:creationId xmlns:a16="http://schemas.microsoft.com/office/drawing/2014/main" id="{91F639B5-33F1-4691-81B6-B506B449ADC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B330CE9-4EEF-43B6-949E-0619DC3337F7}"/>
              </a:ext>
            </a:extLst>
          </p:cNvPr>
          <p:cNvSpPr>
            <a:spLocks noGrp="1"/>
          </p:cNvSpPr>
          <p:nvPr>
            <p:ph type="sldNum" sz="quarter" idx="12"/>
          </p:nvPr>
        </p:nvSpPr>
        <p:spPr/>
        <p:txBody>
          <a:body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260414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D8A64DA-6304-458C-8080-A5C38186E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2CBE993-1523-4F0E-A1F2-D84E700D0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7475729-43F7-4F31-B578-92FF4DF05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38A7C-E9A8-4550-B678-9C1F3EB9C1FA}" type="datetimeFigureOut">
              <a:rPr lang="zh-TW" altLang="en-US" smtClean="0"/>
              <a:t>2019/1/8</a:t>
            </a:fld>
            <a:endParaRPr lang="zh-TW" altLang="en-US"/>
          </a:p>
        </p:txBody>
      </p:sp>
      <p:sp>
        <p:nvSpPr>
          <p:cNvPr id="5" name="頁尾版面配置區 4">
            <a:extLst>
              <a:ext uri="{FF2B5EF4-FFF2-40B4-BE49-F238E27FC236}">
                <a16:creationId xmlns:a16="http://schemas.microsoft.com/office/drawing/2014/main" id="{3B971D8D-B889-4C58-B872-696FB3BBC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9094BCF-6FAB-4767-93E9-9832EA912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51A34-0A3D-408C-9EA8-B83969FDFB4D}" type="slidenum">
              <a:rPr lang="zh-TW" altLang="en-US" smtClean="0"/>
              <a:t>‹#›</a:t>
            </a:fld>
            <a:endParaRPr lang="zh-TW" altLang="en-US"/>
          </a:p>
        </p:txBody>
      </p:sp>
    </p:spTree>
    <p:extLst>
      <p:ext uri="{BB962C8B-B14F-4D97-AF65-F5344CB8AC3E}">
        <p14:creationId xmlns:p14="http://schemas.microsoft.com/office/powerpoint/2010/main" val="208403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00726" y="4163147"/>
            <a:ext cx="9144000" cy="2387600"/>
          </a:xfrm>
        </p:spPr>
        <p:txBody>
          <a:bodyPr>
            <a:normAutofit fontScale="90000"/>
          </a:bodyPr>
          <a:lstStyle/>
          <a:p>
            <a:pPr algn="l">
              <a:lnSpc>
                <a:spcPct val="150000"/>
              </a:lnSpc>
            </a:pPr>
            <a:r>
              <a:rPr lang="en-US" altLang="zh-TW" b="1" dirty="0"/>
              <a:t>UVA12442 -</a:t>
            </a:r>
            <a:r>
              <a:rPr lang="zh-TW" altLang="en-US" b="1" dirty="0"/>
              <a:t> </a:t>
            </a:r>
            <a:r>
              <a:rPr lang="en-US" altLang="zh-TW" b="1" dirty="0"/>
              <a:t>Forwarding Emails</a:t>
            </a:r>
            <a:br>
              <a:rPr lang="en-US" altLang="zh-TW" sz="5400" b="1" dirty="0"/>
            </a:br>
            <a:r>
              <a:rPr lang="zh-TW" altLang="en-US" sz="2400" b="1" dirty="0">
                <a:latin typeface="微軟正黑體" panose="020B0604030504040204" pitchFamily="34" charset="-120"/>
                <a:ea typeface="微軟正黑體" panose="020B0604030504040204" pitchFamily="34" charset="-120"/>
              </a:rPr>
              <a:t>難度</a:t>
            </a:r>
            <a:r>
              <a:rPr lang="en-US" altLang="zh-TW" sz="2400" b="1" dirty="0">
                <a:latin typeface="微軟正黑體" panose="020B0604030504040204" pitchFamily="34" charset="-120"/>
                <a:ea typeface="微軟正黑體" panose="020B0604030504040204" pitchFamily="34" charset="-120"/>
              </a:rPr>
              <a:t>:</a:t>
            </a:r>
            <a:r>
              <a:rPr lang="zh-TW" altLang="zh-TW"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a:t>
            </a:r>
            <a:br>
              <a:rPr lang="en-US" altLang="zh-TW" sz="2400" b="1" dirty="0">
                <a:latin typeface="微軟正黑體" panose="020B0604030504040204" pitchFamily="34" charset="-120"/>
                <a:ea typeface="微軟正黑體" panose="020B0604030504040204" pitchFamily="34" charset="-120"/>
              </a:rPr>
            </a:br>
            <a:r>
              <a:rPr lang="zh-TW" altLang="en-US" sz="2400" b="1" dirty="0">
                <a:latin typeface="微軟正黑體" panose="020B0604030504040204" pitchFamily="34" charset="-120"/>
                <a:ea typeface="微軟正黑體" panose="020B0604030504040204" pitchFamily="34" charset="-120"/>
              </a:rPr>
              <a:t>使用語言</a:t>
            </a:r>
            <a:r>
              <a:rPr lang="en-US" altLang="zh-TW" sz="2400" b="1" dirty="0">
                <a:latin typeface="微軟正黑體" panose="020B0604030504040204" pitchFamily="34" charset="-120"/>
                <a:ea typeface="微軟正黑體" panose="020B0604030504040204" pitchFamily="34" charset="-120"/>
              </a:rPr>
              <a:t>:C++</a:t>
            </a:r>
            <a:br>
              <a:rPr lang="en-US" altLang="zh-TW" sz="2400" b="1" dirty="0">
                <a:latin typeface="微軟正黑體" panose="020B0604030504040204" pitchFamily="34" charset="-120"/>
                <a:ea typeface="微軟正黑體" panose="020B0604030504040204" pitchFamily="34" charset="-120"/>
              </a:rPr>
            </a:br>
            <a:r>
              <a:rPr lang="zh-TW" altLang="en-US" sz="2400" b="1" dirty="0">
                <a:latin typeface="微軟正黑體" panose="020B0604030504040204" pitchFamily="34" charset="-120"/>
                <a:ea typeface="微軟正黑體" panose="020B0604030504040204" pitchFamily="34" charset="-120"/>
              </a:rPr>
              <a:t>解題日期：</a:t>
            </a:r>
            <a:r>
              <a:rPr lang="en-US" altLang="zh-TW" sz="2400" b="1" dirty="0">
                <a:latin typeface="微軟正黑體" panose="020B0604030504040204" pitchFamily="34" charset="-120"/>
                <a:ea typeface="微軟正黑體" panose="020B0604030504040204" pitchFamily="34" charset="-120"/>
              </a:rPr>
              <a:t>2019</a:t>
            </a:r>
            <a:r>
              <a:rPr lang="zh-TW" altLang="en-US" sz="2400" b="1" dirty="0">
                <a:latin typeface="微軟正黑體" panose="020B0604030504040204" pitchFamily="34" charset="-120"/>
                <a:ea typeface="微軟正黑體" panose="020B0604030504040204" pitchFamily="34" charset="-120"/>
              </a:rPr>
              <a:t>年</a:t>
            </a:r>
            <a:r>
              <a:rPr lang="en-US" altLang="zh-TW" sz="2400" b="1" dirty="0">
                <a:latin typeface="微軟正黑體" panose="020B0604030504040204" pitchFamily="34" charset="-120"/>
                <a:ea typeface="微軟正黑體" panose="020B0604030504040204" pitchFamily="34" charset="-120"/>
              </a:rPr>
              <a:t>1</a:t>
            </a:r>
            <a:r>
              <a:rPr lang="zh-TW" altLang="en-US" sz="2400" b="1" dirty="0">
                <a:latin typeface="微軟正黑體" panose="020B0604030504040204" pitchFamily="34" charset="-120"/>
                <a:ea typeface="微軟正黑體" panose="020B0604030504040204" pitchFamily="34" charset="-120"/>
              </a:rPr>
              <a:t>月</a:t>
            </a:r>
            <a:r>
              <a:rPr lang="en-US" altLang="zh-TW" sz="2400" b="1" dirty="0">
                <a:latin typeface="微軟正黑體" panose="020B0604030504040204" pitchFamily="34" charset="-120"/>
                <a:ea typeface="微軟正黑體" panose="020B0604030504040204" pitchFamily="34" charset="-120"/>
              </a:rPr>
              <a:t>7</a:t>
            </a:r>
            <a:r>
              <a:rPr lang="zh-TW" altLang="en-US" sz="2400" b="1" dirty="0">
                <a:latin typeface="微軟正黑體" panose="020B0604030504040204" pitchFamily="34" charset="-120"/>
                <a:ea typeface="微軟正黑體" panose="020B0604030504040204" pitchFamily="34" charset="-120"/>
              </a:rPr>
              <a:t>日</a:t>
            </a:r>
            <a:br>
              <a:rPr lang="zh-TW" altLang="en-US" sz="2400" b="1" dirty="0"/>
            </a:br>
            <a:br>
              <a:rPr lang="zh-TW" altLang="zh-TW" dirty="0"/>
            </a:br>
            <a:endParaRPr lang="zh-TW" altLang="en-US" sz="5400" dirty="0"/>
          </a:p>
        </p:txBody>
      </p:sp>
      <p:sp>
        <p:nvSpPr>
          <p:cNvPr id="3" name="副標題 2"/>
          <p:cNvSpPr>
            <a:spLocks noGrp="1"/>
          </p:cNvSpPr>
          <p:nvPr>
            <p:ph type="subTitle" idx="1"/>
          </p:nvPr>
        </p:nvSpPr>
        <p:spPr>
          <a:xfrm>
            <a:off x="4221018" y="5356947"/>
            <a:ext cx="9144000" cy="1655762"/>
          </a:xfrm>
        </p:spPr>
        <p:txBody>
          <a:bodyPr/>
          <a:lstStyle/>
          <a:p>
            <a:r>
              <a:rPr lang="en-US" altLang="zh-TW" dirty="0">
                <a:latin typeface="微軟正黑體" panose="020B0604030504040204" pitchFamily="34" charset="-120"/>
                <a:ea typeface="微軟正黑體" panose="020B0604030504040204" pitchFamily="34" charset="-120"/>
              </a:rPr>
              <a:t>ADT105142 </a:t>
            </a:r>
            <a:r>
              <a:rPr lang="zh-TW" altLang="en-US" dirty="0">
                <a:latin typeface="微軟正黑體" panose="020B0604030504040204" pitchFamily="34" charset="-120"/>
                <a:ea typeface="微軟正黑體" panose="020B0604030504040204" pitchFamily="34" charset="-120"/>
              </a:rPr>
              <a:t>陳紫淇</a:t>
            </a:r>
          </a:p>
        </p:txBody>
      </p:sp>
      <p:pic>
        <p:nvPicPr>
          <p:cNvPr id="5" name="圖片 4">
            <a:extLst>
              <a:ext uri="{FF2B5EF4-FFF2-40B4-BE49-F238E27FC236}">
                <a16:creationId xmlns:a16="http://schemas.microsoft.com/office/drawing/2014/main" id="{BA413F38-49B2-4485-BCE9-87856F535ED5}"/>
              </a:ext>
            </a:extLst>
          </p:cNvPr>
          <p:cNvPicPr/>
          <p:nvPr/>
        </p:nvPicPr>
        <p:blipFill>
          <a:blip r:embed="rId3"/>
          <a:stretch>
            <a:fillRect/>
          </a:stretch>
        </p:blipFill>
        <p:spPr>
          <a:xfrm>
            <a:off x="1288588" y="4485727"/>
            <a:ext cx="10626852" cy="331370"/>
          </a:xfrm>
          <a:prstGeom prst="rect">
            <a:avLst/>
          </a:prstGeom>
        </p:spPr>
      </p:pic>
    </p:spTree>
    <p:extLst>
      <p:ext uri="{BB962C8B-B14F-4D97-AF65-F5344CB8AC3E}">
        <p14:creationId xmlns:p14="http://schemas.microsoft.com/office/powerpoint/2010/main" val="1564963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D7154C2-C60B-41E0-94B1-D92E12AF06CC}"/>
              </a:ext>
            </a:extLst>
          </p:cNvPr>
          <p:cNvSpPr txBox="1"/>
          <p:nvPr/>
        </p:nvSpPr>
        <p:spPr>
          <a:xfrm>
            <a:off x="995422" y="567160"/>
            <a:ext cx="6522940" cy="5909310"/>
          </a:xfrm>
          <a:prstGeom prst="rect">
            <a:avLst/>
          </a:prstGeom>
          <a:noFill/>
        </p:spPr>
        <p:txBody>
          <a:bodyPr wrap="none" rtlCol="0">
            <a:spAutoFit/>
          </a:bodyPr>
          <a:lstStyle/>
          <a:p>
            <a:pPr marL="342900" indent="-342900">
              <a:buFont typeface="+mj-lt"/>
              <a:buAutoNum type="arabicParenR"/>
            </a:pPr>
            <a:r>
              <a:rPr lang="en-US" altLang="zh-TW" dirty="0">
                <a:latin typeface="Consolas" panose="020B0609020204030204" pitchFamily="49" charset="0"/>
              </a:rPr>
              <a:t>#include &lt;iostream&gt;</a:t>
            </a:r>
          </a:p>
          <a:p>
            <a:pPr marL="342900" indent="-342900">
              <a:buFont typeface="+mj-lt"/>
              <a:buAutoNum type="arabicParenR"/>
            </a:pPr>
            <a:r>
              <a:rPr lang="en-US" altLang="zh-TW" dirty="0">
                <a:latin typeface="Consolas" panose="020B0609020204030204" pitchFamily="49" charset="0"/>
              </a:rPr>
              <a:t>#include &lt;</a:t>
            </a:r>
            <a:r>
              <a:rPr lang="en-US" altLang="zh-TW" dirty="0" err="1">
                <a:latin typeface="Consolas" panose="020B0609020204030204" pitchFamily="49" charset="0"/>
              </a:rPr>
              <a:t>cstdio</a:t>
            </a:r>
            <a:r>
              <a:rPr lang="en-US" altLang="zh-TW" dirty="0">
                <a:latin typeface="Consolas" panose="020B0609020204030204" pitchFamily="49" charset="0"/>
              </a:rPr>
              <a:t>&gt;</a:t>
            </a:r>
          </a:p>
          <a:p>
            <a:pPr marL="342900" indent="-342900">
              <a:buFont typeface="+mj-lt"/>
              <a:buAutoNum type="arabicParenR"/>
            </a:pPr>
            <a:r>
              <a:rPr lang="en-US" altLang="zh-TW" dirty="0">
                <a:latin typeface="Consolas" panose="020B0609020204030204" pitchFamily="49" charset="0"/>
              </a:rPr>
              <a:t>#include&lt;vector&gt;</a:t>
            </a:r>
          </a:p>
          <a:p>
            <a:pPr marL="342900" indent="-342900">
              <a:buFont typeface="+mj-lt"/>
              <a:buAutoNum type="arabicParenR"/>
            </a:pPr>
            <a:r>
              <a:rPr lang="en-US" altLang="zh-TW" dirty="0">
                <a:latin typeface="Consolas" panose="020B0609020204030204" pitchFamily="49" charset="0"/>
              </a:rPr>
              <a:t>using namespace std;</a:t>
            </a:r>
          </a:p>
          <a:p>
            <a:pPr marL="342900" indent="-342900">
              <a:buFont typeface="+mj-lt"/>
              <a:buAutoNum type="arabicParenR"/>
            </a:pPr>
            <a:endParaRPr lang="en-US" altLang="zh-TW" dirty="0">
              <a:latin typeface="Consolas" panose="020B0609020204030204" pitchFamily="49" charset="0"/>
            </a:endParaRPr>
          </a:p>
          <a:p>
            <a:pPr marL="342900" indent="-342900">
              <a:buFont typeface="+mj-lt"/>
              <a:buAutoNum type="arabicParenR"/>
            </a:pPr>
            <a:r>
              <a:rPr lang="en-US" altLang="zh-TW" dirty="0">
                <a:latin typeface="Consolas" panose="020B0609020204030204" pitchFamily="49" charset="0"/>
              </a:rPr>
              <a:t>vector&lt;bool&gt; </a:t>
            </a:r>
            <a:r>
              <a:rPr lang="en-US" altLang="zh-TW" dirty="0" err="1">
                <a:latin typeface="Consolas" panose="020B0609020204030204" pitchFamily="49" charset="0"/>
              </a:rPr>
              <a:t>hasMail</a:t>
            </a:r>
            <a:r>
              <a:rPr lang="en-US" altLang="zh-TW" dirty="0">
                <a:latin typeface="Consolas" panose="020B0609020204030204" pitchFamily="49" charset="0"/>
              </a:rPr>
              <a:t>;</a:t>
            </a:r>
          </a:p>
          <a:p>
            <a:pPr marL="342900" indent="-342900">
              <a:buFont typeface="+mj-lt"/>
              <a:buAutoNum type="arabicParenR"/>
            </a:pPr>
            <a:r>
              <a:rPr lang="en-US" altLang="zh-TW" dirty="0">
                <a:latin typeface="Consolas" panose="020B0609020204030204" pitchFamily="49" charset="0"/>
              </a:rPr>
              <a:t>vector&lt;int&gt; </a:t>
            </a:r>
            <a:r>
              <a:rPr lang="en-US" altLang="zh-TW" dirty="0" err="1">
                <a:latin typeface="Consolas" panose="020B0609020204030204" pitchFamily="49" charset="0"/>
              </a:rPr>
              <a:t>addr</a:t>
            </a:r>
            <a:r>
              <a:rPr lang="en-US" altLang="zh-TW" dirty="0">
                <a:latin typeface="Consolas" panose="020B0609020204030204" pitchFamily="49" charset="0"/>
              </a:rPr>
              <a:t>;</a:t>
            </a:r>
          </a:p>
          <a:p>
            <a:pPr marL="342900" indent="-342900">
              <a:buFont typeface="+mj-lt"/>
              <a:buAutoNum type="arabicParenR"/>
            </a:pPr>
            <a:r>
              <a:rPr lang="en-US" altLang="zh-TW" dirty="0">
                <a:latin typeface="Consolas" panose="020B0609020204030204" pitchFamily="49" charset="0"/>
              </a:rPr>
              <a:t>vector&lt;bool&gt; done;</a:t>
            </a:r>
          </a:p>
          <a:p>
            <a:pPr marL="342900" indent="-342900">
              <a:buFont typeface="+mj-lt"/>
              <a:buAutoNum type="arabicParenR"/>
            </a:pPr>
            <a:endParaRPr lang="en-US" altLang="zh-TW" dirty="0">
              <a:latin typeface="Consolas" panose="020B0609020204030204" pitchFamily="49" charset="0"/>
            </a:endParaRPr>
          </a:p>
          <a:p>
            <a:pPr marL="342900" indent="-342900">
              <a:buFont typeface="+mj-lt"/>
              <a:buAutoNum type="arabicParenR"/>
            </a:pPr>
            <a:r>
              <a:rPr lang="en-US" altLang="zh-TW" dirty="0">
                <a:latin typeface="Consolas" panose="020B0609020204030204" pitchFamily="49" charset="0"/>
              </a:rPr>
              <a:t>int trace(int m)</a:t>
            </a:r>
          </a:p>
          <a:p>
            <a:pPr marL="342900" indent="-342900">
              <a:buFont typeface="+mj-lt"/>
              <a:buAutoNum type="arabicParenR"/>
            </a:pPr>
            <a:r>
              <a:rPr lang="en-US" altLang="zh-TW" dirty="0">
                <a:latin typeface="Consolas" panose="020B0609020204030204" pitchFamily="49" charset="0"/>
              </a:rPr>
              <a:t>{</a:t>
            </a:r>
          </a:p>
          <a:p>
            <a:pPr marL="342900" indent="-342900">
              <a:buFont typeface="+mj-lt"/>
              <a:buAutoNum type="arabicParenR"/>
            </a:pPr>
            <a:r>
              <a:rPr lang="en-US" altLang="zh-TW" dirty="0">
                <a:latin typeface="Consolas" panose="020B0609020204030204" pitchFamily="49" charset="0"/>
              </a:rPr>
              <a:t>	</a:t>
            </a:r>
            <a:r>
              <a:rPr lang="en-US" altLang="zh-TW" dirty="0" err="1">
                <a:latin typeface="Consolas" panose="020B0609020204030204" pitchFamily="49" charset="0"/>
              </a:rPr>
              <a:t>hasMail</a:t>
            </a:r>
            <a:r>
              <a:rPr lang="en-US" altLang="zh-TW" dirty="0">
                <a:latin typeface="Consolas" panose="020B0609020204030204" pitchFamily="49" charset="0"/>
              </a:rPr>
              <a:t>[m] = true;</a:t>
            </a:r>
          </a:p>
          <a:p>
            <a:pPr marL="342900" indent="-342900">
              <a:buFont typeface="+mj-lt"/>
              <a:buAutoNum type="arabicParenR"/>
            </a:pPr>
            <a:r>
              <a:rPr lang="en-US" altLang="zh-TW" dirty="0">
                <a:latin typeface="Consolas" panose="020B0609020204030204" pitchFamily="49" charset="0"/>
              </a:rPr>
              <a:t>	if(</a:t>
            </a:r>
            <a:r>
              <a:rPr lang="en-US" altLang="zh-TW" dirty="0" err="1">
                <a:latin typeface="Consolas" panose="020B0609020204030204" pitchFamily="49" charset="0"/>
              </a:rPr>
              <a:t>hasMail</a:t>
            </a:r>
            <a:r>
              <a:rPr lang="en-US" altLang="zh-TW" dirty="0">
                <a:latin typeface="Consolas" panose="020B0609020204030204" pitchFamily="49" charset="0"/>
              </a:rPr>
              <a:t>[</a:t>
            </a:r>
            <a:r>
              <a:rPr lang="en-US" altLang="zh-TW" dirty="0" err="1">
                <a:latin typeface="Consolas" panose="020B0609020204030204" pitchFamily="49" charset="0"/>
              </a:rPr>
              <a:t>addr</a:t>
            </a:r>
            <a:r>
              <a:rPr lang="en-US" altLang="zh-TW" dirty="0">
                <a:latin typeface="Consolas" panose="020B0609020204030204" pitchFamily="49" charset="0"/>
              </a:rPr>
              <a:t>[m]]==true) //</a:t>
            </a:r>
            <a:r>
              <a:rPr lang="zh-TW" altLang="en-US" dirty="0">
                <a:latin typeface="Consolas" panose="020B0609020204030204" pitchFamily="49" charset="0"/>
              </a:rPr>
              <a:t>收件人有收過信 </a:t>
            </a:r>
          </a:p>
          <a:p>
            <a:pPr marL="342900" indent="-342900">
              <a:buFont typeface="+mj-lt"/>
              <a:buAutoNum type="arabicParenR"/>
            </a:pPr>
            <a:r>
              <a:rPr lang="zh-TW" altLang="en-US" dirty="0">
                <a:latin typeface="Consolas" panose="020B0609020204030204" pitchFamily="49" charset="0"/>
              </a:rPr>
              <a:t>		</a:t>
            </a:r>
            <a:r>
              <a:rPr lang="en-US" altLang="zh-TW" dirty="0">
                <a:latin typeface="Consolas" panose="020B0609020204030204" pitchFamily="49" charset="0"/>
              </a:rPr>
              <a:t>return 0;</a:t>
            </a:r>
          </a:p>
          <a:p>
            <a:pPr marL="342900" indent="-342900">
              <a:buFont typeface="+mj-lt"/>
              <a:buAutoNum type="arabicParenR"/>
            </a:pPr>
            <a:r>
              <a:rPr lang="en-US" altLang="zh-TW" dirty="0">
                <a:latin typeface="Consolas" panose="020B0609020204030204" pitchFamily="49" charset="0"/>
              </a:rPr>
              <a:t>	else</a:t>
            </a:r>
          </a:p>
          <a:p>
            <a:pPr marL="342900" indent="-342900">
              <a:buFont typeface="+mj-lt"/>
              <a:buAutoNum type="arabicParenR"/>
            </a:pPr>
            <a:r>
              <a:rPr lang="en-US" altLang="zh-TW" dirty="0">
                <a:latin typeface="Consolas" panose="020B0609020204030204" pitchFamily="49" charset="0"/>
              </a:rPr>
              <a:t>	{</a:t>
            </a:r>
          </a:p>
          <a:p>
            <a:pPr marL="342900" indent="-342900">
              <a:buFont typeface="+mj-lt"/>
              <a:buAutoNum type="arabicParenR"/>
            </a:pPr>
            <a:r>
              <a:rPr lang="en-US" altLang="zh-TW" dirty="0">
                <a:latin typeface="Consolas" panose="020B0609020204030204" pitchFamily="49" charset="0"/>
              </a:rPr>
              <a:t>		done[m]=true;</a:t>
            </a:r>
          </a:p>
          <a:p>
            <a:pPr marL="342900" indent="-342900">
              <a:buFont typeface="+mj-lt"/>
              <a:buAutoNum type="arabicParenR"/>
            </a:pPr>
            <a:r>
              <a:rPr lang="en-US" altLang="zh-TW" dirty="0">
                <a:latin typeface="Consolas" panose="020B0609020204030204" pitchFamily="49" charset="0"/>
              </a:rPr>
              <a:t>		return 1+trace(</a:t>
            </a:r>
            <a:r>
              <a:rPr lang="en-US" altLang="zh-TW" dirty="0" err="1">
                <a:latin typeface="Consolas" panose="020B0609020204030204" pitchFamily="49" charset="0"/>
              </a:rPr>
              <a:t>addr</a:t>
            </a:r>
            <a:r>
              <a:rPr lang="en-US" altLang="zh-TW" dirty="0">
                <a:latin typeface="Consolas" panose="020B0609020204030204" pitchFamily="49" charset="0"/>
              </a:rPr>
              <a:t>[m]);</a:t>
            </a:r>
          </a:p>
          <a:p>
            <a:pPr marL="342900" indent="-342900">
              <a:buFont typeface="+mj-lt"/>
              <a:buAutoNum type="arabicParenR"/>
            </a:pPr>
            <a:r>
              <a:rPr lang="en-US" altLang="zh-TW" dirty="0">
                <a:latin typeface="Consolas" panose="020B0609020204030204" pitchFamily="49" charset="0"/>
              </a:rPr>
              <a:t>	}</a:t>
            </a:r>
          </a:p>
          <a:p>
            <a:pPr marL="342900" indent="-342900">
              <a:buFont typeface="+mj-lt"/>
              <a:buAutoNum type="arabicParenR"/>
            </a:pPr>
            <a:r>
              <a:rPr lang="en-US" altLang="zh-TW" dirty="0">
                <a:latin typeface="Consolas" panose="020B0609020204030204" pitchFamily="49" charset="0"/>
              </a:rPr>
              <a:t>}</a:t>
            </a:r>
          </a:p>
          <a:p>
            <a:endParaRPr lang="zh-TW" altLang="en-US" dirty="0"/>
          </a:p>
        </p:txBody>
      </p:sp>
    </p:spTree>
    <p:extLst>
      <p:ext uri="{BB962C8B-B14F-4D97-AF65-F5344CB8AC3E}">
        <p14:creationId xmlns:p14="http://schemas.microsoft.com/office/powerpoint/2010/main" val="74451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D7154C2-C60B-41E0-94B1-D92E12AF06CC}"/>
              </a:ext>
            </a:extLst>
          </p:cNvPr>
          <p:cNvSpPr txBox="1"/>
          <p:nvPr/>
        </p:nvSpPr>
        <p:spPr>
          <a:xfrm>
            <a:off x="193280" y="347241"/>
            <a:ext cx="5048177" cy="4524315"/>
          </a:xfrm>
          <a:prstGeom prst="rect">
            <a:avLst/>
          </a:prstGeom>
          <a:noFill/>
        </p:spPr>
        <p:txBody>
          <a:bodyPr wrap="none" rtlCol="0">
            <a:spAutoFit/>
          </a:bodyPr>
          <a:lstStyle/>
          <a:p>
            <a:pPr marL="342900" indent="-342900">
              <a:buFont typeface="+mj-lt"/>
              <a:buAutoNum type="arabicParenR" startAt="19"/>
            </a:pPr>
            <a:r>
              <a:rPr lang="en-US" altLang="zh-TW" dirty="0">
                <a:latin typeface="Consolas" panose="020B0609020204030204" pitchFamily="49" charset="0"/>
              </a:rPr>
              <a:t>int main()</a:t>
            </a:r>
          </a:p>
          <a:p>
            <a:pPr marL="342900" indent="-342900">
              <a:buFont typeface="+mj-lt"/>
              <a:buAutoNum type="arabicParenR" startAt="19"/>
            </a:pPr>
            <a:r>
              <a:rPr lang="en-US" altLang="zh-TW" dirty="0">
                <a:latin typeface="Consolas" panose="020B0609020204030204" pitchFamily="49" charset="0"/>
              </a:rPr>
              <a:t>{</a:t>
            </a:r>
          </a:p>
          <a:p>
            <a:pPr marL="342900" indent="-342900">
              <a:buFont typeface="+mj-lt"/>
              <a:buAutoNum type="arabicParenR" startAt="19"/>
            </a:pPr>
            <a:r>
              <a:rPr lang="en-US" altLang="zh-TW" dirty="0">
                <a:latin typeface="Consolas" panose="020B0609020204030204" pitchFamily="49" charset="0"/>
              </a:rPr>
              <a:t>	int T,N;</a:t>
            </a:r>
          </a:p>
          <a:p>
            <a:pPr marL="342900" indent="-342900">
              <a:buFont typeface="+mj-lt"/>
              <a:buAutoNum type="arabicParenR" startAt="19"/>
            </a:pPr>
            <a:r>
              <a:rPr lang="en-US" altLang="zh-TW" dirty="0">
                <a:latin typeface="Consolas" panose="020B0609020204030204" pitchFamily="49" charset="0"/>
              </a:rPr>
              <a:t>	int </a:t>
            </a:r>
            <a:r>
              <a:rPr lang="en-US" altLang="zh-TW" dirty="0" err="1">
                <a:latin typeface="Consolas" panose="020B0609020204030204" pitchFamily="49" charset="0"/>
              </a:rPr>
              <a:t>u,v</a:t>
            </a:r>
            <a:r>
              <a:rPr lang="en-US" altLang="zh-TW" dirty="0">
                <a:latin typeface="Consolas" panose="020B0609020204030204" pitchFamily="49" charset="0"/>
              </a:rPr>
              <a:t>;</a:t>
            </a:r>
          </a:p>
          <a:p>
            <a:pPr marL="342900" indent="-342900">
              <a:buFont typeface="+mj-lt"/>
              <a:buAutoNum type="arabicParenR" startAt="19"/>
            </a:pPr>
            <a:r>
              <a:rPr lang="en-US" altLang="zh-TW" dirty="0">
                <a:latin typeface="Consolas" panose="020B0609020204030204" pitchFamily="49" charset="0"/>
              </a:rPr>
              <a:t>	int CASE = 1;</a:t>
            </a:r>
          </a:p>
          <a:p>
            <a:pPr marL="342900" indent="-342900">
              <a:buFont typeface="+mj-lt"/>
              <a:buAutoNum type="arabicParenR" startAt="19"/>
            </a:pPr>
            <a:r>
              <a:rPr lang="en-US" altLang="zh-TW" dirty="0">
                <a:latin typeface="Consolas" panose="020B0609020204030204" pitchFamily="49" charset="0"/>
              </a:rPr>
              <a:t>	</a:t>
            </a:r>
            <a:r>
              <a:rPr lang="en-US" altLang="zh-TW" dirty="0" err="1">
                <a:latin typeface="Consolas" panose="020B0609020204030204" pitchFamily="49" charset="0"/>
              </a:rPr>
              <a:t>cin</a:t>
            </a:r>
            <a:r>
              <a:rPr lang="en-US" altLang="zh-TW" dirty="0">
                <a:latin typeface="Consolas" panose="020B0609020204030204" pitchFamily="49" charset="0"/>
              </a:rPr>
              <a:t>&gt;&gt;T; //</a:t>
            </a:r>
            <a:r>
              <a:rPr lang="zh-TW" altLang="en-US" dirty="0">
                <a:latin typeface="Consolas" panose="020B0609020204030204" pitchFamily="49" charset="0"/>
              </a:rPr>
              <a:t>題目數量</a:t>
            </a:r>
          </a:p>
          <a:p>
            <a:pPr marL="342900" indent="-342900">
              <a:buFont typeface="+mj-lt"/>
              <a:buAutoNum type="arabicParenR" startAt="19"/>
            </a:pPr>
            <a:r>
              <a:rPr lang="zh-TW" altLang="en-US" dirty="0">
                <a:latin typeface="Consolas" panose="020B0609020204030204" pitchFamily="49" charset="0"/>
              </a:rPr>
              <a:t>	</a:t>
            </a:r>
            <a:r>
              <a:rPr lang="en-US" altLang="zh-TW" dirty="0">
                <a:latin typeface="Consolas" panose="020B0609020204030204" pitchFamily="49" charset="0"/>
              </a:rPr>
              <a:t>while(T--)</a:t>
            </a:r>
          </a:p>
          <a:p>
            <a:pPr marL="342900" indent="-342900">
              <a:buFont typeface="+mj-lt"/>
              <a:buAutoNum type="arabicParenR" startAt="19"/>
            </a:pPr>
            <a:r>
              <a:rPr lang="en-US" altLang="zh-TW" dirty="0">
                <a:latin typeface="Consolas" panose="020B0609020204030204" pitchFamily="49" charset="0"/>
              </a:rPr>
              <a:t>	{</a:t>
            </a:r>
          </a:p>
          <a:p>
            <a:pPr marL="342900" indent="-342900">
              <a:buFont typeface="+mj-lt"/>
              <a:buAutoNum type="arabicParenR" startAt="19"/>
            </a:pPr>
            <a:r>
              <a:rPr lang="en-US" altLang="zh-TW" dirty="0">
                <a:latin typeface="Consolas" panose="020B0609020204030204" pitchFamily="49" charset="0"/>
              </a:rPr>
              <a:t>		</a:t>
            </a:r>
            <a:r>
              <a:rPr lang="en-US" altLang="zh-TW" dirty="0" err="1">
                <a:latin typeface="Consolas" panose="020B0609020204030204" pitchFamily="49" charset="0"/>
              </a:rPr>
              <a:t>cin</a:t>
            </a:r>
            <a:r>
              <a:rPr lang="en-US" altLang="zh-TW" dirty="0">
                <a:latin typeface="Consolas" panose="020B0609020204030204" pitchFamily="49" charset="0"/>
              </a:rPr>
              <a:t>&gt;&gt;N; //</a:t>
            </a:r>
            <a:r>
              <a:rPr lang="zh-TW" altLang="en-US" dirty="0">
                <a:latin typeface="Consolas" panose="020B0609020204030204" pitchFamily="49" charset="0"/>
              </a:rPr>
              <a:t>火星人的數量</a:t>
            </a:r>
          </a:p>
          <a:p>
            <a:pPr marL="342900" indent="-342900">
              <a:buFont typeface="+mj-lt"/>
              <a:buAutoNum type="arabicParenR" startAt="19"/>
            </a:pPr>
            <a:r>
              <a:rPr lang="zh-TW" altLang="en-US" dirty="0">
                <a:latin typeface="Consolas" panose="020B0609020204030204" pitchFamily="49" charset="0"/>
              </a:rPr>
              <a:t>		</a:t>
            </a:r>
            <a:r>
              <a:rPr lang="en-US" altLang="zh-TW" dirty="0" err="1">
                <a:latin typeface="Consolas" panose="020B0609020204030204" pitchFamily="49" charset="0"/>
              </a:rPr>
              <a:t>addr.assign</a:t>
            </a:r>
            <a:r>
              <a:rPr lang="en-US" altLang="zh-TW" dirty="0">
                <a:latin typeface="Consolas" panose="020B0609020204030204" pitchFamily="49" charset="0"/>
              </a:rPr>
              <a:t>(N, -1); </a:t>
            </a:r>
            <a:endParaRPr lang="zh-TW" altLang="en-US" dirty="0">
              <a:latin typeface="Consolas" panose="020B0609020204030204" pitchFamily="49" charset="0"/>
            </a:endParaRPr>
          </a:p>
          <a:p>
            <a:pPr marL="342900" indent="-342900">
              <a:buFont typeface="+mj-lt"/>
              <a:buAutoNum type="arabicParenR" startAt="19"/>
            </a:pPr>
            <a:r>
              <a:rPr lang="zh-TW" altLang="en-US" dirty="0">
                <a:latin typeface="Consolas" panose="020B0609020204030204" pitchFamily="49" charset="0"/>
              </a:rPr>
              <a:t>		</a:t>
            </a:r>
            <a:r>
              <a:rPr lang="en-US" altLang="zh-TW" dirty="0">
                <a:latin typeface="Consolas" panose="020B0609020204030204" pitchFamily="49" charset="0"/>
              </a:rPr>
              <a:t>for(int </a:t>
            </a:r>
            <a:r>
              <a:rPr lang="en-US" altLang="zh-TW" dirty="0" err="1">
                <a:latin typeface="Consolas" panose="020B0609020204030204" pitchFamily="49" charset="0"/>
              </a:rPr>
              <a:t>i</a:t>
            </a:r>
            <a:r>
              <a:rPr lang="en-US" altLang="zh-TW" dirty="0">
                <a:latin typeface="Consolas" panose="020B0609020204030204" pitchFamily="49" charset="0"/>
              </a:rPr>
              <a:t>=0;i&lt;</a:t>
            </a:r>
            <a:r>
              <a:rPr lang="en-US" altLang="zh-TW" dirty="0" err="1">
                <a:latin typeface="Consolas" panose="020B0609020204030204" pitchFamily="49" charset="0"/>
              </a:rPr>
              <a:t>N;i</a:t>
            </a:r>
            <a:r>
              <a:rPr lang="en-US" altLang="zh-TW" dirty="0">
                <a:latin typeface="Consolas" panose="020B0609020204030204" pitchFamily="49" charset="0"/>
              </a:rPr>
              <a:t>++) </a:t>
            </a:r>
          </a:p>
          <a:p>
            <a:pPr marL="342900" indent="-342900">
              <a:buFont typeface="+mj-lt"/>
              <a:buAutoNum type="arabicParenR" startAt="19"/>
            </a:pPr>
            <a:r>
              <a:rPr lang="en-US" altLang="zh-TW" dirty="0">
                <a:latin typeface="Consolas" panose="020B0609020204030204" pitchFamily="49" charset="0"/>
              </a:rPr>
              <a:t>		{</a:t>
            </a:r>
          </a:p>
          <a:p>
            <a:pPr marL="342900" indent="-342900">
              <a:buFont typeface="+mj-lt"/>
              <a:buAutoNum type="arabicParenR" startAt="19"/>
            </a:pPr>
            <a:r>
              <a:rPr lang="en-US" altLang="zh-TW" dirty="0">
                <a:latin typeface="Consolas" panose="020B0609020204030204" pitchFamily="49" charset="0"/>
              </a:rPr>
              <a:t>			</a:t>
            </a:r>
            <a:r>
              <a:rPr lang="en-US" altLang="zh-TW" dirty="0" err="1">
                <a:latin typeface="Consolas" panose="020B0609020204030204" pitchFamily="49" charset="0"/>
              </a:rPr>
              <a:t>cin</a:t>
            </a:r>
            <a:r>
              <a:rPr lang="en-US" altLang="zh-TW" dirty="0">
                <a:latin typeface="Consolas" panose="020B0609020204030204" pitchFamily="49" charset="0"/>
              </a:rPr>
              <a:t>&gt;&gt;u&gt;&gt;v;</a:t>
            </a:r>
          </a:p>
          <a:p>
            <a:pPr marL="342900" indent="-342900">
              <a:buFont typeface="+mj-lt"/>
              <a:buAutoNum type="arabicParenR" startAt="19"/>
            </a:pPr>
            <a:r>
              <a:rPr lang="en-US" altLang="zh-TW" dirty="0">
                <a:latin typeface="Consolas" panose="020B0609020204030204" pitchFamily="49" charset="0"/>
              </a:rPr>
              <a:t>			</a:t>
            </a:r>
            <a:r>
              <a:rPr lang="en-US" altLang="zh-TW" dirty="0" err="1">
                <a:latin typeface="Consolas" panose="020B0609020204030204" pitchFamily="49" charset="0"/>
              </a:rPr>
              <a:t>addr</a:t>
            </a:r>
            <a:r>
              <a:rPr lang="en-US" altLang="zh-TW" dirty="0">
                <a:latin typeface="Consolas" panose="020B0609020204030204" pitchFamily="49" charset="0"/>
              </a:rPr>
              <a:t>[u-1] = v-1;</a:t>
            </a:r>
          </a:p>
          <a:p>
            <a:pPr marL="342900" indent="-342900">
              <a:buFont typeface="+mj-lt"/>
              <a:buAutoNum type="arabicParenR" startAt="19"/>
            </a:pPr>
            <a:r>
              <a:rPr lang="en-US" altLang="zh-TW" dirty="0">
                <a:latin typeface="Consolas" panose="020B0609020204030204" pitchFamily="49" charset="0"/>
              </a:rPr>
              <a:t>		}</a:t>
            </a:r>
          </a:p>
          <a:p>
            <a:pPr marL="342900" indent="-342900">
              <a:buFont typeface="+mj-lt"/>
              <a:buAutoNum type="arabicParenR" startAt="19"/>
            </a:pPr>
            <a:endParaRPr lang="en-US" altLang="zh-TW" dirty="0">
              <a:latin typeface="Consolas" panose="020B0609020204030204" pitchFamily="49" charset="0"/>
            </a:endParaRPr>
          </a:p>
        </p:txBody>
      </p:sp>
      <p:sp>
        <p:nvSpPr>
          <p:cNvPr id="2" name="文字方塊 1">
            <a:extLst>
              <a:ext uri="{FF2B5EF4-FFF2-40B4-BE49-F238E27FC236}">
                <a16:creationId xmlns:a16="http://schemas.microsoft.com/office/drawing/2014/main" id="{77C9BDDD-1411-4205-B554-E886DE33F26E}"/>
              </a:ext>
            </a:extLst>
          </p:cNvPr>
          <p:cNvSpPr txBox="1"/>
          <p:nvPr/>
        </p:nvSpPr>
        <p:spPr>
          <a:xfrm>
            <a:off x="5095185" y="347241"/>
            <a:ext cx="7096815" cy="5632311"/>
          </a:xfrm>
          <a:prstGeom prst="rect">
            <a:avLst/>
          </a:prstGeom>
          <a:noFill/>
        </p:spPr>
        <p:txBody>
          <a:bodyPr wrap="none" rtlCol="0">
            <a:spAutoFit/>
          </a:bodyPr>
          <a:lstStyle/>
          <a:p>
            <a:pPr marL="342900" indent="-342900">
              <a:buFont typeface="+mj-lt"/>
              <a:buAutoNum type="arabicParenR" startAt="34"/>
            </a:pPr>
            <a:r>
              <a:rPr lang="en-US" altLang="zh-TW" dirty="0">
                <a:latin typeface="Consolas" panose="020B0609020204030204" pitchFamily="49" charset="0"/>
              </a:rPr>
              <a:t>		</a:t>
            </a:r>
            <a:r>
              <a:rPr lang="en-US" altLang="zh-TW" dirty="0" err="1">
                <a:latin typeface="Consolas" panose="020B0609020204030204" pitchFamily="49" charset="0"/>
              </a:rPr>
              <a:t>done.assign</a:t>
            </a:r>
            <a:r>
              <a:rPr lang="en-US" altLang="zh-TW" dirty="0">
                <a:latin typeface="Consolas" panose="020B0609020204030204" pitchFamily="49" charset="0"/>
              </a:rPr>
              <a:t>(N, false);</a:t>
            </a:r>
          </a:p>
          <a:p>
            <a:pPr marL="342900" indent="-342900">
              <a:buFont typeface="+mj-lt"/>
              <a:buAutoNum type="arabicParenR" startAt="34"/>
            </a:pPr>
            <a:r>
              <a:rPr lang="en-US" altLang="zh-TW" dirty="0">
                <a:latin typeface="Consolas" panose="020B0609020204030204" pitchFamily="49" charset="0"/>
              </a:rPr>
              <a:t>		int MAX = 1;</a:t>
            </a:r>
          </a:p>
          <a:p>
            <a:pPr marL="342900" indent="-342900">
              <a:buFont typeface="+mj-lt"/>
              <a:buAutoNum type="arabicParenR" startAt="34"/>
            </a:pPr>
            <a:r>
              <a:rPr lang="en-US" altLang="zh-TW" dirty="0">
                <a:latin typeface="Consolas" panose="020B0609020204030204" pitchFamily="49" charset="0"/>
              </a:rPr>
              <a:t>		int </a:t>
            </a:r>
            <a:r>
              <a:rPr lang="en-US" altLang="zh-TW" dirty="0" err="1">
                <a:latin typeface="Consolas" panose="020B0609020204030204" pitchFamily="49" charset="0"/>
              </a:rPr>
              <a:t>firstMan</a:t>
            </a:r>
            <a:r>
              <a:rPr lang="en-US" altLang="zh-TW" dirty="0">
                <a:latin typeface="Consolas" panose="020B0609020204030204" pitchFamily="49" charset="0"/>
              </a:rPr>
              <a:t> = 1;</a:t>
            </a:r>
          </a:p>
          <a:p>
            <a:pPr marL="342900" indent="-342900">
              <a:buFont typeface="+mj-lt"/>
              <a:buAutoNum type="arabicParenR" startAt="34"/>
            </a:pPr>
            <a:r>
              <a:rPr lang="en-US" altLang="zh-TW" dirty="0">
                <a:latin typeface="Consolas" panose="020B0609020204030204" pitchFamily="49" charset="0"/>
              </a:rPr>
              <a:t>		for(int j=0;j&lt;</a:t>
            </a:r>
            <a:r>
              <a:rPr lang="en-US" altLang="zh-TW" dirty="0" err="1">
                <a:latin typeface="Consolas" panose="020B0609020204030204" pitchFamily="49" charset="0"/>
              </a:rPr>
              <a:t>N;j</a:t>
            </a:r>
            <a:r>
              <a:rPr lang="en-US" altLang="zh-TW" dirty="0">
                <a:latin typeface="Consolas" panose="020B0609020204030204" pitchFamily="49" charset="0"/>
              </a:rPr>
              <a:t>++)</a:t>
            </a:r>
          </a:p>
          <a:p>
            <a:pPr marL="342900" indent="-342900">
              <a:buFont typeface="+mj-lt"/>
              <a:buAutoNum type="arabicParenR" startAt="34"/>
            </a:pPr>
            <a:r>
              <a:rPr lang="en-US" altLang="zh-TW" dirty="0">
                <a:latin typeface="Consolas" panose="020B0609020204030204" pitchFamily="49" charset="0"/>
              </a:rPr>
              <a:t>		{</a:t>
            </a:r>
          </a:p>
          <a:p>
            <a:pPr marL="342900" indent="-342900">
              <a:buFont typeface="+mj-lt"/>
              <a:buAutoNum type="arabicParenR" startAt="34"/>
            </a:pPr>
            <a:r>
              <a:rPr lang="en-US" altLang="zh-TW" dirty="0">
                <a:latin typeface="Consolas" panose="020B0609020204030204" pitchFamily="49" charset="0"/>
              </a:rPr>
              <a:t>			if(done[j]) //</a:t>
            </a:r>
            <a:r>
              <a:rPr lang="zh-TW" altLang="en-US" dirty="0">
                <a:latin typeface="Consolas" panose="020B0609020204030204" pitchFamily="49" charset="0"/>
              </a:rPr>
              <a:t>做過了</a:t>
            </a:r>
          </a:p>
          <a:p>
            <a:pPr marL="342900" indent="-342900">
              <a:buFont typeface="+mj-lt"/>
              <a:buAutoNum type="arabicParenR" startAt="34"/>
            </a:pPr>
            <a:r>
              <a:rPr lang="zh-TW" altLang="en-US" dirty="0">
                <a:latin typeface="Consolas" panose="020B0609020204030204" pitchFamily="49" charset="0"/>
              </a:rPr>
              <a:t>				</a:t>
            </a:r>
            <a:r>
              <a:rPr lang="en-US" altLang="zh-TW" dirty="0">
                <a:latin typeface="Consolas" panose="020B0609020204030204" pitchFamily="49" charset="0"/>
              </a:rPr>
              <a:t>continue; </a:t>
            </a:r>
          </a:p>
          <a:p>
            <a:pPr marL="342900" indent="-342900">
              <a:buFont typeface="+mj-lt"/>
              <a:buAutoNum type="arabicParenR" startAt="34"/>
            </a:pPr>
            <a:r>
              <a:rPr lang="en-US" altLang="zh-TW" dirty="0">
                <a:latin typeface="Consolas" panose="020B0609020204030204" pitchFamily="49" charset="0"/>
              </a:rPr>
              <a:t>			</a:t>
            </a:r>
            <a:r>
              <a:rPr lang="en-US" altLang="zh-TW" dirty="0" err="1">
                <a:latin typeface="Consolas" panose="020B0609020204030204" pitchFamily="49" charset="0"/>
              </a:rPr>
              <a:t>hasMail.assign</a:t>
            </a:r>
            <a:r>
              <a:rPr lang="en-US" altLang="zh-TW" dirty="0">
                <a:latin typeface="Consolas" panose="020B0609020204030204" pitchFamily="49" charset="0"/>
              </a:rPr>
              <a:t>(N, false); </a:t>
            </a:r>
          </a:p>
          <a:p>
            <a:pPr marL="342900" indent="-342900">
              <a:buFont typeface="+mj-lt"/>
              <a:buAutoNum type="arabicParenR" startAt="34"/>
            </a:pPr>
            <a:r>
              <a:rPr lang="en-US" altLang="zh-TW" dirty="0">
                <a:latin typeface="Consolas" panose="020B0609020204030204" pitchFamily="49" charset="0"/>
              </a:rPr>
              <a:t>			int NEW = trace(j);</a:t>
            </a:r>
          </a:p>
          <a:p>
            <a:pPr marL="342900" indent="-342900">
              <a:buFont typeface="+mj-lt"/>
              <a:buAutoNum type="arabicParenR" startAt="34"/>
            </a:pPr>
            <a:r>
              <a:rPr lang="en-US" altLang="zh-TW" dirty="0">
                <a:latin typeface="Consolas" panose="020B0609020204030204" pitchFamily="49" charset="0"/>
              </a:rPr>
              <a:t>			if( NEW &gt; MAX )</a:t>
            </a:r>
          </a:p>
          <a:p>
            <a:pPr marL="342900" indent="-342900">
              <a:buFont typeface="+mj-lt"/>
              <a:buAutoNum type="arabicParenR" startAt="34"/>
            </a:pPr>
            <a:r>
              <a:rPr lang="en-US" altLang="zh-TW" dirty="0">
                <a:latin typeface="Consolas" panose="020B0609020204030204" pitchFamily="49" charset="0"/>
              </a:rPr>
              <a:t>			{</a:t>
            </a:r>
          </a:p>
          <a:p>
            <a:pPr marL="342900" indent="-342900">
              <a:buFont typeface="+mj-lt"/>
              <a:buAutoNum type="arabicParenR" startAt="34"/>
            </a:pPr>
            <a:r>
              <a:rPr lang="en-US" altLang="zh-TW" dirty="0">
                <a:latin typeface="Consolas" panose="020B0609020204030204" pitchFamily="49" charset="0"/>
              </a:rPr>
              <a:t>				</a:t>
            </a:r>
            <a:r>
              <a:rPr lang="en-US" altLang="zh-TW" dirty="0" err="1">
                <a:latin typeface="Consolas" panose="020B0609020204030204" pitchFamily="49" charset="0"/>
              </a:rPr>
              <a:t>firstMan</a:t>
            </a:r>
            <a:r>
              <a:rPr lang="en-US" altLang="zh-TW" dirty="0">
                <a:latin typeface="Consolas" panose="020B0609020204030204" pitchFamily="49" charset="0"/>
              </a:rPr>
              <a:t> = j;</a:t>
            </a:r>
          </a:p>
          <a:p>
            <a:pPr marL="342900" indent="-342900">
              <a:buFont typeface="+mj-lt"/>
              <a:buAutoNum type="arabicParenR" startAt="34"/>
            </a:pPr>
            <a:r>
              <a:rPr lang="en-US" altLang="zh-TW" dirty="0">
                <a:latin typeface="Consolas" panose="020B0609020204030204" pitchFamily="49" charset="0"/>
              </a:rPr>
              <a:t>				MAX = NEW;</a:t>
            </a:r>
          </a:p>
          <a:p>
            <a:pPr marL="342900" indent="-342900">
              <a:buFont typeface="+mj-lt"/>
              <a:buAutoNum type="arabicParenR" startAt="34"/>
            </a:pPr>
            <a:r>
              <a:rPr lang="en-US" altLang="zh-TW" dirty="0">
                <a:latin typeface="Consolas" panose="020B0609020204030204" pitchFamily="49" charset="0"/>
              </a:rPr>
              <a:t>			}</a:t>
            </a:r>
          </a:p>
          <a:p>
            <a:pPr marL="342900" indent="-342900">
              <a:buFont typeface="+mj-lt"/>
              <a:buAutoNum type="arabicParenR" startAt="34"/>
            </a:pPr>
            <a:r>
              <a:rPr lang="en-US" altLang="zh-TW" dirty="0">
                <a:latin typeface="Consolas" panose="020B0609020204030204" pitchFamily="49" charset="0"/>
              </a:rPr>
              <a:t>		} </a:t>
            </a:r>
          </a:p>
          <a:p>
            <a:pPr marL="342900" indent="-342900">
              <a:buFont typeface="+mj-lt"/>
              <a:buAutoNum type="arabicParenR" startAt="34"/>
            </a:pPr>
            <a:r>
              <a:rPr lang="en-US" altLang="zh-TW" dirty="0">
                <a:latin typeface="Consolas" panose="020B0609020204030204" pitchFamily="49" charset="0"/>
              </a:rPr>
              <a:t>		</a:t>
            </a:r>
            <a:r>
              <a:rPr lang="en-US" altLang="zh-TW" dirty="0" err="1">
                <a:latin typeface="Consolas" panose="020B0609020204030204" pitchFamily="49" charset="0"/>
              </a:rPr>
              <a:t>printf</a:t>
            </a:r>
            <a:r>
              <a:rPr lang="en-US" altLang="zh-TW" dirty="0">
                <a:latin typeface="Consolas" panose="020B0609020204030204" pitchFamily="49" charset="0"/>
              </a:rPr>
              <a:t>("Case %d: %d\n",CASE,firstMan+1);</a:t>
            </a:r>
          </a:p>
          <a:p>
            <a:pPr marL="342900" indent="-342900">
              <a:buFont typeface="+mj-lt"/>
              <a:buAutoNum type="arabicParenR" startAt="34"/>
            </a:pPr>
            <a:r>
              <a:rPr lang="en-US" altLang="zh-TW" dirty="0">
                <a:latin typeface="Consolas" panose="020B0609020204030204" pitchFamily="49" charset="0"/>
              </a:rPr>
              <a:t>		CASE++;</a:t>
            </a:r>
          </a:p>
          <a:p>
            <a:pPr marL="342900" indent="-342900">
              <a:buFont typeface="+mj-lt"/>
              <a:buAutoNum type="arabicParenR" startAt="34"/>
            </a:pPr>
            <a:r>
              <a:rPr lang="en-US" altLang="zh-TW" dirty="0">
                <a:latin typeface="Consolas" panose="020B0609020204030204" pitchFamily="49" charset="0"/>
              </a:rPr>
              <a:t>	} </a:t>
            </a:r>
          </a:p>
          <a:p>
            <a:pPr marL="342900" indent="-342900">
              <a:buFont typeface="+mj-lt"/>
              <a:buAutoNum type="arabicParenR" startAt="34"/>
            </a:pPr>
            <a:r>
              <a:rPr lang="en-US" altLang="zh-TW" dirty="0">
                <a:latin typeface="Consolas" panose="020B0609020204030204" pitchFamily="49" charset="0"/>
              </a:rPr>
              <a:t>}</a:t>
            </a:r>
            <a:endParaRPr lang="zh-TW" altLang="en-US" dirty="0"/>
          </a:p>
          <a:p>
            <a:endParaRPr lang="zh-TW" altLang="en-US" dirty="0"/>
          </a:p>
        </p:txBody>
      </p:sp>
    </p:spTree>
    <p:extLst>
      <p:ext uri="{BB962C8B-B14F-4D97-AF65-F5344CB8AC3E}">
        <p14:creationId xmlns:p14="http://schemas.microsoft.com/office/powerpoint/2010/main" val="352717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6F0D654A-C9EC-4B92-BFFF-9EBB4EB7B809}"/>
              </a:ext>
            </a:extLst>
          </p:cNvPr>
          <p:cNvSpPr txBox="1">
            <a:spLocks/>
          </p:cNvSpPr>
          <p:nvPr/>
        </p:nvSpPr>
        <p:spPr>
          <a:xfrm>
            <a:off x="845127" y="107142"/>
            <a:ext cx="10515600" cy="13255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dirty="0">
                <a:latin typeface="微軟正黑體" panose="020B0604030504040204" pitchFamily="34" charset="-120"/>
                <a:ea typeface="微軟正黑體" panose="020B0604030504040204" pitchFamily="34" charset="-120"/>
              </a:rPr>
              <a:t>題目</a:t>
            </a:r>
          </a:p>
        </p:txBody>
      </p:sp>
      <p:sp>
        <p:nvSpPr>
          <p:cNvPr id="6" name="內容版面配置區 2">
            <a:extLst>
              <a:ext uri="{FF2B5EF4-FFF2-40B4-BE49-F238E27FC236}">
                <a16:creationId xmlns:a16="http://schemas.microsoft.com/office/drawing/2014/main" id="{7CFC049F-CCCD-4C0F-966A-1CEC2820A9C4}"/>
              </a:ext>
            </a:extLst>
          </p:cNvPr>
          <p:cNvSpPr txBox="1">
            <a:spLocks/>
          </p:cNvSpPr>
          <p:nvPr/>
        </p:nvSpPr>
        <p:spPr>
          <a:xfrm>
            <a:off x="831273" y="2068374"/>
            <a:ext cx="11060546" cy="55233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TW" altLang="zh-TW" dirty="0"/>
              <a:t>“</a:t>
            </a:r>
            <a:r>
              <a:rPr lang="en-US" altLang="zh-TW" dirty="0"/>
              <a:t>... so forward this to ten other people, to prove that you believe the emperor has new clothes.” </a:t>
            </a:r>
          </a:p>
          <a:p>
            <a:pPr algn="l"/>
            <a:r>
              <a:rPr lang="en-US" altLang="zh-TW" dirty="0"/>
              <a:t>Aren’t those sorts of emails annoying? </a:t>
            </a:r>
          </a:p>
          <a:p>
            <a:pPr algn="l"/>
            <a:endParaRPr lang="en-US" altLang="zh-TW" dirty="0"/>
          </a:p>
          <a:p>
            <a:pPr algn="l"/>
            <a:r>
              <a:rPr lang="en-US" altLang="zh-TW" dirty="0"/>
              <a:t>Martians get those sorts of emails too, but they have an innovative way of dealing with them. Instead of just forwarding them willy-nilly, or not at all, they each pick one other person they know to email those things to every time - exactly one, no less, no more (and never themselves). Now, the Martian clan chieftain wants to get an email to start going around, but he stubbornly only wants to send one email. Being the chieftain, he managed to ﬁnd out who forwards emails to whom, and he wants to know: which Martian should he send it to maximize the number of Martians that see it?</a:t>
            </a:r>
            <a:endParaRPr lang="zh-TW" altLang="zh-TW" dirty="0"/>
          </a:p>
        </p:txBody>
      </p:sp>
    </p:spTree>
    <p:extLst>
      <p:ext uri="{BB962C8B-B14F-4D97-AF65-F5344CB8AC3E}">
        <p14:creationId xmlns:p14="http://schemas.microsoft.com/office/powerpoint/2010/main" val="195212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40B00E1-C4F7-4B77-A696-C05FFC5EDE48}"/>
              </a:ext>
            </a:extLst>
          </p:cNvPr>
          <p:cNvSpPr>
            <a:spLocks noGrp="1"/>
          </p:cNvSpPr>
          <p:nvPr>
            <p:ph idx="1"/>
          </p:nvPr>
        </p:nvSpPr>
        <p:spPr>
          <a:xfrm>
            <a:off x="838200" y="1388962"/>
            <a:ext cx="10515600" cy="4788001"/>
          </a:xfrm>
        </p:spPr>
        <p:txBody>
          <a:bodyPr>
            <a:normAutofit/>
          </a:bodyPr>
          <a:lstStyle/>
          <a:p>
            <a:pPr marL="0" indent="0">
              <a:buNone/>
            </a:pPr>
            <a:r>
              <a:rPr lang="zh-TW" altLang="zh-TW"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務必轉寄給十個人，以證明你相信國王有新衣。」</a:t>
            </a: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這種</a:t>
            </a:r>
            <a:r>
              <a:rPr lang="en-US" altLang="zh-TW" dirty="0">
                <a:latin typeface="微軟正黑體" panose="020B0604030504040204" pitchFamily="34" charset="-120"/>
                <a:ea typeface="微軟正黑體" panose="020B0604030504040204" pitchFamily="34" charset="-120"/>
              </a:rPr>
              <a:t> email </a:t>
            </a:r>
            <a:r>
              <a:rPr lang="zh-TW" altLang="zh-TW" dirty="0">
                <a:latin typeface="微軟正黑體" panose="020B0604030504040204" pitchFamily="34" charset="-120"/>
                <a:ea typeface="微軟正黑體" panose="020B0604030504040204" pitchFamily="34" charset="-120"/>
              </a:rPr>
              <a:t>很討人厭，不是嗎？</a:t>
            </a: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zh-TW" dirty="0">
              <a:latin typeface="微軟正黑體" panose="020B0604030504040204" pitchFamily="34" charset="-120"/>
              <a:ea typeface="微軟正黑體" panose="020B0604030504040204" pitchFamily="34" charset="-120"/>
            </a:endParaRPr>
          </a:p>
          <a:p>
            <a:pPr marL="0" indent="0">
              <a:buNone/>
            </a:pPr>
            <a:r>
              <a:rPr lang="zh-TW" altLang="zh-TW" dirty="0">
                <a:latin typeface="微軟正黑體" panose="020B0604030504040204" pitchFamily="34" charset="-120"/>
                <a:ea typeface="微軟正黑體" panose="020B0604030504040204" pitchFamily="34" charset="-120"/>
              </a:rPr>
              <a:t>火星人也有這種郵件，但他們有個新奇的方式來處理它。他們既不亂寄，也不會不寄，而是</a:t>
            </a:r>
            <a:r>
              <a:rPr lang="zh-TW" altLang="zh-TW" b="1" dirty="0">
                <a:latin typeface="微軟正黑體" panose="020B0604030504040204" pitchFamily="34" charset="-120"/>
                <a:ea typeface="微軟正黑體" panose="020B0604030504040204" pitchFamily="34" charset="-120"/>
              </a:rPr>
              <a:t>只寄給一個朋友</a:t>
            </a:r>
            <a:r>
              <a:rPr lang="zh-TW" altLang="zh-TW" dirty="0">
                <a:latin typeface="微軟正黑體" panose="020B0604030504040204" pitchFamily="34" charset="-120"/>
                <a:ea typeface="微軟正黑體" panose="020B0604030504040204" pitchFamily="34" charset="-120"/>
              </a:rPr>
              <a:t>，不多也不少，</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而且不會寄給自己</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zh-TW" dirty="0">
                <a:latin typeface="微軟正黑體" panose="020B0604030504040204" pitchFamily="34" charset="-120"/>
                <a:ea typeface="微軟正黑體" panose="020B0604030504040204" pitchFamily="34" charset="-120"/>
              </a:rPr>
              <a:t>現在火星部落酋長要發一封</a:t>
            </a:r>
            <a:r>
              <a:rPr lang="en-US" altLang="zh-TW" dirty="0">
                <a:latin typeface="微軟正黑體" panose="020B0604030504040204" pitchFamily="34" charset="-120"/>
                <a:ea typeface="微軟正黑體" panose="020B0604030504040204" pitchFamily="34" charset="-120"/>
              </a:rPr>
              <a:t> email </a:t>
            </a:r>
            <a:r>
              <a:rPr lang="zh-TW" altLang="zh-TW" dirty="0">
                <a:latin typeface="微軟正黑體" panose="020B0604030504040204" pitchFamily="34" charset="-120"/>
                <a:ea typeface="微軟正黑體" panose="020B0604030504040204" pitchFamily="34" charset="-120"/>
              </a:rPr>
              <a:t>出去，他很固執只肯發給一個人。身為酋長，他設法查出了誰會轉信給誰，現在他想知道：他的信要寄給誰才能讓最多的火星人看到？</a:t>
            </a:r>
          </a:p>
          <a:p>
            <a:endParaRPr lang="zh-TW" altLang="en-US" dirty="0"/>
          </a:p>
        </p:txBody>
      </p:sp>
    </p:spTree>
    <p:extLst>
      <p:ext uri="{BB962C8B-B14F-4D97-AF65-F5344CB8AC3E}">
        <p14:creationId xmlns:p14="http://schemas.microsoft.com/office/powerpoint/2010/main" val="162938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4D8F5754-7045-471C-87D8-55550AEFC944}"/>
              </a:ext>
            </a:extLst>
          </p:cNvPr>
          <p:cNvSpPr>
            <a:spLocks noGrp="1"/>
          </p:cNvSpPr>
          <p:nvPr>
            <p:ph idx="1"/>
          </p:nvPr>
        </p:nvSpPr>
        <p:spPr>
          <a:xfrm>
            <a:off x="715818" y="927253"/>
            <a:ext cx="10992274" cy="4643988"/>
          </a:xfrm>
        </p:spPr>
        <p:txBody>
          <a:bodyPr>
            <a:normAutofit fontScale="92500" lnSpcReduction="20000"/>
          </a:bodyPr>
          <a:lstStyle/>
          <a:p>
            <a:r>
              <a:rPr lang="en-US" altLang="zh-TW" sz="4300" b="1" dirty="0">
                <a:latin typeface="微軟正黑體" panose="020B0604030504040204" pitchFamily="34" charset="-120"/>
                <a:ea typeface="微軟正黑體" panose="020B0604030504040204" pitchFamily="34" charset="-120"/>
              </a:rPr>
              <a:t>Input</a:t>
            </a:r>
          </a:p>
          <a:p>
            <a:pPr marL="0" indent="0">
              <a:lnSpc>
                <a:spcPct val="120000"/>
              </a:lnSpc>
              <a:buNone/>
            </a:pPr>
            <a:r>
              <a:rPr lang="en-US" altLang="zh-TW" dirty="0"/>
              <a:t>The ﬁrst line of input will contain T (≤ 20) denoting the number of cases. Each case starts with a line containing an integer N (2 ≤ N ≤ 50000) denoting the number of Martians in the community. Each of the next N lines contains two integers: u v (1 ≤ </a:t>
            </a:r>
            <a:r>
              <a:rPr lang="en-US" altLang="zh-TW" dirty="0" err="1"/>
              <a:t>u,v</a:t>
            </a:r>
            <a:r>
              <a:rPr lang="en-US" altLang="zh-TW" dirty="0"/>
              <a:t> ≤ N, u ̸= v)</a:t>
            </a:r>
            <a:endParaRPr lang="zh-TW" altLang="zh-TW" dirty="0"/>
          </a:p>
          <a:p>
            <a:pPr marL="0" indent="0">
              <a:buNone/>
            </a:pPr>
            <a:r>
              <a:rPr lang="en-US" altLang="zh-TW" dirty="0">
                <a:latin typeface="微軟正黑體" panose="020B0604030504040204" pitchFamily="34" charset="-120"/>
                <a:ea typeface="微軟正黑體" panose="020B0604030504040204" pitchFamily="34" charset="-120"/>
              </a:rPr>
              <a:t> </a:t>
            </a:r>
          </a:p>
          <a:p>
            <a:pPr marL="0" indent="0">
              <a:lnSpc>
                <a:spcPct val="120000"/>
              </a:lnSpc>
              <a:buNone/>
            </a:pPr>
            <a:r>
              <a:rPr lang="zh-TW" altLang="zh-TW" dirty="0">
                <a:latin typeface="微軟正黑體" panose="020B0604030504040204" pitchFamily="34" charset="-120"/>
                <a:ea typeface="微軟正黑體" panose="020B0604030504040204" pitchFamily="34" charset="-120"/>
              </a:rPr>
              <a:t>輸入的第一行有一個</a:t>
            </a:r>
            <a:r>
              <a:rPr lang="en-US" altLang="zh-TW"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T (≤ 20)</a:t>
            </a: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表示測資筆數。</a:t>
            </a:r>
          </a:p>
          <a:p>
            <a:pPr marL="0" indent="0">
              <a:lnSpc>
                <a:spcPct val="120000"/>
              </a:lnSpc>
              <a:buNone/>
            </a:pPr>
            <a:r>
              <a:rPr lang="zh-TW" altLang="zh-TW" dirty="0">
                <a:latin typeface="微軟正黑體" panose="020B0604030504040204" pitchFamily="34" charset="-120"/>
                <a:ea typeface="微軟正黑體" panose="020B0604030504040204" pitchFamily="34" charset="-120"/>
              </a:rPr>
              <a:t>每筆測資的第一行有一個整數</a:t>
            </a:r>
            <a:r>
              <a:rPr lang="en-US" altLang="zh-TW"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N (2 ≤ N ≤ 50000)</a:t>
            </a: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表示社群中火星人的數量。以下</a:t>
            </a:r>
            <a:r>
              <a:rPr lang="en-US" altLang="zh-TW"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N</a:t>
            </a: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行每行有兩個整數：</a:t>
            </a:r>
            <a:r>
              <a:rPr lang="en-US" altLang="zh-TW" b="1" dirty="0">
                <a:latin typeface="微軟正黑體" panose="020B0604030504040204" pitchFamily="34" charset="-120"/>
                <a:ea typeface="微軟正黑體" panose="020B0604030504040204" pitchFamily="34" charset="-120"/>
              </a:rPr>
              <a:t>u v (1 ≤ u, v ≤ N, u ≠ v)</a:t>
            </a: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代表火星人</a:t>
            </a:r>
            <a:r>
              <a:rPr lang="en-US" altLang="zh-TW"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u</a:t>
            </a: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會把</a:t>
            </a:r>
            <a:r>
              <a:rPr lang="en-US" altLang="zh-TW" dirty="0">
                <a:latin typeface="微軟正黑體" panose="020B0604030504040204" pitchFamily="34" charset="-120"/>
                <a:ea typeface="微軟正黑體" panose="020B0604030504040204" pitchFamily="34" charset="-120"/>
              </a:rPr>
              <a:t> email </a:t>
            </a:r>
            <a:r>
              <a:rPr lang="zh-TW" altLang="zh-TW" dirty="0">
                <a:latin typeface="微軟正黑體" panose="020B0604030504040204" pitchFamily="34" charset="-120"/>
                <a:ea typeface="微軟正黑體" panose="020B0604030504040204" pitchFamily="34" charset="-120"/>
              </a:rPr>
              <a:t>轉給火星人</a:t>
            </a:r>
            <a:r>
              <a:rPr lang="en-US" altLang="zh-TW"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v</a:t>
            </a:r>
            <a:r>
              <a:rPr lang="zh-TW" altLang="zh-TW" dirty="0">
                <a:latin typeface="微軟正黑體" panose="020B0604030504040204" pitchFamily="34" charset="-120"/>
                <a:ea typeface="微軟正黑體" panose="020B0604030504040204" pitchFamily="34" charset="-120"/>
              </a:rPr>
              <a:t>。</a:t>
            </a:r>
          </a:p>
          <a:p>
            <a:pPr marL="0" indent="0">
              <a:buNone/>
            </a:pPr>
            <a:endParaRPr lang="zh-TW" altLang="zh-TW" dirty="0">
              <a:latin typeface="微軟正黑體" panose="020B0604030504040204" pitchFamily="34" charset="-120"/>
              <a:ea typeface="微軟正黑體" panose="020B0604030504040204" pitchFamily="34" charset="-120"/>
            </a:endParaRPr>
          </a:p>
          <a:p>
            <a:endParaRPr lang="zh-TW" altLang="zh-TW" dirty="0"/>
          </a:p>
          <a:p>
            <a:pPr marL="0" indent="0">
              <a:buNone/>
            </a:pPr>
            <a:endParaRPr lang="en-US" altLang="zh-TW" dirty="0"/>
          </a:p>
          <a:p>
            <a:pPr marL="0" indent="0">
              <a:buNone/>
            </a:pPr>
            <a:endParaRPr lang="zh-TW" altLang="zh-TW" dirty="0"/>
          </a:p>
          <a:p>
            <a:endParaRPr lang="zh-TW" altLang="en-US" dirty="0"/>
          </a:p>
        </p:txBody>
      </p:sp>
    </p:spTree>
    <p:extLst>
      <p:ext uri="{BB962C8B-B14F-4D97-AF65-F5344CB8AC3E}">
        <p14:creationId xmlns:p14="http://schemas.microsoft.com/office/powerpoint/2010/main" val="86213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4D8F5754-7045-471C-87D8-55550AEFC944}"/>
              </a:ext>
            </a:extLst>
          </p:cNvPr>
          <p:cNvSpPr>
            <a:spLocks noGrp="1"/>
          </p:cNvSpPr>
          <p:nvPr>
            <p:ph idx="1"/>
          </p:nvPr>
        </p:nvSpPr>
        <p:spPr>
          <a:xfrm>
            <a:off x="715818" y="927253"/>
            <a:ext cx="10992274" cy="4643988"/>
          </a:xfrm>
        </p:spPr>
        <p:txBody>
          <a:bodyPr>
            <a:normAutofit/>
          </a:bodyPr>
          <a:lstStyle/>
          <a:p>
            <a:r>
              <a:rPr lang="en-US" altLang="zh-TW" sz="4300" b="1" dirty="0">
                <a:latin typeface="微軟正黑體" panose="020B0604030504040204" pitchFamily="34" charset="-120"/>
                <a:ea typeface="微軟正黑體" panose="020B0604030504040204" pitchFamily="34" charset="-120"/>
              </a:rPr>
              <a:t>Output</a:t>
            </a:r>
          </a:p>
          <a:p>
            <a:pPr marL="0" indent="0">
              <a:buNone/>
            </a:pPr>
            <a:r>
              <a:rPr lang="en-US" altLang="zh-TW" dirty="0"/>
              <a:t>For each case, print the case number and an integer m, where m is the Martian that the chieftain should send the initial email to. If there is more than one correct answer, output the smallest number.</a:t>
            </a:r>
            <a:endParaRPr lang="zh-TW" altLang="zh-TW" dirty="0"/>
          </a:p>
          <a:p>
            <a:pPr marL="0" indent="0">
              <a:buNone/>
            </a:pPr>
            <a:r>
              <a:rPr lang="en-US" altLang="zh-TW" dirty="0">
                <a:latin typeface="微軟正黑體" panose="020B0604030504040204" pitchFamily="34" charset="-120"/>
                <a:ea typeface="微軟正黑體" panose="020B0604030504040204" pitchFamily="34" charset="-120"/>
              </a:rPr>
              <a:t> </a:t>
            </a:r>
          </a:p>
          <a:p>
            <a:pPr marL="0" indent="0">
              <a:lnSpc>
                <a:spcPct val="100000"/>
              </a:lnSpc>
              <a:buNone/>
            </a:pPr>
            <a:r>
              <a:rPr lang="zh-TW" altLang="zh-TW" dirty="0">
                <a:latin typeface="微軟正黑體" panose="020B0604030504040204" pitchFamily="34" charset="-120"/>
                <a:ea typeface="微軟正黑體" panose="020B0604030504040204" pitchFamily="34" charset="-120"/>
              </a:rPr>
              <a:t>對於每筆測資，印出</a:t>
            </a:r>
            <a:r>
              <a:rPr lang="zh-TW" altLang="zh-TW" u="sng" dirty="0">
                <a:latin typeface="微軟正黑體" panose="020B0604030504040204" pitchFamily="34" charset="-120"/>
                <a:ea typeface="微軟正黑體" panose="020B0604030504040204" pitchFamily="34" charset="-120"/>
              </a:rPr>
              <a:t>測資編號</a:t>
            </a:r>
            <a:r>
              <a:rPr lang="zh-TW" altLang="zh-TW" dirty="0">
                <a:latin typeface="微軟正黑體" panose="020B0604030504040204" pitchFamily="34" charset="-120"/>
                <a:ea typeface="微軟正黑體" panose="020B0604030504040204" pitchFamily="34" charset="-120"/>
              </a:rPr>
              <a:t>及</a:t>
            </a:r>
            <a:r>
              <a:rPr lang="zh-TW" altLang="zh-TW" u="sng" dirty="0">
                <a:latin typeface="微軟正黑體" panose="020B0604030504040204" pitchFamily="34" charset="-120"/>
                <a:ea typeface="微軟正黑體" panose="020B0604030504040204" pitchFamily="34" charset="-120"/>
              </a:rPr>
              <a:t>一個整數</a:t>
            </a:r>
            <a:r>
              <a:rPr lang="en-US" altLang="zh-TW" u="sng" dirty="0">
                <a:latin typeface="微軟正黑體" panose="020B0604030504040204" pitchFamily="34" charset="-120"/>
                <a:ea typeface="微軟正黑體" panose="020B0604030504040204" pitchFamily="34" charset="-120"/>
              </a:rPr>
              <a:t> </a:t>
            </a:r>
            <a:r>
              <a:rPr lang="en-US" altLang="zh-TW" b="1" u="sng" dirty="0">
                <a:latin typeface="微軟正黑體" panose="020B0604030504040204" pitchFamily="34" charset="-120"/>
                <a:ea typeface="微軟正黑體" panose="020B0604030504040204" pitchFamily="34" charset="-120"/>
              </a:rPr>
              <a:t>m</a:t>
            </a:r>
            <a:r>
              <a:rPr lang="zh-TW" altLang="zh-TW" dirty="0">
                <a:latin typeface="微軟正黑體" panose="020B0604030504040204" pitchFamily="34" charset="-120"/>
                <a:ea typeface="微軟正黑體" panose="020B0604030504040204" pitchFamily="34" charset="-120"/>
              </a:rPr>
              <a:t>，代表酋長應該把初始郵件寄達的那個火星人。</a:t>
            </a:r>
            <a:endParaRPr lang="en-US" altLang="zh-TW" dirty="0">
              <a:latin typeface="微軟正黑體" panose="020B0604030504040204" pitchFamily="34" charset="-120"/>
              <a:ea typeface="微軟正黑體" panose="020B0604030504040204" pitchFamily="34" charset="-120"/>
            </a:endParaRPr>
          </a:p>
          <a:p>
            <a:pPr marL="0" indent="0">
              <a:lnSpc>
                <a:spcPct val="100000"/>
              </a:lnSpc>
              <a:buNone/>
            </a:pPr>
            <a:r>
              <a:rPr lang="zh-TW" altLang="zh-TW" dirty="0">
                <a:latin typeface="微軟正黑體" panose="020B0604030504040204" pitchFamily="34" charset="-120"/>
                <a:ea typeface="微軟正黑體" panose="020B0604030504040204" pitchFamily="34" charset="-120"/>
              </a:rPr>
              <a:t>如果正確答案不止一個，輸出</a:t>
            </a:r>
            <a:r>
              <a:rPr lang="zh-TW" altLang="zh-TW" u="sng" dirty="0">
                <a:latin typeface="微軟正黑體" panose="020B0604030504040204" pitchFamily="34" charset="-120"/>
                <a:ea typeface="微軟正黑體" panose="020B0604030504040204" pitchFamily="34" charset="-120"/>
              </a:rPr>
              <a:t>最小的</a:t>
            </a:r>
            <a:r>
              <a:rPr lang="zh-TW" altLang="zh-TW" dirty="0">
                <a:latin typeface="微軟正黑體" panose="020B0604030504040204" pitchFamily="34" charset="-120"/>
                <a:ea typeface="微軟正黑體" panose="020B0604030504040204" pitchFamily="34" charset="-120"/>
              </a:rPr>
              <a:t>數字。</a:t>
            </a:r>
          </a:p>
          <a:p>
            <a:pPr marL="0" indent="0">
              <a:buNone/>
            </a:pPr>
            <a:endParaRPr lang="zh-TW" altLang="zh-TW" dirty="0">
              <a:latin typeface="微軟正黑體" panose="020B0604030504040204" pitchFamily="34" charset="-120"/>
              <a:ea typeface="微軟正黑體" panose="020B0604030504040204" pitchFamily="34" charset="-120"/>
            </a:endParaRPr>
          </a:p>
          <a:p>
            <a:endParaRPr lang="zh-TW" altLang="zh-TW" dirty="0"/>
          </a:p>
          <a:p>
            <a:pPr marL="0" indent="0">
              <a:buNone/>
            </a:pPr>
            <a:endParaRPr lang="en-US" altLang="zh-TW" dirty="0"/>
          </a:p>
          <a:p>
            <a:pPr marL="0" indent="0">
              <a:buNone/>
            </a:pPr>
            <a:endParaRPr lang="zh-TW" altLang="zh-TW" dirty="0"/>
          </a:p>
          <a:p>
            <a:endParaRPr lang="zh-TW" altLang="en-US" dirty="0"/>
          </a:p>
        </p:txBody>
      </p:sp>
    </p:spTree>
    <p:extLst>
      <p:ext uri="{BB962C8B-B14F-4D97-AF65-F5344CB8AC3E}">
        <p14:creationId xmlns:p14="http://schemas.microsoft.com/office/powerpoint/2010/main" val="365304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8D6CC807-E957-4D7F-864B-72C770FF0151}"/>
              </a:ext>
            </a:extLst>
          </p:cNvPr>
          <p:cNvSpPr>
            <a:spLocks noGrp="1"/>
          </p:cNvSpPr>
          <p:nvPr>
            <p:ph idx="1"/>
          </p:nvPr>
        </p:nvSpPr>
        <p:spPr>
          <a:xfrm>
            <a:off x="1485961" y="570459"/>
            <a:ext cx="2925783" cy="6009450"/>
          </a:xfrm>
        </p:spPr>
        <p:txBody>
          <a:bodyPr>
            <a:normAutofit fontScale="62500" lnSpcReduction="20000"/>
          </a:bodyPr>
          <a:lstStyle/>
          <a:p>
            <a:r>
              <a:rPr lang="en-US" altLang="zh-TW" sz="5100" b="1" dirty="0"/>
              <a:t>Sample Input</a:t>
            </a:r>
            <a:endParaRPr lang="zh-TW" altLang="zh-TW" sz="5100" dirty="0"/>
          </a:p>
          <a:p>
            <a:pPr marL="0" indent="0">
              <a:buNone/>
            </a:pPr>
            <a:r>
              <a:rPr lang="en-US" altLang="zh-TW" sz="3200" dirty="0"/>
              <a:t>3</a:t>
            </a:r>
            <a:endParaRPr lang="zh-TW" altLang="zh-TW" sz="3200" dirty="0"/>
          </a:p>
          <a:p>
            <a:pPr marL="0" indent="0">
              <a:buNone/>
            </a:pPr>
            <a:r>
              <a:rPr lang="en-US" altLang="zh-TW" sz="3200" dirty="0"/>
              <a:t>3</a:t>
            </a:r>
            <a:endParaRPr lang="zh-TW" altLang="zh-TW" sz="3200" dirty="0"/>
          </a:p>
          <a:p>
            <a:pPr marL="0" indent="0">
              <a:buNone/>
            </a:pPr>
            <a:r>
              <a:rPr lang="en-US" altLang="zh-TW" sz="3200" dirty="0"/>
              <a:t>1 2</a:t>
            </a:r>
            <a:endParaRPr lang="zh-TW" altLang="zh-TW" sz="3200" dirty="0"/>
          </a:p>
          <a:p>
            <a:pPr marL="0" indent="0">
              <a:buNone/>
            </a:pPr>
            <a:r>
              <a:rPr lang="en-US" altLang="zh-TW" sz="3200" dirty="0"/>
              <a:t>2 3</a:t>
            </a:r>
            <a:endParaRPr lang="zh-TW" altLang="zh-TW" sz="3200" dirty="0"/>
          </a:p>
          <a:p>
            <a:pPr marL="0" indent="0">
              <a:buNone/>
            </a:pPr>
            <a:r>
              <a:rPr lang="en-US" altLang="zh-TW" sz="3200" dirty="0"/>
              <a:t>3 1</a:t>
            </a:r>
            <a:endParaRPr lang="zh-TW" altLang="zh-TW" sz="3200" dirty="0"/>
          </a:p>
          <a:p>
            <a:pPr marL="0" indent="0">
              <a:buNone/>
            </a:pPr>
            <a:r>
              <a:rPr lang="en-US" altLang="zh-TW" sz="3200" dirty="0"/>
              <a:t>4</a:t>
            </a:r>
            <a:endParaRPr lang="zh-TW" altLang="zh-TW" sz="3200" dirty="0"/>
          </a:p>
          <a:p>
            <a:pPr marL="0" indent="0">
              <a:buNone/>
            </a:pPr>
            <a:r>
              <a:rPr lang="en-US" altLang="zh-TW" sz="3200" dirty="0"/>
              <a:t>1 2</a:t>
            </a:r>
            <a:endParaRPr lang="zh-TW" altLang="zh-TW" sz="3200" dirty="0"/>
          </a:p>
          <a:p>
            <a:pPr marL="0" indent="0">
              <a:buNone/>
            </a:pPr>
            <a:r>
              <a:rPr lang="en-US" altLang="zh-TW" sz="3200" dirty="0"/>
              <a:t>2 1</a:t>
            </a:r>
            <a:endParaRPr lang="zh-TW" altLang="zh-TW" sz="3200" dirty="0"/>
          </a:p>
          <a:p>
            <a:pPr marL="0" indent="0">
              <a:buNone/>
            </a:pPr>
            <a:r>
              <a:rPr lang="en-US" altLang="zh-TW" sz="3200" dirty="0"/>
              <a:t>4 3</a:t>
            </a:r>
            <a:endParaRPr lang="zh-TW" altLang="zh-TW" sz="3200" dirty="0"/>
          </a:p>
          <a:p>
            <a:pPr marL="0" indent="0">
              <a:buNone/>
            </a:pPr>
            <a:r>
              <a:rPr lang="en-US" altLang="zh-TW" sz="3200" dirty="0"/>
              <a:t>3 2</a:t>
            </a:r>
            <a:endParaRPr lang="zh-TW" altLang="zh-TW" sz="3200" dirty="0"/>
          </a:p>
          <a:p>
            <a:pPr marL="0" indent="0">
              <a:buNone/>
            </a:pPr>
            <a:r>
              <a:rPr lang="en-US" altLang="zh-TW" sz="3200" dirty="0"/>
              <a:t>5</a:t>
            </a:r>
            <a:endParaRPr lang="zh-TW" altLang="zh-TW" sz="3200" dirty="0"/>
          </a:p>
          <a:p>
            <a:pPr marL="0" indent="0">
              <a:buNone/>
            </a:pPr>
            <a:r>
              <a:rPr lang="en-US" altLang="zh-TW" sz="3200" dirty="0"/>
              <a:t>1 2</a:t>
            </a:r>
            <a:endParaRPr lang="zh-TW" altLang="zh-TW" sz="3200" dirty="0"/>
          </a:p>
          <a:p>
            <a:pPr marL="0" indent="0">
              <a:buNone/>
            </a:pPr>
            <a:r>
              <a:rPr lang="en-US" altLang="zh-TW" sz="3200" dirty="0"/>
              <a:t>2 1</a:t>
            </a:r>
            <a:endParaRPr lang="zh-TW" altLang="zh-TW" sz="3200" dirty="0"/>
          </a:p>
          <a:p>
            <a:pPr marL="0" indent="0">
              <a:buNone/>
            </a:pPr>
            <a:r>
              <a:rPr lang="en-US" altLang="zh-TW" sz="3200" dirty="0"/>
              <a:t>5 3</a:t>
            </a:r>
            <a:endParaRPr lang="zh-TW" altLang="zh-TW" sz="3200" dirty="0"/>
          </a:p>
          <a:p>
            <a:pPr marL="0" indent="0">
              <a:buNone/>
            </a:pPr>
            <a:r>
              <a:rPr lang="en-US" altLang="zh-TW" sz="3200" dirty="0"/>
              <a:t>3 4</a:t>
            </a:r>
            <a:endParaRPr lang="zh-TW" altLang="zh-TW" sz="3200" dirty="0"/>
          </a:p>
          <a:p>
            <a:pPr marL="0" indent="0">
              <a:buNone/>
            </a:pPr>
            <a:r>
              <a:rPr lang="en-US" altLang="zh-TW" sz="3200" dirty="0"/>
              <a:t>4 5</a:t>
            </a:r>
            <a:endParaRPr lang="zh-TW" altLang="zh-TW" sz="3200" dirty="0"/>
          </a:p>
          <a:p>
            <a:endParaRPr lang="zh-TW" altLang="en-US" dirty="0"/>
          </a:p>
        </p:txBody>
      </p:sp>
      <p:sp>
        <p:nvSpPr>
          <p:cNvPr id="5" name="內容版面配置區 2">
            <a:extLst>
              <a:ext uri="{FF2B5EF4-FFF2-40B4-BE49-F238E27FC236}">
                <a16:creationId xmlns:a16="http://schemas.microsoft.com/office/drawing/2014/main" id="{837213C2-C7BE-45CA-B6A1-E7C74A379472}"/>
              </a:ext>
            </a:extLst>
          </p:cNvPr>
          <p:cNvSpPr txBox="1">
            <a:spLocks/>
          </p:cNvSpPr>
          <p:nvPr/>
        </p:nvSpPr>
        <p:spPr>
          <a:xfrm>
            <a:off x="5472545" y="570459"/>
            <a:ext cx="6719455" cy="5321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200" b="1" dirty="0"/>
              <a:t>Sample Output </a:t>
            </a:r>
            <a:endParaRPr lang="zh-TW" altLang="zh-TW" sz="3200" dirty="0"/>
          </a:p>
          <a:p>
            <a:pPr marL="0" indent="0">
              <a:buNone/>
            </a:pPr>
            <a:r>
              <a:rPr lang="en-US" altLang="zh-TW" dirty="0"/>
              <a:t>Case 1: 1</a:t>
            </a:r>
            <a:endParaRPr lang="zh-TW" altLang="zh-TW" dirty="0"/>
          </a:p>
          <a:p>
            <a:pPr marL="0" indent="0">
              <a:buNone/>
            </a:pPr>
            <a:r>
              <a:rPr lang="en-US" altLang="zh-TW" dirty="0"/>
              <a:t>Case 2: 4</a:t>
            </a:r>
            <a:endParaRPr lang="zh-TW" altLang="zh-TW" dirty="0"/>
          </a:p>
          <a:p>
            <a:pPr marL="0" indent="0">
              <a:buNone/>
            </a:pPr>
            <a:r>
              <a:rPr lang="en-US" altLang="zh-TW" dirty="0"/>
              <a:t>Case 3: 3</a:t>
            </a:r>
            <a:endParaRPr lang="zh-TW" altLang="zh-TW" dirty="0"/>
          </a:p>
          <a:p>
            <a:endParaRPr lang="zh-TW" altLang="en-US" dirty="0"/>
          </a:p>
        </p:txBody>
      </p:sp>
    </p:spTree>
    <p:extLst>
      <p:ext uri="{BB962C8B-B14F-4D97-AF65-F5344CB8AC3E}">
        <p14:creationId xmlns:p14="http://schemas.microsoft.com/office/powerpoint/2010/main" val="13688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CDA3BAD-6668-4EC2-AE88-5E78A5B7C916}"/>
              </a:ext>
            </a:extLst>
          </p:cNvPr>
          <p:cNvSpPr>
            <a:spLocks noGrp="1"/>
          </p:cNvSpPr>
          <p:nvPr>
            <p:ph idx="1"/>
          </p:nvPr>
        </p:nvSpPr>
        <p:spPr/>
        <p:txBody>
          <a:bodyPr/>
          <a:lstStyle/>
          <a:p>
            <a:pPr marL="514350" lvl="0" indent="-514350">
              <a:lnSpc>
                <a:spcPct val="100000"/>
              </a:lnSpc>
              <a:buFont typeface="+mj-lt"/>
              <a:buAutoNum type="arabicPeriod"/>
            </a:pPr>
            <a:r>
              <a:rPr lang="zh-TW" altLang="zh-TW" dirty="0">
                <a:latin typeface="微軟正黑體" panose="020B0604030504040204" pitchFamily="34" charset="-120"/>
                <a:ea typeface="微軟正黑體" panose="020B0604030504040204" pitchFamily="34" charset="-120"/>
              </a:rPr>
              <a:t>使用遞迴函式追蹤信件的去向</a:t>
            </a:r>
          </a:p>
          <a:p>
            <a:pPr marL="514350" lvl="0" indent="-514350">
              <a:lnSpc>
                <a:spcPct val="100000"/>
              </a:lnSpc>
              <a:buFont typeface="+mj-lt"/>
              <a:buAutoNum type="arabicPeriod"/>
            </a:pPr>
            <a:r>
              <a:rPr lang="zh-TW" altLang="zh-TW" dirty="0">
                <a:latin typeface="微軟正黑體" panose="020B0604030504040204" pitchFamily="34" charset="-120"/>
                <a:ea typeface="微軟正黑體" panose="020B0604030504040204" pitchFamily="34" charset="-120"/>
              </a:rPr>
              <a:t>將信件接觸過的所有人記錄下來，以後</a:t>
            </a:r>
            <a:r>
              <a:rPr lang="zh-TW" altLang="zh-TW" u="sng" dirty="0">
                <a:latin typeface="微軟正黑體" panose="020B0604030504040204" pitchFamily="34" charset="-120"/>
                <a:ea typeface="微軟正黑體" panose="020B0604030504040204" pitchFamily="34" charset="-120"/>
              </a:rPr>
              <a:t>不對這些人追蹤信件</a:t>
            </a:r>
            <a:r>
              <a:rPr lang="zh-TW" altLang="zh-TW" dirty="0">
                <a:latin typeface="微軟正黑體" panose="020B0604030504040204" pitchFamily="34" charset="-120"/>
                <a:ea typeface="微軟正黑體" panose="020B0604030504040204" pitchFamily="34" charset="-120"/>
              </a:rPr>
              <a:t>，因為一號之後的人不可能寄的比一號還多，可以跳過他們</a:t>
            </a:r>
          </a:p>
          <a:p>
            <a:pPr marL="514350" lvl="0" indent="-514350">
              <a:lnSpc>
                <a:spcPct val="100000"/>
              </a:lnSpc>
              <a:buFont typeface="+mj-lt"/>
              <a:buAutoNum type="arabicPeriod"/>
            </a:pPr>
            <a:r>
              <a:rPr lang="zh-TW" altLang="zh-TW" dirty="0">
                <a:latin typeface="微軟正黑體" panose="020B0604030504040204" pitchFamily="34" charset="-120"/>
                <a:ea typeface="微軟正黑體" panose="020B0604030504040204" pitchFamily="34" charset="-120"/>
              </a:rPr>
              <a:t>排除步驟</a:t>
            </a:r>
            <a:r>
              <a:rPr lang="en-US" altLang="zh-TW" dirty="0">
                <a:latin typeface="微軟正黑體" panose="020B0604030504040204" pitchFamily="34" charset="-120"/>
                <a:ea typeface="微軟正黑體" panose="020B0604030504040204" pitchFamily="34" charset="-120"/>
              </a:rPr>
              <a:t>2</a:t>
            </a:r>
            <a:r>
              <a:rPr lang="zh-TW" altLang="zh-TW" dirty="0">
                <a:latin typeface="微軟正黑體" panose="020B0604030504040204" pitchFamily="34" charset="-120"/>
                <a:ea typeface="微軟正黑體" panose="020B0604030504040204" pitchFamily="34" charset="-120"/>
              </a:rPr>
              <a:t>記錄過的人，重複步驟</a:t>
            </a:r>
            <a:r>
              <a:rPr lang="en-US" altLang="zh-TW" dirty="0">
                <a:latin typeface="微軟正黑體" panose="020B0604030504040204" pitchFamily="34" charset="-120"/>
                <a:ea typeface="微軟正黑體" panose="020B0604030504040204" pitchFamily="34" charset="-120"/>
              </a:rPr>
              <a:t>1 2 3</a:t>
            </a:r>
            <a:endParaRPr lang="zh-TW" altLang="zh-TW" dirty="0">
              <a:latin typeface="微軟正黑體" panose="020B0604030504040204" pitchFamily="34" charset="-120"/>
              <a:ea typeface="微軟正黑體" panose="020B0604030504040204" pitchFamily="34" charset="-120"/>
            </a:endParaRPr>
          </a:p>
          <a:p>
            <a:endParaRPr lang="zh-TW" altLang="en-US" dirty="0"/>
          </a:p>
        </p:txBody>
      </p:sp>
      <p:sp>
        <p:nvSpPr>
          <p:cNvPr id="4" name="標題 1">
            <a:extLst>
              <a:ext uri="{FF2B5EF4-FFF2-40B4-BE49-F238E27FC236}">
                <a16:creationId xmlns:a16="http://schemas.microsoft.com/office/drawing/2014/main" id="{48D88C39-6655-4137-8DD8-4C1D5462B340}"/>
              </a:ext>
            </a:extLst>
          </p:cNvPr>
          <p:cNvSpPr>
            <a:spLocks noGrp="1"/>
          </p:cNvSpPr>
          <p:nvPr>
            <p:ph type="title"/>
          </p:nvPr>
        </p:nvSpPr>
        <p:spPr>
          <a:xfrm>
            <a:off x="845127" y="365760"/>
            <a:ext cx="10515600" cy="1325562"/>
          </a:xfrm>
        </p:spPr>
        <p:txBody>
          <a:bodyPr/>
          <a:lstStyle/>
          <a:p>
            <a:r>
              <a:rPr lang="zh-TW" altLang="en-US" dirty="0">
                <a:latin typeface="微軟正黑體" panose="020B0604030504040204" pitchFamily="34" charset="-120"/>
                <a:ea typeface="微軟正黑體" panose="020B0604030504040204" pitchFamily="34" charset="-120"/>
              </a:rPr>
              <a:t>解法</a:t>
            </a:r>
          </a:p>
        </p:txBody>
      </p:sp>
    </p:spTree>
    <p:extLst>
      <p:ext uri="{BB962C8B-B14F-4D97-AF65-F5344CB8AC3E}">
        <p14:creationId xmlns:p14="http://schemas.microsoft.com/office/powerpoint/2010/main" val="38491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CDA3BAD-6668-4EC2-AE88-5E78A5B7C916}"/>
              </a:ext>
            </a:extLst>
          </p:cNvPr>
          <p:cNvSpPr>
            <a:spLocks noGrp="1"/>
          </p:cNvSpPr>
          <p:nvPr>
            <p:ph idx="1"/>
          </p:nvPr>
        </p:nvSpPr>
        <p:spPr/>
        <p:txBody>
          <a:bodyPr/>
          <a:lstStyle/>
          <a:p>
            <a:pPr marL="514350" lvl="0" indent="-514350">
              <a:buFont typeface="+mj-lt"/>
              <a:buAutoNum type="arabicPeriod"/>
            </a:pPr>
            <a:r>
              <a:rPr lang="zh-TW" altLang="zh-TW" dirty="0">
                <a:latin typeface="微軟正黑體" panose="020B0604030504040204" pitchFamily="34" charset="-120"/>
                <a:ea typeface="微軟正黑體" panose="020B0604030504040204" pitchFamily="34" charset="-120"/>
              </a:rPr>
              <a:t>建立遞迴函式，不斷的找下一個會寄給誰，</a:t>
            </a:r>
          </a:p>
          <a:p>
            <a:pPr marL="0" indent="0">
              <a:buNone/>
            </a:pP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用陣列</a:t>
            </a:r>
            <a:r>
              <a:rPr lang="en-US" altLang="zh-TW" dirty="0" err="1">
                <a:latin typeface="微軟正黑體" panose="020B0604030504040204" pitchFamily="34" charset="-120"/>
                <a:ea typeface="微軟正黑體" panose="020B0604030504040204" pitchFamily="34" charset="-120"/>
              </a:rPr>
              <a:t>hasMail</a:t>
            </a:r>
            <a:r>
              <a:rPr lang="zh-TW" altLang="zh-TW" dirty="0">
                <a:latin typeface="微軟正黑體" panose="020B0604030504040204" pitchFamily="34" charset="-120"/>
                <a:ea typeface="微軟正黑體" panose="020B0604030504040204" pitchFamily="34" charset="-120"/>
              </a:rPr>
              <a:t>紀錄</a:t>
            </a:r>
            <a:r>
              <a:rPr lang="zh-TW" altLang="zh-TW" b="1" u="sng" dirty="0">
                <a:latin typeface="微軟正黑體" panose="020B0604030504040204" pitchFamily="34" charset="-120"/>
                <a:ea typeface="微軟正黑體" panose="020B0604030504040204" pitchFamily="34" charset="-120"/>
              </a:rPr>
              <a:t>這次</a:t>
            </a:r>
            <a:r>
              <a:rPr lang="zh-TW" altLang="zh-TW" dirty="0">
                <a:latin typeface="微軟正黑體" panose="020B0604030504040204" pitchFamily="34" charset="-120"/>
                <a:ea typeface="微軟正黑體" panose="020B0604030504040204" pitchFamily="34" charset="-120"/>
              </a:rPr>
              <a:t>已收過信的人，</a:t>
            </a:r>
          </a:p>
          <a:p>
            <a:pPr marL="0" indent="0">
              <a:buNone/>
            </a:pP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陣列</a:t>
            </a:r>
            <a:r>
              <a:rPr lang="en-US" altLang="zh-TW" dirty="0">
                <a:latin typeface="微軟正黑體" panose="020B0604030504040204" pitchFamily="34" charset="-120"/>
                <a:ea typeface="微軟正黑體" panose="020B0604030504040204" pitchFamily="34" charset="-120"/>
              </a:rPr>
              <a:t>done</a:t>
            </a:r>
            <a:r>
              <a:rPr lang="zh-TW" altLang="zh-TW" dirty="0">
                <a:latin typeface="微軟正黑體" panose="020B0604030504040204" pitchFamily="34" charset="-120"/>
                <a:ea typeface="微軟正黑體" panose="020B0604030504040204" pitchFamily="34" charset="-120"/>
              </a:rPr>
              <a:t>紀錄</a:t>
            </a:r>
            <a:r>
              <a:rPr lang="zh-TW" altLang="zh-TW" b="1" u="sng" dirty="0">
                <a:latin typeface="微軟正黑體" panose="020B0604030504040204" pitchFamily="34" charset="-120"/>
                <a:ea typeface="微軟正黑體" panose="020B0604030504040204" pitchFamily="34" charset="-120"/>
              </a:rPr>
              <a:t>所有</a:t>
            </a:r>
            <a:r>
              <a:rPr lang="zh-TW" altLang="zh-TW" dirty="0">
                <a:latin typeface="微軟正黑體" panose="020B0604030504040204" pitchFamily="34" charset="-120"/>
                <a:ea typeface="微軟正黑體" panose="020B0604030504040204" pitchFamily="34" charset="-120"/>
              </a:rPr>
              <a:t>曾經接觸信件的人，</a:t>
            </a:r>
          </a:p>
          <a:p>
            <a:pPr marL="0" indent="0">
              <a:buNone/>
            </a:pP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直到出現這次重複收信的人為止，回傳人數並比計較是否比目</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前多人數多，若是則更新寄出信的第一個人。</a:t>
            </a: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zh-TW" dirty="0">
              <a:latin typeface="微軟正黑體" panose="020B0604030504040204" pitchFamily="34" charset="-120"/>
              <a:ea typeface="微軟正黑體" panose="020B0604030504040204" pitchFamily="34" charset="-120"/>
            </a:endParaRPr>
          </a:p>
          <a:p>
            <a:pPr marL="0" lvl="0" indent="0">
              <a:buNone/>
            </a:pPr>
            <a:r>
              <a:rPr lang="en-US" altLang="zh-TW" dirty="0">
                <a:latin typeface="微軟正黑體" panose="020B0604030504040204" pitchFamily="34" charset="-120"/>
                <a:ea typeface="微軟正黑體" panose="020B0604030504040204" pitchFamily="34" charset="-120"/>
              </a:rPr>
              <a:t>2.  </a:t>
            </a:r>
            <a:r>
              <a:rPr lang="zh-TW" altLang="zh-TW" dirty="0">
                <a:latin typeface="微軟正黑體" panose="020B0604030504040204" pitchFamily="34" charset="-120"/>
                <a:ea typeface="微軟正黑體" panose="020B0604030504040204" pitchFamily="34" charset="-120"/>
              </a:rPr>
              <a:t>找到下一個沒接觸過信件的人</a:t>
            </a:r>
            <a:r>
              <a:rPr lang="en-US" altLang="zh-TW" dirty="0">
                <a:latin typeface="微軟正黑體" panose="020B0604030504040204" pitchFamily="34" charset="-120"/>
                <a:ea typeface="微軟正黑體" panose="020B0604030504040204" pitchFamily="34" charset="-120"/>
              </a:rPr>
              <a:t>(done</a:t>
            </a:r>
            <a:r>
              <a:rPr lang="zh-TW" altLang="zh-TW" dirty="0">
                <a:latin typeface="微軟正黑體" panose="020B0604030504040204" pitchFamily="34" charset="-120"/>
                <a:ea typeface="微軟正黑體" panose="020B0604030504040204" pitchFamily="34" charset="-120"/>
              </a:rPr>
              <a:t>沒有紀錄</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，重複</a:t>
            </a:r>
            <a:r>
              <a:rPr lang="en-US" altLang="zh-TW" dirty="0">
                <a:latin typeface="微軟正黑體" panose="020B0604030504040204" pitchFamily="34" charset="-120"/>
                <a:ea typeface="微軟正黑體" panose="020B0604030504040204" pitchFamily="34" charset="-120"/>
              </a:rPr>
              <a:t>1</a:t>
            </a:r>
            <a:endParaRPr lang="zh-TW" altLang="zh-TW" dirty="0">
              <a:latin typeface="微軟正黑體" panose="020B0604030504040204" pitchFamily="34" charset="-120"/>
              <a:ea typeface="微軟正黑體" panose="020B0604030504040204" pitchFamily="34" charset="-120"/>
            </a:endParaRPr>
          </a:p>
          <a:p>
            <a:endParaRPr lang="zh-TW" altLang="en-US" dirty="0"/>
          </a:p>
        </p:txBody>
      </p:sp>
      <p:sp>
        <p:nvSpPr>
          <p:cNvPr id="4" name="標題 1">
            <a:extLst>
              <a:ext uri="{FF2B5EF4-FFF2-40B4-BE49-F238E27FC236}">
                <a16:creationId xmlns:a16="http://schemas.microsoft.com/office/drawing/2014/main" id="{48D88C39-6655-4137-8DD8-4C1D5462B340}"/>
              </a:ext>
            </a:extLst>
          </p:cNvPr>
          <p:cNvSpPr>
            <a:spLocks noGrp="1"/>
          </p:cNvSpPr>
          <p:nvPr>
            <p:ph type="title"/>
          </p:nvPr>
        </p:nvSpPr>
        <p:spPr>
          <a:xfrm>
            <a:off x="845127" y="365760"/>
            <a:ext cx="10515600" cy="1325562"/>
          </a:xfrm>
        </p:spPr>
        <p:txBody>
          <a:bodyPr/>
          <a:lstStyle/>
          <a:p>
            <a:r>
              <a:rPr lang="zh-TW" altLang="en-US" dirty="0">
                <a:latin typeface="微軟正黑體" panose="020B0604030504040204" pitchFamily="34" charset="-120"/>
                <a:ea typeface="微軟正黑體" panose="020B0604030504040204" pitchFamily="34" charset="-120"/>
              </a:rPr>
              <a:t>解法範例</a:t>
            </a:r>
          </a:p>
        </p:txBody>
      </p:sp>
    </p:spTree>
    <p:extLst>
      <p:ext uri="{BB962C8B-B14F-4D97-AF65-F5344CB8AC3E}">
        <p14:creationId xmlns:p14="http://schemas.microsoft.com/office/powerpoint/2010/main" val="428628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CDA3BAD-6668-4EC2-AE88-5E78A5B7C916}"/>
              </a:ext>
            </a:extLst>
          </p:cNvPr>
          <p:cNvSpPr>
            <a:spLocks noGrp="1"/>
          </p:cNvSpPr>
          <p:nvPr>
            <p:ph idx="1"/>
          </p:nvPr>
        </p:nvSpPr>
        <p:spPr/>
        <p:txBody>
          <a:bodyPr/>
          <a:lstStyle/>
          <a:p>
            <a:pPr marL="0" lvl="0" indent="0">
              <a:buNone/>
            </a:pP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火星人編號不會照順序排</a:t>
            </a:r>
            <a:endParaRPr lang="en-US" altLang="zh-TW" dirty="0">
              <a:latin typeface="微軟正黑體" panose="020B0604030504040204" pitchFamily="34" charset="-120"/>
              <a:ea typeface="微軟正黑體" panose="020B0604030504040204" pitchFamily="34" charset="-120"/>
            </a:endParaRPr>
          </a:p>
          <a:p>
            <a:pPr marL="0" lvl="0" indent="0">
              <a:buNone/>
            </a:pPr>
            <a:r>
              <a:rPr lang="en-US" altLang="zh-TW" dirty="0">
                <a:latin typeface="微軟正黑體" panose="020B0604030504040204" pitchFamily="34" charset="-120"/>
                <a:ea typeface="微軟正黑體" panose="020B0604030504040204" pitchFamily="34" charset="-120"/>
              </a:rPr>
              <a:t>2.</a:t>
            </a:r>
            <a:r>
              <a:rPr lang="zh-TW" altLang="zh-TW" dirty="0">
                <a:latin typeface="微軟正黑體" panose="020B0604030504040204" pitchFamily="34" charset="-120"/>
                <a:ea typeface="微軟正黑體" panose="020B0604030504040204" pitchFamily="34" charset="-120"/>
              </a:rPr>
              <a:t>如果不排除接觸過信件的人，會超過時間</a:t>
            </a:r>
          </a:p>
          <a:p>
            <a:endParaRPr lang="zh-TW" altLang="en-US" dirty="0"/>
          </a:p>
        </p:txBody>
      </p:sp>
      <p:sp>
        <p:nvSpPr>
          <p:cNvPr id="4" name="標題 1">
            <a:extLst>
              <a:ext uri="{FF2B5EF4-FFF2-40B4-BE49-F238E27FC236}">
                <a16:creationId xmlns:a16="http://schemas.microsoft.com/office/drawing/2014/main" id="{48D88C39-6655-4137-8DD8-4C1D5462B340}"/>
              </a:ext>
            </a:extLst>
          </p:cNvPr>
          <p:cNvSpPr>
            <a:spLocks noGrp="1"/>
          </p:cNvSpPr>
          <p:nvPr>
            <p:ph type="title"/>
          </p:nvPr>
        </p:nvSpPr>
        <p:spPr>
          <a:xfrm>
            <a:off x="845127" y="365760"/>
            <a:ext cx="10515600" cy="1325562"/>
          </a:xfrm>
        </p:spPr>
        <p:txBody>
          <a:bodyPr/>
          <a:lstStyle/>
          <a:p>
            <a:r>
              <a:rPr lang="zh-TW" altLang="en-US" dirty="0">
                <a:latin typeface="微軟正黑體" panose="020B0604030504040204" pitchFamily="34" charset="-120"/>
                <a:ea typeface="微軟正黑體" panose="020B0604030504040204" pitchFamily="34" charset="-120"/>
              </a:rPr>
              <a:t>討論</a:t>
            </a:r>
          </a:p>
        </p:txBody>
      </p:sp>
      <p:pic>
        <p:nvPicPr>
          <p:cNvPr id="5" name="圖片 4">
            <a:extLst>
              <a:ext uri="{FF2B5EF4-FFF2-40B4-BE49-F238E27FC236}">
                <a16:creationId xmlns:a16="http://schemas.microsoft.com/office/drawing/2014/main" id="{112B44E7-AF39-4D26-81CB-46110D72A590}"/>
              </a:ext>
            </a:extLst>
          </p:cNvPr>
          <p:cNvPicPr/>
          <p:nvPr/>
        </p:nvPicPr>
        <p:blipFill>
          <a:blip r:embed="rId2">
            <a:extLst>
              <a:ext uri="{28A0092B-C50C-407E-A947-70E740481C1C}">
                <a14:useLocalDpi xmlns:a14="http://schemas.microsoft.com/office/drawing/2010/main" val="0"/>
              </a:ext>
            </a:extLst>
          </a:blip>
          <a:stretch>
            <a:fillRect/>
          </a:stretch>
        </p:blipFill>
        <p:spPr>
          <a:xfrm>
            <a:off x="1185542" y="3167041"/>
            <a:ext cx="10175185" cy="1668505"/>
          </a:xfrm>
          <a:prstGeom prst="rect">
            <a:avLst/>
          </a:prstGeom>
        </p:spPr>
      </p:pic>
    </p:spTree>
    <p:extLst>
      <p:ext uri="{BB962C8B-B14F-4D97-AF65-F5344CB8AC3E}">
        <p14:creationId xmlns:p14="http://schemas.microsoft.com/office/powerpoint/2010/main" val="25553552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578</Words>
  <Application>Microsoft Office PowerPoint</Application>
  <PresentationFormat>寬螢幕</PresentationFormat>
  <Paragraphs>120</Paragraphs>
  <Slides>11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微軟正黑體</vt:lpstr>
      <vt:lpstr>Arial</vt:lpstr>
      <vt:lpstr>Calibri</vt:lpstr>
      <vt:lpstr>Calibri Light</vt:lpstr>
      <vt:lpstr>Consolas</vt:lpstr>
      <vt:lpstr>Office 佈景主題</vt:lpstr>
      <vt:lpstr>UVA12442 - Forwarding Emails 難度:★★★☆☆ 使用語言:C++ 解題日期：2019年1月7日  </vt:lpstr>
      <vt:lpstr>PowerPoint 簡報</vt:lpstr>
      <vt:lpstr>PowerPoint 簡報</vt:lpstr>
      <vt:lpstr>PowerPoint 簡報</vt:lpstr>
      <vt:lpstr>PowerPoint 簡報</vt:lpstr>
      <vt:lpstr>PowerPoint 簡報</vt:lpstr>
      <vt:lpstr>解法</vt:lpstr>
      <vt:lpstr>解法範例</vt:lpstr>
      <vt:lpstr>討論</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UVA12442 - Forwarding Emails 難度:★★★☆☆ 使用語言:C++ 解題日期：2019年1月7日  </dc:title>
  <dc:creator>紫淇 陳</dc:creator>
  <cp:lastModifiedBy>紫淇 陳</cp:lastModifiedBy>
  <cp:revision>4</cp:revision>
  <dcterms:created xsi:type="dcterms:W3CDTF">2019-01-08T04:45:32Z</dcterms:created>
  <dcterms:modified xsi:type="dcterms:W3CDTF">2019-01-08T05:08:46Z</dcterms:modified>
</cp:coreProperties>
</file>