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43891200" cy="32918400"/>
  <p:notesSz cx="6858000" cy="9144000"/>
  <p:embeddedFontLst>
    <p:embeddedFont>
      <p:font typeface="Calibri" panose="020F0502020204030204" pitchFamily="34" charset="0"/>
      <p:regular r:id="rId3"/>
      <p:bold r:id="rId4"/>
      <p:italic r:id="rId5"/>
      <p:boldItalic r:id="rId6"/>
    </p:embeddedFont>
    <p:embeddedFont>
      <p:font typeface="IBM Plex Sans" panose="020B0503050203000203" pitchFamily="34" charset="0"/>
      <p:regular r:id="rId7"/>
      <p:bold r:id="rId8"/>
      <p:italic r:id="rId9"/>
      <p:boldItalic r:id="rId10"/>
    </p:embeddedFont>
    <p:embeddedFont>
      <p:font typeface="IBM Plex Sans Bold" panose="020B0803050203000203" charset="0"/>
      <p:regular r:id="rId11"/>
      <p:bold r:id="rId12"/>
    </p:embeddedFont>
    <p:embeddedFont>
      <p:font typeface="JetBrains Mono" panose="020B0604020202020204" charset="0"/>
      <p:regular r:id="rId13"/>
    </p:embeddedFont>
    <p:embeddedFont>
      <p:font typeface="Open Sans Bold" panose="020B060402020202020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E8790-DBBD-5EBF-5E9B-152EFAC1177F}" v="847" dt="2024-12-05T22:05:15.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9" d="100"/>
          <a:sy n="29" d="100"/>
        </p:scale>
        <p:origin x="-298" y="-229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font" Target="fonts/font13.fntdata"/><Relationship Id="rId10" Type="http://schemas.openxmlformats.org/officeDocument/2006/relationships/font" Target="fonts/font8.fntdata"/><Relationship Id="rId19"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43891200" cy="3976395"/>
            <a:chOff x="0" y="0"/>
            <a:chExt cx="4608306" cy="417497"/>
          </a:xfrm>
        </p:grpSpPr>
        <p:sp>
          <p:nvSpPr>
            <p:cNvPr id="4" name="Freeform 4"/>
            <p:cNvSpPr/>
            <p:nvPr/>
          </p:nvSpPr>
          <p:spPr>
            <a:xfrm>
              <a:off x="0" y="0"/>
              <a:ext cx="4608306" cy="417497"/>
            </a:xfrm>
            <a:custGeom>
              <a:avLst/>
              <a:gdLst/>
              <a:ahLst/>
              <a:cxnLst/>
              <a:rect l="l" t="t" r="r" b="b"/>
              <a:pathLst>
                <a:path w="4608306" h="417497">
                  <a:moveTo>
                    <a:pt x="0" y="0"/>
                  </a:moveTo>
                  <a:lnTo>
                    <a:pt x="4608306" y="0"/>
                  </a:lnTo>
                  <a:lnTo>
                    <a:pt x="4608306" y="417497"/>
                  </a:lnTo>
                  <a:lnTo>
                    <a:pt x="0" y="417497"/>
                  </a:lnTo>
                  <a:close/>
                </a:path>
              </a:pathLst>
            </a:custGeom>
            <a:solidFill>
              <a:srgbClr val="BA0C2F"/>
            </a:solidFill>
          </p:spPr>
        </p:sp>
      </p:grpSp>
      <p:sp>
        <p:nvSpPr>
          <p:cNvPr id="5" name="AutoShape 5"/>
          <p:cNvSpPr/>
          <p:nvPr/>
        </p:nvSpPr>
        <p:spPr>
          <a:xfrm>
            <a:off x="0" y="4281142"/>
            <a:ext cx="14436220" cy="0"/>
          </a:xfrm>
          <a:prstGeom prst="line">
            <a:avLst/>
          </a:prstGeom>
          <a:ln w="809625" cap="flat">
            <a:solidFill>
              <a:srgbClr val="BA0C2F"/>
            </a:solidFill>
            <a:prstDash val="solid"/>
            <a:headEnd type="none" w="sm" len="sm"/>
            <a:tailEnd type="none" w="sm" len="sm"/>
          </a:ln>
        </p:spPr>
      </p:sp>
      <p:sp>
        <p:nvSpPr>
          <p:cNvPr id="6" name="AutoShape 6"/>
          <p:cNvSpPr/>
          <p:nvPr/>
        </p:nvSpPr>
        <p:spPr>
          <a:xfrm>
            <a:off x="0" y="10712350"/>
            <a:ext cx="14436220" cy="0"/>
          </a:xfrm>
          <a:prstGeom prst="line">
            <a:avLst/>
          </a:prstGeom>
          <a:ln w="809625" cap="flat">
            <a:solidFill>
              <a:srgbClr val="BA0C2F"/>
            </a:solidFill>
            <a:prstDash val="solid"/>
            <a:headEnd type="none" w="sm" len="sm"/>
            <a:tailEnd type="none" w="sm" len="sm"/>
          </a:ln>
        </p:spPr>
      </p:sp>
      <p:sp>
        <p:nvSpPr>
          <p:cNvPr id="7" name="AutoShape 7"/>
          <p:cNvSpPr/>
          <p:nvPr/>
        </p:nvSpPr>
        <p:spPr>
          <a:xfrm>
            <a:off x="14422365" y="4281142"/>
            <a:ext cx="14436220" cy="0"/>
          </a:xfrm>
          <a:prstGeom prst="line">
            <a:avLst/>
          </a:prstGeom>
          <a:ln w="809625" cap="flat">
            <a:solidFill>
              <a:srgbClr val="BA0C2F"/>
            </a:solidFill>
            <a:prstDash val="solid"/>
            <a:headEnd type="none" w="sm" len="sm"/>
            <a:tailEnd type="none" w="sm" len="sm"/>
          </a:ln>
        </p:spPr>
      </p:sp>
      <p:sp>
        <p:nvSpPr>
          <p:cNvPr id="8" name="AutoShape 8"/>
          <p:cNvSpPr/>
          <p:nvPr/>
        </p:nvSpPr>
        <p:spPr>
          <a:xfrm>
            <a:off x="28862" y="21183600"/>
            <a:ext cx="14436220" cy="0"/>
          </a:xfrm>
          <a:prstGeom prst="line">
            <a:avLst/>
          </a:prstGeom>
          <a:ln w="809625" cap="flat">
            <a:solidFill>
              <a:srgbClr val="BA0C2F"/>
            </a:solidFill>
            <a:prstDash val="solid"/>
            <a:headEnd type="none" w="sm" len="sm"/>
            <a:tailEnd type="none" w="sm" len="sm"/>
          </a:ln>
        </p:spPr>
      </p:sp>
      <p:sp>
        <p:nvSpPr>
          <p:cNvPr id="9" name="AutoShape 9"/>
          <p:cNvSpPr/>
          <p:nvPr/>
        </p:nvSpPr>
        <p:spPr>
          <a:xfrm>
            <a:off x="28270200" y="4281141"/>
            <a:ext cx="15621000" cy="21005"/>
          </a:xfrm>
          <a:prstGeom prst="line">
            <a:avLst/>
          </a:prstGeom>
          <a:ln w="809625" cap="flat">
            <a:solidFill>
              <a:srgbClr val="BA0C2F"/>
            </a:solidFill>
            <a:prstDash val="solid"/>
            <a:headEnd type="none" w="sm" len="sm"/>
            <a:tailEnd type="none" w="sm" len="sm"/>
          </a:ln>
        </p:spPr>
      </p:sp>
      <p:sp>
        <p:nvSpPr>
          <p:cNvPr id="10" name="AutoShape 10"/>
          <p:cNvSpPr/>
          <p:nvPr/>
        </p:nvSpPr>
        <p:spPr>
          <a:xfrm>
            <a:off x="29552706" y="28048624"/>
            <a:ext cx="14499705" cy="0"/>
          </a:xfrm>
          <a:prstGeom prst="line">
            <a:avLst/>
          </a:prstGeom>
          <a:ln w="809625" cap="flat">
            <a:solidFill>
              <a:srgbClr val="BA0C2F"/>
            </a:solidFill>
            <a:prstDash val="solid"/>
            <a:headEnd type="none" w="sm" len="sm"/>
            <a:tailEnd type="none" w="sm" len="sm"/>
          </a:ln>
        </p:spPr>
      </p:sp>
      <p:sp>
        <p:nvSpPr>
          <p:cNvPr id="11" name="AutoShape 11"/>
          <p:cNvSpPr/>
          <p:nvPr/>
        </p:nvSpPr>
        <p:spPr>
          <a:xfrm>
            <a:off x="29391495" y="17465866"/>
            <a:ext cx="14499705" cy="0"/>
          </a:xfrm>
          <a:prstGeom prst="line">
            <a:avLst/>
          </a:prstGeom>
          <a:ln w="809625" cap="flat">
            <a:solidFill>
              <a:srgbClr val="BA0C2F"/>
            </a:solidFill>
            <a:prstDash val="solid"/>
            <a:headEnd type="none" w="sm" len="sm"/>
            <a:tailEnd type="none" w="sm" len="sm"/>
          </a:ln>
        </p:spPr>
      </p:sp>
      <p:sp>
        <p:nvSpPr>
          <p:cNvPr id="12" name="TextBox 12"/>
          <p:cNvSpPr txBox="1"/>
          <p:nvPr/>
        </p:nvSpPr>
        <p:spPr>
          <a:xfrm>
            <a:off x="0" y="2980764"/>
            <a:ext cx="43891200" cy="669925"/>
          </a:xfrm>
          <a:prstGeom prst="rect">
            <a:avLst/>
          </a:prstGeom>
        </p:spPr>
        <p:txBody>
          <a:bodyPr lIns="0" tIns="0" rIns="0" bIns="0" rtlCol="0" anchor="t">
            <a:spAutoFit/>
          </a:bodyPr>
          <a:lstStyle/>
          <a:p>
            <a:pPr algn="ctr">
              <a:lnSpc>
                <a:spcPts val="5599"/>
              </a:lnSpc>
            </a:pPr>
            <a:r>
              <a:rPr lang="en-US" sz="3999" spc="147" dirty="0">
                <a:solidFill>
                  <a:srgbClr val="FFFFFF"/>
                </a:solidFill>
                <a:latin typeface="JetBrains Mono"/>
                <a:ea typeface="JetBrains Mono"/>
                <a:cs typeface="JetBrains Mono"/>
                <a:sym typeface="JetBrains Mono"/>
              </a:rPr>
              <a:t>Bennett, Caleb; Davis, </a:t>
            </a:r>
            <a:r>
              <a:rPr lang="en-US" sz="3999" spc="147" dirty="0" err="1">
                <a:solidFill>
                  <a:srgbClr val="FFFFFF"/>
                </a:solidFill>
                <a:latin typeface="JetBrains Mono"/>
                <a:ea typeface="JetBrains Mono"/>
                <a:cs typeface="JetBrains Mono"/>
                <a:sym typeface="JetBrains Mono"/>
              </a:rPr>
              <a:t>Laniyah</a:t>
            </a:r>
            <a:endParaRPr lang="en-US" sz="3999" spc="147" dirty="0">
              <a:solidFill>
                <a:srgbClr val="FFFFFF"/>
              </a:solidFill>
              <a:latin typeface="JetBrains Mono"/>
              <a:ea typeface="JetBrains Mono"/>
              <a:cs typeface="JetBrains Mono"/>
              <a:sym typeface="JetBrains Mono"/>
            </a:endParaRPr>
          </a:p>
        </p:txBody>
      </p:sp>
      <p:sp>
        <p:nvSpPr>
          <p:cNvPr id="13" name="TextBox 13"/>
          <p:cNvSpPr txBox="1"/>
          <p:nvPr/>
        </p:nvSpPr>
        <p:spPr>
          <a:xfrm>
            <a:off x="-52085" y="1180537"/>
            <a:ext cx="43891200" cy="1257302"/>
          </a:xfrm>
          <a:prstGeom prst="rect">
            <a:avLst/>
          </a:prstGeom>
        </p:spPr>
        <p:txBody>
          <a:bodyPr lIns="0" tIns="0" rIns="0" bIns="0" rtlCol="0" anchor="t">
            <a:spAutoFit/>
          </a:bodyPr>
          <a:lstStyle/>
          <a:p>
            <a:pPr algn="ctr">
              <a:lnSpc>
                <a:spcPts val="10274"/>
              </a:lnSpc>
            </a:pPr>
            <a:r>
              <a:rPr lang="en-US" sz="7499" b="1" spc="112" dirty="0">
                <a:solidFill>
                  <a:srgbClr val="FFFFFF"/>
                </a:solidFill>
                <a:latin typeface="Open Sans Bold"/>
                <a:ea typeface="Open Sans Bold"/>
                <a:cs typeface="Open Sans Bold"/>
                <a:sym typeface="Open Sans Bold"/>
              </a:rPr>
              <a:t>Color Combo</a:t>
            </a:r>
          </a:p>
        </p:txBody>
      </p:sp>
      <p:sp>
        <p:nvSpPr>
          <p:cNvPr id="14" name="Freeform 14"/>
          <p:cNvSpPr/>
          <p:nvPr/>
        </p:nvSpPr>
        <p:spPr>
          <a:xfrm>
            <a:off x="272215" y="230406"/>
            <a:ext cx="3648786" cy="3515584"/>
          </a:xfrm>
          <a:custGeom>
            <a:avLst/>
            <a:gdLst/>
            <a:ahLst/>
            <a:cxnLst/>
            <a:rect l="l" t="t" r="r" b="b"/>
            <a:pathLst>
              <a:path w="3648786" h="3515584">
                <a:moveTo>
                  <a:pt x="0" y="0"/>
                </a:moveTo>
                <a:lnTo>
                  <a:pt x="3648786" y="0"/>
                </a:lnTo>
                <a:lnTo>
                  <a:pt x="3648786" y="3515584"/>
                </a:lnTo>
                <a:lnTo>
                  <a:pt x="0" y="3515584"/>
                </a:lnTo>
                <a:lnTo>
                  <a:pt x="0" y="0"/>
                </a:lnTo>
                <a:close/>
              </a:path>
            </a:pathLst>
          </a:custGeom>
          <a:blipFill>
            <a:blip r:embed="rId2"/>
            <a:stretch>
              <a:fillRect l="-181" r="-181"/>
            </a:stretch>
          </a:blipFill>
        </p:spPr>
      </p:sp>
      <p:sp>
        <p:nvSpPr>
          <p:cNvPr id="15" name="Freeform 15"/>
          <p:cNvSpPr/>
          <p:nvPr/>
        </p:nvSpPr>
        <p:spPr>
          <a:xfrm>
            <a:off x="40000516" y="230406"/>
            <a:ext cx="3648786" cy="3515584"/>
          </a:xfrm>
          <a:custGeom>
            <a:avLst/>
            <a:gdLst/>
            <a:ahLst/>
            <a:cxnLst/>
            <a:rect l="l" t="t" r="r" b="b"/>
            <a:pathLst>
              <a:path w="3648786" h="3515584">
                <a:moveTo>
                  <a:pt x="0" y="0"/>
                </a:moveTo>
                <a:lnTo>
                  <a:pt x="3648786" y="0"/>
                </a:lnTo>
                <a:lnTo>
                  <a:pt x="3648786" y="3515584"/>
                </a:lnTo>
                <a:lnTo>
                  <a:pt x="0" y="3515584"/>
                </a:lnTo>
                <a:lnTo>
                  <a:pt x="0" y="0"/>
                </a:lnTo>
                <a:close/>
              </a:path>
            </a:pathLst>
          </a:custGeom>
          <a:blipFill>
            <a:blip r:embed="rId2"/>
            <a:stretch>
              <a:fillRect l="-181" r="-181"/>
            </a:stretch>
          </a:blipFill>
        </p:spPr>
      </p:sp>
      <p:sp>
        <p:nvSpPr>
          <p:cNvPr id="16" name="Freeform 16"/>
          <p:cNvSpPr/>
          <p:nvPr/>
        </p:nvSpPr>
        <p:spPr>
          <a:xfrm>
            <a:off x="38408803" y="30432929"/>
            <a:ext cx="5269101" cy="2335968"/>
          </a:xfrm>
          <a:custGeom>
            <a:avLst/>
            <a:gdLst/>
            <a:ahLst/>
            <a:cxnLst/>
            <a:rect l="l" t="t" r="r" b="b"/>
            <a:pathLst>
              <a:path w="5269101" h="2335968">
                <a:moveTo>
                  <a:pt x="0" y="0"/>
                </a:moveTo>
                <a:lnTo>
                  <a:pt x="5269101" y="0"/>
                </a:lnTo>
                <a:lnTo>
                  <a:pt x="5269101" y="2335968"/>
                </a:lnTo>
                <a:lnTo>
                  <a:pt x="0" y="2335968"/>
                </a:lnTo>
                <a:lnTo>
                  <a:pt x="0" y="0"/>
                </a:lnTo>
                <a:close/>
              </a:path>
            </a:pathLst>
          </a:custGeom>
          <a:blipFill>
            <a:blip r:embed="rId3"/>
            <a:stretch>
              <a:fillRect/>
            </a:stretch>
          </a:blipFill>
        </p:spPr>
      </p:sp>
      <p:sp>
        <p:nvSpPr>
          <p:cNvPr id="20" name="TextBox 20"/>
          <p:cNvSpPr txBox="1"/>
          <p:nvPr/>
        </p:nvSpPr>
        <p:spPr>
          <a:xfrm>
            <a:off x="29743160" y="28796336"/>
            <a:ext cx="14095955" cy="1143483"/>
          </a:xfrm>
          <a:prstGeom prst="rect">
            <a:avLst/>
          </a:prstGeom>
        </p:spPr>
        <p:txBody>
          <a:bodyPr lIns="0" tIns="0" rIns="0" bIns="0" rtlCol="0" anchor="t">
            <a:spAutoFit/>
          </a:bodyPr>
          <a:lstStyle/>
          <a:p>
            <a:pPr algn="just">
              <a:lnSpc>
                <a:spcPts val="4561"/>
              </a:lnSpc>
            </a:pPr>
            <a:r>
              <a:rPr lang="en-US" sz="3804" spc="-49">
                <a:solidFill>
                  <a:srgbClr val="000000"/>
                </a:solidFill>
                <a:latin typeface="IBM Plex Sans"/>
                <a:ea typeface="IBM Plex Sans"/>
                <a:cs typeface="IBM Plex Sans"/>
                <a:sym typeface="IBM Plex Sans"/>
              </a:rPr>
              <a:t>We thank Dr. Hoan Ngo for his guidance and support on this project.</a:t>
            </a:r>
          </a:p>
        </p:txBody>
      </p:sp>
      <p:sp>
        <p:nvSpPr>
          <p:cNvPr id="21" name="TextBox 21"/>
          <p:cNvSpPr txBox="1"/>
          <p:nvPr/>
        </p:nvSpPr>
        <p:spPr>
          <a:xfrm>
            <a:off x="29595230" y="18980393"/>
            <a:ext cx="14003966" cy="5879110"/>
          </a:xfrm>
          <a:prstGeom prst="rect">
            <a:avLst/>
          </a:prstGeom>
        </p:spPr>
        <p:txBody>
          <a:bodyPr wrap="square" lIns="0" tIns="0" rIns="0" bIns="0" rtlCol="0" anchor="t">
            <a:spAutoFit/>
          </a:bodyPr>
          <a:lstStyle/>
          <a:p>
            <a:pPr algn="just">
              <a:lnSpc>
                <a:spcPts val="4561"/>
              </a:lnSpc>
            </a:pPr>
            <a:r>
              <a:rPr lang="en-US" sz="3800" spc="-49" dirty="0">
                <a:solidFill>
                  <a:srgbClr val="000000"/>
                </a:solidFill>
                <a:latin typeface="IBM Plex Sans"/>
                <a:ea typeface="IBM Plex Sans"/>
                <a:cs typeface="IBM Plex Sans"/>
                <a:sym typeface="IBM Plex Sans"/>
              </a:rPr>
              <a:t>After thoroughly testing, we can comfortably say that our portable memorization game has been successfully designed and  implemented.  The players could follow the sequence of flashing-colored LEDs by pushing the correct buttons. We are currently working through some issues the LCD display. Nevertheless, the device ran smoothly with the Raspberry Pi Pico as the main processor. </a:t>
            </a:r>
            <a:endParaRPr lang="en-US" sz="3800" spc="-49" dirty="0">
              <a:solidFill>
                <a:srgbClr val="000000"/>
              </a:solidFill>
              <a:latin typeface="IBM Plex Sans"/>
              <a:ea typeface="Calibri"/>
              <a:cs typeface="Calibri"/>
            </a:endParaRPr>
          </a:p>
          <a:p>
            <a:pPr algn="just">
              <a:lnSpc>
                <a:spcPts val="4561"/>
              </a:lnSpc>
            </a:pPr>
            <a:endParaRPr lang="en-US" sz="3800" spc="-49" dirty="0">
              <a:solidFill>
                <a:srgbClr val="000000"/>
              </a:solidFill>
              <a:latin typeface="IBM Plex Sans"/>
              <a:ea typeface="IBM Plex Sans"/>
              <a:cs typeface="IBM Plex Sans"/>
            </a:endParaRPr>
          </a:p>
          <a:p>
            <a:pPr algn="just">
              <a:lnSpc>
                <a:spcPts val="4561"/>
              </a:lnSpc>
            </a:pPr>
            <a:r>
              <a:rPr lang="en-US" sz="3800" spc="-49" dirty="0">
                <a:solidFill>
                  <a:srgbClr val="000000"/>
                </a:solidFill>
                <a:latin typeface="IBM Plex Sans"/>
                <a:ea typeface="IBM Plex Sans"/>
                <a:cs typeface="IBM Plex Sans"/>
              </a:rPr>
              <a:t>The game successfully replicated the classic "Simon" concept, creating an entertaining and engaging experience.  </a:t>
            </a:r>
            <a:endParaRPr lang="en-US" dirty="0"/>
          </a:p>
        </p:txBody>
      </p:sp>
      <p:sp>
        <p:nvSpPr>
          <p:cNvPr id="22" name="TextBox 22"/>
          <p:cNvSpPr txBox="1"/>
          <p:nvPr/>
        </p:nvSpPr>
        <p:spPr>
          <a:xfrm>
            <a:off x="29552706" y="27624761"/>
            <a:ext cx="14499705" cy="71247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Acknowledgements</a:t>
            </a:r>
          </a:p>
        </p:txBody>
      </p:sp>
      <p:sp>
        <p:nvSpPr>
          <p:cNvPr id="23" name="TextBox 23"/>
          <p:cNvSpPr txBox="1"/>
          <p:nvPr/>
        </p:nvSpPr>
        <p:spPr>
          <a:xfrm>
            <a:off x="637814" y="5414068"/>
            <a:ext cx="13490239" cy="4311245"/>
          </a:xfrm>
          <a:prstGeom prst="rect">
            <a:avLst/>
          </a:prstGeom>
        </p:spPr>
        <p:txBody>
          <a:bodyPr wrap="square" lIns="0" tIns="0" rIns="0" bIns="0" rtlCol="0" anchor="t">
            <a:spAutoFit/>
          </a:bodyPr>
          <a:lstStyle/>
          <a:p>
            <a:pPr marL="0" marR="0">
              <a:lnSpc>
                <a:spcPct val="107000"/>
              </a:lnSpc>
              <a:spcBef>
                <a:spcPts val="0"/>
              </a:spcBef>
              <a:spcAft>
                <a:spcPts val="800"/>
              </a:spcAft>
            </a:pPr>
            <a:r>
              <a:rPr lang="en-US" sz="4400" dirty="0">
                <a:effectLst/>
                <a:latin typeface="Times New Roman" panose="02020603050405020304" pitchFamily="18" charset="0"/>
                <a:ea typeface="Yu Mincho" panose="02020400000000000000" pitchFamily="18" charset="-128"/>
                <a:cs typeface="Times New Roman" panose="02020603050405020304" pitchFamily="18" charset="0"/>
              </a:rPr>
              <a:t>	We made a portable color memorization game where the players must remember the sequence of the flashing colors in the correct order. It is based off a popular portable toy in the late 70’s  called “Simon”. Ours inc</a:t>
            </a:r>
            <a:r>
              <a:rPr lang="en-US" sz="4400" dirty="0">
                <a:latin typeface="Times New Roman" panose="02020603050405020304" pitchFamily="18" charset="0"/>
                <a:ea typeface="Yu Mincho" panose="02020400000000000000" pitchFamily="18" charset="-128"/>
                <a:cs typeface="Times New Roman" panose="02020603050405020304" pitchFamily="18" charset="0"/>
              </a:rPr>
              <a:t>lude an LCD screen where you can keep track of your current score, while also displaying the high score before the game starts. </a:t>
            </a:r>
            <a:endParaRPr lang="en-US" sz="44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24" name="TextBox 24"/>
          <p:cNvSpPr txBox="1"/>
          <p:nvPr/>
        </p:nvSpPr>
        <p:spPr>
          <a:xfrm>
            <a:off x="0" y="3916012"/>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Abstract</a:t>
            </a:r>
          </a:p>
        </p:txBody>
      </p:sp>
      <p:sp>
        <p:nvSpPr>
          <p:cNvPr id="25" name="TextBox 25"/>
          <p:cNvSpPr txBox="1"/>
          <p:nvPr/>
        </p:nvSpPr>
        <p:spPr>
          <a:xfrm>
            <a:off x="14422365" y="3882577"/>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Models</a:t>
            </a:r>
          </a:p>
        </p:txBody>
      </p:sp>
      <p:sp>
        <p:nvSpPr>
          <p:cNvPr id="26" name="TextBox 26"/>
          <p:cNvSpPr txBox="1"/>
          <p:nvPr/>
        </p:nvSpPr>
        <p:spPr>
          <a:xfrm>
            <a:off x="0" y="10318071"/>
            <a:ext cx="14436220" cy="1455420"/>
          </a:xfrm>
          <a:prstGeom prst="rect">
            <a:avLst/>
          </a:prstGeom>
        </p:spPr>
        <p:txBody>
          <a:bodyPr lIns="0" tIns="0" rIns="0" bIns="0" rtlCol="0" anchor="t">
            <a:spAutoFit/>
          </a:bodyPr>
          <a:lstStyle/>
          <a:p>
            <a:pPr algn="ctr">
              <a:lnSpc>
                <a:spcPts val="5880"/>
              </a:lnSpc>
            </a:pPr>
            <a:r>
              <a:rPr lang="en-US" sz="4200" b="1" spc="63">
                <a:solidFill>
                  <a:srgbClr val="FFFFFF"/>
                </a:solidFill>
                <a:latin typeface="Open Sans Bold"/>
                <a:ea typeface="Open Sans Bold"/>
                <a:cs typeface="Open Sans Bold"/>
                <a:sym typeface="Open Sans Bold"/>
              </a:rPr>
              <a:t>Components</a:t>
            </a:r>
          </a:p>
          <a:p>
            <a:pPr algn="ctr">
              <a:lnSpc>
                <a:spcPts val="5880"/>
              </a:lnSpc>
            </a:pPr>
            <a:endParaRPr lang="en-US" sz="4200" b="1" spc="63">
              <a:solidFill>
                <a:srgbClr val="FFFFFF"/>
              </a:solidFill>
              <a:latin typeface="Open Sans Bold"/>
              <a:ea typeface="Open Sans Bold"/>
              <a:cs typeface="Open Sans Bold"/>
              <a:sym typeface="Open Sans Bold"/>
            </a:endParaRPr>
          </a:p>
        </p:txBody>
      </p:sp>
      <p:sp>
        <p:nvSpPr>
          <p:cNvPr id="27" name="TextBox 27"/>
          <p:cNvSpPr txBox="1"/>
          <p:nvPr/>
        </p:nvSpPr>
        <p:spPr>
          <a:xfrm>
            <a:off x="-265893" y="20827365"/>
            <a:ext cx="14436220"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Methods and Overview</a:t>
            </a:r>
          </a:p>
        </p:txBody>
      </p:sp>
      <p:sp>
        <p:nvSpPr>
          <p:cNvPr id="28" name="TextBox 28"/>
          <p:cNvSpPr txBox="1"/>
          <p:nvPr/>
        </p:nvSpPr>
        <p:spPr>
          <a:xfrm>
            <a:off x="-177153" y="11450996"/>
            <a:ext cx="14428939" cy="8824916"/>
          </a:xfrm>
          <a:prstGeom prst="rect">
            <a:avLst/>
          </a:prstGeom>
        </p:spPr>
        <p:txBody>
          <a:bodyPr lIns="0" tIns="0" rIns="0" bIns="0" rtlCol="0" anchor="t">
            <a:spAutoFit/>
          </a:bodyPr>
          <a:lstStyle/>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5 Buttons  (~8.99 USD)</a:t>
            </a:r>
          </a:p>
          <a:p>
            <a:pPr marL="982142" lvl="1" indent="-571500" algn="l">
              <a:lnSpc>
                <a:spcPts val="4561"/>
              </a:lnSpc>
              <a:buFont typeface="Courier New" panose="02070309020205020404" pitchFamily="49" charset="0"/>
              <a:buChar char="o"/>
            </a:pPr>
            <a:r>
              <a:rPr lang="en-US" sz="3804" spc="-49" dirty="0">
                <a:solidFill>
                  <a:srgbClr val="000000"/>
                </a:solidFill>
                <a:latin typeface="IBM Plex Sans"/>
                <a:ea typeface="IBM Plex Sans"/>
                <a:cs typeface="IBM Plex Sans"/>
                <a:sym typeface="IBM Plex Sans"/>
              </a:rPr>
              <a:t>Includes 5 colored buttons:  Red, Blue, Yellow, and Green and a buzzer. </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4 LEDs(~8.99 USD)</a:t>
            </a:r>
          </a:p>
          <a:p>
            <a:pPr marL="982142" lvl="1" indent="-571500" algn="l">
              <a:lnSpc>
                <a:spcPts val="4561"/>
              </a:lnSpc>
              <a:buFont typeface="Courier New" panose="02070309020205020404" pitchFamily="49" charset="0"/>
              <a:buChar char="o"/>
            </a:pPr>
            <a:r>
              <a:rPr lang="en-US" sz="3804" b="1" spc="-49" dirty="0">
                <a:solidFill>
                  <a:srgbClr val="000000"/>
                </a:solidFill>
                <a:latin typeface="IBM Plex Sans Bold"/>
                <a:ea typeface="IBM Plex Sans"/>
                <a:cs typeface="IBM Plex Sans"/>
                <a:sym typeface="IBM Plex Sans Bold"/>
              </a:rPr>
              <a:t> </a:t>
            </a:r>
            <a:r>
              <a:rPr lang="en-US" sz="3804" spc="-49" dirty="0">
                <a:solidFill>
                  <a:srgbClr val="000000"/>
                </a:solidFill>
                <a:latin typeface="IBM Plex Sans"/>
                <a:ea typeface="IBM Plex Sans"/>
                <a:cs typeface="IBM Plex Sans"/>
                <a:sym typeface="IBM Plex Sans"/>
              </a:rPr>
              <a:t>Colored Red, Blue, Yellow, and Green</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Battery Connector (23.99 USD)</a:t>
            </a:r>
          </a:p>
          <a:p>
            <a:pPr marL="982142" lvl="1" indent="-571500" algn="l">
              <a:lnSpc>
                <a:spcPts val="4561"/>
              </a:lnSpc>
              <a:buFont typeface="Courier New" panose="02070309020205020404" pitchFamily="49" charset="0"/>
              <a:buChar char="o"/>
            </a:pPr>
            <a:r>
              <a:rPr lang="en-US" sz="3804" spc="-49" dirty="0">
                <a:solidFill>
                  <a:srgbClr val="000000"/>
                </a:solidFill>
                <a:latin typeface="IBM Plex Sans"/>
                <a:ea typeface="IBM Plex Sans"/>
                <a:cs typeface="IBM Plex Sans"/>
                <a:sym typeface="IBM Plex Sans"/>
              </a:rPr>
              <a:t>An easy to purchase and install power source.</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LCD Screen(~6.99 USD)</a:t>
            </a:r>
          </a:p>
          <a:p>
            <a:pPr marL="821285" lvl="1" indent="-410643" algn="l">
              <a:lnSpc>
                <a:spcPts val="4561"/>
              </a:lnSpc>
              <a:buFont typeface="Courier New" panose="02070309020205020404" pitchFamily="49" charset="0"/>
              <a:buChar char="o"/>
            </a:pPr>
            <a:r>
              <a:rPr lang="en-US" sz="3800" dirty="0">
                <a:latin typeface="IBM Plex Sans" panose="020B0503050203000203" pitchFamily="34" charset="0"/>
                <a:sym typeface="IBM Plex Sans"/>
              </a:rPr>
              <a:t>To display the current  and highest score.</a:t>
            </a: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Breadboard(~ .30c )</a:t>
            </a:r>
          </a:p>
          <a:p>
            <a:pPr marL="982142" lvl="1" indent="-571500" algn="l">
              <a:lnSpc>
                <a:spcPts val="4561"/>
              </a:lnSpc>
              <a:buFont typeface="Courier New" panose="02070309020205020404" pitchFamily="49" charset="0"/>
              <a:buChar char="o"/>
            </a:pPr>
            <a:r>
              <a:rPr lang="en-US" sz="3804" spc="-49" dirty="0">
                <a:solidFill>
                  <a:srgbClr val="000000"/>
                </a:solidFill>
                <a:latin typeface="IBM Plex Sans" panose="020B0503050203000203" pitchFamily="34" charset="0"/>
                <a:ea typeface="IBM Plex Sans"/>
                <a:cs typeface="IBM Plex Sans"/>
                <a:sym typeface="IBM Plex Sans Bold"/>
              </a:rPr>
              <a:t>Connects components together.</a:t>
            </a:r>
            <a:endParaRPr lang="en-US" sz="3804" spc="-49" dirty="0">
              <a:solidFill>
                <a:srgbClr val="000000"/>
              </a:solidFill>
              <a:latin typeface="IBM Plex Sans" panose="020B0503050203000203" pitchFamily="34" charset="0"/>
              <a:ea typeface="IBM Plex Sans"/>
              <a:cs typeface="IBM Plex Sans"/>
              <a:sym typeface="IBM Plex Sans"/>
            </a:endParaRPr>
          </a:p>
          <a:p>
            <a:pPr marL="821285" lvl="1" indent="-410643" algn="l">
              <a:lnSpc>
                <a:spcPts val="4561"/>
              </a:lnSpc>
              <a:buFont typeface="Arial"/>
              <a:buChar char="•"/>
            </a:pPr>
            <a:r>
              <a:rPr lang="en-US" sz="3804" b="1" spc="-49" dirty="0">
                <a:solidFill>
                  <a:srgbClr val="000000"/>
                </a:solidFill>
                <a:latin typeface="IBM Plex Sans Bold"/>
                <a:ea typeface="IBM Plex Sans Bold"/>
                <a:cs typeface="IBM Plex Sans Bold"/>
                <a:sym typeface="IBM Plex Sans Bold"/>
              </a:rPr>
              <a:t>Raspberry Pi Pico (~7.49~ USD)</a:t>
            </a:r>
          </a:p>
          <a:p>
            <a:pPr marL="982142" lvl="1" indent="-571500" algn="l">
              <a:lnSpc>
                <a:spcPts val="4561"/>
              </a:lnSpc>
              <a:buFont typeface="Courier New" panose="02070309020205020404" pitchFamily="49" charset="0"/>
              <a:buChar char="o"/>
            </a:pPr>
            <a:r>
              <a:rPr lang="en-US" sz="3804" spc="-49" dirty="0">
                <a:solidFill>
                  <a:srgbClr val="000000"/>
                </a:solidFill>
                <a:latin typeface="IBM Plex Sans" panose="020B0503050203000203" pitchFamily="34" charset="0"/>
                <a:ea typeface="IBM Plex Sans Bold"/>
                <a:cs typeface="IBM Plex Sans Bold"/>
                <a:sym typeface="IBM Plex Sans Bold"/>
              </a:rPr>
              <a:t>The main processor used to run the program.</a:t>
            </a:r>
          </a:p>
          <a:p>
            <a:pPr marL="982142" lvl="1" indent="-571500" algn="l">
              <a:lnSpc>
                <a:spcPts val="4561"/>
              </a:lnSpc>
              <a:buFont typeface="Arial" panose="020B0604020202020204" pitchFamily="34" charset="0"/>
              <a:buChar char="•"/>
            </a:pPr>
            <a:r>
              <a:rPr lang="en-US" sz="3804" b="1" spc="-49" dirty="0">
                <a:solidFill>
                  <a:srgbClr val="000000"/>
                </a:solidFill>
                <a:latin typeface="IBM Plex Sans Bold"/>
                <a:ea typeface="IBM Plex Sans Bold"/>
                <a:cs typeface="IBM Plex Sans Bold"/>
                <a:sym typeface="IBM Plex Sans Bold"/>
              </a:rPr>
              <a:t>Buzzer(~1.50 USD)</a:t>
            </a:r>
          </a:p>
          <a:p>
            <a:pPr marL="982142" lvl="1" indent="-571500" algn="l">
              <a:lnSpc>
                <a:spcPts val="4561"/>
              </a:lnSpc>
              <a:buFont typeface="Courier New" panose="02070309020205020404" pitchFamily="49" charset="0"/>
              <a:buChar char="o"/>
            </a:pPr>
            <a:r>
              <a:rPr lang="en-US" sz="3804" spc="-49" dirty="0">
                <a:solidFill>
                  <a:srgbClr val="000000"/>
                </a:solidFill>
                <a:latin typeface="IBM Plex Sans" panose="020B0503050203000203" pitchFamily="34" charset="0"/>
                <a:ea typeface="IBM Plex Sans Bold"/>
                <a:cs typeface="IBM Plex Sans Bold"/>
                <a:sym typeface="IBM Plex Sans Bold"/>
              </a:rPr>
              <a:t>Makes noises and plays tones.</a:t>
            </a:r>
          </a:p>
        </p:txBody>
      </p:sp>
      <p:sp>
        <p:nvSpPr>
          <p:cNvPr id="29" name="TextBox 29"/>
          <p:cNvSpPr txBox="1"/>
          <p:nvPr/>
        </p:nvSpPr>
        <p:spPr>
          <a:xfrm>
            <a:off x="29391495" y="17071587"/>
            <a:ext cx="14499705" cy="712470"/>
          </a:xfrm>
          <a:prstGeom prst="rect">
            <a:avLst/>
          </a:prstGeom>
        </p:spPr>
        <p:txBody>
          <a:bodyPr lIns="0" tIns="0" rIns="0" bIns="0" rtlCol="0" anchor="t">
            <a:spAutoFit/>
          </a:bodyPr>
          <a:lstStyle/>
          <a:p>
            <a:pPr algn="ctr">
              <a:lnSpc>
                <a:spcPts val="5880"/>
              </a:lnSpc>
            </a:pPr>
            <a:r>
              <a:rPr lang="en-US" sz="4200" b="1" spc="63" dirty="0">
                <a:solidFill>
                  <a:srgbClr val="FFFFFF"/>
                </a:solidFill>
                <a:latin typeface="Open Sans Bold"/>
                <a:ea typeface="Open Sans Bold"/>
                <a:cs typeface="Open Sans Bold"/>
                <a:sym typeface="Open Sans Bold"/>
              </a:rPr>
              <a:t>Results and Conclusion</a:t>
            </a:r>
          </a:p>
        </p:txBody>
      </p:sp>
      <p:sp>
        <p:nvSpPr>
          <p:cNvPr id="30" name="TextBox 30"/>
          <p:cNvSpPr txBox="1"/>
          <p:nvPr/>
        </p:nvSpPr>
        <p:spPr>
          <a:xfrm>
            <a:off x="21624117" y="13314287"/>
            <a:ext cx="6547464" cy="687636"/>
          </a:xfrm>
          <a:prstGeom prst="rect">
            <a:avLst/>
          </a:prstGeom>
        </p:spPr>
        <p:txBody>
          <a:bodyPr lIns="0" tIns="0" rIns="0" bIns="0" rtlCol="0" anchor="t">
            <a:spAutoFit/>
          </a:bodyPr>
          <a:lstStyle/>
          <a:p>
            <a:pPr algn="ctr">
              <a:lnSpc>
                <a:spcPts val="5736"/>
              </a:lnSpc>
              <a:spcBef>
                <a:spcPct val="0"/>
              </a:spcBef>
            </a:pPr>
            <a:r>
              <a:rPr lang="en-US" sz="4097" b="1" spc="61">
                <a:solidFill>
                  <a:srgbClr val="FFFFFF"/>
                </a:solidFill>
                <a:latin typeface="Open Sans Bold"/>
                <a:ea typeface="Open Sans Bold"/>
                <a:cs typeface="Open Sans Bold"/>
                <a:sym typeface="Open Sans Bold"/>
              </a:rPr>
              <a:t>Fig. 1 - System Container</a:t>
            </a:r>
          </a:p>
        </p:txBody>
      </p:sp>
      <p:sp>
        <p:nvSpPr>
          <p:cNvPr id="33" name="TextBox 33"/>
          <p:cNvSpPr txBox="1"/>
          <p:nvPr/>
        </p:nvSpPr>
        <p:spPr>
          <a:xfrm>
            <a:off x="31013400" y="4302153"/>
            <a:ext cx="12635902" cy="1463157"/>
          </a:xfrm>
          <a:prstGeom prst="rect">
            <a:avLst/>
          </a:prstGeom>
        </p:spPr>
        <p:txBody>
          <a:bodyPr wrap="square" lIns="0" tIns="0" rIns="0" bIns="0" rtlCol="0" anchor="t">
            <a:spAutoFit/>
          </a:bodyPr>
          <a:lstStyle/>
          <a:p>
            <a:pPr algn="ctr">
              <a:lnSpc>
                <a:spcPts val="5880"/>
              </a:lnSpc>
            </a:pPr>
            <a:endParaRPr lang="en-US" sz="4200" b="1" spc="63" dirty="0">
              <a:solidFill>
                <a:srgbClr val="FFFFFF"/>
              </a:solidFill>
              <a:latin typeface="Open Sans Bold"/>
              <a:ea typeface="Open Sans Bold"/>
              <a:cs typeface="Open Sans Bold"/>
              <a:sym typeface="Open Sans Bold"/>
            </a:endParaRPr>
          </a:p>
          <a:p>
            <a:pPr algn="ctr">
              <a:lnSpc>
                <a:spcPts val="5880"/>
              </a:lnSpc>
            </a:pPr>
            <a:endParaRPr lang="en-US" sz="4200" b="1" spc="63" dirty="0">
              <a:solidFill>
                <a:srgbClr val="FFFFFF"/>
              </a:solidFill>
              <a:latin typeface="Open Sans Bold"/>
              <a:ea typeface="Open Sans Bold"/>
              <a:cs typeface="Open Sans Bold"/>
              <a:sym typeface="Open Sans Bold"/>
            </a:endParaRPr>
          </a:p>
        </p:txBody>
      </p:sp>
      <p:sp>
        <p:nvSpPr>
          <p:cNvPr id="34" name="TextBox 34"/>
          <p:cNvSpPr txBox="1"/>
          <p:nvPr/>
        </p:nvSpPr>
        <p:spPr>
          <a:xfrm>
            <a:off x="372357" y="22091288"/>
            <a:ext cx="13797969" cy="10776283"/>
          </a:xfrm>
          <a:prstGeom prst="rect">
            <a:avLst/>
          </a:prstGeom>
        </p:spPr>
        <p:txBody>
          <a:bodyPr wrap="square" lIns="0" tIns="0" rIns="0" bIns="0" rtlCol="0" anchor="t">
            <a:spAutoFit/>
          </a:bodyPr>
          <a:lstStyle/>
          <a:p>
            <a:pPr marL="0" marR="0">
              <a:lnSpc>
                <a:spcPct val="107000"/>
              </a:lnSpc>
              <a:spcBef>
                <a:spcPts val="0"/>
              </a:spcBef>
              <a:spcAft>
                <a:spcPts val="800"/>
              </a:spcAft>
            </a:pPr>
            <a:r>
              <a:rPr lang="en-US" sz="3800" dirty="0">
                <a:effectLst/>
                <a:latin typeface="IBM Plex Sans" panose="020B0503050203000203" pitchFamily="34" charset="0"/>
                <a:ea typeface="Yu Mincho" panose="02020400000000000000" pitchFamily="18" charset="-128"/>
                <a:cs typeface="Times New Roman" panose="02020603050405020304" pitchFamily="18" charset="0"/>
              </a:rPr>
              <a:t>	</a:t>
            </a:r>
            <a:r>
              <a:rPr lang="en-US" sz="3600" dirty="0">
                <a:effectLst/>
                <a:latin typeface="IBM Plex Sans" panose="020B0503050203000203" pitchFamily="34" charset="0"/>
                <a:ea typeface="Yu Mincho" panose="02020400000000000000" pitchFamily="18" charset="-128"/>
                <a:cs typeface="Times New Roman" panose="02020603050405020304" pitchFamily="18" charset="0"/>
              </a:rPr>
              <a:t>The design will be handheld, and battery operated. It will consist of four buttons each representing their own color, another button to reset the game, an LCD display to show the high score, a switch to turn the game on and off, and a breadboard to connect all the components together. The program will be computed via the Raspberry Pi Pico and will output one of the four colored LEDs depending on the combination of inputs. The four colors are: Red, Blue, Green, and Yellow. The program runs by randomly adding a color to the sequence and the player must replicate that sequence. For example, if the LED flashes red, the player must press the button coordinated with the red LED. Then, it will flash the Red LED and then the Blue LED, to which the player must press the Red button and the Blue button in that order. The game will keep adding colors to the sequence until the player presses a button that is out of order. Once that happens, the program will then display the highest score.</a:t>
            </a:r>
          </a:p>
          <a:p>
            <a:pPr algn="just">
              <a:lnSpc>
                <a:spcPts val="4561"/>
              </a:lnSpc>
            </a:pPr>
            <a:endParaRPr lang="en-US" sz="3600" spc="-49" dirty="0">
              <a:solidFill>
                <a:srgbClr val="000000"/>
              </a:solidFill>
              <a:latin typeface="IBM Plex Sans"/>
              <a:ea typeface="IBM Plex Sans"/>
              <a:cs typeface="IBM Plex Sans"/>
              <a:sym typeface="IBM Plex Sans"/>
            </a:endParaRPr>
          </a:p>
          <a:p>
            <a:pPr algn="just">
              <a:lnSpc>
                <a:spcPts val="4561"/>
              </a:lnSpc>
            </a:pPr>
            <a:endParaRPr lang="en-US" sz="3804" spc="-49" dirty="0">
              <a:solidFill>
                <a:srgbClr val="000000"/>
              </a:solidFill>
              <a:latin typeface="IBM Plex Sans"/>
              <a:ea typeface="IBM Plex Sans"/>
              <a:cs typeface="IBM Plex Sans"/>
              <a:sym typeface="IBM Plex Sans"/>
            </a:endParaRPr>
          </a:p>
        </p:txBody>
      </p:sp>
      <p:pic>
        <p:nvPicPr>
          <p:cNvPr id="46" name="Picture 45">
            <a:extLst>
              <a:ext uri="{FF2B5EF4-FFF2-40B4-BE49-F238E27FC236}">
                <a16:creationId xmlns:a16="http://schemas.microsoft.com/office/drawing/2014/main" id="{84B3DB30-48D5-3818-66E1-B66BC0D56A58}"/>
              </a:ext>
            </a:extLst>
          </p:cNvPr>
          <p:cNvPicPr>
            <a:picLocks noChangeAspect="1"/>
          </p:cNvPicPr>
          <p:nvPr/>
        </p:nvPicPr>
        <p:blipFill>
          <a:blip r:embed="rId4"/>
          <a:stretch>
            <a:fillRect/>
          </a:stretch>
        </p:blipFill>
        <p:spPr>
          <a:xfrm>
            <a:off x="14582988" y="23394618"/>
            <a:ext cx="14434253" cy="7323261"/>
          </a:xfrm>
          <a:prstGeom prst="rect">
            <a:avLst/>
          </a:prstGeom>
        </p:spPr>
      </p:pic>
      <p:pic>
        <p:nvPicPr>
          <p:cNvPr id="48" name="Picture 47">
            <a:extLst>
              <a:ext uri="{FF2B5EF4-FFF2-40B4-BE49-F238E27FC236}">
                <a16:creationId xmlns:a16="http://schemas.microsoft.com/office/drawing/2014/main" id="{AB2CCCAB-7CCE-FF8E-19F0-30F86422DA0A}"/>
              </a:ext>
            </a:extLst>
          </p:cNvPr>
          <p:cNvPicPr>
            <a:picLocks noChangeAspect="1"/>
          </p:cNvPicPr>
          <p:nvPr/>
        </p:nvPicPr>
        <p:blipFill>
          <a:blip r:embed="rId5"/>
          <a:stretch>
            <a:fillRect/>
          </a:stretch>
        </p:blipFill>
        <p:spPr>
          <a:xfrm>
            <a:off x="14844354" y="7141557"/>
            <a:ext cx="13942963" cy="7095695"/>
          </a:xfrm>
          <a:prstGeom prst="rect">
            <a:avLst/>
          </a:prstGeom>
        </p:spPr>
      </p:pic>
      <p:pic>
        <p:nvPicPr>
          <p:cNvPr id="50" name="Picture 49">
            <a:extLst>
              <a:ext uri="{FF2B5EF4-FFF2-40B4-BE49-F238E27FC236}">
                <a16:creationId xmlns:a16="http://schemas.microsoft.com/office/drawing/2014/main" id="{8268440D-8D2F-515F-AF64-4B03259F29DE}"/>
              </a:ext>
            </a:extLst>
          </p:cNvPr>
          <p:cNvPicPr>
            <a:picLocks noChangeAspect="1"/>
          </p:cNvPicPr>
          <p:nvPr/>
        </p:nvPicPr>
        <p:blipFill>
          <a:blip r:embed="rId6"/>
          <a:stretch>
            <a:fillRect/>
          </a:stretch>
        </p:blipFill>
        <p:spPr>
          <a:xfrm>
            <a:off x="14748316" y="13944796"/>
            <a:ext cx="14028440" cy="9223669"/>
          </a:xfrm>
          <a:prstGeom prst="rect">
            <a:avLst/>
          </a:prstGeom>
        </p:spPr>
      </p:pic>
      <p:sp>
        <p:nvSpPr>
          <p:cNvPr id="35" name="TextBox 35"/>
          <p:cNvSpPr txBox="1"/>
          <p:nvPr/>
        </p:nvSpPr>
        <p:spPr>
          <a:xfrm>
            <a:off x="23695378" y="22064206"/>
            <a:ext cx="5693188" cy="687636"/>
          </a:xfrm>
          <a:prstGeom prst="rect">
            <a:avLst/>
          </a:prstGeom>
        </p:spPr>
        <p:txBody>
          <a:bodyPr lIns="0" tIns="0" rIns="0" bIns="0" rtlCol="0" anchor="t">
            <a:spAutoFit/>
          </a:bodyPr>
          <a:lstStyle/>
          <a:p>
            <a:pPr algn="ctr">
              <a:lnSpc>
                <a:spcPts val="5736"/>
              </a:lnSpc>
              <a:spcBef>
                <a:spcPct val="0"/>
              </a:spcBef>
            </a:pPr>
            <a:r>
              <a:rPr lang="en-US" sz="4097" b="1" spc="61" dirty="0">
                <a:solidFill>
                  <a:srgbClr val="000000"/>
                </a:solidFill>
                <a:latin typeface="Open Sans Bold"/>
                <a:ea typeface="Open Sans Bold"/>
                <a:cs typeface="Open Sans Bold"/>
                <a:sym typeface="Open Sans Bold"/>
              </a:rPr>
              <a:t>Fig. 2 - Block Diagram</a:t>
            </a:r>
          </a:p>
        </p:txBody>
      </p:sp>
      <p:pic>
        <p:nvPicPr>
          <p:cNvPr id="17" name="Picture 16" descr="A red rectangular object with buttons and buttons on a wooden surface&#10;&#10;Description automatically generated">
            <a:extLst>
              <a:ext uri="{FF2B5EF4-FFF2-40B4-BE49-F238E27FC236}">
                <a16:creationId xmlns:a16="http://schemas.microsoft.com/office/drawing/2014/main" id="{E52577D3-E2B8-1E44-E934-AD519456EB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763149" y="5757573"/>
            <a:ext cx="13490236" cy="10117678"/>
          </a:xfrm>
          <a:prstGeom prst="rect">
            <a:avLst/>
          </a:prstGeom>
        </p:spPr>
      </p:pic>
      <p:sp>
        <p:nvSpPr>
          <p:cNvPr id="18" name="TextBox 17">
            <a:extLst>
              <a:ext uri="{FF2B5EF4-FFF2-40B4-BE49-F238E27FC236}">
                <a16:creationId xmlns:a16="http://schemas.microsoft.com/office/drawing/2014/main" id="{E8D3DDB7-9AB7-EF3C-B621-9787A6A12069}"/>
              </a:ext>
            </a:extLst>
          </p:cNvPr>
          <p:cNvSpPr txBox="1"/>
          <p:nvPr/>
        </p:nvSpPr>
        <p:spPr>
          <a:xfrm>
            <a:off x="35004192" y="3932814"/>
            <a:ext cx="4675801" cy="738664"/>
          </a:xfrm>
          <a:prstGeom prst="rect">
            <a:avLst/>
          </a:prstGeom>
          <a:noFill/>
        </p:spPr>
        <p:txBody>
          <a:bodyPr wrap="square" rtlCol="0">
            <a:spAutoFit/>
          </a:bodyPr>
          <a:lstStyle/>
          <a:p>
            <a:r>
              <a:rPr lang="en-US" sz="4200" dirty="0">
                <a:solidFill>
                  <a:schemeClr val="bg1"/>
                </a:solidFill>
                <a:latin typeface="Open Sans Bold" panose="020B0604020202020204" charset="0"/>
                <a:ea typeface="Open Sans Bold" panose="020B0604020202020204" charset="0"/>
                <a:cs typeface="Open Sans Bold" panose="020B0604020202020204" charset="0"/>
              </a:rPr>
              <a:t>Final Product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503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JetBrains Mono</vt:lpstr>
      <vt:lpstr>Courier New</vt:lpstr>
      <vt:lpstr>Open Sans Bold</vt:lpstr>
      <vt:lpstr>Times New Roman</vt:lpstr>
      <vt:lpstr>IBM Plex Sans</vt:lpstr>
      <vt:lpstr>Arial</vt:lpstr>
      <vt:lpstr>IBM Plex Sans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dc:creator>Caleb Bennett</dc:creator>
  <cp:lastModifiedBy>Caleb Bennett</cp:lastModifiedBy>
  <cp:revision>76</cp:revision>
  <dcterms:created xsi:type="dcterms:W3CDTF">2006-08-16T00:00:00Z</dcterms:created>
  <dcterms:modified xsi:type="dcterms:W3CDTF">2024-12-06T03:41:22Z</dcterms:modified>
  <dc:identifier>DAF2HUhr2XY</dc:identifier>
</cp:coreProperties>
</file>