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8"/>
    <p:restoredTop sz="94732"/>
  </p:normalViewPr>
  <p:slideViewPr>
    <p:cSldViewPr snapToGrid="0" snapToObjects="1">
      <p:cViewPr varScale="1">
        <p:scale>
          <a:sx n="164" d="100"/>
          <a:sy n="164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591BA-F7D6-D144-BBBF-555A095B658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4261A-2061-B041-9AB7-D8CC0333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00" dirty="0"/>
              <a:t>Note: </a:t>
            </a:r>
          </a:p>
          <a:p>
            <a:pPr lvl="1"/>
            <a:r>
              <a:rPr lang="en-US" sz="2300" dirty="0"/>
              <a:t>Linux is an OS based on Linux Kernel &amp; Linux OS Kernel first released in 1991 by Linus </a:t>
            </a:r>
            <a:r>
              <a:rPr lang="en-US" sz="2300" dirty="0" err="1"/>
              <a:t>Torvald</a:t>
            </a:r>
            <a:endParaRPr lang="en-US" sz="2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4261A-2061-B041-9AB7-D8CC0333E4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8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5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4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3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7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FE2747-87A2-425C-A4AD-C38D0D43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56" b="-1"/>
          <a:stretch/>
        </p:blipFill>
        <p:spPr>
          <a:xfrm>
            <a:off x="4662210" y="10"/>
            <a:ext cx="754561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627DA-881A-5544-8630-E6EF041E7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GIT &amp;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 err="1">
                <a:solidFill>
                  <a:schemeClr val="tx1"/>
                </a:solidFill>
              </a:rPr>
              <a:t>Github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(Session 1)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503DD9A-ABA8-6A4C-AF97-96E748F1EBCF}"/>
              </a:ext>
            </a:extLst>
          </p:cNvPr>
          <p:cNvSpPr txBox="1">
            <a:spLocks/>
          </p:cNvSpPr>
          <p:nvPr/>
        </p:nvSpPr>
        <p:spPr>
          <a:xfrm>
            <a:off x="5275220" y="1040398"/>
            <a:ext cx="6752803" cy="45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badi" panose="020F0502020204030204" pitchFamily="34" charset="0"/>
              </a:rPr>
              <a:t>Session 1: basics 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Abad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F0502020204030204" pitchFamily="34" charset="0"/>
              </a:rPr>
              <a:t>Version 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F0502020204030204" pitchFamily="34" charset="0"/>
              </a:rPr>
              <a:t>Git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F0502020204030204" pitchFamily="34" charset="0"/>
              </a:rPr>
              <a:t>Basic GIT Command's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Abadi" panose="020F0502020204030204" pitchFamily="34" charset="0"/>
              </a:rPr>
              <a:t>Github</a:t>
            </a:r>
            <a:endParaRPr lang="en-US" sz="2000" dirty="0">
              <a:solidFill>
                <a:schemeClr val="tx1"/>
              </a:solidFill>
              <a:latin typeface="Abad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F0502020204030204" pitchFamily="34" charset="0"/>
              </a:rPr>
              <a:t>QUICK Demo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Abadi" panose="020F0502020204030204" pitchFamily="34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Abadi" panose="020F0502020204030204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Abadi" panose="020F0502020204030204" pitchFamily="34" charset="0"/>
              </a:rPr>
              <a:t>Session 2: Advanced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Abad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F0502020204030204" pitchFamily="34" charset="0"/>
              </a:rPr>
              <a:t>Advanced git  commands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F0502020204030204" pitchFamily="34" charset="0"/>
              </a:rPr>
              <a:t>Resolving git conflicts across branches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F0502020204030204" pitchFamily="34" charset="0"/>
              </a:rPr>
              <a:t>Merging &amp; Reverting code changes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F0502020204030204" pitchFamily="34" charset="0"/>
              </a:rPr>
              <a:t>Detailed Demo : Version control using Multi-user Project collaboration (Python Project)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76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8C20-DA48-A243-A341-21CDB8C0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9951"/>
          </a:xfrm>
        </p:spPr>
        <p:txBody>
          <a:bodyPr>
            <a:normAutofit/>
          </a:bodyPr>
          <a:lstStyle/>
          <a:p>
            <a:r>
              <a:rPr lang="en-US" sz="4000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3A5C-0EA2-B04E-9058-CFBF0201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A system that keep RECORDS of your ‘code changes’</a:t>
            </a:r>
          </a:p>
          <a:p>
            <a:endParaRPr lang="en-US" sz="2500" dirty="0"/>
          </a:p>
          <a:p>
            <a:r>
              <a:rPr lang="en-US" sz="2500" dirty="0"/>
              <a:t>Allows for COLLABORATIVE project development</a:t>
            </a:r>
          </a:p>
          <a:p>
            <a:endParaRPr lang="en-US" sz="2500" dirty="0"/>
          </a:p>
          <a:p>
            <a:r>
              <a:rPr lang="en-US" sz="2500" dirty="0"/>
              <a:t>Allows you to know who made WHAT change &amp; WHEN</a:t>
            </a:r>
          </a:p>
          <a:p>
            <a:endParaRPr lang="en-US" sz="2500" dirty="0"/>
          </a:p>
          <a:p>
            <a:r>
              <a:rPr lang="en-US" sz="2500" dirty="0"/>
              <a:t>Allows you to REVERT changes &amp; go back to a previous state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6893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8116DED-8E81-664E-8722-047BF4A5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1" y="1250292"/>
            <a:ext cx="5367165" cy="41327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674FB-906B-7E47-BF61-568A8861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928947"/>
          </a:xfrm>
        </p:spPr>
        <p:txBody>
          <a:bodyPr>
            <a:normAutofit/>
          </a:bodyPr>
          <a:lstStyle/>
          <a:p>
            <a:r>
              <a:rPr lang="en-US" sz="4400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1D16-DE8C-854E-9E57-4697CC5B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744" y="1709804"/>
            <a:ext cx="4472922" cy="4505602"/>
          </a:xfrm>
        </p:spPr>
        <p:txBody>
          <a:bodyPr>
            <a:noAutofit/>
          </a:bodyPr>
          <a:lstStyle/>
          <a:p>
            <a:r>
              <a:rPr lang="en-US" sz="2200" dirty="0"/>
              <a:t>Git is a ‘</a:t>
            </a:r>
            <a:r>
              <a:rPr lang="en-US" sz="2200" u="sng" dirty="0"/>
              <a:t>distributed version control</a:t>
            </a:r>
            <a:r>
              <a:rPr lang="en-US" sz="2200" dirty="0"/>
              <a:t>’ system</a:t>
            </a:r>
          </a:p>
          <a:p>
            <a:r>
              <a:rPr lang="en-US" sz="2200" dirty="0"/>
              <a:t>Started in 2005 </a:t>
            </a:r>
          </a:p>
          <a:p>
            <a:r>
              <a:rPr lang="en-US" sz="2200" dirty="0"/>
              <a:t>Created by Linus </a:t>
            </a:r>
            <a:r>
              <a:rPr lang="en-US" sz="2200" dirty="0" err="1"/>
              <a:t>Torvald</a:t>
            </a:r>
            <a:r>
              <a:rPr lang="en-US" sz="2200" dirty="0"/>
              <a:t> to aid in Linux Kernel development</a:t>
            </a:r>
          </a:p>
          <a:p>
            <a:r>
              <a:rPr lang="en-US" sz="2200" dirty="0"/>
              <a:t>Competitors of Git:</a:t>
            </a:r>
          </a:p>
          <a:p>
            <a:pPr lvl="1"/>
            <a:r>
              <a:rPr lang="en-US" sz="2200" dirty="0"/>
              <a:t>Subversion</a:t>
            </a:r>
          </a:p>
          <a:p>
            <a:pPr lvl="1"/>
            <a:r>
              <a:rPr lang="en-US" sz="2200" dirty="0"/>
              <a:t>Mercurial</a:t>
            </a:r>
          </a:p>
          <a:p>
            <a:pPr lvl="1"/>
            <a:r>
              <a:rPr lang="en-US" sz="2200" dirty="0"/>
              <a:t>Perforce</a:t>
            </a:r>
          </a:p>
          <a:p>
            <a:pPr lvl="1"/>
            <a:r>
              <a:rPr lang="en-US" sz="2200" dirty="0"/>
              <a:t>Helix Core, etc.</a:t>
            </a:r>
          </a:p>
          <a:p>
            <a:pPr marL="274320" lvl="1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621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74FB-906B-7E47-BF61-568A8861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1822"/>
          </a:xfrm>
        </p:spPr>
        <p:txBody>
          <a:bodyPr/>
          <a:lstStyle/>
          <a:p>
            <a:r>
              <a:rPr lang="en-US" dirty="0"/>
              <a:t>Git Commands 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1D16-DE8C-854E-9E57-4697CC5B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484416"/>
            <a:ext cx="10058399" cy="4730990"/>
          </a:xfrm>
        </p:spPr>
        <p:txBody>
          <a:bodyPr>
            <a:normAutofit/>
          </a:bodyPr>
          <a:lstStyle/>
          <a:p>
            <a:r>
              <a:rPr lang="en-US" sz="2300" b="1" dirty="0"/>
              <a:t>Snapshot: </a:t>
            </a:r>
          </a:p>
          <a:p>
            <a:pPr lvl="1"/>
            <a:r>
              <a:rPr lang="en-US" sz="2100" dirty="0"/>
              <a:t>The way git keeps track of your code</a:t>
            </a:r>
          </a:p>
          <a:p>
            <a:pPr lvl="1"/>
            <a:r>
              <a:rPr lang="en-US" sz="2100" dirty="0"/>
              <a:t>Ability to go back to visit any snapshot </a:t>
            </a:r>
          </a:p>
          <a:p>
            <a:r>
              <a:rPr lang="en-US" sz="2300" b="1" dirty="0"/>
              <a:t>Commit: </a:t>
            </a:r>
          </a:p>
          <a:p>
            <a:pPr lvl="1"/>
            <a:r>
              <a:rPr lang="en-US" sz="2100" dirty="0"/>
              <a:t>The act of committing a snapshot </a:t>
            </a:r>
          </a:p>
          <a:p>
            <a:pPr lvl="1"/>
            <a:r>
              <a:rPr lang="en-US" sz="2100" dirty="0"/>
              <a:t>A project is made up of bunch of commits</a:t>
            </a:r>
          </a:p>
          <a:p>
            <a:r>
              <a:rPr lang="en-US" sz="2300" b="1" dirty="0"/>
              <a:t>Merging: </a:t>
            </a:r>
          </a:p>
          <a:p>
            <a:pPr lvl="1"/>
            <a:r>
              <a:rPr lang="en-US" sz="2100" dirty="0"/>
              <a:t>Act of merging changes into Master</a:t>
            </a:r>
          </a:p>
          <a:p>
            <a:pPr marL="274320" lvl="1" indent="0">
              <a:buNone/>
            </a:pPr>
            <a:endParaRPr lang="en-US" sz="2100" dirty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36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74FB-906B-7E47-BF61-568A8861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1822"/>
          </a:xfrm>
        </p:spPr>
        <p:txBody>
          <a:bodyPr/>
          <a:lstStyle/>
          <a:p>
            <a:r>
              <a:rPr lang="en-US" dirty="0"/>
              <a:t>Git Commands: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1D16-DE8C-854E-9E57-4697CC5B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484416"/>
            <a:ext cx="9668495" cy="4730990"/>
          </a:xfrm>
        </p:spPr>
        <p:txBody>
          <a:bodyPr>
            <a:normAutofit/>
          </a:bodyPr>
          <a:lstStyle/>
          <a:p>
            <a:r>
              <a:rPr lang="en-US" sz="2300" b="1" dirty="0"/>
              <a:t>Repositories (Repo): </a:t>
            </a:r>
          </a:p>
          <a:p>
            <a:pPr lvl="1"/>
            <a:r>
              <a:rPr lang="en-US" sz="2100" dirty="0"/>
              <a:t>Collection of all files &amp; history of all commits</a:t>
            </a:r>
          </a:p>
          <a:p>
            <a:pPr lvl="1"/>
            <a:r>
              <a:rPr lang="en-US" sz="2100" dirty="0"/>
              <a:t>Can live on local or on remote server</a:t>
            </a:r>
          </a:p>
          <a:p>
            <a:pPr lvl="1"/>
            <a:r>
              <a:rPr lang="en-US" sz="2100" u="sng" dirty="0"/>
              <a:t>Cloning</a:t>
            </a:r>
            <a:r>
              <a:rPr lang="en-US" sz="2100" dirty="0"/>
              <a:t>: Act of cloning a repo from remote server to local </a:t>
            </a:r>
          </a:p>
          <a:p>
            <a:pPr lvl="2"/>
            <a:r>
              <a:rPr lang="en-US" sz="1900" dirty="0"/>
              <a:t>Cloning allows teams to work together</a:t>
            </a:r>
          </a:p>
          <a:p>
            <a:pPr lvl="1"/>
            <a:r>
              <a:rPr lang="en-US" sz="2100" u="sng" dirty="0"/>
              <a:t>Pulling</a:t>
            </a:r>
            <a:r>
              <a:rPr lang="en-US" sz="2100" dirty="0"/>
              <a:t>:  process of downloading commits (that don’t exists) from remote server to your local</a:t>
            </a:r>
          </a:p>
          <a:p>
            <a:pPr lvl="1"/>
            <a:r>
              <a:rPr lang="en-US" sz="2100" u="sng" dirty="0"/>
              <a:t>Pushing</a:t>
            </a:r>
            <a:r>
              <a:rPr lang="en-US" sz="2100" dirty="0"/>
              <a:t>: pushing you local changes to remote repositories </a:t>
            </a:r>
          </a:p>
          <a:p>
            <a:pPr lvl="1"/>
            <a:r>
              <a:rPr lang="en-US" sz="2100" u="sng" dirty="0"/>
              <a:t>Branch</a:t>
            </a:r>
            <a:r>
              <a:rPr lang="en-US" sz="2100" dirty="0"/>
              <a:t>: </a:t>
            </a:r>
          </a:p>
          <a:p>
            <a:pPr lvl="2"/>
            <a:r>
              <a:rPr lang="en-US" sz="1900" dirty="0"/>
              <a:t>All commits on Git live on some branch</a:t>
            </a:r>
          </a:p>
          <a:p>
            <a:pPr lvl="2"/>
            <a:r>
              <a:rPr lang="en-US" sz="1900" dirty="0"/>
              <a:t>Main Branch of project is called ‘Master’</a:t>
            </a:r>
          </a:p>
          <a:p>
            <a:pPr lvl="2"/>
            <a:r>
              <a:rPr lang="en-US" sz="1900" dirty="0"/>
              <a:t>Usually we keep 3 major branches: Master, Dev, Prod</a:t>
            </a:r>
          </a:p>
        </p:txBody>
      </p:sp>
    </p:spTree>
    <p:extLst>
      <p:ext uri="{BB962C8B-B14F-4D97-AF65-F5344CB8AC3E}">
        <p14:creationId xmlns:p14="http://schemas.microsoft.com/office/powerpoint/2010/main" val="17144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74FB-906B-7E47-BF61-568A8861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1822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1D16-DE8C-854E-9E57-4697CC5B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84416"/>
            <a:ext cx="10058400" cy="4468328"/>
          </a:xfrm>
        </p:spPr>
        <p:txBody>
          <a:bodyPr>
            <a:normAutofit/>
          </a:bodyPr>
          <a:lstStyle/>
          <a:p>
            <a:r>
              <a:rPr lang="en-US" sz="2300" dirty="0">
                <a:hlinkClick r:id="rId2"/>
              </a:rPr>
              <a:t>www.github.com</a:t>
            </a:r>
            <a:endParaRPr lang="en-US" sz="2300" dirty="0"/>
          </a:p>
          <a:p>
            <a:r>
              <a:rPr lang="en-US" sz="2300" dirty="0"/>
              <a:t>Founded in 2008 </a:t>
            </a:r>
          </a:p>
          <a:p>
            <a:r>
              <a:rPr lang="en-US" sz="2300" dirty="0"/>
              <a:t>Has Enterprise Edition for Businesses </a:t>
            </a:r>
          </a:p>
          <a:p>
            <a:r>
              <a:rPr lang="en-US" sz="2300" dirty="0"/>
              <a:t>Largest web-based git repository hosting service</a:t>
            </a:r>
          </a:p>
          <a:p>
            <a:pPr lvl="1"/>
            <a:r>
              <a:rPr lang="en-US" sz="2100" dirty="0"/>
              <a:t>Also called ‘remote repositories’</a:t>
            </a:r>
          </a:p>
          <a:p>
            <a:r>
              <a:rPr lang="en-US" sz="2300" dirty="0"/>
              <a:t>Allows for code collaboration anyone online</a:t>
            </a:r>
          </a:p>
          <a:p>
            <a:r>
              <a:rPr lang="en-US" sz="2300" dirty="0"/>
              <a:t>Extra functionality on top of git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7097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0FF1-3A96-574D-A920-1BE5291F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382" y="2066306"/>
            <a:ext cx="3647704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8739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C9FF-74B6-A649-A46C-F7CB786E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8066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Project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FA5C-7185-6D4E-8FAF-5E387307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077" y="1471667"/>
            <a:ext cx="10333512" cy="4168240"/>
          </a:xfrm>
          <a:noFill/>
        </p:spPr>
        <p:txBody>
          <a:bodyPr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930DE8-E23F-5348-AB01-7D1480955269}"/>
              </a:ext>
            </a:extLst>
          </p:cNvPr>
          <p:cNvSpPr/>
          <p:nvPr/>
        </p:nvSpPr>
        <p:spPr>
          <a:xfrm>
            <a:off x="1199408" y="2487881"/>
            <a:ext cx="2325585" cy="24760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Main_Control.py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ysClr val="windowText" lastClr="000000"/>
                </a:solidFill>
              </a:rPr>
              <a:t>Feature_Eng</a:t>
            </a:r>
            <a:r>
              <a:rPr lang="en-US" b="1" dirty="0">
                <a:solidFill>
                  <a:sysClr val="windowText" lastClr="000000"/>
                </a:solidFill>
              </a:rPr>
              <a:t>()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ysClr val="windowText" lastClr="000000"/>
                </a:solidFill>
              </a:rPr>
              <a:t>Model_Score</a:t>
            </a:r>
            <a:r>
              <a:rPr lang="en-US" b="1" dirty="0">
                <a:solidFill>
                  <a:sysClr val="windowText" lastClr="000000"/>
                </a:solidFill>
              </a:rPr>
              <a:t>()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ysClr val="windowText" lastClr="000000"/>
                </a:solidFill>
              </a:rPr>
              <a:t>Model_Fairness</a:t>
            </a:r>
            <a:r>
              <a:rPr lang="en-US" b="1" dirty="0">
                <a:solidFill>
                  <a:sysClr val="windowText" lastClr="000000"/>
                </a:solidFill>
              </a:rPr>
              <a:t>()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ysClr val="windowText" lastClr="000000"/>
                </a:solidFill>
              </a:rPr>
              <a:t>Model_Metrics</a:t>
            </a:r>
            <a:r>
              <a:rPr lang="en-US" b="1" dirty="0">
                <a:solidFill>
                  <a:sysClr val="windowText" lastClr="000000"/>
                </a:solidFill>
              </a:rPr>
              <a:t>()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ysClr val="windowText" lastClr="000000"/>
              </a:solidFill>
            </a:endParaRPr>
          </a:p>
          <a:p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4B0964-1042-FE46-8E78-16F916EC2CAD}"/>
              </a:ext>
            </a:extLst>
          </p:cNvPr>
          <p:cNvSpPr/>
          <p:nvPr/>
        </p:nvSpPr>
        <p:spPr>
          <a:xfrm>
            <a:off x="9114313" y="4025211"/>
            <a:ext cx="1733797" cy="7956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Unit_Test.py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CF308-DCC8-6F43-B173-ED5B504A27AE}"/>
              </a:ext>
            </a:extLst>
          </p:cNvPr>
          <p:cNvSpPr/>
          <p:nvPr/>
        </p:nvSpPr>
        <p:spPr>
          <a:xfrm>
            <a:off x="4572001" y="1726554"/>
            <a:ext cx="2557153" cy="7645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Feature_Engineering.py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5C428-F74F-9E47-9099-CCAC51E217D3}"/>
              </a:ext>
            </a:extLst>
          </p:cNvPr>
          <p:cNvSpPr/>
          <p:nvPr/>
        </p:nvSpPr>
        <p:spPr>
          <a:xfrm>
            <a:off x="6820397" y="4579159"/>
            <a:ext cx="1844630" cy="7956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Model_Score.py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0A1C4E-2053-FC45-B4DD-D250493338A5}"/>
              </a:ext>
            </a:extLst>
          </p:cNvPr>
          <p:cNvSpPr/>
          <p:nvPr/>
        </p:nvSpPr>
        <p:spPr>
          <a:xfrm>
            <a:off x="8333510" y="1810595"/>
            <a:ext cx="1733797" cy="725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Shiny_App.R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F6C5EE-D19D-C84F-A7F4-E10551E76B7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524993" y="2108833"/>
            <a:ext cx="1047008" cy="161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054A8F-8123-BE48-BDA3-8EC2E360F37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24993" y="3725884"/>
            <a:ext cx="5589320" cy="69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412633-F542-804F-8931-470357C1999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524993" y="3725884"/>
            <a:ext cx="3295404" cy="125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BB3BA0-2388-EC49-AC3C-1E6C46CEF27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524993" y="2209336"/>
            <a:ext cx="4808517" cy="151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6C6DF628-7401-FC46-985E-2FD0545074F1}"/>
              </a:ext>
            </a:extLst>
          </p:cNvPr>
          <p:cNvSpPr txBox="1">
            <a:spLocks/>
          </p:cNvSpPr>
          <p:nvPr/>
        </p:nvSpPr>
        <p:spPr>
          <a:xfrm>
            <a:off x="858980" y="5840914"/>
            <a:ext cx="10058400" cy="62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dirty="0"/>
              <a:t>** Main_Control.py is dependent on all other python scripts &amp; multiple people are working on this project at the same time (parallel working)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2200CC-3E40-F642-9698-B722A89F5AEC}"/>
              </a:ext>
            </a:extLst>
          </p:cNvPr>
          <p:cNvSpPr/>
          <p:nvPr/>
        </p:nvSpPr>
        <p:spPr>
          <a:xfrm>
            <a:off x="8807038" y="2796290"/>
            <a:ext cx="2557153" cy="7956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Model_Metrics.py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2FF085-5377-8A42-B631-9FD0CFCC19B8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3524993" y="3194114"/>
            <a:ext cx="5282045" cy="54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AA0B4F9-6F5C-3B4D-8B87-C1F9EA17F441}"/>
              </a:ext>
            </a:extLst>
          </p:cNvPr>
          <p:cNvSpPr/>
          <p:nvPr/>
        </p:nvSpPr>
        <p:spPr>
          <a:xfrm>
            <a:off x="3974279" y="4936684"/>
            <a:ext cx="2317170" cy="6844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Model_Fairness.py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44EA9D7-72B9-FB45-A72D-DCAF9DD4755E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3524993" y="3725884"/>
            <a:ext cx="449286" cy="155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33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641"/>
      </a:dk2>
      <a:lt2>
        <a:srgbClr val="E2E8E2"/>
      </a:lt2>
      <a:accent1>
        <a:srgbClr val="C44CBF"/>
      </a:accent1>
      <a:accent2>
        <a:srgbClr val="883EB4"/>
      </a:accent2>
      <a:accent3>
        <a:srgbClr val="654CC4"/>
      </a:accent3>
      <a:accent4>
        <a:srgbClr val="455CB6"/>
      </a:accent4>
      <a:accent5>
        <a:srgbClr val="4C97C4"/>
      </a:accent5>
      <a:accent6>
        <a:srgbClr val="3AB2AD"/>
      </a:accent6>
      <a:hlink>
        <a:srgbClr val="467EC1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420</Words>
  <Application>Microsoft Macintosh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Garamond</vt:lpstr>
      <vt:lpstr>SavonVTI</vt:lpstr>
      <vt:lpstr>GIT &amp;  Github (Session 1)</vt:lpstr>
      <vt:lpstr>What is Version Control?</vt:lpstr>
      <vt:lpstr>What is Git?</vt:lpstr>
      <vt:lpstr>Git Commands Concept:</vt:lpstr>
      <vt:lpstr>Git Commands:</vt:lpstr>
      <vt:lpstr>What is Github?</vt:lpstr>
      <vt:lpstr>APPENDIX</vt:lpstr>
      <vt:lpstr>Python Project 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 Github</dc:title>
  <dc:creator>Prashant Shinde</dc:creator>
  <cp:lastModifiedBy>Prashant Shinde</cp:lastModifiedBy>
  <cp:revision>121</cp:revision>
  <dcterms:created xsi:type="dcterms:W3CDTF">2019-09-10T12:50:32Z</dcterms:created>
  <dcterms:modified xsi:type="dcterms:W3CDTF">2019-09-11T13:03:32Z</dcterms:modified>
</cp:coreProperties>
</file>