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66" r:id="rId4"/>
    <p:sldId id="257" r:id="rId5"/>
    <p:sldId id="269" r:id="rId6"/>
    <p:sldId id="262" r:id="rId7"/>
    <p:sldId id="258" r:id="rId8"/>
    <p:sldId id="270" r:id="rId9"/>
    <p:sldId id="272" r:id="rId10"/>
    <p:sldId id="274" r:id="rId11"/>
    <p:sldId id="275" r:id="rId12"/>
    <p:sldId id="261" r:id="rId13"/>
    <p:sldId id="263" r:id="rId14"/>
    <p:sldId id="276" r:id="rId15"/>
    <p:sldId id="27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55701-E8E8-4512-8881-AFD3A7827DCF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230D9-CA71-41FB-AF9B-DF8DEE57E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34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you could use pay for more memory and share the notebook.  Don’t use for productions cause pain to version control</a:t>
            </a:r>
            <a:br>
              <a:rPr lang="en-US" dirty="0"/>
            </a:br>
            <a:r>
              <a:rPr lang="en-US" dirty="0"/>
              <a:t>%</a:t>
            </a:r>
            <a:r>
              <a:rPr lang="en-US" dirty="0" err="1"/>
              <a:t>load_ext</a:t>
            </a:r>
            <a:r>
              <a:rPr lang="en-US" dirty="0"/>
              <a:t> </a:t>
            </a:r>
            <a:r>
              <a:rPr lang="en-US" dirty="0" err="1"/>
              <a:t>cudf.pandas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5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Rob Mulla: “Learning Pandas for Data Analysis? Start Here.”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Nick wan is a Senior Director of Baseball Analytics · Cincinnati Reds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2.0 is built in top of </a:t>
            </a:r>
            <a:r>
              <a:rPr lang="en-US" dirty="0" err="1"/>
              <a:t>pyArrows</a:t>
            </a:r>
            <a:r>
              <a:rPr lang="en-US" dirty="0"/>
              <a:t>, the version before is </a:t>
            </a:r>
            <a:r>
              <a:rPr lang="en-US" dirty="0" err="1"/>
              <a:t>buit</a:t>
            </a:r>
            <a:r>
              <a:rPr lang="en-US" dirty="0"/>
              <a:t> on top of </a:t>
            </a:r>
            <a:r>
              <a:rPr lang="en-US" dirty="0" err="1"/>
              <a:t>numpy</a:t>
            </a:r>
            <a:r>
              <a:rPr lang="en-US" dirty="0"/>
              <a:t>. Maybe show how to use </a:t>
            </a:r>
            <a:r>
              <a:rPr lang="en-US" dirty="0" err="1"/>
              <a:t>pyarrows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8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2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look at Kaggle notebooks</a:t>
            </a:r>
          </a:p>
          <a:p>
            <a:r>
              <a:rPr lang="en-US" dirty="0"/>
              <a:t>https://www.kaggle.com/code/adelanseur/japanese-universities-eda/notebook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41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7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(reading and datatypes)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37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8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deal with large files with pandas, but you need to chunk them and can get complicated e.g. sorting a big dataset like 20gigs or larger.</a:t>
            </a:r>
            <a:br>
              <a:rPr lang="en-US" dirty="0"/>
            </a:br>
            <a:r>
              <a:rPr lang="en-US" dirty="0"/>
              <a:t>Lazy frame doesn’t load the data into the memory.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Yeah, seriously excel.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230D9-CA71-41FB-AF9B-DF8DEE57E9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9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1/5/2025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/enhancingperf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das.pydata.org/docs/dev/user_guide/pyarrow.html" TargetMode="External"/><Relationship Id="rId5" Type="http://schemas.openxmlformats.org/officeDocument/2006/relationships/hyperlink" Target="https://docs.rapids.ai/api/cudf/stable/user_guide/10min/" TargetMode="External"/><Relationship Id="rId4" Type="http://schemas.openxmlformats.org/officeDocument/2006/relationships/hyperlink" Target="https://rapids.ai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kjCaAMBGW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jakevdp.github.io/PythonDataScienceHandbook/" TargetMode="External"/><Relationship Id="rId3" Type="http://schemas.openxmlformats.org/officeDocument/2006/relationships/hyperlink" Target="https://www.youtube.com/watch?v=DkjCaAMBGWM" TargetMode="External"/><Relationship Id="rId7" Type="http://schemas.openxmlformats.org/officeDocument/2006/relationships/hyperlink" Target="https://ds100.org/course-notes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ggle.com/learn/pandas" TargetMode="External"/><Relationship Id="rId5" Type="http://schemas.openxmlformats.org/officeDocument/2006/relationships/hyperlink" Target="https://www.youtube.com/playlist?list=PL6PX3YIZuHhwo48MyTASIor4j5NV7qq1W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www.youtube.com/@coreyms" TargetMode="Externa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webdevbadger/japanese-universities/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C7B-3872-1E48-10CD-214D7C042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with Pandas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AB1-B62B-4269-4439-1DE32410B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Karim</a:t>
            </a:r>
          </a:p>
        </p:txBody>
      </p:sp>
    </p:spTree>
    <p:extLst>
      <p:ext uri="{BB962C8B-B14F-4D97-AF65-F5344CB8AC3E}">
        <p14:creationId xmlns:p14="http://schemas.microsoft.com/office/powerpoint/2010/main" val="1171195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C538-7D1C-93DE-F2F1-435C13C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 can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B25F-E113-6D4B-4B17-EB19EF0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</a:t>
            </a:r>
          </a:p>
          <a:p>
            <a:r>
              <a:rPr lang="en-US" dirty="0" err="1"/>
              <a:t>GroupBy</a:t>
            </a:r>
            <a:endParaRPr lang="en-US" dirty="0"/>
          </a:p>
          <a:p>
            <a:r>
              <a:rPr lang="en-US" dirty="0"/>
              <a:t>Merge</a:t>
            </a:r>
          </a:p>
          <a:p>
            <a:r>
              <a:rPr lang="en-US" dirty="0"/>
              <a:t>More Visualization</a:t>
            </a:r>
          </a:p>
          <a:p>
            <a:r>
              <a:rPr lang="en-US" dirty="0"/>
              <a:t>Read and write different formats</a:t>
            </a:r>
          </a:p>
          <a:p>
            <a:r>
              <a:rPr lang="en-US" dirty="0"/>
              <a:t>Read and Write to 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19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C538-7D1C-93DE-F2F1-435C13C7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You can also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B25F-E113-6D4B-4B17-EB19EF0B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Speed things with </a:t>
            </a:r>
            <a:r>
              <a:rPr lang="en-US" dirty="0" err="1">
                <a:hlinkClick r:id="rId3"/>
              </a:rPr>
              <a:t>cython</a:t>
            </a:r>
            <a:endParaRPr lang="en-US" dirty="0"/>
          </a:p>
          <a:p>
            <a:r>
              <a:rPr lang="en-US" dirty="0">
                <a:hlinkClick r:id="rId4"/>
              </a:rPr>
              <a:t>Use GPU with </a:t>
            </a:r>
            <a:r>
              <a:rPr lang="en-US" dirty="0" err="1">
                <a:hlinkClick r:id="rId4"/>
              </a:rPr>
              <a:t>cudf</a:t>
            </a:r>
            <a:endParaRPr lang="en-US" dirty="0"/>
          </a:p>
          <a:p>
            <a:r>
              <a:rPr lang="en-US" dirty="0">
                <a:hlinkClick r:id="rId5"/>
              </a:rPr>
              <a:t>Parallel compute with </a:t>
            </a:r>
            <a:r>
              <a:rPr lang="en-US" dirty="0" err="1">
                <a:hlinkClick r:id="rId5"/>
              </a:rPr>
              <a:t>dask</a:t>
            </a:r>
            <a:endParaRPr lang="en-US" dirty="0"/>
          </a:p>
          <a:p>
            <a:r>
              <a:rPr lang="en-US" dirty="0">
                <a:hlinkClick r:id="rId6"/>
              </a:rPr>
              <a:t>Use </a:t>
            </a:r>
            <a:r>
              <a:rPr lang="en-US" dirty="0" err="1">
                <a:hlinkClick r:id="rId6"/>
              </a:rPr>
              <a:t>pyarrow</a:t>
            </a:r>
            <a:r>
              <a:rPr lang="en-US" dirty="0">
                <a:hlinkClick r:id="rId6"/>
              </a:rPr>
              <a:t> to improve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057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How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Solutions</a:t>
            </a:r>
          </a:p>
          <a:p>
            <a:pPr lvl="1"/>
            <a:r>
              <a:rPr lang="en-US" dirty="0"/>
              <a:t>Loop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/>
              <a:t>Vectorize</a:t>
            </a:r>
          </a:p>
          <a:p>
            <a:pPr lvl="1"/>
            <a:endParaRPr lang="en-US" dirty="0"/>
          </a:p>
          <a:p>
            <a:r>
              <a:rPr lang="en-US" dirty="0"/>
              <a:t>Refer to “</a:t>
            </a:r>
            <a:r>
              <a:rPr lang="en-US" dirty="0" err="1"/>
              <a:t>ThreeApproaches</a:t>
            </a:r>
            <a:r>
              <a:rPr lang="en-US" dirty="0"/>
              <a:t>” notebook.</a:t>
            </a:r>
          </a:p>
          <a:p>
            <a:pPr lvl="1"/>
            <a:r>
              <a:rPr lang="en-US" sz="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Or watch </a:t>
            </a:r>
            <a:r>
              <a:rPr lang="en-US" sz="800" dirty="0">
                <a:solidFill>
                  <a:schemeClr val="bg1">
                    <a:lumMod val="50000"/>
                    <a:lumOff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video instead</a:t>
            </a:r>
            <a:r>
              <a:rPr lang="en-US" sz="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03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4671-01BE-91C9-1E73-10216BD5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5E67-CE3E-7DC1-79C8-8714E39F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Polars</a:t>
            </a:r>
          </a:p>
          <a:p>
            <a:pPr lvl="1"/>
            <a:r>
              <a:rPr lang="en-US" dirty="0"/>
              <a:t>Designed for speed, with Rust.</a:t>
            </a:r>
          </a:p>
          <a:p>
            <a:pPr lvl="1"/>
            <a:r>
              <a:rPr lang="en-US" dirty="0"/>
              <a:t>Lazy Frames.</a:t>
            </a:r>
          </a:p>
          <a:p>
            <a:pPr lvl="1"/>
            <a:r>
              <a:rPr lang="en-US" dirty="0"/>
              <a:t>Supports pandas (import and export)</a:t>
            </a:r>
          </a:p>
          <a:p>
            <a:endParaRPr lang="en-US" dirty="0"/>
          </a:p>
          <a:p>
            <a:r>
              <a:rPr lang="en-US" dirty="0"/>
              <a:t>Spark</a:t>
            </a:r>
          </a:p>
          <a:p>
            <a:pPr lvl="1"/>
            <a:r>
              <a:rPr lang="en-US" dirty="0"/>
              <a:t>Designed for actual big data that doesn’t fit the memory.</a:t>
            </a:r>
          </a:p>
          <a:p>
            <a:pPr lvl="1"/>
            <a:r>
              <a:rPr lang="en-US" dirty="0"/>
              <a:t>Designed for distributed processing .</a:t>
            </a:r>
          </a:p>
        </p:txBody>
      </p:sp>
    </p:spTree>
    <p:extLst>
      <p:ext uri="{BB962C8B-B14F-4D97-AF65-F5344CB8AC3E}">
        <p14:creationId xmlns:p14="http://schemas.microsoft.com/office/powerpoint/2010/main" val="2530118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4671-01BE-91C9-1E73-10216BD5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Alternatives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5E67-CE3E-7DC1-79C8-8714E39FC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 err="1"/>
              <a:t>Juila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4164763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B861-EBE3-55CE-EEFB-3F2E2EB3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Resources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7EEC9A-AC22-6CA0-FC2C-100CAE913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Video: </a:t>
            </a:r>
          </a:p>
          <a:p>
            <a:pPr lvl="1"/>
            <a:r>
              <a:rPr lang="en-US" dirty="0">
                <a:hlinkClick r:id="rId3"/>
              </a:rPr>
              <a:t>Rob Mulla</a:t>
            </a:r>
            <a:endParaRPr lang="en-US" dirty="0"/>
          </a:p>
          <a:p>
            <a:r>
              <a:rPr lang="en-US" dirty="0"/>
              <a:t>Playlist: </a:t>
            </a:r>
          </a:p>
          <a:p>
            <a:pPr lvl="1"/>
            <a:r>
              <a:rPr lang="en-US" dirty="0"/>
              <a:t>Pandas - </a:t>
            </a:r>
            <a:r>
              <a:rPr lang="en-US" b="0" dirty="0">
                <a:solidFill>
                  <a:srgbClr val="FFFFFF"/>
                </a:solidFill>
                <a:effectLst/>
                <a:hlinkClick r:id="rId4"/>
              </a:rPr>
              <a:t>Corey Schafer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r>
              <a:rPr lang="en-US" dirty="0">
                <a:solidFill>
                  <a:srgbClr val="FFFFFF"/>
                </a:solidFill>
              </a:rPr>
              <a:t>7-day bootcamp: </a:t>
            </a:r>
            <a:r>
              <a:rPr lang="en-US" dirty="0">
                <a:solidFill>
                  <a:srgbClr val="FFFFFF"/>
                </a:solidFill>
                <a:hlinkClick r:id="rId5"/>
              </a:rPr>
              <a:t>Nick Wan</a:t>
            </a:r>
            <a:endParaRPr lang="en-US" dirty="0">
              <a:solidFill>
                <a:srgbClr val="FFFFFF"/>
              </a:solidFill>
            </a:endParaRPr>
          </a:p>
          <a:p>
            <a:pPr lvl="1"/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Courses: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Kaggle Learn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UC Berkely – course notes</a:t>
            </a:r>
            <a:endParaRPr lang="en-US" dirty="0"/>
          </a:p>
        </p:txBody>
      </p:sp>
      <p:pic>
        <p:nvPicPr>
          <p:cNvPr id="12" name="Content Placeholder 11" descr="A lizard on a red sign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C27C7F5B-E156-C123-38FC-46304C9AEB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380" y="2997477"/>
            <a:ext cx="2055735" cy="2713789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46D1259-3DBE-F34F-4B7F-02AAE5C91F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9995" y="2389025"/>
            <a:ext cx="688205" cy="6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5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C7B-3872-1E48-10CD-214D7C042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D59AB1-B62B-4269-4439-1DE32410B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other questions?</a:t>
            </a:r>
          </a:p>
        </p:txBody>
      </p:sp>
    </p:spTree>
    <p:extLst>
      <p:ext uri="{BB962C8B-B14F-4D97-AF65-F5344CB8AC3E}">
        <p14:creationId xmlns:p14="http://schemas.microsoft.com/office/powerpoint/2010/main" val="196982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AED-0C7A-9DFA-D35D-3F660A555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4ED7E-F87D-6656-D5AA-7D893C9A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What?</a:t>
            </a:r>
          </a:p>
          <a:p>
            <a:pPr lvl="1"/>
            <a:r>
              <a:rPr lang="en-US" dirty="0"/>
              <a:t>Interactive markdown and python</a:t>
            </a:r>
          </a:p>
          <a:p>
            <a:pPr lvl="1"/>
            <a:r>
              <a:rPr lang="en-US" dirty="0"/>
              <a:t>Useful for visualizing and quick coding</a:t>
            </a:r>
          </a:p>
          <a:p>
            <a:pPr lvl="1"/>
            <a:endParaRPr lang="en-US" dirty="0"/>
          </a:p>
          <a:p>
            <a:r>
              <a:rPr lang="en-US" dirty="0"/>
              <a:t>Where?</a:t>
            </a:r>
          </a:p>
          <a:p>
            <a:pPr lvl="1"/>
            <a:r>
              <a:rPr lang="en-US" dirty="0"/>
              <a:t>Online</a:t>
            </a:r>
          </a:p>
          <a:p>
            <a:pPr lvl="2"/>
            <a:r>
              <a:rPr lang="en-US" dirty="0">
                <a:hlinkClick r:id="rId3"/>
              </a:rPr>
              <a:t>Kaggle notebook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Google </a:t>
            </a:r>
            <a:r>
              <a:rPr lang="en-US" dirty="0" err="1">
                <a:hlinkClick r:id="rId4"/>
              </a:rPr>
              <a:t>colab</a:t>
            </a:r>
            <a:endParaRPr lang="en-US" dirty="0"/>
          </a:p>
          <a:p>
            <a:pPr lvl="1"/>
            <a:r>
              <a:rPr lang="en-US" dirty="0"/>
              <a:t>Local</a:t>
            </a:r>
          </a:p>
          <a:p>
            <a:pPr lvl="2"/>
            <a:r>
              <a:rPr lang="en-US" dirty="0" err="1"/>
              <a:t>JupyterLab</a:t>
            </a:r>
            <a:r>
              <a:rPr lang="en-US" dirty="0"/>
              <a:t>, </a:t>
            </a:r>
            <a:r>
              <a:rPr lang="en-US" dirty="0" err="1"/>
              <a:t>JupyterNotebook</a:t>
            </a:r>
            <a:r>
              <a:rPr lang="en-US" dirty="0"/>
              <a:t>, VS Code</a:t>
            </a:r>
          </a:p>
        </p:txBody>
      </p:sp>
    </p:spTree>
    <p:extLst>
      <p:ext uri="{BB962C8B-B14F-4D97-AF65-F5344CB8AC3E}">
        <p14:creationId xmlns:p14="http://schemas.microsoft.com/office/powerpoint/2010/main" val="72729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What is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library for data manipulation and analysis.</a:t>
            </a:r>
          </a:p>
          <a:p>
            <a:endParaRPr lang="en-US" dirty="0"/>
          </a:p>
          <a:p>
            <a:r>
              <a:rPr lang="en-US" dirty="0"/>
              <a:t>Exploring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Analyzing</a:t>
            </a:r>
          </a:p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Cleaning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Pandas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dirty="0"/>
              <a:t>Series.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Think row or column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800"/>
              <a:buFont typeface="Arial" panose="020B0604020202020204" pitchFamily="34" charset="0"/>
              <a:buChar char="•"/>
            </a:pPr>
            <a:r>
              <a:rPr lang="en-US" dirty="0" err="1"/>
              <a:t>DataFrame</a:t>
            </a:r>
            <a:endParaRPr lang="en-US" dirty="0"/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dirty="0"/>
              <a:t>Think table</a:t>
            </a:r>
          </a:p>
          <a:p>
            <a:pPr marL="685800" indent="-228600" algn="l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0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8AA2-175D-128E-60BC-8B30BD36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Show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DBE8-4D9A-44EA-9DE9-0C8F8366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“intro” notebook.</a:t>
            </a:r>
          </a:p>
        </p:txBody>
      </p:sp>
    </p:spTree>
    <p:extLst>
      <p:ext uri="{BB962C8B-B14F-4D97-AF65-F5344CB8AC3E}">
        <p14:creationId xmlns:p14="http://schemas.microsoft.com/office/powerpoint/2010/main" val="108050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When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 (EDA).</a:t>
            </a:r>
          </a:p>
          <a:p>
            <a:r>
              <a:rPr lang="en-US" dirty="0"/>
              <a:t>Simplify manual data manipulation tasks.</a:t>
            </a:r>
          </a:p>
          <a:p>
            <a:r>
              <a:rPr lang="en-US" dirty="0"/>
              <a:t>Patch Data Manipulation.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37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Why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</a:t>
            </a:r>
          </a:p>
          <a:p>
            <a:endParaRPr lang="en-US" dirty="0"/>
          </a:p>
          <a:p>
            <a:r>
              <a:rPr lang="en-US" dirty="0"/>
              <a:t>Is the de facto standard</a:t>
            </a:r>
          </a:p>
          <a:p>
            <a:endParaRPr lang="en-US" dirty="0"/>
          </a:p>
          <a:p>
            <a:r>
              <a:rPr lang="en-US" dirty="0"/>
              <a:t>Seamlessly integrated with data visualization libraries </a:t>
            </a:r>
          </a:p>
          <a:p>
            <a:pPr lvl="1"/>
            <a:r>
              <a:rPr lang="en-US" dirty="0"/>
              <a:t>Seaborn</a:t>
            </a:r>
          </a:p>
          <a:p>
            <a:pPr lvl="1"/>
            <a:r>
              <a:rPr lang="en-US" dirty="0" err="1"/>
              <a:t>Plotly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35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Show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Kaggle : Japanese Universities Dataset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Refer to “EDA” notebook.</a:t>
            </a:r>
          </a:p>
          <a:p>
            <a:r>
              <a:rPr lang="en-US" dirty="0"/>
              <a:t>Refer to Data Card </a:t>
            </a:r>
          </a:p>
        </p:txBody>
      </p:sp>
    </p:spTree>
    <p:extLst>
      <p:ext uri="{BB962C8B-B14F-4D97-AF65-F5344CB8AC3E}">
        <p14:creationId xmlns:p14="http://schemas.microsoft.com/office/powerpoint/2010/main" val="329439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F0F1-932A-E7E1-7965-2D80008E0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1C632-EF34-BA92-1262-D7BE2073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Fill in missing values: </a:t>
            </a:r>
            <a:r>
              <a:rPr lang="en-US" sz="1800" b="0" i="0" kern="120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s.fillna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()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, </a:t>
            </a:r>
            <a:r>
              <a:rPr lang="en-US" sz="1800" b="0" i="0" kern="120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df.fillna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()</a:t>
            </a:r>
            <a:endParaRPr lang="en-US" sz="1800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Replace with scalar </a:t>
            </a:r>
            <a:r>
              <a:rPr lang="en-US" sz="1800" b="0" i="0" kern="120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df.fillna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(0)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Copy most recent present value </a:t>
            </a:r>
            <a:r>
              <a:rPr lang="en-US" sz="1800" b="0" i="0" kern="120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df.fillna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("pad")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Copy next present value </a:t>
            </a:r>
            <a:r>
              <a:rPr lang="en-US" sz="1800" b="0" i="0" kern="120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df.fillna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("backfill")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  <a:p>
            <a:pPr marL="457200" marR="0" indent="0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Interpolate from known values </a:t>
            </a:r>
            <a:r>
              <a:rPr lang="en-US" sz="1800" b="0" i="0" kern="1200" baseline="0" dirty="0" err="1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df.interpolate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 Unicode MS"/>
                <a:ea typeface="+mn-ea"/>
                <a:cs typeface="+mn-cs"/>
              </a:rPr>
              <a:t>()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(...also time-series aware!)</a:t>
            </a:r>
            <a:r>
              <a:rPr lang="en-US" sz="1800" b="0" i="0" kern="120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177926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644</TotalTime>
  <Words>476</Words>
  <Application>Microsoft Office PowerPoint</Application>
  <PresentationFormat>Widescreen</PresentationFormat>
  <Paragraphs>116</Paragraphs>
  <Slides>16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Source Sans Pro</vt:lpstr>
      <vt:lpstr>FunkyShapesDarkVTI</vt:lpstr>
      <vt:lpstr>Data with Pandas</vt:lpstr>
      <vt:lpstr>Jupyter Notebook</vt:lpstr>
      <vt:lpstr>What is Pandas</vt:lpstr>
      <vt:lpstr>Pandas Data Structures</vt:lpstr>
      <vt:lpstr>Show time</vt:lpstr>
      <vt:lpstr>When Pandas</vt:lpstr>
      <vt:lpstr>Why Pandas</vt:lpstr>
      <vt:lpstr>Show time!</vt:lpstr>
      <vt:lpstr>Handling Missing Data</vt:lpstr>
      <vt:lpstr>You can also</vt:lpstr>
      <vt:lpstr>You can also</vt:lpstr>
      <vt:lpstr>How Pandas</vt:lpstr>
      <vt:lpstr>Alternatives</vt:lpstr>
      <vt:lpstr>Alternatives</vt:lpstr>
      <vt:lpstr>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</dc:title>
  <dc:creator>Karim Alabdulkarim</dc:creator>
  <cp:lastModifiedBy>Karim Alabdulkarim</cp:lastModifiedBy>
  <cp:revision>12</cp:revision>
  <dcterms:created xsi:type="dcterms:W3CDTF">2025-01-03T12:54:45Z</dcterms:created>
  <dcterms:modified xsi:type="dcterms:W3CDTF">2025-01-05T02:53:45Z</dcterms:modified>
</cp:coreProperties>
</file>