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ru-RU" dirty="0" smtClean="0"/>
              <a:t>«Безопасное дорожное движение»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6400800" cy="247268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/>
              <a:t>Проект был разработан на основе конкурсного задания </a:t>
            </a:r>
            <a:r>
              <a:rPr lang="en-US" dirty="0" err="1" smtClean="0"/>
              <a:t>WorldSkills</a:t>
            </a:r>
            <a:r>
              <a:rPr lang="en-US" dirty="0" smtClean="0"/>
              <a:t> 2021</a:t>
            </a:r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Разработали студенты ТКМП</a:t>
            </a:r>
            <a:r>
              <a:rPr lang="en-US" dirty="0"/>
              <a:t>:</a:t>
            </a:r>
            <a:endParaRPr lang="ru-RU" dirty="0" smtClean="0"/>
          </a:p>
          <a:p>
            <a:pPr algn="l"/>
            <a:r>
              <a:rPr lang="ru-RU" dirty="0" smtClean="0"/>
              <a:t>Львов А.Д.</a:t>
            </a:r>
          </a:p>
          <a:p>
            <a:pPr algn="l"/>
            <a:r>
              <a:rPr lang="ru-RU" dirty="0" smtClean="0"/>
              <a:t>Смирнов А.К.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и уязвимости </a:t>
            </a:r>
            <a:r>
              <a:rPr lang="ru-RU" dirty="0" err="1" smtClean="0"/>
              <a:t>блокчейн</a:t>
            </a:r>
            <a:r>
              <a:rPr lang="ru-RU" dirty="0" smtClean="0"/>
              <a:t>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Невозможность изменить смарт-контракт после его инициализации</a:t>
            </a:r>
          </a:p>
          <a:p>
            <a:r>
              <a:rPr lang="ru-RU" dirty="0" smtClean="0"/>
              <a:t>Отсутствие администраторов в системе</a:t>
            </a:r>
          </a:p>
          <a:p>
            <a:r>
              <a:rPr lang="ru-RU" dirty="0" smtClean="0"/>
              <a:t>Невозможность оформление страховки на несколько ТС</a:t>
            </a:r>
            <a:endParaRPr lang="en-US" dirty="0" smtClean="0"/>
          </a:p>
          <a:p>
            <a:r>
              <a:rPr lang="ru-RU" dirty="0" smtClean="0"/>
              <a:t>Даже на простые операции тратится не мало времени</a:t>
            </a:r>
          </a:p>
          <a:p>
            <a:r>
              <a:rPr lang="ru-RU" dirty="0" smtClean="0"/>
              <a:t>Страхование оформляется на пользователя, а не на ТС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Добавление роли администратора в </a:t>
            </a:r>
            <a:r>
              <a:rPr lang="ru-RU" dirty="0" smtClean="0"/>
              <a:t>систему</a:t>
            </a:r>
            <a:endParaRPr lang="ru-RU" dirty="0" smtClean="0"/>
          </a:p>
          <a:p>
            <a:r>
              <a:rPr lang="ru-RU" dirty="0" smtClean="0"/>
              <a:t>Изменение оформление страховки на ТС, а не на пользователя</a:t>
            </a:r>
          </a:p>
          <a:p>
            <a:r>
              <a:rPr lang="ru-RU" dirty="0"/>
              <a:t>Добавить возможность </a:t>
            </a:r>
            <a:r>
              <a:rPr lang="ru-RU" dirty="0" smtClean="0"/>
              <a:t>добавления нескольких </a:t>
            </a:r>
            <a:r>
              <a:rPr lang="ru-RU" dirty="0"/>
              <a:t>водителей в </a:t>
            </a:r>
            <a:r>
              <a:rPr lang="ru-RU" dirty="0" smtClean="0"/>
              <a:t>одну страховку ТС</a:t>
            </a:r>
          </a:p>
          <a:p>
            <a:r>
              <a:rPr lang="ru-RU" dirty="0" smtClean="0"/>
              <a:t>Добавить возможность </a:t>
            </a:r>
            <a:r>
              <a:rPr lang="ru-RU" smtClean="0"/>
              <a:t>оспорить штраф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1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Планирование всех задач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Анализ конкурсного задания</a:t>
            </a:r>
          </a:p>
          <a:p>
            <a:r>
              <a:rPr lang="ru-RU" dirty="0" smtClean="0"/>
              <a:t>Разработка архитектуры решения</a:t>
            </a:r>
          </a:p>
          <a:p>
            <a:r>
              <a:rPr lang="ru-RU" dirty="0" smtClean="0"/>
              <a:t>Развёртывание частной сети</a:t>
            </a:r>
          </a:p>
          <a:p>
            <a:r>
              <a:rPr lang="ru-RU" dirty="0" smtClean="0"/>
              <a:t>Разработка смарт-контракта</a:t>
            </a:r>
          </a:p>
          <a:p>
            <a:r>
              <a:rPr lang="ru-RU" dirty="0" smtClean="0"/>
              <a:t>Разработка взаимосвязи интерфейса</a:t>
            </a:r>
          </a:p>
          <a:p>
            <a:r>
              <a:rPr lang="ru-RU" dirty="0" smtClean="0"/>
              <a:t>Разработка консольного интерфейса</a:t>
            </a:r>
          </a:p>
          <a:p>
            <a:r>
              <a:rPr lang="ru-RU" dirty="0" smtClean="0"/>
              <a:t>Разработка графического интерфейса</a:t>
            </a:r>
          </a:p>
          <a:p>
            <a:r>
              <a:rPr lang="ru-RU" dirty="0" smtClean="0"/>
              <a:t>Тестирование и отладка приложения</a:t>
            </a:r>
          </a:p>
          <a:p>
            <a:r>
              <a:rPr lang="ru-RU" dirty="0" smtClean="0"/>
              <a:t>Разработка документации</a:t>
            </a:r>
          </a:p>
          <a:p>
            <a:r>
              <a:rPr lang="ru-RU" dirty="0" smtClean="0"/>
              <a:t>Презентация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411931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Распределение задач между участниками проекта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6785"/>
              </p:ext>
            </p:extLst>
          </p:nvPr>
        </p:nvGraphicFramePr>
        <p:xfrm>
          <a:off x="35496" y="1628797"/>
          <a:ext cx="9108508" cy="406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977"/>
                <a:gridCol w="268415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95540"/>
              </a:tblGrid>
              <a:tr h="38565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Задачи</a:t>
                      </a:r>
                      <a:r>
                        <a:rPr lang="en-US" sz="1400" dirty="0" smtClean="0"/>
                        <a:t>     </a:t>
                      </a:r>
                      <a:r>
                        <a:rPr lang="ru-RU" sz="1400" dirty="0" smtClean="0"/>
                        <a:t>          </a:t>
                      </a:r>
                      <a:r>
                        <a:rPr lang="ru-RU" sz="1400" baseline="0" dirty="0" smtClean="0"/>
                        <a:t>                               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Время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3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4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5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7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9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12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13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14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15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17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18</a:t>
                      </a:r>
                      <a:endParaRPr lang="ru-RU" sz="1000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Анализ конкурсного задания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архитектуры решения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Развертывание частной сети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смарт-контракта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консольного интерфейса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взаимосвязи интерфейса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графического интерфейса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Тестирование и отладка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Разработка документации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Презентация решения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44008"/>
              </p:ext>
            </p:extLst>
          </p:nvPr>
        </p:nvGraphicFramePr>
        <p:xfrm>
          <a:off x="0" y="5717438"/>
          <a:ext cx="36358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588"/>
                <a:gridCol w="436308"/>
              </a:tblGrid>
              <a:tr h="33687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Андрей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3687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Алексей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5018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Совместная</a:t>
                      </a:r>
                      <a:r>
                        <a:rPr lang="ru-RU" sz="1400" baseline="0" dirty="0" smtClean="0"/>
                        <a:t> работа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на </a:t>
            </a:r>
            <a:r>
              <a:rPr lang="ru-RU" dirty="0" err="1" smtClean="0"/>
              <a:t>блокчейн</a:t>
            </a:r>
            <a:r>
              <a:rPr lang="ru-RU" dirty="0" smtClean="0"/>
              <a:t> платформе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688966" y="1628800"/>
            <a:ext cx="2298858" cy="4680520"/>
            <a:chOff x="688966" y="1628800"/>
            <a:chExt cx="2298858" cy="468052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688966" y="1628800"/>
              <a:ext cx="2298858" cy="4680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07" t="8669" r="53310" b="15984"/>
            <a:stretch/>
          </p:blipFill>
          <p:spPr bwMode="auto">
            <a:xfrm>
              <a:off x="1687612" y="3501008"/>
              <a:ext cx="411064" cy="648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91" r="97212" b="87953"/>
            <a:stretch/>
          </p:blipFill>
          <p:spPr bwMode="auto">
            <a:xfrm>
              <a:off x="1638167" y="1988840"/>
              <a:ext cx="509954" cy="404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00" t="17357" r="28372" b="14396"/>
            <a:stretch/>
          </p:blipFill>
          <p:spPr bwMode="auto">
            <a:xfrm>
              <a:off x="1591621" y="5259861"/>
              <a:ext cx="603046" cy="535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570102" y="5877272"/>
              <a:ext cx="710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react</a:t>
              </a:r>
              <a:endParaRPr lang="ru-RU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68091" y="4345359"/>
              <a:ext cx="710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geth</a:t>
              </a:r>
              <a:endParaRPr lang="ru-RU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3064" y="2564904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Smart-contract</a:t>
              </a:r>
              <a:endParaRPr lang="ru-RU" sz="1400" dirty="0"/>
            </a:p>
          </p:txBody>
        </p:sp>
        <p:sp>
          <p:nvSpPr>
            <p:cNvPr id="9" name="Двойная стрелка влево/вправо 8"/>
            <p:cNvSpPr/>
            <p:nvPr/>
          </p:nvSpPr>
          <p:spPr>
            <a:xfrm rot="5400000">
              <a:off x="1652560" y="2999529"/>
              <a:ext cx="454000" cy="20030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Двойная стрелка влево/вправо 13"/>
            <p:cNvSpPr/>
            <p:nvPr/>
          </p:nvSpPr>
          <p:spPr>
            <a:xfrm rot="5400000">
              <a:off x="1611394" y="4779985"/>
              <a:ext cx="454000" cy="20030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6147826" y="1628800"/>
            <a:ext cx="2298858" cy="4680520"/>
            <a:chOff x="688966" y="1628800"/>
            <a:chExt cx="2298858" cy="468052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688966" y="1628800"/>
              <a:ext cx="2298858" cy="4680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07" t="8669" r="53310" b="15984"/>
            <a:stretch/>
          </p:blipFill>
          <p:spPr bwMode="auto">
            <a:xfrm>
              <a:off x="1687612" y="3501008"/>
              <a:ext cx="411064" cy="648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91" r="97212" b="87953"/>
            <a:stretch/>
          </p:blipFill>
          <p:spPr bwMode="auto">
            <a:xfrm>
              <a:off x="1638167" y="1988840"/>
              <a:ext cx="509954" cy="404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00" t="17357" r="28372" b="14396"/>
            <a:stretch/>
          </p:blipFill>
          <p:spPr bwMode="auto">
            <a:xfrm>
              <a:off x="1591621" y="5259861"/>
              <a:ext cx="603046" cy="535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570102" y="5877272"/>
              <a:ext cx="710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react</a:t>
              </a:r>
              <a:endParaRPr lang="ru-RU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68091" y="4345359"/>
              <a:ext cx="710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geth</a:t>
              </a:r>
              <a:endParaRPr lang="ru-R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73064" y="2564904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Smart-contract</a:t>
              </a:r>
              <a:endParaRPr lang="ru-RU" sz="1400" dirty="0"/>
            </a:p>
          </p:txBody>
        </p:sp>
        <p:sp>
          <p:nvSpPr>
            <p:cNvPr id="24" name="Двойная стрелка влево/вправо 23"/>
            <p:cNvSpPr/>
            <p:nvPr/>
          </p:nvSpPr>
          <p:spPr>
            <a:xfrm rot="5400000">
              <a:off x="1652560" y="2999529"/>
              <a:ext cx="454000" cy="20030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Двойная стрелка влево/вправо 24"/>
            <p:cNvSpPr/>
            <p:nvPr/>
          </p:nvSpPr>
          <p:spPr>
            <a:xfrm rot="5400000">
              <a:off x="1611394" y="4779985"/>
              <a:ext cx="454000" cy="20030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Двойная стрелка влево/вправо 12"/>
          <p:cNvSpPr/>
          <p:nvPr/>
        </p:nvSpPr>
        <p:spPr>
          <a:xfrm>
            <a:off x="3347864" y="3582728"/>
            <a:ext cx="252028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599892" y="434151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Связь между узлами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1216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Использованный инструментарий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Использованные языки программирования:</a:t>
            </a:r>
          </a:p>
          <a:p>
            <a:pPr marL="0" indent="0">
              <a:buNone/>
            </a:pPr>
            <a:r>
              <a:rPr lang="ru-RU" sz="2800" dirty="0" smtClean="0"/>
              <a:t>- </a:t>
            </a:r>
            <a:r>
              <a:rPr lang="en-US" sz="2800" dirty="0" smtClean="0"/>
              <a:t>Solidity</a:t>
            </a:r>
          </a:p>
          <a:p>
            <a:pPr marL="0" indent="0">
              <a:buNone/>
            </a:pPr>
            <a:r>
              <a:rPr lang="ru-RU" sz="2800" dirty="0" smtClean="0"/>
              <a:t>- </a:t>
            </a:r>
            <a:r>
              <a:rPr lang="en-US" sz="2800" dirty="0" smtClean="0"/>
              <a:t>JavaScript</a:t>
            </a:r>
          </a:p>
          <a:p>
            <a:pPr marL="0" indent="0">
              <a:buNone/>
            </a:pPr>
            <a:r>
              <a:rPr lang="ru-RU" dirty="0" smtClean="0"/>
              <a:t>Использованные </a:t>
            </a:r>
            <a:r>
              <a:rPr lang="en-US" dirty="0" smtClean="0"/>
              <a:t>IDE: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Remix IDE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VS Code </a:t>
            </a:r>
          </a:p>
          <a:p>
            <a:pPr marL="0" indent="0">
              <a:buNone/>
            </a:pPr>
            <a:r>
              <a:rPr lang="ru-RU" dirty="0" smtClean="0"/>
              <a:t>Использованное ПО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sz="2800" dirty="0" smtClean="0"/>
              <a:t>- </a:t>
            </a:r>
            <a:r>
              <a:rPr lang="en-US" sz="2800" dirty="0" err="1" smtClean="0"/>
              <a:t>geth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1" r="97212" b="87953"/>
          <a:stretch/>
        </p:blipFill>
        <p:spPr bwMode="auto">
          <a:xfrm>
            <a:off x="2411760" y="3789040"/>
            <a:ext cx="509954" cy="4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7" t="8669" r="53310" b="15984"/>
          <a:stretch/>
        </p:blipFill>
        <p:spPr bwMode="auto">
          <a:xfrm>
            <a:off x="2517546" y="2060848"/>
            <a:ext cx="4110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9" t="2942" r="82497" b="94116"/>
          <a:stretch/>
        </p:blipFill>
        <p:spPr bwMode="auto">
          <a:xfrm>
            <a:off x="2519264" y="2780928"/>
            <a:ext cx="490790" cy="52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96343" r="76940"/>
          <a:stretch/>
        </p:blipFill>
        <p:spPr bwMode="auto">
          <a:xfrm>
            <a:off x="2411760" y="4293096"/>
            <a:ext cx="57428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5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смарт-контракта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556792"/>
            <a:ext cx="4968552" cy="499715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Регистрация</a:t>
            </a:r>
            <a:r>
              <a:rPr lang="en-US" dirty="0" smtClean="0"/>
              <a:t>/</a:t>
            </a:r>
            <a:r>
              <a:rPr lang="ru-RU" dirty="0" smtClean="0"/>
              <a:t>авторизация пользователей</a:t>
            </a:r>
          </a:p>
          <a:p>
            <a:r>
              <a:rPr lang="ru-RU" dirty="0" smtClean="0"/>
              <a:t>Создание водительского удостоверения (авто</a:t>
            </a:r>
            <a:r>
              <a:rPr lang="en-US" dirty="0" smtClean="0"/>
              <a:t>/</a:t>
            </a:r>
            <a:r>
              <a:rPr lang="ru-RU" dirty="0" smtClean="0"/>
              <a:t>ручной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Регистрация ТС (авто</a:t>
            </a:r>
            <a:r>
              <a:rPr lang="en-US" dirty="0" smtClean="0"/>
              <a:t>/</a:t>
            </a:r>
            <a:r>
              <a:rPr lang="ru-RU" dirty="0" smtClean="0"/>
              <a:t>ручной)</a:t>
            </a:r>
          </a:p>
          <a:p>
            <a:r>
              <a:rPr lang="ru-RU" dirty="0" smtClean="0"/>
              <a:t>Продление срока водительского удостоверения</a:t>
            </a:r>
          </a:p>
          <a:p>
            <a:r>
              <a:rPr lang="ru-RU" dirty="0" smtClean="0"/>
              <a:t>Оформление</a:t>
            </a:r>
            <a:r>
              <a:rPr lang="en-US" dirty="0" smtClean="0"/>
              <a:t>/</a:t>
            </a:r>
            <a:r>
              <a:rPr lang="ru-RU" dirty="0" smtClean="0"/>
              <a:t>оплата штрафа</a:t>
            </a:r>
          </a:p>
          <a:p>
            <a:r>
              <a:rPr lang="ru-RU" dirty="0" smtClean="0"/>
              <a:t>Оформление</a:t>
            </a:r>
            <a:r>
              <a:rPr lang="en-US" dirty="0" smtClean="0"/>
              <a:t>/</a:t>
            </a:r>
            <a:r>
              <a:rPr lang="ru-RU" dirty="0" smtClean="0"/>
              <a:t>выплата страховки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 t="6737" r="58519" b="3984"/>
          <a:stretch/>
        </p:blipFill>
        <p:spPr bwMode="auto">
          <a:xfrm>
            <a:off x="5364088" y="1484784"/>
            <a:ext cx="3583369" cy="451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06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Консольный интерфейс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0845" t="25862" r="-29" b="29064"/>
          <a:stretch/>
        </p:blipFill>
        <p:spPr bwMode="auto">
          <a:xfrm>
            <a:off x="4990" y="1949600"/>
            <a:ext cx="4206970" cy="2389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1" t="55778" r="45693" b="41468"/>
          <a:stretch/>
        </p:blipFill>
        <p:spPr bwMode="auto">
          <a:xfrm>
            <a:off x="156078" y="5094896"/>
            <a:ext cx="4320480" cy="6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3" t="10660" r="6203" b="42818"/>
          <a:stretch/>
        </p:blipFill>
        <p:spPr bwMode="auto">
          <a:xfrm>
            <a:off x="4211960" y="1772816"/>
            <a:ext cx="4968552" cy="256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5227887"/>
            <a:ext cx="360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Инициализация контракта в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32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интерфейс</a:t>
            </a:r>
            <a:endParaRPr lang="ru-RU" dirty="0"/>
          </a:p>
        </p:txBody>
      </p:sp>
      <p:pic>
        <p:nvPicPr>
          <p:cNvPr id="5122" name="Picture 2" descr="\\Wsr2021-4-2\новая папка\hel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" y="1556792"/>
            <a:ext cx="4427984" cy="249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Wsr2021-4-2\новая папка\prof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7396"/>
            <a:ext cx="4462465" cy="25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\Wsr2021-4-2\новая папка\sign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" y="4149080"/>
            <a:ext cx="4591494" cy="2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\\Wsr2021-4-2\новая папка\log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10" y="4149078"/>
            <a:ext cx="4381064" cy="246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3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о проделанной работе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0845" t="25862" r="-29" b="29064"/>
          <a:stretch/>
        </p:blipFill>
        <p:spPr bwMode="auto">
          <a:xfrm>
            <a:off x="179512" y="1412776"/>
            <a:ext cx="4680520" cy="252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8589" t="14778" r="28788" b="21921"/>
          <a:stretch/>
        </p:blipFill>
        <p:spPr bwMode="auto">
          <a:xfrm>
            <a:off x="4860032" y="1412776"/>
            <a:ext cx="4114165" cy="2339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3048" t="8128" r="35132" b="16211"/>
          <a:stretch/>
        </p:blipFill>
        <p:spPr bwMode="auto">
          <a:xfrm>
            <a:off x="179512" y="4149080"/>
            <a:ext cx="3582332" cy="2448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5"/>
          <a:srcRect l="25216" t="4187" r="24077" b="2956"/>
          <a:stretch/>
        </p:blipFill>
        <p:spPr bwMode="auto">
          <a:xfrm>
            <a:off x="5580112" y="3769783"/>
            <a:ext cx="3168352" cy="29631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3498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265</Words>
  <Application>Microsoft Office PowerPoint</Application>
  <PresentationFormat>Экран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«Безопасное дорожное движение»</vt:lpstr>
      <vt:lpstr>Планирование всех задач проекта</vt:lpstr>
      <vt:lpstr>Распределение задач между участниками проекта</vt:lpstr>
      <vt:lpstr>Решение на блокчейн платформе</vt:lpstr>
      <vt:lpstr>Использованный инструментарий</vt:lpstr>
      <vt:lpstr>Функционал смарт-контракта</vt:lpstr>
      <vt:lpstr>Консольный интерфейс</vt:lpstr>
      <vt:lpstr>Графический интерфейс</vt:lpstr>
      <vt:lpstr>Отчет о проделанной работе</vt:lpstr>
      <vt:lpstr>Недостатки и уязвимости блокчейн решения</vt:lpstr>
      <vt:lpstr>Перспективы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«Безопасное дорожное движение»</dc:title>
  <dc:creator>ClassAdmin</dc:creator>
  <cp:lastModifiedBy>ClassAdmin</cp:lastModifiedBy>
  <cp:revision>9</cp:revision>
  <dcterms:created xsi:type="dcterms:W3CDTF">2021-02-26T13:38:09Z</dcterms:created>
  <dcterms:modified xsi:type="dcterms:W3CDTF">2021-02-27T10:12:30Z</dcterms:modified>
</cp:coreProperties>
</file>