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281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287" r:id="rId41"/>
    <p:sldId id="288" r:id="rId42"/>
    <p:sldId id="289" r:id="rId43"/>
    <p:sldId id="27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83E8D6-9AD7-4467-988A-82637730ED46}">
          <p14:sldIdLst>
            <p14:sldId id="286"/>
            <p14:sldId id="257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81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287"/>
            <p14:sldId id="288"/>
            <p14:sldId id="28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оман Барановский" initials="РБ" lastIdx="1" clrIdx="0">
    <p:extLst>
      <p:ext uri="{19B8F6BF-5375-455C-9EA6-DF929625EA0E}">
        <p15:presenceInfo xmlns:p15="http://schemas.microsoft.com/office/powerpoint/2012/main" userId="33d31e10172226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ovs\Downloads\Telegram%20Desktop\&#1057;&#1088;&#1072;&#1074;&#1085;&#1077;&#1085;&#1080;&#1077;%20&#1082;&#1086;&#1085;&#1082;&#1091;&#1088;&#1077;&#1085;&#1090;&#1086;&#107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abs\semester_5\MPPiU\&#1057;&#1088;&#1072;&#1074;&#1085;&#1077;&#1085;&#1080;&#1077;%20&#1082;&#1086;&#1085;&#1082;&#1091;&#1088;&#1077;&#1085;&#1090;&#1086;&#107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abs\semester_5\MPPiU\&#1057;&#1088;&#1072;&#1074;&#1085;&#1077;&#1085;&#1080;&#1077;%20&#1082;&#1086;&#1085;&#1082;&#1091;&#1088;&#1077;&#1085;&#1090;&#1086;&#107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Взвешенные оценки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v>NIKE TRAINING CLUB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Sheet1!$A$22:$A$27</c:f>
              <c:strCache>
                <c:ptCount val="6"/>
                <c:pt idx="0">
                  <c:v>Цена использования(0.3)</c:v>
                </c:pt>
                <c:pt idx="1">
                  <c:v>Поощрения в виде cashback(0.1)</c:v>
                </c:pt>
                <c:pt idx="2">
                  <c:v>Коллаборации(0.1)</c:v>
                </c:pt>
                <c:pt idx="3">
                  <c:v>Дополнительные функции(0.1)</c:v>
                </c:pt>
                <c:pt idx="4">
                  <c:v>Платформы(0.2)</c:v>
                </c:pt>
                <c:pt idx="5">
                  <c:v>Доступность использования с фитнес браслетом(0.2)</c:v>
                </c:pt>
              </c:strCache>
            </c:strRef>
          </c:cat>
          <c:val>
            <c:numRef>
              <c:f>Sheet1!$D$22:$D$27</c:f>
              <c:numCache>
                <c:formatCode>General</c:formatCode>
                <c:ptCount val="6"/>
                <c:pt idx="0">
                  <c:v>3</c:v>
                </c:pt>
                <c:pt idx="1">
                  <c:v>0</c:v>
                </c:pt>
                <c:pt idx="2">
                  <c:v>0.9</c:v>
                </c:pt>
                <c:pt idx="3">
                  <c:v>0.5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1C-47B4-B3B2-DC383C6C1DDC}"/>
            </c:ext>
          </c:extLst>
        </c:ser>
        <c:ser>
          <c:idx val="1"/>
          <c:order val="1"/>
          <c:tx>
            <c:v>ADIDAS TRAINING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Sheet1!$A$22:$A$27</c:f>
              <c:strCache>
                <c:ptCount val="6"/>
                <c:pt idx="0">
                  <c:v>Цена использования(0.3)</c:v>
                </c:pt>
                <c:pt idx="1">
                  <c:v>Поощрения в виде cashback(0.1)</c:v>
                </c:pt>
                <c:pt idx="2">
                  <c:v>Коллаборации(0.1)</c:v>
                </c:pt>
                <c:pt idx="3">
                  <c:v>Дополнительные функции(0.1)</c:v>
                </c:pt>
                <c:pt idx="4">
                  <c:v>Платформы(0.2)</c:v>
                </c:pt>
                <c:pt idx="5">
                  <c:v>Доступность использования с фитнес браслетом(0.2)</c:v>
                </c:pt>
              </c:strCache>
            </c:strRef>
          </c:cat>
          <c:val>
            <c:numRef>
              <c:f>Sheet1!$E$22:$E$27</c:f>
              <c:numCache>
                <c:formatCode>General</c:formatCode>
                <c:ptCount val="6"/>
                <c:pt idx="0">
                  <c:v>1.2</c:v>
                </c:pt>
                <c:pt idx="1">
                  <c:v>0.9</c:v>
                </c:pt>
                <c:pt idx="2">
                  <c:v>0.9</c:v>
                </c:pt>
                <c:pt idx="3">
                  <c:v>0.5</c:v>
                </c:pt>
                <c:pt idx="4">
                  <c:v>1.6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1C-47B4-B3B2-DC383C6C1DDC}"/>
            </c:ext>
          </c:extLst>
        </c:ser>
        <c:ser>
          <c:idx val="2"/>
          <c:order val="2"/>
          <c:tx>
            <c:v>Фитнес-трекер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Sheet1!$C$22:$C$27</c:f>
              <c:numCache>
                <c:formatCode>General</c:formatCode>
                <c:ptCount val="6"/>
                <c:pt idx="0">
                  <c:v>2.4</c:v>
                </c:pt>
                <c:pt idx="1">
                  <c:v>1</c:v>
                </c:pt>
                <c:pt idx="2">
                  <c:v>0.60000000000000009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1C-47B4-B3B2-DC383C6C1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6310896"/>
        <c:axId val="131637216"/>
      </c:radarChart>
      <c:catAx>
        <c:axId val="189631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1637216"/>
        <c:crosses val="autoZero"/>
        <c:auto val="1"/>
        <c:lblAlgn val="ctr"/>
        <c:lblOffset val="100"/>
        <c:noMultiLvlLbl val="0"/>
      </c:catAx>
      <c:valAx>
        <c:axId val="13163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9631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Суммарные</a:t>
            </a:r>
            <a:r>
              <a:rPr lang="ru-RU" baseline="0"/>
              <a:t> рейтинги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7877538035018345E-2"/>
          <c:y val="0.11229314420803782"/>
          <c:w val="0.90624944609196589"/>
          <c:h val="0.81915405521118367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Lit>
              <c:ptCount val="3"/>
              <c:pt idx="0">
                <c:v>Фитнес-трекер</c:v>
              </c:pt>
              <c:pt idx="1">
                <c:v>NIKE TRAINING CLUB</c:v>
              </c:pt>
              <c:pt idx="2">
                <c:v>ADIDAS TRAINING</c:v>
              </c:pt>
            </c:strLit>
          </c:cat>
          <c:val>
            <c:numRef>
              <c:f>Sheet1!$B$18:$D$18</c:f>
              <c:numCache>
                <c:formatCode>General</c:formatCode>
                <c:ptCount val="3"/>
                <c:pt idx="0">
                  <c:v>54</c:v>
                </c:pt>
                <c:pt idx="1">
                  <c:v>44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A0-4E38-A386-DD49A9F1F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38996112"/>
        <c:axId val="684528320"/>
        <c:axId val="0"/>
      </c:bar3DChart>
      <c:catAx>
        <c:axId val="33899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4528320"/>
        <c:crosses val="autoZero"/>
        <c:auto val="1"/>
        <c:lblAlgn val="ctr"/>
        <c:lblOffset val="100"/>
        <c:noMultiLvlLbl val="0"/>
      </c:catAx>
      <c:valAx>
        <c:axId val="68452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8996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Средневзвешенный</a:t>
            </a:r>
            <a:r>
              <a:rPr lang="ru-RU" baseline="0"/>
              <a:t> рейтинг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Lit>
              <c:ptCount val="3"/>
              <c:pt idx="0">
                <c:v>Фитнес-трекер</c:v>
              </c:pt>
              <c:pt idx="1">
                <c:v>NIKE TRAINING CLUB</c:v>
              </c:pt>
              <c:pt idx="2">
                <c:v>ADIDAS TRAINING</c:v>
              </c:pt>
            </c:strLit>
          </c:cat>
          <c:val>
            <c:numRef>
              <c:f>Sheet1!$B$19:$D$19</c:f>
              <c:numCache>
                <c:formatCode>General</c:formatCode>
                <c:ptCount val="3"/>
                <c:pt idx="0">
                  <c:v>9</c:v>
                </c:pt>
                <c:pt idx="1">
                  <c:v>7.333333333333333</c:v>
                </c:pt>
                <c:pt idx="2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5D-4B27-817A-5172F4D54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36773904"/>
        <c:axId val="698747920"/>
        <c:axId val="0"/>
      </c:bar3DChart>
      <c:catAx>
        <c:axId val="33677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98747920"/>
        <c:crosses val="autoZero"/>
        <c:auto val="1"/>
        <c:lblAlgn val="ctr"/>
        <c:lblOffset val="100"/>
        <c:noMultiLvlLbl val="0"/>
      </c:catAx>
      <c:valAx>
        <c:axId val="69874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6773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3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4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5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376DC5-6ABA-4F3C-A744-8803A72498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061604" cy="6858000"/>
          </a:xfrm>
          <a:custGeom>
            <a:avLst/>
            <a:gdLst>
              <a:gd name="connsiteX0" fmla="*/ 8060886 w 12061604"/>
              <a:gd name="connsiteY0" fmla="*/ 1155320 h 6858000"/>
              <a:gd name="connsiteX1" fmla="*/ 8457032 w 12061604"/>
              <a:gd name="connsiteY1" fmla="*/ 1551466 h 6858000"/>
              <a:gd name="connsiteX2" fmla="*/ 8060886 w 12061604"/>
              <a:gd name="connsiteY2" fmla="*/ 1947612 h 6858000"/>
              <a:gd name="connsiteX3" fmla="*/ 7664740 w 12061604"/>
              <a:gd name="connsiteY3" fmla="*/ 1551466 h 6858000"/>
              <a:gd name="connsiteX4" fmla="*/ 8060886 w 12061604"/>
              <a:gd name="connsiteY4" fmla="*/ 1155320 h 6858000"/>
              <a:gd name="connsiteX5" fmla="*/ 7316284 w 12061604"/>
              <a:gd name="connsiteY5" fmla="*/ 0 h 6858000"/>
              <a:gd name="connsiteX6" fmla="*/ 12061604 w 12061604"/>
              <a:gd name="connsiteY6" fmla="*/ 0 h 6858000"/>
              <a:gd name="connsiteX7" fmla="*/ 12028913 w 12061604"/>
              <a:gd name="connsiteY7" fmla="*/ 233008 h 6858000"/>
              <a:gd name="connsiteX8" fmla="*/ 10787565 w 12061604"/>
              <a:gd name="connsiteY8" fmla="*/ 1750887 h 6858000"/>
              <a:gd name="connsiteX9" fmla="*/ 8666829 w 12061604"/>
              <a:gd name="connsiteY9" fmla="*/ 518678 h 6858000"/>
              <a:gd name="connsiteX10" fmla="*/ 7408931 w 12061604"/>
              <a:gd name="connsiteY10" fmla="*/ 135886 h 6858000"/>
              <a:gd name="connsiteX11" fmla="*/ 0 w 12061604"/>
              <a:gd name="connsiteY11" fmla="*/ 0 h 6858000"/>
              <a:gd name="connsiteX12" fmla="*/ 2 w 12061604"/>
              <a:gd name="connsiteY12" fmla="*/ 0 h 6858000"/>
              <a:gd name="connsiteX13" fmla="*/ 2 w 12061604"/>
              <a:gd name="connsiteY13" fmla="*/ 5275496 h 6858000"/>
              <a:gd name="connsiteX14" fmla="*/ 2676095 w 12061604"/>
              <a:gd name="connsiteY14" fmla="*/ 4507814 h 6858000"/>
              <a:gd name="connsiteX15" fmla="*/ 6522181 w 12061604"/>
              <a:gd name="connsiteY15" fmla="*/ 6397165 h 6858000"/>
              <a:gd name="connsiteX16" fmla="*/ 8747653 w 12061604"/>
              <a:gd name="connsiteY16" fmla="*/ 6737108 h 6858000"/>
              <a:gd name="connsiteX17" fmla="*/ 8813178 w 12061604"/>
              <a:gd name="connsiteY17" fmla="*/ 6858000 h 6858000"/>
              <a:gd name="connsiteX18" fmla="*/ 0 w 1206160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8060886" y="1155320"/>
                </a:moveTo>
                <a:cubicBezTo>
                  <a:pt x="8279671" y="1155320"/>
                  <a:pt x="8457032" y="1332681"/>
                  <a:pt x="8457032" y="1551466"/>
                </a:cubicBezTo>
                <a:cubicBezTo>
                  <a:pt x="8457032" y="1770251"/>
                  <a:pt x="8279671" y="1947612"/>
                  <a:pt x="8060886" y="1947612"/>
                </a:cubicBezTo>
                <a:cubicBezTo>
                  <a:pt x="7842101" y="1947612"/>
                  <a:pt x="7664740" y="1770251"/>
                  <a:pt x="7664740" y="1551466"/>
                </a:cubicBezTo>
                <a:cubicBezTo>
                  <a:pt x="7664740" y="1332681"/>
                  <a:pt x="7842101" y="1155320"/>
                  <a:pt x="8060886" y="1155320"/>
                </a:cubicBezTo>
                <a:close/>
                <a:moveTo>
                  <a:pt x="7316284" y="0"/>
                </a:moveTo>
                <a:lnTo>
                  <a:pt x="12061604" y="0"/>
                </a:lnTo>
                <a:lnTo>
                  <a:pt x="12028913" y="233008"/>
                </a:lnTo>
                <a:cubicBezTo>
                  <a:pt x="11924943" y="797494"/>
                  <a:pt x="11615835" y="1459379"/>
                  <a:pt x="10787565" y="1750887"/>
                </a:cubicBezTo>
                <a:cubicBezTo>
                  <a:pt x="9208390" y="2312227"/>
                  <a:pt x="9677137" y="327001"/>
                  <a:pt x="8666829" y="518678"/>
                </a:cubicBezTo>
                <a:cubicBezTo>
                  <a:pt x="8228802" y="598544"/>
                  <a:pt x="7672307" y="437315"/>
                  <a:pt x="7408931" y="135886"/>
                </a:cubicBezTo>
                <a:close/>
                <a:moveTo>
                  <a:pt x="0" y="0"/>
                </a:moveTo>
                <a:lnTo>
                  <a:pt x="2" y="0"/>
                </a:lnTo>
                <a:lnTo>
                  <a:pt x="2" y="5275496"/>
                </a:lnTo>
                <a:cubicBezTo>
                  <a:pt x="459490" y="4657086"/>
                  <a:pt x="1335921" y="3914993"/>
                  <a:pt x="2676095" y="4507814"/>
                </a:cubicBezTo>
                <a:cubicBezTo>
                  <a:pt x="4786337" y="5446092"/>
                  <a:pt x="5330916" y="7134992"/>
                  <a:pt x="6522181" y="6397165"/>
                </a:cubicBezTo>
                <a:cubicBezTo>
                  <a:pt x="7630882" y="5707184"/>
                  <a:pt x="8056820" y="5493502"/>
                  <a:pt x="8747653" y="6737108"/>
                </a:cubicBezTo>
                <a:lnTo>
                  <a:pt x="88131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186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720E3CD-7199-4FCD-B8F8-49671547C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192966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E066A2-993C-4F8F-9FDA-73BA9AFD96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3429000"/>
            <a:ext cx="5138057" cy="1981868"/>
          </a:xfrm>
          <a:custGeom>
            <a:avLst/>
            <a:gdLst>
              <a:gd name="connsiteX0" fmla="*/ 85399 w 5138057"/>
              <a:gd name="connsiteY0" fmla="*/ 0 h 1981868"/>
              <a:gd name="connsiteX1" fmla="*/ 5052658 w 5138057"/>
              <a:gd name="connsiteY1" fmla="*/ 0 h 1981868"/>
              <a:gd name="connsiteX2" fmla="*/ 5138057 w 5138057"/>
              <a:gd name="connsiteY2" fmla="*/ 85399 h 1981868"/>
              <a:gd name="connsiteX3" fmla="*/ 5138057 w 5138057"/>
              <a:gd name="connsiteY3" fmla="*/ 1896469 h 1981868"/>
              <a:gd name="connsiteX4" fmla="*/ 5052658 w 5138057"/>
              <a:gd name="connsiteY4" fmla="*/ 1981868 h 1981868"/>
              <a:gd name="connsiteX5" fmla="*/ 85399 w 5138057"/>
              <a:gd name="connsiteY5" fmla="*/ 1981868 h 1981868"/>
              <a:gd name="connsiteX6" fmla="*/ 0 w 5138057"/>
              <a:gd name="connsiteY6" fmla="*/ 1896469 h 1981868"/>
              <a:gd name="connsiteX7" fmla="*/ 0 w 5138057"/>
              <a:gd name="connsiteY7" fmla="*/ 85399 h 1981868"/>
              <a:gd name="connsiteX8" fmla="*/ 85399 w 5138057"/>
              <a:gd name="connsiteY8" fmla="*/ 0 h 198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8057" h="1981868">
                <a:moveTo>
                  <a:pt x="85399" y="0"/>
                </a:moveTo>
                <a:lnTo>
                  <a:pt x="5052658" y="0"/>
                </a:lnTo>
                <a:cubicBezTo>
                  <a:pt x="5099823" y="0"/>
                  <a:pt x="5138057" y="38234"/>
                  <a:pt x="5138057" y="85399"/>
                </a:cubicBezTo>
                <a:lnTo>
                  <a:pt x="5138057" y="1896469"/>
                </a:lnTo>
                <a:cubicBezTo>
                  <a:pt x="5138057" y="1943634"/>
                  <a:pt x="5099823" y="1981868"/>
                  <a:pt x="5052658" y="1981868"/>
                </a:cubicBezTo>
                <a:lnTo>
                  <a:pt x="85399" y="1981868"/>
                </a:lnTo>
                <a:cubicBezTo>
                  <a:pt x="38234" y="1981868"/>
                  <a:pt x="0" y="1943634"/>
                  <a:pt x="0" y="1896469"/>
                </a:cubicBezTo>
                <a:lnTo>
                  <a:pt x="0" y="85399"/>
                </a:lnTo>
                <a:cubicBezTo>
                  <a:pt x="0" y="38234"/>
                  <a:pt x="38234" y="0"/>
                  <a:pt x="8539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0E7C44-D421-4277-824C-03BF0FC1DE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5725"/>
            <a:ext cx="4195763" cy="2840038"/>
          </a:xfrm>
        </p:spPr>
        <p:txBody>
          <a:bodyPr anchor="ctr"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PUT YOUR BEST TITLE HERE</a:t>
            </a:r>
          </a:p>
        </p:txBody>
      </p:sp>
    </p:spTree>
    <p:extLst>
      <p:ext uri="{BB962C8B-B14F-4D97-AF65-F5344CB8AC3E}">
        <p14:creationId xmlns:p14="http://schemas.microsoft.com/office/powerpoint/2010/main" val="300321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2AB92B-FCEA-4E88-9F42-06C44AC23A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396" y="0"/>
            <a:ext cx="12061604" cy="6858000"/>
          </a:xfrm>
          <a:custGeom>
            <a:avLst/>
            <a:gdLst>
              <a:gd name="connsiteX0" fmla="*/ 4000718 w 12061604"/>
              <a:gd name="connsiteY0" fmla="*/ 1155320 h 6858000"/>
              <a:gd name="connsiteX1" fmla="*/ 4396864 w 12061604"/>
              <a:gd name="connsiteY1" fmla="*/ 1551466 h 6858000"/>
              <a:gd name="connsiteX2" fmla="*/ 4000718 w 12061604"/>
              <a:gd name="connsiteY2" fmla="*/ 1947612 h 6858000"/>
              <a:gd name="connsiteX3" fmla="*/ 3604572 w 12061604"/>
              <a:gd name="connsiteY3" fmla="*/ 1551466 h 6858000"/>
              <a:gd name="connsiteX4" fmla="*/ 4000718 w 12061604"/>
              <a:gd name="connsiteY4" fmla="*/ 1155320 h 6858000"/>
              <a:gd name="connsiteX5" fmla="*/ 12061602 w 12061604"/>
              <a:gd name="connsiteY5" fmla="*/ 0 h 6858000"/>
              <a:gd name="connsiteX6" fmla="*/ 12061604 w 12061604"/>
              <a:gd name="connsiteY6" fmla="*/ 0 h 6858000"/>
              <a:gd name="connsiteX7" fmla="*/ 12061604 w 12061604"/>
              <a:gd name="connsiteY7" fmla="*/ 6858000 h 6858000"/>
              <a:gd name="connsiteX8" fmla="*/ 3248426 w 12061604"/>
              <a:gd name="connsiteY8" fmla="*/ 6858000 h 6858000"/>
              <a:gd name="connsiteX9" fmla="*/ 3313951 w 12061604"/>
              <a:gd name="connsiteY9" fmla="*/ 6737108 h 6858000"/>
              <a:gd name="connsiteX10" fmla="*/ 5539423 w 12061604"/>
              <a:gd name="connsiteY10" fmla="*/ 6397165 h 6858000"/>
              <a:gd name="connsiteX11" fmla="*/ 9385509 w 12061604"/>
              <a:gd name="connsiteY11" fmla="*/ 4507814 h 6858000"/>
              <a:gd name="connsiteX12" fmla="*/ 12061602 w 12061604"/>
              <a:gd name="connsiteY12" fmla="*/ 5275496 h 6858000"/>
              <a:gd name="connsiteX13" fmla="*/ 0 w 12061604"/>
              <a:gd name="connsiteY13" fmla="*/ 0 h 6858000"/>
              <a:gd name="connsiteX14" fmla="*/ 4745320 w 12061604"/>
              <a:gd name="connsiteY14" fmla="*/ 0 h 6858000"/>
              <a:gd name="connsiteX15" fmla="*/ 4652673 w 12061604"/>
              <a:gd name="connsiteY15" fmla="*/ 135886 h 6858000"/>
              <a:gd name="connsiteX16" fmla="*/ 3394775 w 12061604"/>
              <a:gd name="connsiteY16" fmla="*/ 518678 h 6858000"/>
              <a:gd name="connsiteX17" fmla="*/ 1274039 w 12061604"/>
              <a:gd name="connsiteY17" fmla="*/ 1750887 h 6858000"/>
              <a:gd name="connsiteX18" fmla="*/ 32691 w 12061604"/>
              <a:gd name="connsiteY18" fmla="*/ 233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4000718" y="1155320"/>
                </a:moveTo>
                <a:cubicBezTo>
                  <a:pt x="4219503" y="1155320"/>
                  <a:pt x="4396864" y="1332681"/>
                  <a:pt x="4396864" y="1551466"/>
                </a:cubicBezTo>
                <a:cubicBezTo>
                  <a:pt x="4396864" y="1770251"/>
                  <a:pt x="4219503" y="1947612"/>
                  <a:pt x="4000718" y="1947612"/>
                </a:cubicBezTo>
                <a:cubicBezTo>
                  <a:pt x="3781933" y="1947612"/>
                  <a:pt x="3604572" y="1770251"/>
                  <a:pt x="3604572" y="1551466"/>
                </a:cubicBezTo>
                <a:cubicBezTo>
                  <a:pt x="3604572" y="1332681"/>
                  <a:pt x="3781933" y="1155320"/>
                  <a:pt x="4000718" y="1155320"/>
                </a:cubicBezTo>
                <a:close/>
                <a:moveTo>
                  <a:pt x="12061602" y="0"/>
                </a:moveTo>
                <a:lnTo>
                  <a:pt x="12061604" y="0"/>
                </a:lnTo>
                <a:lnTo>
                  <a:pt x="12061604" y="6858000"/>
                </a:lnTo>
                <a:lnTo>
                  <a:pt x="3248426" y="6858000"/>
                </a:lnTo>
                <a:lnTo>
                  <a:pt x="3313951" y="6737108"/>
                </a:lnTo>
                <a:cubicBezTo>
                  <a:pt x="4004784" y="5493502"/>
                  <a:pt x="4430722" y="5707184"/>
                  <a:pt x="5539423" y="6397165"/>
                </a:cubicBezTo>
                <a:cubicBezTo>
                  <a:pt x="6730688" y="7134992"/>
                  <a:pt x="7275267" y="5446092"/>
                  <a:pt x="9385509" y="4507814"/>
                </a:cubicBezTo>
                <a:cubicBezTo>
                  <a:pt x="10725683" y="3914993"/>
                  <a:pt x="11602114" y="4657086"/>
                  <a:pt x="12061602" y="5275496"/>
                </a:cubicBezTo>
                <a:close/>
                <a:moveTo>
                  <a:pt x="0" y="0"/>
                </a:moveTo>
                <a:lnTo>
                  <a:pt x="4745320" y="0"/>
                </a:lnTo>
                <a:lnTo>
                  <a:pt x="4652673" y="135886"/>
                </a:lnTo>
                <a:cubicBezTo>
                  <a:pt x="4389297" y="437315"/>
                  <a:pt x="3832802" y="598544"/>
                  <a:pt x="3394775" y="518678"/>
                </a:cubicBezTo>
                <a:cubicBezTo>
                  <a:pt x="2384467" y="327001"/>
                  <a:pt x="2853214" y="2312227"/>
                  <a:pt x="1274039" y="1750887"/>
                </a:cubicBezTo>
                <a:cubicBezTo>
                  <a:pt x="445769" y="1459379"/>
                  <a:pt x="136661" y="797494"/>
                  <a:pt x="32691" y="23300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103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8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2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4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9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8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5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6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70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32">
            <a:extLst>
              <a:ext uri="{FF2B5EF4-FFF2-40B4-BE49-F238E27FC236}">
                <a16:creationId xmlns:a16="http://schemas.microsoft.com/office/drawing/2014/main" id="{D039AAE6-969A-4EE2-B497-CEEF0A1FEC92}"/>
              </a:ext>
            </a:extLst>
          </p:cNvPr>
          <p:cNvSpPr>
            <a:spLocks/>
          </p:cNvSpPr>
          <p:nvPr/>
        </p:nvSpPr>
        <p:spPr bwMode="auto">
          <a:xfrm>
            <a:off x="7315200" y="0"/>
            <a:ext cx="4746626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33B07E-3AA6-485F-AE24-7F54C5496885}"/>
              </a:ext>
            </a:extLst>
          </p:cNvPr>
          <p:cNvSpPr/>
          <p:nvPr/>
        </p:nvSpPr>
        <p:spPr>
          <a:xfrm>
            <a:off x="7664739" y="1155320"/>
            <a:ext cx="792292" cy="792292"/>
          </a:xfrm>
          <a:prstGeom prst="ellipse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18962DA1-5904-4727-A02A-CDF5AF4FD8AF}"/>
              </a:ext>
            </a:extLst>
          </p:cNvPr>
          <p:cNvSpPr>
            <a:spLocks/>
          </p:cNvSpPr>
          <p:nvPr/>
        </p:nvSpPr>
        <p:spPr bwMode="auto">
          <a:xfrm>
            <a:off x="0" y="3914993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61B112F-FC26-4436-CF36-9E3DFE577656}"/>
              </a:ext>
            </a:extLst>
          </p:cNvPr>
          <p:cNvSpPr/>
          <p:nvPr/>
        </p:nvSpPr>
        <p:spPr>
          <a:xfrm>
            <a:off x="751312" y="2225769"/>
            <a:ext cx="105356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Презентация готового приложения</a:t>
            </a:r>
          </a:p>
          <a:p>
            <a:pPr algn="ctr"/>
            <a:r>
              <a:rPr lang="ru-R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«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Spark</a:t>
            </a:r>
            <a:r>
              <a:rPr lang="ru-R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39940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11225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Используете ли вы приложения для ведения заметок о занятии?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D77CB2-AC58-E804-5B17-C294780A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8" y="1548947"/>
            <a:ext cx="10620301" cy="4283326"/>
          </a:xfrm>
          <a:prstGeom prst="rect">
            <a:avLst/>
          </a:prstGeom>
        </p:spPr>
      </p:pic>
      <p:sp>
        <p:nvSpPr>
          <p:cNvPr id="8" name="Oval 41">
            <a:extLst>
              <a:ext uri="{FF2B5EF4-FFF2-40B4-BE49-F238E27FC236}">
                <a16:creationId xmlns:a16="http://schemas.microsoft.com/office/drawing/2014/main" id="{7E414BD5-AF01-D0E3-34AB-F308D822F36B}"/>
              </a:ext>
            </a:extLst>
          </p:cNvPr>
          <p:cNvSpPr/>
          <p:nvPr/>
        </p:nvSpPr>
        <p:spPr>
          <a:xfrm>
            <a:off x="9327284" y="5832273"/>
            <a:ext cx="792292" cy="792292"/>
          </a:xfrm>
          <a:prstGeom prst="ellipse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04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5129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Если используете, то какие?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C7CF58-5E80-374D-1972-10971DE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8" y="1548946"/>
            <a:ext cx="11090091" cy="47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93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594839"/>
            <a:ext cx="11090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Какую максимальную цену вы считаете приемлемой за использование приложения?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A96FF6-5414-A427-D1CD-DFCD0ABD7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8" y="1548946"/>
            <a:ext cx="10242007" cy="443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86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594839"/>
            <a:ext cx="11090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Готовы ли вы платить больше, если при регулярных занятиях вам будет приходить </a:t>
            </a:r>
            <a:r>
              <a:rPr lang="ru-RU" sz="2800" b="0" i="0" dirty="0" err="1">
                <a:solidFill>
                  <a:srgbClr val="202124"/>
                </a:solidFill>
                <a:effectLst/>
                <a:latin typeface="Roboto" pitchFamily="2" charset="0"/>
              </a:rPr>
              <a:t>cashback</a:t>
            </a:r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656638-0F35-7679-F286-A9D9D2446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9" y="1548945"/>
            <a:ext cx="10279773" cy="4365585"/>
          </a:xfrm>
          <a:prstGeom prst="rect">
            <a:avLst/>
          </a:prstGeom>
        </p:spPr>
      </p:pic>
      <p:sp>
        <p:nvSpPr>
          <p:cNvPr id="9" name="Rectangle: Rounded Corners 15">
            <a:extLst>
              <a:ext uri="{FF2B5EF4-FFF2-40B4-BE49-F238E27FC236}">
                <a16:creationId xmlns:a16="http://schemas.microsoft.com/office/drawing/2014/main" id="{2538A387-5C57-58BC-2179-89FAE5490369}"/>
              </a:ext>
            </a:extLst>
          </p:cNvPr>
          <p:cNvSpPr/>
          <p:nvPr/>
        </p:nvSpPr>
        <p:spPr>
          <a:xfrm>
            <a:off x="10101818" y="5094982"/>
            <a:ext cx="316802" cy="21407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8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1" y="596132"/>
            <a:ext cx="709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Пользуетесь ли вы фитнес-браслетом?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29A102-4D4F-32CD-FE21-8E6CB2824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2" y="1119353"/>
            <a:ext cx="9948021" cy="4608160"/>
          </a:xfrm>
          <a:prstGeom prst="rect">
            <a:avLst/>
          </a:prstGeom>
        </p:spPr>
      </p:pic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5AD05504-F77C-6337-A2A5-0513301536EA}"/>
              </a:ext>
            </a:extLst>
          </p:cNvPr>
          <p:cNvSpPr/>
          <p:nvPr/>
        </p:nvSpPr>
        <p:spPr>
          <a:xfrm>
            <a:off x="3299234" y="6139556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37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610373"/>
            <a:ext cx="10906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Готовы ли вы купить фитнес-браслет, если в случае приобретения подписки на приложение браслет можно будет купить со скидкой?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5">
            <a:extLst>
              <a:ext uri="{FF2B5EF4-FFF2-40B4-BE49-F238E27FC236}">
                <a16:creationId xmlns:a16="http://schemas.microsoft.com/office/drawing/2014/main" id="{61BCE549-EABD-FB44-48C0-540540F04584}"/>
              </a:ext>
            </a:extLst>
          </p:cNvPr>
          <p:cNvSpPr/>
          <p:nvPr/>
        </p:nvSpPr>
        <p:spPr>
          <a:xfrm>
            <a:off x="1321992" y="6155125"/>
            <a:ext cx="1033542" cy="18500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94E1D7-F117-6630-0BC9-DE637DCB3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9" y="2024062"/>
            <a:ext cx="10565208" cy="40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03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564453"/>
            <a:ext cx="10906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Какие дополнительные функции вы бы хотели видеть в приложении?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5">
            <a:extLst>
              <a:ext uri="{FF2B5EF4-FFF2-40B4-BE49-F238E27FC236}">
                <a16:creationId xmlns:a16="http://schemas.microsoft.com/office/drawing/2014/main" id="{61BCE549-EABD-FB44-48C0-540540F04584}"/>
              </a:ext>
            </a:extLst>
          </p:cNvPr>
          <p:cNvSpPr/>
          <p:nvPr/>
        </p:nvSpPr>
        <p:spPr>
          <a:xfrm>
            <a:off x="9537737" y="6293547"/>
            <a:ext cx="354408" cy="30006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C51666-F2F2-6009-BBA7-CE3D43A96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9" y="1518559"/>
            <a:ext cx="10876478" cy="456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16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564453"/>
            <a:ext cx="166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Ваш пол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5">
            <a:extLst>
              <a:ext uri="{FF2B5EF4-FFF2-40B4-BE49-F238E27FC236}">
                <a16:creationId xmlns:a16="http://schemas.microsoft.com/office/drawing/2014/main" id="{61BCE549-EABD-FB44-48C0-540540F04584}"/>
              </a:ext>
            </a:extLst>
          </p:cNvPr>
          <p:cNvSpPr/>
          <p:nvPr/>
        </p:nvSpPr>
        <p:spPr>
          <a:xfrm>
            <a:off x="4674791" y="5933329"/>
            <a:ext cx="354408" cy="30006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8B4AF7-E790-3AF9-EEA5-0C7A7C81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9" y="1151032"/>
            <a:ext cx="9096626" cy="434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8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564453"/>
            <a:ext cx="253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Ваш возраст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5">
            <a:extLst>
              <a:ext uri="{FF2B5EF4-FFF2-40B4-BE49-F238E27FC236}">
                <a16:creationId xmlns:a16="http://schemas.microsoft.com/office/drawing/2014/main" id="{61BCE549-EABD-FB44-48C0-540540F04584}"/>
              </a:ext>
            </a:extLst>
          </p:cNvPr>
          <p:cNvSpPr/>
          <p:nvPr/>
        </p:nvSpPr>
        <p:spPr>
          <a:xfrm>
            <a:off x="1881676" y="6026727"/>
            <a:ext cx="4117341" cy="1197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0EC03A-8B96-1FDB-0390-84328419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8" y="1151032"/>
            <a:ext cx="10010005" cy="44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42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69" y="596132"/>
            <a:ext cx="605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Корреляци</a:t>
            </a:r>
            <a:r>
              <a:rPr lang="ru-RU" sz="2800" dirty="0">
                <a:solidFill>
                  <a:srgbClr val="202124"/>
                </a:solidFill>
                <a:latin typeface="Roboto" pitchFamily="2" charset="0"/>
              </a:rPr>
              <a:t>я в результатах опроса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F08BE1-DB57-E80B-9786-914A52DF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68" y="1119352"/>
            <a:ext cx="11087100" cy="428625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AF4946-7128-65BB-1CA7-CAFA54548A72}"/>
              </a:ext>
            </a:extLst>
          </p:cNvPr>
          <p:cNvSpPr txBox="1"/>
          <p:nvPr/>
        </p:nvSpPr>
        <p:spPr>
          <a:xfrm>
            <a:off x="1083077" y="5575177"/>
            <a:ext cx="62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видно из результатов, здесь имеется сильная корреляция</a:t>
            </a:r>
          </a:p>
        </p:txBody>
      </p:sp>
    </p:spTree>
    <p:extLst>
      <p:ext uri="{BB962C8B-B14F-4D97-AF65-F5344CB8AC3E}">
        <p14:creationId xmlns:p14="http://schemas.microsoft.com/office/powerpoint/2010/main" val="1345535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6B052-6961-4223-B8A5-64B3A6D3F3AD}"/>
              </a:ext>
            </a:extLst>
          </p:cNvPr>
          <p:cNvSpPr/>
          <p:nvPr/>
        </p:nvSpPr>
        <p:spPr>
          <a:xfrm>
            <a:off x="795519" y="6263227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508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Общее представление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5A1B2CB0-868E-B593-C43C-AD9A6AFEE9A6}"/>
              </a:ext>
            </a:extLst>
          </p:cNvPr>
          <p:cNvSpPr>
            <a:spLocks/>
          </p:cNvSpPr>
          <p:nvPr/>
        </p:nvSpPr>
        <p:spPr bwMode="auto">
          <a:xfrm>
            <a:off x="9622959" y="4940707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24510-E3A9-7BB3-9608-836D7098D466}"/>
              </a:ext>
            </a:extLst>
          </p:cNvPr>
          <p:cNvSpPr txBox="1"/>
          <p:nvPr/>
        </p:nvSpPr>
        <p:spPr>
          <a:xfrm>
            <a:off x="795518" y="1724831"/>
            <a:ext cx="60580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Приложение представляет из себя программное обеспечение, позволяющее вести мониторинг физической активности пользователя, предлагает в зависимости от полученных данных и выставленных пользователем настроек планы тренировок, упражнения, питание и др.</a:t>
            </a:r>
          </a:p>
          <a:p>
            <a:r>
              <a:rPr lang="ru-RU" dirty="0"/>
              <a:t>Приложение ведет статистику, присылает пользователю напоминания, рекомендует наиболее подходящие спортивные клубы, фирмы-производители спортивного питания.</a:t>
            </a:r>
          </a:p>
          <a:p>
            <a:r>
              <a:rPr lang="ru-RU" dirty="0"/>
              <a:t>Приложение подходит как для профессиональных спортсменов и людей, регулярно занимающихся спортом, так и для спортсменов любителей и просто любой персоне, желающей комфортно привнести в свою жизнь и отслеживать физическую активность.</a:t>
            </a:r>
          </a:p>
          <a:p>
            <a:r>
              <a:rPr lang="ru-RU" dirty="0"/>
              <a:t>Весь обширный функционал приложения доступен по подписочной системе с символической платой в 1</a:t>
            </a:r>
            <a:r>
              <a:rPr lang="en-US" dirty="0"/>
              <a:t>$</a:t>
            </a:r>
            <a:endParaRPr lang="ru-RU" dirty="0"/>
          </a:p>
        </p:txBody>
      </p:sp>
      <p:pic>
        <p:nvPicPr>
          <p:cNvPr id="1026" name="Picture 2" descr="Спортивный бег: разновидности бега, их характеристика - Рамблер/спорт">
            <a:extLst>
              <a:ext uri="{FF2B5EF4-FFF2-40B4-BE49-F238E27FC236}">
                <a16:creationId xmlns:a16="http://schemas.microsoft.com/office/drawing/2014/main" id="{A153F29C-D88F-6170-A60C-DC19339E9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84" y="1548947"/>
            <a:ext cx="4577919" cy="3433440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9">
            <a:extLst>
              <a:ext uri="{FF2B5EF4-FFF2-40B4-BE49-F238E27FC236}">
                <a16:creationId xmlns:a16="http://schemas.microsoft.com/office/drawing/2014/main" id="{1F734976-9F84-E4A2-2846-D7CA0D5E9E5F}"/>
              </a:ext>
            </a:extLst>
          </p:cNvPr>
          <p:cNvSpPr>
            <a:spLocks/>
          </p:cNvSpPr>
          <p:nvPr/>
        </p:nvSpPr>
        <p:spPr bwMode="auto">
          <a:xfrm>
            <a:off x="9421091" y="83618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69" y="596132"/>
            <a:ext cx="605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Корреляци</a:t>
            </a:r>
            <a:r>
              <a:rPr lang="ru-RU" sz="2800" dirty="0">
                <a:solidFill>
                  <a:srgbClr val="202124"/>
                </a:solidFill>
                <a:latin typeface="Roboto" pitchFamily="2" charset="0"/>
              </a:rPr>
              <a:t>я в результатах опроса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F4946-7128-65BB-1CA7-CAFA54548A72}"/>
              </a:ext>
            </a:extLst>
          </p:cNvPr>
          <p:cNvSpPr txBox="1"/>
          <p:nvPr/>
        </p:nvSpPr>
        <p:spPr>
          <a:xfrm>
            <a:off x="1083077" y="5575177"/>
            <a:ext cx="458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этих вопросах корреляции не наблюдается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6D169D-49BA-AA6F-1985-4C46EAB2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75" y="1415221"/>
            <a:ext cx="11336784" cy="379457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90358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69" y="596132"/>
            <a:ext cx="605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Корреляци</a:t>
            </a:r>
            <a:r>
              <a:rPr lang="ru-RU" sz="2800" dirty="0">
                <a:solidFill>
                  <a:srgbClr val="202124"/>
                </a:solidFill>
                <a:latin typeface="Roboto" pitchFamily="2" charset="0"/>
              </a:rPr>
              <a:t>я в результатах опроса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F4946-7128-65BB-1CA7-CAFA54548A72}"/>
              </a:ext>
            </a:extLst>
          </p:cNvPr>
          <p:cNvSpPr txBox="1"/>
          <p:nvPr/>
        </p:nvSpPr>
        <p:spPr>
          <a:xfrm>
            <a:off x="1083077" y="5575177"/>
            <a:ext cx="458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этих вопросах корреляции не наблюдается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9BF20D-3FC0-6681-1FBE-9AA752D19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9" y="1119352"/>
            <a:ext cx="10471720" cy="443260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90634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69" y="596132"/>
            <a:ext cx="605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Корреляци</a:t>
            </a:r>
            <a:r>
              <a:rPr lang="ru-RU" sz="2800" dirty="0">
                <a:solidFill>
                  <a:srgbClr val="202124"/>
                </a:solidFill>
                <a:latin typeface="Roboto" pitchFamily="2" charset="0"/>
              </a:rPr>
              <a:t>я в результатах опроса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F4946-7128-65BB-1CA7-CAFA54548A72}"/>
              </a:ext>
            </a:extLst>
          </p:cNvPr>
          <p:cNvSpPr txBox="1"/>
          <p:nvPr/>
        </p:nvSpPr>
        <p:spPr>
          <a:xfrm>
            <a:off x="966969" y="4782289"/>
            <a:ext cx="458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этих вопросах корреляции не наблюдается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D2B1DD-05B8-9C5F-A859-110B237C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23" y="1723981"/>
            <a:ext cx="11398929" cy="282301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04295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2">
            <a:extLst>
              <a:ext uri="{FF2B5EF4-FFF2-40B4-BE49-F238E27FC236}">
                <a16:creationId xmlns:a16="http://schemas.microsoft.com/office/drawing/2014/main" id="{0C4D1DCC-99B9-30A6-B2C6-B40CA7A2CDDA}"/>
              </a:ext>
            </a:extLst>
          </p:cNvPr>
          <p:cNvSpPr>
            <a:spLocks/>
          </p:cNvSpPr>
          <p:nvPr/>
        </p:nvSpPr>
        <p:spPr bwMode="auto">
          <a:xfrm>
            <a:off x="1760518" y="0"/>
            <a:ext cx="10431482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: Rounded Corners 4">
            <a:extLst>
              <a:ext uri="{FF2B5EF4-FFF2-40B4-BE49-F238E27FC236}">
                <a16:creationId xmlns:a16="http://schemas.microsoft.com/office/drawing/2014/main" id="{4EE90417-FB57-91E0-3F06-8D535202CA9B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401E-C823-089F-785F-8220980DF1BF}"/>
              </a:ext>
            </a:extLst>
          </p:cNvPr>
          <p:cNvSpPr txBox="1"/>
          <p:nvPr/>
        </p:nvSpPr>
        <p:spPr>
          <a:xfrm>
            <a:off x="966970" y="1025727"/>
            <a:ext cx="508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A65F28-7EE1-D689-AE1D-86EE79C41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39" y="1584272"/>
            <a:ext cx="7046722" cy="475438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7489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2">
            <a:extLst>
              <a:ext uri="{FF2B5EF4-FFF2-40B4-BE49-F238E27FC236}">
                <a16:creationId xmlns:a16="http://schemas.microsoft.com/office/drawing/2014/main" id="{0C4D1DCC-99B9-30A6-B2C6-B40CA7A2CDDA}"/>
              </a:ext>
            </a:extLst>
          </p:cNvPr>
          <p:cNvSpPr>
            <a:spLocks/>
          </p:cNvSpPr>
          <p:nvPr/>
        </p:nvSpPr>
        <p:spPr bwMode="auto">
          <a:xfrm>
            <a:off x="1760518" y="0"/>
            <a:ext cx="10431482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: Rounded Corners 4">
            <a:extLst>
              <a:ext uri="{FF2B5EF4-FFF2-40B4-BE49-F238E27FC236}">
                <a16:creationId xmlns:a16="http://schemas.microsoft.com/office/drawing/2014/main" id="{4EE90417-FB57-91E0-3F06-8D535202CA9B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401E-C823-089F-785F-8220980DF1BF}"/>
              </a:ext>
            </a:extLst>
          </p:cNvPr>
          <p:cNvSpPr txBox="1"/>
          <p:nvPr/>
        </p:nvSpPr>
        <p:spPr>
          <a:xfrm>
            <a:off x="966970" y="1025727"/>
            <a:ext cx="508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Портрет пользователя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3827E5-C8E0-2654-D78B-06EB25AB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2057424"/>
            <a:ext cx="11877675" cy="3095625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91619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32">
            <a:extLst>
              <a:ext uri="{FF2B5EF4-FFF2-40B4-BE49-F238E27FC236}">
                <a16:creationId xmlns:a16="http://schemas.microsoft.com/office/drawing/2014/main" id="{D039AAE6-969A-4EE2-B497-CEEF0A1FEC92}"/>
              </a:ext>
            </a:extLst>
          </p:cNvPr>
          <p:cNvSpPr>
            <a:spLocks/>
          </p:cNvSpPr>
          <p:nvPr/>
        </p:nvSpPr>
        <p:spPr bwMode="auto">
          <a:xfrm>
            <a:off x="7315200" y="0"/>
            <a:ext cx="4746626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33B07E-3AA6-485F-AE24-7F54C5496885}"/>
              </a:ext>
            </a:extLst>
          </p:cNvPr>
          <p:cNvSpPr/>
          <p:nvPr/>
        </p:nvSpPr>
        <p:spPr>
          <a:xfrm>
            <a:off x="7664739" y="1155320"/>
            <a:ext cx="792292" cy="792292"/>
          </a:xfrm>
          <a:prstGeom prst="ellipse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18962DA1-5904-4727-A02A-CDF5AF4FD8AF}"/>
              </a:ext>
            </a:extLst>
          </p:cNvPr>
          <p:cNvSpPr>
            <a:spLocks/>
          </p:cNvSpPr>
          <p:nvPr/>
        </p:nvSpPr>
        <p:spPr bwMode="auto">
          <a:xfrm>
            <a:off x="0" y="3914993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61B112F-FC26-4436-CF36-9E3DFE577656}"/>
              </a:ext>
            </a:extLst>
          </p:cNvPr>
          <p:cNvSpPr/>
          <p:nvPr/>
        </p:nvSpPr>
        <p:spPr>
          <a:xfrm>
            <a:off x="2388938" y="2225769"/>
            <a:ext cx="72603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Сравнение конкурентов</a:t>
            </a:r>
          </a:p>
        </p:txBody>
      </p:sp>
    </p:spTree>
    <p:extLst>
      <p:ext uri="{BB962C8B-B14F-4D97-AF65-F5344CB8AC3E}">
        <p14:creationId xmlns:p14="http://schemas.microsoft.com/office/powerpoint/2010/main" val="192760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2">
            <a:extLst>
              <a:ext uri="{FF2B5EF4-FFF2-40B4-BE49-F238E27FC236}">
                <a16:creationId xmlns:a16="http://schemas.microsoft.com/office/drawing/2014/main" id="{0C4D1DCC-99B9-30A6-B2C6-B40CA7A2CDDA}"/>
              </a:ext>
            </a:extLst>
          </p:cNvPr>
          <p:cNvSpPr>
            <a:spLocks/>
          </p:cNvSpPr>
          <p:nvPr/>
        </p:nvSpPr>
        <p:spPr bwMode="auto">
          <a:xfrm>
            <a:off x="1760518" y="0"/>
            <a:ext cx="10431482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: Rounded Corners 4">
            <a:extLst>
              <a:ext uri="{FF2B5EF4-FFF2-40B4-BE49-F238E27FC236}">
                <a16:creationId xmlns:a16="http://schemas.microsoft.com/office/drawing/2014/main" id="{4EE90417-FB57-91E0-3F06-8D535202CA9B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401E-C823-089F-785F-8220980DF1BF}"/>
              </a:ext>
            </a:extLst>
          </p:cNvPr>
          <p:cNvSpPr txBox="1"/>
          <p:nvPr/>
        </p:nvSpPr>
        <p:spPr>
          <a:xfrm>
            <a:off x="966970" y="1025727"/>
            <a:ext cx="508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Общая сводка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F687B8-BF8D-538D-646C-6572810E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9" y="1957081"/>
            <a:ext cx="9344025" cy="35814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6" name="Rectangle: Rounded Corners 15">
            <a:extLst>
              <a:ext uri="{FF2B5EF4-FFF2-40B4-BE49-F238E27FC236}">
                <a16:creationId xmlns:a16="http://schemas.microsoft.com/office/drawing/2014/main" id="{02EF905C-BFCA-61BF-9BC5-30CDF23F1387}"/>
              </a:ext>
            </a:extLst>
          </p:cNvPr>
          <p:cNvSpPr/>
          <p:nvPr/>
        </p:nvSpPr>
        <p:spPr>
          <a:xfrm>
            <a:off x="8884247" y="6122499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40B6F8B9-6EE2-EF58-00C6-B823143ED490}"/>
              </a:ext>
            </a:extLst>
          </p:cNvPr>
          <p:cNvSpPr>
            <a:spLocks/>
          </p:cNvSpPr>
          <p:nvPr/>
        </p:nvSpPr>
        <p:spPr bwMode="auto">
          <a:xfrm>
            <a:off x="10126456" y="5258101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2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4">
            <a:extLst>
              <a:ext uri="{FF2B5EF4-FFF2-40B4-BE49-F238E27FC236}">
                <a16:creationId xmlns:a16="http://schemas.microsoft.com/office/drawing/2014/main" id="{4EE90417-FB57-91E0-3F06-8D535202CA9B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401E-C823-089F-785F-8220980DF1BF}"/>
              </a:ext>
            </a:extLst>
          </p:cNvPr>
          <p:cNvSpPr txBox="1"/>
          <p:nvPr/>
        </p:nvSpPr>
        <p:spPr>
          <a:xfrm>
            <a:off x="966970" y="1025727"/>
            <a:ext cx="508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Рейтинг конкурентов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15">
            <a:extLst>
              <a:ext uri="{FF2B5EF4-FFF2-40B4-BE49-F238E27FC236}">
                <a16:creationId xmlns:a16="http://schemas.microsoft.com/office/drawing/2014/main" id="{02EF905C-BFCA-61BF-9BC5-30CDF23F1387}"/>
              </a:ext>
            </a:extLst>
          </p:cNvPr>
          <p:cNvSpPr/>
          <p:nvPr/>
        </p:nvSpPr>
        <p:spPr>
          <a:xfrm>
            <a:off x="8884247" y="6122499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40B6F8B9-6EE2-EF58-00C6-B823143ED490}"/>
              </a:ext>
            </a:extLst>
          </p:cNvPr>
          <p:cNvSpPr>
            <a:spLocks/>
          </p:cNvSpPr>
          <p:nvPr/>
        </p:nvSpPr>
        <p:spPr bwMode="auto">
          <a:xfrm>
            <a:off x="10126456" y="5258101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565695E-E1C4-FB2B-6181-1213C2EE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44" y="1724832"/>
            <a:ext cx="7741920" cy="4791075"/>
          </a:xfrm>
          <a:prstGeom prst="rect">
            <a:avLst/>
          </a:prstGeom>
        </p:spPr>
      </p:pic>
      <p:sp>
        <p:nvSpPr>
          <p:cNvPr id="39" name="Freeform 32">
            <a:extLst>
              <a:ext uri="{FF2B5EF4-FFF2-40B4-BE49-F238E27FC236}">
                <a16:creationId xmlns:a16="http://schemas.microsoft.com/office/drawing/2014/main" id="{0C4D1DCC-99B9-30A6-B2C6-B40CA7A2CDDA}"/>
              </a:ext>
            </a:extLst>
          </p:cNvPr>
          <p:cNvSpPr>
            <a:spLocks/>
          </p:cNvSpPr>
          <p:nvPr/>
        </p:nvSpPr>
        <p:spPr bwMode="auto">
          <a:xfrm>
            <a:off x="1760518" y="0"/>
            <a:ext cx="10431482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05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4">
            <a:extLst>
              <a:ext uri="{FF2B5EF4-FFF2-40B4-BE49-F238E27FC236}">
                <a16:creationId xmlns:a16="http://schemas.microsoft.com/office/drawing/2014/main" id="{4EE90417-FB57-91E0-3F06-8D535202CA9B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401E-C823-089F-785F-8220980DF1BF}"/>
              </a:ext>
            </a:extLst>
          </p:cNvPr>
          <p:cNvSpPr txBox="1"/>
          <p:nvPr/>
        </p:nvSpPr>
        <p:spPr>
          <a:xfrm>
            <a:off x="966970" y="1025727"/>
            <a:ext cx="508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Взвешенные оценки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15">
            <a:extLst>
              <a:ext uri="{FF2B5EF4-FFF2-40B4-BE49-F238E27FC236}">
                <a16:creationId xmlns:a16="http://schemas.microsoft.com/office/drawing/2014/main" id="{02EF905C-BFCA-61BF-9BC5-30CDF23F1387}"/>
              </a:ext>
            </a:extLst>
          </p:cNvPr>
          <p:cNvSpPr/>
          <p:nvPr/>
        </p:nvSpPr>
        <p:spPr>
          <a:xfrm>
            <a:off x="8884247" y="6122499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40B6F8B9-6EE2-EF58-00C6-B823143ED490}"/>
              </a:ext>
            </a:extLst>
          </p:cNvPr>
          <p:cNvSpPr>
            <a:spLocks/>
          </p:cNvSpPr>
          <p:nvPr/>
        </p:nvSpPr>
        <p:spPr bwMode="auto">
          <a:xfrm>
            <a:off x="10126456" y="5258101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2">
            <a:extLst>
              <a:ext uri="{FF2B5EF4-FFF2-40B4-BE49-F238E27FC236}">
                <a16:creationId xmlns:a16="http://schemas.microsoft.com/office/drawing/2014/main" id="{0C4D1DCC-99B9-30A6-B2C6-B40CA7A2CDDA}"/>
              </a:ext>
            </a:extLst>
          </p:cNvPr>
          <p:cNvSpPr>
            <a:spLocks/>
          </p:cNvSpPr>
          <p:nvPr/>
        </p:nvSpPr>
        <p:spPr bwMode="auto">
          <a:xfrm>
            <a:off x="1760518" y="0"/>
            <a:ext cx="10431482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CB7EAC8E-F230-CA1A-87F6-860DDCB50C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008502"/>
              </p:ext>
            </p:extLst>
          </p:nvPr>
        </p:nvGraphicFramePr>
        <p:xfrm>
          <a:off x="795519" y="1848337"/>
          <a:ext cx="7749540" cy="473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595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4">
            <a:extLst>
              <a:ext uri="{FF2B5EF4-FFF2-40B4-BE49-F238E27FC236}">
                <a16:creationId xmlns:a16="http://schemas.microsoft.com/office/drawing/2014/main" id="{4EE90417-FB57-91E0-3F06-8D535202CA9B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401E-C823-089F-785F-8220980DF1BF}"/>
              </a:ext>
            </a:extLst>
          </p:cNvPr>
          <p:cNvSpPr txBox="1"/>
          <p:nvPr/>
        </p:nvSpPr>
        <p:spPr>
          <a:xfrm>
            <a:off x="966970" y="1025727"/>
            <a:ext cx="508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Суммарные рейтинги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15">
            <a:extLst>
              <a:ext uri="{FF2B5EF4-FFF2-40B4-BE49-F238E27FC236}">
                <a16:creationId xmlns:a16="http://schemas.microsoft.com/office/drawing/2014/main" id="{02EF905C-BFCA-61BF-9BC5-30CDF23F1387}"/>
              </a:ext>
            </a:extLst>
          </p:cNvPr>
          <p:cNvSpPr/>
          <p:nvPr/>
        </p:nvSpPr>
        <p:spPr>
          <a:xfrm>
            <a:off x="8884247" y="6122499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40B6F8B9-6EE2-EF58-00C6-B823143ED490}"/>
              </a:ext>
            </a:extLst>
          </p:cNvPr>
          <p:cNvSpPr>
            <a:spLocks/>
          </p:cNvSpPr>
          <p:nvPr/>
        </p:nvSpPr>
        <p:spPr bwMode="auto">
          <a:xfrm>
            <a:off x="10126456" y="5258101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2">
            <a:extLst>
              <a:ext uri="{FF2B5EF4-FFF2-40B4-BE49-F238E27FC236}">
                <a16:creationId xmlns:a16="http://schemas.microsoft.com/office/drawing/2014/main" id="{0C4D1DCC-99B9-30A6-B2C6-B40CA7A2CDDA}"/>
              </a:ext>
            </a:extLst>
          </p:cNvPr>
          <p:cNvSpPr>
            <a:spLocks/>
          </p:cNvSpPr>
          <p:nvPr/>
        </p:nvSpPr>
        <p:spPr bwMode="auto">
          <a:xfrm>
            <a:off x="1760518" y="0"/>
            <a:ext cx="10431482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00338294-1591-0CB2-C296-557DEE8E91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39910"/>
              </p:ext>
            </p:extLst>
          </p:nvPr>
        </p:nvGraphicFramePr>
        <p:xfrm>
          <a:off x="795519" y="1743973"/>
          <a:ext cx="8613140" cy="4472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807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32">
            <a:extLst>
              <a:ext uri="{FF2B5EF4-FFF2-40B4-BE49-F238E27FC236}">
                <a16:creationId xmlns:a16="http://schemas.microsoft.com/office/drawing/2014/main" id="{D039AAE6-969A-4EE2-B497-CEEF0A1FEC92}"/>
              </a:ext>
            </a:extLst>
          </p:cNvPr>
          <p:cNvSpPr>
            <a:spLocks/>
          </p:cNvSpPr>
          <p:nvPr/>
        </p:nvSpPr>
        <p:spPr bwMode="auto">
          <a:xfrm>
            <a:off x="7315200" y="0"/>
            <a:ext cx="4746626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33B07E-3AA6-485F-AE24-7F54C5496885}"/>
              </a:ext>
            </a:extLst>
          </p:cNvPr>
          <p:cNvSpPr/>
          <p:nvPr/>
        </p:nvSpPr>
        <p:spPr>
          <a:xfrm>
            <a:off x="7664739" y="1155320"/>
            <a:ext cx="792292" cy="792292"/>
          </a:xfrm>
          <a:prstGeom prst="ellipse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18962DA1-5904-4727-A02A-CDF5AF4FD8AF}"/>
              </a:ext>
            </a:extLst>
          </p:cNvPr>
          <p:cNvSpPr>
            <a:spLocks/>
          </p:cNvSpPr>
          <p:nvPr/>
        </p:nvSpPr>
        <p:spPr bwMode="auto">
          <a:xfrm>
            <a:off x="0" y="3914993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61B112F-FC26-4436-CF36-9E3DFE577656}"/>
              </a:ext>
            </a:extLst>
          </p:cNvPr>
          <p:cNvSpPr/>
          <p:nvPr/>
        </p:nvSpPr>
        <p:spPr>
          <a:xfrm>
            <a:off x="3182067" y="2225769"/>
            <a:ext cx="5674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Результаты опроса</a:t>
            </a:r>
          </a:p>
        </p:txBody>
      </p:sp>
    </p:spTree>
    <p:extLst>
      <p:ext uri="{BB962C8B-B14F-4D97-AF65-F5344CB8AC3E}">
        <p14:creationId xmlns:p14="http://schemas.microsoft.com/office/powerpoint/2010/main" val="3188326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4">
            <a:extLst>
              <a:ext uri="{FF2B5EF4-FFF2-40B4-BE49-F238E27FC236}">
                <a16:creationId xmlns:a16="http://schemas.microsoft.com/office/drawing/2014/main" id="{4EE90417-FB57-91E0-3F06-8D535202CA9B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401E-C823-089F-785F-8220980DF1BF}"/>
              </a:ext>
            </a:extLst>
          </p:cNvPr>
          <p:cNvSpPr txBox="1"/>
          <p:nvPr/>
        </p:nvSpPr>
        <p:spPr>
          <a:xfrm>
            <a:off x="966970" y="1025727"/>
            <a:ext cx="508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Средневзвешенные рейтинги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15">
            <a:extLst>
              <a:ext uri="{FF2B5EF4-FFF2-40B4-BE49-F238E27FC236}">
                <a16:creationId xmlns:a16="http://schemas.microsoft.com/office/drawing/2014/main" id="{02EF905C-BFCA-61BF-9BC5-30CDF23F1387}"/>
              </a:ext>
            </a:extLst>
          </p:cNvPr>
          <p:cNvSpPr/>
          <p:nvPr/>
        </p:nvSpPr>
        <p:spPr>
          <a:xfrm>
            <a:off x="8884247" y="6122499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40B6F8B9-6EE2-EF58-00C6-B823143ED490}"/>
              </a:ext>
            </a:extLst>
          </p:cNvPr>
          <p:cNvSpPr>
            <a:spLocks/>
          </p:cNvSpPr>
          <p:nvPr/>
        </p:nvSpPr>
        <p:spPr bwMode="auto">
          <a:xfrm>
            <a:off x="10126456" y="5258101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2">
            <a:extLst>
              <a:ext uri="{FF2B5EF4-FFF2-40B4-BE49-F238E27FC236}">
                <a16:creationId xmlns:a16="http://schemas.microsoft.com/office/drawing/2014/main" id="{0C4D1DCC-99B9-30A6-B2C6-B40CA7A2CDDA}"/>
              </a:ext>
            </a:extLst>
          </p:cNvPr>
          <p:cNvSpPr>
            <a:spLocks/>
          </p:cNvSpPr>
          <p:nvPr/>
        </p:nvSpPr>
        <p:spPr bwMode="auto">
          <a:xfrm>
            <a:off x="1760518" y="0"/>
            <a:ext cx="10431482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B2925B1F-15EB-1966-E70C-C50D7D08EA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10372"/>
              </p:ext>
            </p:extLst>
          </p:nvPr>
        </p:nvGraphicFramePr>
        <p:xfrm>
          <a:off x="795519" y="1836980"/>
          <a:ext cx="8568018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7763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6B052-6961-4223-B8A5-64B3A6D3F3AD}"/>
              </a:ext>
            </a:extLst>
          </p:cNvPr>
          <p:cNvSpPr/>
          <p:nvPr/>
        </p:nvSpPr>
        <p:spPr>
          <a:xfrm>
            <a:off x="9632551" y="6333991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368101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92216"/>
            <a:ext cx="565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Анализ рынка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0C604-994D-99DC-117B-3322D29CF6A2}"/>
              </a:ext>
            </a:extLst>
          </p:cNvPr>
          <p:cNvSpPr txBox="1"/>
          <p:nvPr/>
        </p:nvSpPr>
        <p:spPr>
          <a:xfrm>
            <a:off x="795519" y="628665"/>
            <a:ext cx="95735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В условиях рыночной экономики для составления конкуренции другим приложением необходимо предложить или более низкую стоимость, или более высокое качество, наше приложение предлагает широкий набор функций за небольшую стоимость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Целевую аудиторию приложения составляют  люди в возрасте от 20 до 30 лет, однако при создании приложения учитываемый возрастной диапазон стоит увеличить до 50/60 лет, так как большая часть аудитории в данном возрасте, вероятно, изъявила бы желание пользоваться приложением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Стоит учитывать стоимость подписки на приложение, на текущий момент средняя зарплата по РБ согласно официальной статистике составляет приблизительно 1795р., медианная – 1400р., данный факт и результаты опроса вынуждают определить цену подписки в размере не более 5$ в месяц в случае охвата преимущественно аудитории РБ, так как почти половина не готовы пользоваться приложением вовсе, если оно платное, примерно треть готовы платить 1$ в месяц, немногие 5$ в месяц, подавляющее меньшинство – 10$ в месяц.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Изначально приложение разрабатывалось под фитнес-браслет. Результаты опроса показали, что многие хотят видеть приложение на телефоне и других платформах. Как было описано выше, предполагается выпуск приложения на 4 ОС: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Это позволяет охватить большую аудиторию, однако согласно статистике, среди пользователей мобильных устройств 70% пользуются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30%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Среди пользователей ПК доля пользователей, использующих ОС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составляет 70%,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17%,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3%. Учитывая данную статистику, можно уменьшить количество поддерживаемых ОС в силу того, что затраты на разработку вряд ли оправдают прибыль, полученную за счет данных пользователей.</a:t>
            </a: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8C15B0E8-8CD5-ECF7-81FE-25DA66802D05}"/>
              </a:ext>
            </a:extLst>
          </p:cNvPr>
          <p:cNvSpPr>
            <a:spLocks/>
          </p:cNvSpPr>
          <p:nvPr/>
        </p:nvSpPr>
        <p:spPr bwMode="auto">
          <a:xfrm>
            <a:off x="9966864" y="55724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85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4">
            <a:extLst>
              <a:ext uri="{FF2B5EF4-FFF2-40B4-BE49-F238E27FC236}">
                <a16:creationId xmlns:a16="http://schemas.microsoft.com/office/drawing/2014/main" id="{4EE90417-FB57-91E0-3F06-8D535202CA9B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401E-C823-089F-785F-8220980DF1BF}"/>
              </a:ext>
            </a:extLst>
          </p:cNvPr>
          <p:cNvSpPr txBox="1"/>
          <p:nvPr/>
        </p:nvSpPr>
        <p:spPr>
          <a:xfrm>
            <a:off x="966970" y="1025727"/>
            <a:ext cx="508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SWOT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15">
            <a:extLst>
              <a:ext uri="{FF2B5EF4-FFF2-40B4-BE49-F238E27FC236}">
                <a16:creationId xmlns:a16="http://schemas.microsoft.com/office/drawing/2014/main" id="{02EF905C-BFCA-61BF-9BC5-30CDF23F1387}"/>
              </a:ext>
            </a:extLst>
          </p:cNvPr>
          <p:cNvSpPr/>
          <p:nvPr/>
        </p:nvSpPr>
        <p:spPr>
          <a:xfrm>
            <a:off x="8884247" y="6122499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40B6F8B9-6EE2-EF58-00C6-B823143ED490}"/>
              </a:ext>
            </a:extLst>
          </p:cNvPr>
          <p:cNvSpPr>
            <a:spLocks/>
          </p:cNvSpPr>
          <p:nvPr/>
        </p:nvSpPr>
        <p:spPr bwMode="auto">
          <a:xfrm>
            <a:off x="10126456" y="5258101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2">
            <a:extLst>
              <a:ext uri="{FF2B5EF4-FFF2-40B4-BE49-F238E27FC236}">
                <a16:creationId xmlns:a16="http://schemas.microsoft.com/office/drawing/2014/main" id="{0C4D1DCC-99B9-30A6-B2C6-B40CA7A2CDDA}"/>
              </a:ext>
            </a:extLst>
          </p:cNvPr>
          <p:cNvSpPr>
            <a:spLocks/>
          </p:cNvSpPr>
          <p:nvPr/>
        </p:nvSpPr>
        <p:spPr bwMode="auto">
          <a:xfrm>
            <a:off x="1760518" y="0"/>
            <a:ext cx="10431482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416BBB-F198-D4CE-2201-2C0CEDCA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70" y="1888965"/>
            <a:ext cx="6400800" cy="405765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28879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32">
            <a:extLst>
              <a:ext uri="{FF2B5EF4-FFF2-40B4-BE49-F238E27FC236}">
                <a16:creationId xmlns:a16="http://schemas.microsoft.com/office/drawing/2014/main" id="{D039AAE6-969A-4EE2-B497-CEEF0A1FEC92}"/>
              </a:ext>
            </a:extLst>
          </p:cNvPr>
          <p:cNvSpPr>
            <a:spLocks/>
          </p:cNvSpPr>
          <p:nvPr/>
        </p:nvSpPr>
        <p:spPr bwMode="auto">
          <a:xfrm>
            <a:off x="7315200" y="0"/>
            <a:ext cx="4746626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33B07E-3AA6-485F-AE24-7F54C5496885}"/>
              </a:ext>
            </a:extLst>
          </p:cNvPr>
          <p:cNvSpPr/>
          <p:nvPr/>
        </p:nvSpPr>
        <p:spPr>
          <a:xfrm>
            <a:off x="7664739" y="1155320"/>
            <a:ext cx="792292" cy="792292"/>
          </a:xfrm>
          <a:prstGeom prst="ellipse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18962DA1-5904-4727-A02A-CDF5AF4FD8AF}"/>
              </a:ext>
            </a:extLst>
          </p:cNvPr>
          <p:cNvSpPr>
            <a:spLocks/>
          </p:cNvSpPr>
          <p:nvPr/>
        </p:nvSpPr>
        <p:spPr bwMode="auto">
          <a:xfrm>
            <a:off x="0" y="3914993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61B112F-FC26-4436-CF36-9E3DFE577656}"/>
              </a:ext>
            </a:extLst>
          </p:cNvPr>
          <p:cNvSpPr/>
          <p:nvPr/>
        </p:nvSpPr>
        <p:spPr>
          <a:xfrm>
            <a:off x="1846296" y="2225769"/>
            <a:ext cx="83456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Реклама</a:t>
            </a:r>
          </a:p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Слоган: Зажги в себе искру!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5109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778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Площадки размещения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B657F90-4A09-9F5E-AE9F-DEC9F43B342A}"/>
              </a:ext>
            </a:extLst>
          </p:cNvPr>
          <p:cNvSpPr>
            <a:spLocks/>
          </p:cNvSpPr>
          <p:nvPr/>
        </p:nvSpPr>
        <p:spPr bwMode="auto">
          <a:xfrm>
            <a:off x="9421091" y="83618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6B8DF-6AF7-5D2C-2C1D-7F54E1F8B6C4}"/>
              </a:ext>
            </a:extLst>
          </p:cNvPr>
          <p:cNvSpPr txBox="1"/>
          <p:nvPr/>
        </p:nvSpPr>
        <p:spPr>
          <a:xfrm>
            <a:off x="795519" y="1828800"/>
            <a:ext cx="61645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Площадками размещения выступают: интернет(возможно размещение на форумах, которые посещает большое количество людей(например </a:t>
            </a:r>
            <a:r>
              <a:rPr lang="ru-RU" dirty="0" err="1"/>
              <a:t>onliner</a:t>
            </a:r>
            <a:r>
              <a:rPr lang="ru-RU" dirty="0"/>
              <a:t>, </a:t>
            </a:r>
            <a:r>
              <a:rPr lang="ru-RU" dirty="0" err="1"/>
              <a:t>youtube</a:t>
            </a:r>
            <a:r>
              <a:rPr lang="ru-RU" dirty="0"/>
              <a:t>), контекстная реклама, таргетированная реклама(для привлечения целевой аудитории). Также стоит размещать рекламу в спортивных центрах, залах, так как там присутствует большое количество целевой и особенно заинтересованной аудитории(в особенности профессиональных спортсменов). Для этих же целей можно покупать рекламу у других приложений, связанных с спортивными активностями, питанием и т.д. Для привлечения студентов и рабочих хорошо подойдет реклама в метро, другом общественном транспорте, так как многие выбирают данный способ, чтобы добраться на работу/учебу</a:t>
            </a:r>
          </a:p>
        </p:txBody>
      </p:sp>
      <p:pic>
        <p:nvPicPr>
          <p:cNvPr id="1026" name="Picture 2" descr="Значок сервиса ютуб на прозрачном фоне">
            <a:extLst>
              <a:ext uri="{FF2B5EF4-FFF2-40B4-BE49-F238E27FC236}">
                <a16:creationId xmlns:a16="http://schemas.microsoft.com/office/drawing/2014/main" id="{B7D8A7F0-DFC9-102A-E6CF-AFAA30802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356" y="637529"/>
            <a:ext cx="3062453" cy="306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Библиотека Onliner - Onliner">
            <a:extLst>
              <a:ext uri="{FF2B5EF4-FFF2-40B4-BE49-F238E27FC236}">
                <a16:creationId xmlns:a16="http://schemas.microsoft.com/office/drawing/2014/main" id="{007DECD4-6810-85B3-9420-7E8C5DBCF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356" y="3271357"/>
            <a:ext cx="3429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Реклама в метро Киев - Актуальная цена 2021 - Рекламное агенство">
            <a:extLst>
              <a:ext uri="{FF2B5EF4-FFF2-40B4-BE49-F238E27FC236}">
                <a16:creationId xmlns:a16="http://schemas.microsoft.com/office/drawing/2014/main" id="{8227AED2-55CA-3828-5C15-FB60BD773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33" y="4324416"/>
            <a:ext cx="3297223" cy="21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63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778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Методы стимулирования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B657F90-4A09-9F5E-AE9F-DEC9F43B342A}"/>
              </a:ext>
            </a:extLst>
          </p:cNvPr>
          <p:cNvSpPr>
            <a:spLocks/>
          </p:cNvSpPr>
          <p:nvPr/>
        </p:nvSpPr>
        <p:spPr bwMode="auto">
          <a:xfrm>
            <a:off x="9421091" y="83618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6B8DF-6AF7-5D2C-2C1D-7F54E1F8B6C4}"/>
              </a:ext>
            </a:extLst>
          </p:cNvPr>
          <p:cNvSpPr txBox="1"/>
          <p:nvPr/>
        </p:nvSpPr>
        <p:spPr>
          <a:xfrm>
            <a:off x="795519" y="1828800"/>
            <a:ext cx="6164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Методы стимулирования: при размещении рекламы на различных площадках оставлять </a:t>
            </a:r>
            <a:r>
              <a:rPr lang="ru-RU" dirty="0" err="1"/>
              <a:t>промокод</a:t>
            </a:r>
            <a:r>
              <a:rPr lang="ru-RU" dirty="0"/>
              <a:t>, который даст скидку на подписку за первый месяц, или даст бесплатную подписку на месяц, или увеличит </a:t>
            </a:r>
            <a:r>
              <a:rPr lang="ru-RU" dirty="0" err="1"/>
              <a:t>кешбэк</a:t>
            </a:r>
            <a:r>
              <a:rPr lang="ru-RU" dirty="0"/>
              <a:t> за активность при покупке подписки</a:t>
            </a:r>
          </a:p>
        </p:txBody>
      </p:sp>
      <p:pic>
        <p:nvPicPr>
          <p:cNvPr id="2058" name="Picture 10" descr="Стимулирование продаж в интернет-магазине покупатели с подарочной картой и  бизнесмен, делающий коммерческое предложение | Премиум векторы">
            <a:extLst>
              <a:ext uri="{FF2B5EF4-FFF2-40B4-BE49-F238E27FC236}">
                <a16:creationId xmlns:a16="http://schemas.microsoft.com/office/drawing/2014/main" id="{DDFEDA7E-F82B-451B-68A2-54DEC2F25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44" y="1360878"/>
            <a:ext cx="4741161" cy="255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36">
            <a:extLst>
              <a:ext uri="{FF2B5EF4-FFF2-40B4-BE49-F238E27FC236}">
                <a16:creationId xmlns:a16="http://schemas.microsoft.com/office/drawing/2014/main" id="{2DFC041A-F405-391A-2E68-055EA52B3D58}"/>
              </a:ext>
            </a:extLst>
          </p:cNvPr>
          <p:cNvSpPr>
            <a:spLocks/>
          </p:cNvSpPr>
          <p:nvPr/>
        </p:nvSpPr>
        <p:spPr bwMode="auto">
          <a:xfrm>
            <a:off x="0" y="3914993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: Rounded Corners 15">
            <a:extLst>
              <a:ext uri="{FF2B5EF4-FFF2-40B4-BE49-F238E27FC236}">
                <a16:creationId xmlns:a16="http://schemas.microsoft.com/office/drawing/2014/main" id="{71E14370-AD36-611D-FADE-F77B588D7A74}"/>
              </a:ext>
            </a:extLst>
          </p:cNvPr>
          <p:cNvSpPr/>
          <p:nvPr/>
        </p:nvSpPr>
        <p:spPr>
          <a:xfrm>
            <a:off x="8674523" y="5463836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01A3C7F1-5D8E-469E-D4DC-7D3F45F8AEA7}"/>
              </a:ext>
            </a:extLst>
          </p:cNvPr>
          <p:cNvSpPr>
            <a:spLocks/>
          </p:cNvSpPr>
          <p:nvPr/>
        </p:nvSpPr>
        <p:spPr bwMode="auto">
          <a:xfrm>
            <a:off x="9992232" y="4687649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8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009486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833601"/>
            <a:ext cx="309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Пиар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B657F90-4A09-9F5E-AE9F-DEC9F43B342A}"/>
              </a:ext>
            </a:extLst>
          </p:cNvPr>
          <p:cNvSpPr>
            <a:spLocks/>
          </p:cNvSpPr>
          <p:nvPr/>
        </p:nvSpPr>
        <p:spPr bwMode="auto">
          <a:xfrm>
            <a:off x="10170660" y="108481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6B8DF-6AF7-5D2C-2C1D-7F54E1F8B6C4}"/>
              </a:ext>
            </a:extLst>
          </p:cNvPr>
          <p:cNvSpPr txBox="1"/>
          <p:nvPr/>
        </p:nvSpPr>
        <p:spPr>
          <a:xfrm>
            <a:off x="795201" y="1356821"/>
            <a:ext cx="61645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Для пиара предлагается выступать спонсором на различных спортивных мероприятиях в обмен на рекламу. Также организовывать собственные мероприятия совместно с спортивными центрами-партнерами приложения. Также можно вести в приложении статистику по занятиям пользователей и вести таблицу рекордов. Занимающие призовые места могут получать бонусы от приложения, например, получать бесплатно или с большой скидкой абонементы в центр-партнер или питание от партнеров-производителей</a:t>
            </a:r>
          </a:p>
        </p:txBody>
      </p:sp>
      <p:pic>
        <p:nvPicPr>
          <p:cNvPr id="3078" name="Picture 6" descr="Pr PNG рисунок, картинки и пнг прозрачный для бесплатной загрузки | Pngtree">
            <a:extLst>
              <a:ext uri="{FF2B5EF4-FFF2-40B4-BE49-F238E27FC236}">
                <a16:creationId xmlns:a16="http://schemas.microsoft.com/office/drawing/2014/main" id="{0950B125-CF7E-AC92-456F-4E20C0477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36" y="771460"/>
            <a:ext cx="2850224" cy="285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Связи с общественностью – Бесплатные иконки: люди">
            <a:extLst>
              <a:ext uri="{FF2B5EF4-FFF2-40B4-BE49-F238E27FC236}">
                <a16:creationId xmlns:a16="http://schemas.microsoft.com/office/drawing/2014/main" id="{A41CBEEF-FF85-0CD8-236C-2E658544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383" y="3624327"/>
            <a:ext cx="2222329" cy="222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36">
            <a:extLst>
              <a:ext uri="{FF2B5EF4-FFF2-40B4-BE49-F238E27FC236}">
                <a16:creationId xmlns:a16="http://schemas.microsoft.com/office/drawing/2014/main" id="{BB052D6A-CFBE-C1CA-9339-950379E1DAEB}"/>
              </a:ext>
            </a:extLst>
          </p:cNvPr>
          <p:cNvSpPr>
            <a:spLocks/>
          </p:cNvSpPr>
          <p:nvPr/>
        </p:nvSpPr>
        <p:spPr bwMode="auto">
          <a:xfrm>
            <a:off x="0" y="3914993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: Rounded Corners 15">
            <a:extLst>
              <a:ext uri="{FF2B5EF4-FFF2-40B4-BE49-F238E27FC236}">
                <a16:creationId xmlns:a16="http://schemas.microsoft.com/office/drawing/2014/main" id="{BFEF1324-77D3-6FB3-8CFE-6317817B98E5}"/>
              </a:ext>
            </a:extLst>
          </p:cNvPr>
          <p:cNvSpPr/>
          <p:nvPr/>
        </p:nvSpPr>
        <p:spPr>
          <a:xfrm>
            <a:off x="9035668" y="6086540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802C40D4-7722-E49B-351B-744473CB8095}"/>
              </a:ext>
            </a:extLst>
          </p:cNvPr>
          <p:cNvSpPr>
            <a:spLocks/>
          </p:cNvSpPr>
          <p:nvPr/>
        </p:nvSpPr>
        <p:spPr bwMode="auto">
          <a:xfrm>
            <a:off x="10170659" y="5291657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83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778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02124"/>
                </a:solidFill>
                <a:latin typeface="Roboto" pitchFamily="2" charset="0"/>
                <a:cs typeface="Arial" panose="020B0604020202020204" pitchFamily="34" charset="0"/>
              </a:rPr>
              <a:t>Личные продажи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B657F90-4A09-9F5E-AE9F-DEC9F43B342A}"/>
              </a:ext>
            </a:extLst>
          </p:cNvPr>
          <p:cNvSpPr>
            <a:spLocks/>
          </p:cNvSpPr>
          <p:nvPr/>
        </p:nvSpPr>
        <p:spPr bwMode="auto">
          <a:xfrm>
            <a:off x="9421091" y="83618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6B8DF-6AF7-5D2C-2C1D-7F54E1F8B6C4}"/>
              </a:ext>
            </a:extLst>
          </p:cNvPr>
          <p:cNvSpPr txBox="1"/>
          <p:nvPr/>
        </p:nvSpPr>
        <p:spPr>
          <a:xfrm>
            <a:off x="795519" y="1828800"/>
            <a:ext cx="61645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Приложение не создается с целью продаж товаров, однако при успехе приложения, получения достаточно большой прибыли от подписок, рекламы, интеграций и другого, можно запустить, например, собственный бренд одежды, который будут рекламировать представители компании, разработавшей приложение</a:t>
            </a:r>
          </a:p>
        </p:txBody>
      </p:sp>
      <p:sp>
        <p:nvSpPr>
          <p:cNvPr id="3" name="Freeform 36">
            <a:extLst>
              <a:ext uri="{FF2B5EF4-FFF2-40B4-BE49-F238E27FC236}">
                <a16:creationId xmlns:a16="http://schemas.microsoft.com/office/drawing/2014/main" id="{BE75F4E1-B06C-0B27-E16B-7FD44CEF5C03}"/>
              </a:ext>
            </a:extLst>
          </p:cNvPr>
          <p:cNvSpPr>
            <a:spLocks/>
          </p:cNvSpPr>
          <p:nvPr/>
        </p:nvSpPr>
        <p:spPr bwMode="auto">
          <a:xfrm>
            <a:off x="0" y="3914993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Продажи – Бесплатные иконки: маркетинг">
            <a:extLst>
              <a:ext uri="{FF2B5EF4-FFF2-40B4-BE49-F238E27FC236}">
                <a16:creationId xmlns:a16="http://schemas.microsoft.com/office/drawing/2014/main" id="{D99A77E2-41CF-9220-B795-C154813C7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409" y="1287337"/>
            <a:ext cx="3510296" cy="351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15">
            <a:extLst>
              <a:ext uri="{FF2B5EF4-FFF2-40B4-BE49-F238E27FC236}">
                <a16:creationId xmlns:a16="http://schemas.microsoft.com/office/drawing/2014/main" id="{B6C7CBD0-9DC5-320C-3D8C-991F6F5A219A}"/>
              </a:ext>
            </a:extLst>
          </p:cNvPr>
          <p:cNvSpPr/>
          <p:nvPr/>
        </p:nvSpPr>
        <p:spPr>
          <a:xfrm>
            <a:off x="9035668" y="6086540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D50E4319-96CC-BF22-0613-E636C2970321}"/>
              </a:ext>
            </a:extLst>
          </p:cNvPr>
          <p:cNvSpPr>
            <a:spLocks/>
          </p:cNvSpPr>
          <p:nvPr/>
        </p:nvSpPr>
        <p:spPr bwMode="auto">
          <a:xfrm>
            <a:off x="10170659" y="5291657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20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778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Система распределения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B657F90-4A09-9F5E-AE9F-DEC9F43B342A}"/>
              </a:ext>
            </a:extLst>
          </p:cNvPr>
          <p:cNvSpPr>
            <a:spLocks/>
          </p:cNvSpPr>
          <p:nvPr/>
        </p:nvSpPr>
        <p:spPr bwMode="auto">
          <a:xfrm>
            <a:off x="9421091" y="83618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6B8DF-6AF7-5D2C-2C1D-7F54E1F8B6C4}"/>
              </a:ext>
            </a:extLst>
          </p:cNvPr>
          <p:cNvSpPr txBox="1"/>
          <p:nvPr/>
        </p:nvSpPr>
        <p:spPr>
          <a:xfrm>
            <a:off x="795519" y="1828800"/>
            <a:ext cx="61645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Конечной точкой для распределения будет являться </a:t>
            </a:r>
            <a:r>
              <a:rPr lang="ru-RU" dirty="0" err="1"/>
              <a:t>qr</a:t>
            </a:r>
            <a:r>
              <a:rPr lang="ru-RU" dirty="0"/>
              <a:t>-код с ссылкой на приложение. Также название, по которому пользователи, не имеющие возможности отсканировать </a:t>
            </a:r>
            <a:r>
              <a:rPr lang="ru-RU" dirty="0" err="1"/>
              <a:t>qr</a:t>
            </a:r>
            <a:r>
              <a:rPr lang="ru-RU" dirty="0"/>
              <a:t>, будут  иметь возможность найти его. Распространяться приложение будет благодаря рекламе в площадках размещения, описанных ранее</a:t>
            </a:r>
          </a:p>
        </p:txBody>
      </p:sp>
      <p:sp>
        <p:nvSpPr>
          <p:cNvPr id="3" name="Freeform 36">
            <a:extLst>
              <a:ext uri="{FF2B5EF4-FFF2-40B4-BE49-F238E27FC236}">
                <a16:creationId xmlns:a16="http://schemas.microsoft.com/office/drawing/2014/main" id="{DD23D64A-3701-36BD-5C7E-4CBB52008834}"/>
              </a:ext>
            </a:extLst>
          </p:cNvPr>
          <p:cNvSpPr>
            <a:spLocks/>
          </p:cNvSpPr>
          <p:nvPr/>
        </p:nvSpPr>
        <p:spPr bwMode="auto">
          <a:xfrm>
            <a:off x="0" y="3914993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Интернет-магазин товаров международные перевозки глобальная транспортная  система логистика по всему миру | Премиум векторы">
            <a:extLst>
              <a:ext uri="{FF2B5EF4-FFF2-40B4-BE49-F238E27FC236}">
                <a16:creationId xmlns:a16="http://schemas.microsoft.com/office/drawing/2014/main" id="{773D5797-624F-1A22-5C3E-0FE2799D4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781" y="1149560"/>
            <a:ext cx="3698497" cy="246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приложение PNG рисунок, картинки и пнг прозрачный для бесплатной загрузки |  Pngtree">
            <a:extLst>
              <a:ext uri="{FF2B5EF4-FFF2-40B4-BE49-F238E27FC236}">
                <a16:creationId xmlns:a16="http://schemas.microsoft.com/office/drawing/2014/main" id="{2AA177E1-E3C0-6862-EF32-35EA13A9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185" y="3364977"/>
            <a:ext cx="2467296" cy="246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15">
            <a:extLst>
              <a:ext uri="{FF2B5EF4-FFF2-40B4-BE49-F238E27FC236}">
                <a16:creationId xmlns:a16="http://schemas.microsoft.com/office/drawing/2014/main" id="{8DD089E3-142B-CE8E-D241-8D5193D71C5F}"/>
              </a:ext>
            </a:extLst>
          </p:cNvPr>
          <p:cNvSpPr/>
          <p:nvPr/>
        </p:nvSpPr>
        <p:spPr>
          <a:xfrm>
            <a:off x="9010030" y="6290426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ABFCEAB2-6049-E8AD-68D2-C718DB644125}"/>
              </a:ext>
            </a:extLst>
          </p:cNvPr>
          <p:cNvSpPr>
            <a:spLocks/>
          </p:cNvSpPr>
          <p:nvPr/>
        </p:nvSpPr>
        <p:spPr bwMode="auto">
          <a:xfrm>
            <a:off x="10211825" y="5398026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87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4">
            <a:extLst>
              <a:ext uri="{FF2B5EF4-FFF2-40B4-BE49-F238E27FC236}">
                <a16:creationId xmlns:a16="http://schemas.microsoft.com/office/drawing/2014/main" id="{4EE90417-FB57-91E0-3F06-8D535202CA9B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401E-C823-089F-785F-8220980DF1BF}"/>
              </a:ext>
            </a:extLst>
          </p:cNvPr>
          <p:cNvSpPr txBox="1"/>
          <p:nvPr/>
        </p:nvSpPr>
        <p:spPr>
          <a:xfrm>
            <a:off x="966970" y="1025727"/>
            <a:ext cx="508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Карта клиента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32">
            <a:extLst>
              <a:ext uri="{FF2B5EF4-FFF2-40B4-BE49-F238E27FC236}">
                <a16:creationId xmlns:a16="http://schemas.microsoft.com/office/drawing/2014/main" id="{0C4D1DCC-99B9-30A6-B2C6-B40CA7A2CDDA}"/>
              </a:ext>
            </a:extLst>
          </p:cNvPr>
          <p:cNvSpPr>
            <a:spLocks/>
          </p:cNvSpPr>
          <p:nvPr/>
        </p:nvSpPr>
        <p:spPr bwMode="auto">
          <a:xfrm>
            <a:off x="1760518" y="0"/>
            <a:ext cx="10431482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B69C70-0DE8-68D8-7FCE-FD855BCD5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63" y="1933250"/>
            <a:ext cx="11658600" cy="459105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499240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2">
            <a:extLst>
              <a:ext uri="{FF2B5EF4-FFF2-40B4-BE49-F238E27FC236}">
                <a16:creationId xmlns:a16="http://schemas.microsoft.com/office/drawing/2014/main" id="{0C4D1DCC-99B9-30A6-B2C6-B40CA7A2CDDA}"/>
              </a:ext>
            </a:extLst>
          </p:cNvPr>
          <p:cNvSpPr>
            <a:spLocks/>
          </p:cNvSpPr>
          <p:nvPr/>
        </p:nvSpPr>
        <p:spPr bwMode="auto">
          <a:xfrm>
            <a:off x="1760518" y="0"/>
            <a:ext cx="10431482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: Rounded Corners 4">
            <a:extLst>
              <a:ext uri="{FF2B5EF4-FFF2-40B4-BE49-F238E27FC236}">
                <a16:creationId xmlns:a16="http://schemas.microsoft.com/office/drawing/2014/main" id="{4EE90417-FB57-91E0-3F06-8D535202CA9B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401E-C823-089F-785F-8220980DF1BF}"/>
              </a:ext>
            </a:extLst>
          </p:cNvPr>
          <p:cNvSpPr txBox="1"/>
          <p:nvPr/>
        </p:nvSpPr>
        <p:spPr>
          <a:xfrm>
            <a:off x="966970" y="1025727"/>
            <a:ext cx="508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Занимаетесь ли вы спортом?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336E68-8E63-E617-CD47-40E45B6BE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9" y="1939366"/>
            <a:ext cx="10324334" cy="45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20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6B052-6961-4223-B8A5-64B3A6D3F3AD}"/>
              </a:ext>
            </a:extLst>
          </p:cNvPr>
          <p:cNvSpPr/>
          <p:nvPr/>
        </p:nvSpPr>
        <p:spPr>
          <a:xfrm>
            <a:off x="9192527" y="6333991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565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Устройства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0C604-994D-99DC-117B-3322D29CF6A2}"/>
              </a:ext>
            </a:extLst>
          </p:cNvPr>
          <p:cNvSpPr txBox="1"/>
          <p:nvPr/>
        </p:nvSpPr>
        <p:spPr>
          <a:xfrm>
            <a:off x="795519" y="1828800"/>
            <a:ext cx="957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Приложение доступно как на мобильные устройства(</a:t>
            </a:r>
            <a:r>
              <a:rPr lang="en-US" dirty="0"/>
              <a:t>Android, IOS</a:t>
            </a:r>
            <a:r>
              <a:rPr lang="ru-RU" dirty="0"/>
              <a:t>), так и на ПК</a:t>
            </a:r>
            <a:r>
              <a:rPr lang="en-US" dirty="0"/>
              <a:t>(Windows, MacOS)</a:t>
            </a:r>
            <a:r>
              <a:rPr lang="ru-RU" dirty="0"/>
              <a:t>. Для увеличения</a:t>
            </a:r>
            <a:r>
              <a:rPr lang="en-US" dirty="0"/>
              <a:t> </a:t>
            </a:r>
            <a:r>
              <a:rPr lang="ru-RU" dirty="0"/>
              <a:t>комфорта и удобства использования рекомендуется к приобретению фитнес-браслет</a:t>
            </a:r>
            <a:r>
              <a:rPr lang="en-US" dirty="0"/>
              <a:t> </a:t>
            </a:r>
            <a:r>
              <a:rPr lang="ru-RU" dirty="0"/>
              <a:t>компании </a:t>
            </a:r>
            <a:r>
              <a:rPr lang="en-US" dirty="0"/>
              <a:t>Xiaomi</a:t>
            </a:r>
            <a:r>
              <a:rPr lang="ru-RU" dirty="0"/>
              <a:t>, предлагаемый со скидкой </a:t>
            </a:r>
            <a:r>
              <a:rPr lang="en-US" dirty="0"/>
              <a:t>30% </a:t>
            </a:r>
            <a:r>
              <a:rPr lang="ru-RU" dirty="0"/>
              <a:t>для пользователей, приобретших подписку</a:t>
            </a:r>
            <a:r>
              <a:rPr lang="en-US" dirty="0"/>
              <a:t> </a:t>
            </a:r>
            <a:r>
              <a:rPr lang="ru-RU" dirty="0"/>
              <a:t>на наше приложение. </a:t>
            </a:r>
          </a:p>
        </p:txBody>
      </p:sp>
      <p:pic>
        <p:nvPicPr>
          <p:cNvPr id="2056" name="Picture 8" descr="Купить Фитнес-браслет Xiaomi Smart Band 7 в рассрочку, карта Халва. С  доставкой в Минске. Характеристики, отзывы, обзор.">
            <a:extLst>
              <a:ext uri="{FF2B5EF4-FFF2-40B4-BE49-F238E27FC236}">
                <a16:creationId xmlns:a16="http://schemas.microsoft.com/office/drawing/2014/main" id="{D4674DCD-1BE7-74A8-B9CC-870EE1F00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29" y="3308982"/>
            <a:ext cx="2777138" cy="277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Какой бюджетный телефон купить в 2021 - обзор лучших бюджетных смартфонов  2021">
            <a:extLst>
              <a:ext uri="{FF2B5EF4-FFF2-40B4-BE49-F238E27FC236}">
                <a16:creationId xmlns:a16="http://schemas.microsoft.com/office/drawing/2014/main" id="{19193EC4-CFB0-5275-256B-A6485B695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40" y="3428999"/>
            <a:ext cx="1631010" cy="269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Ноутбуки iRU для дома – каталог продукции iRU">
            <a:extLst>
              <a:ext uri="{FF2B5EF4-FFF2-40B4-BE49-F238E27FC236}">
                <a16:creationId xmlns:a16="http://schemas.microsoft.com/office/drawing/2014/main" id="{B809846F-4535-5B54-1428-5DCB49B7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04" y="3356830"/>
            <a:ext cx="3551333" cy="277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9">
            <a:extLst>
              <a:ext uri="{FF2B5EF4-FFF2-40B4-BE49-F238E27FC236}">
                <a16:creationId xmlns:a16="http://schemas.microsoft.com/office/drawing/2014/main" id="{8C15B0E8-8CD5-ECF7-81FE-25DA66802D05}"/>
              </a:ext>
            </a:extLst>
          </p:cNvPr>
          <p:cNvSpPr>
            <a:spLocks/>
          </p:cNvSpPr>
          <p:nvPr/>
        </p:nvSpPr>
        <p:spPr bwMode="auto">
          <a:xfrm>
            <a:off x="9429969" y="304800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6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6B052-6961-4223-B8A5-64B3A6D3F3AD}"/>
              </a:ext>
            </a:extLst>
          </p:cNvPr>
          <p:cNvSpPr/>
          <p:nvPr/>
        </p:nvSpPr>
        <p:spPr>
          <a:xfrm>
            <a:off x="8649356" y="6122274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8365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02124"/>
                </a:solidFill>
                <a:latin typeface="Roboto" pitchFamily="2" charset="0"/>
                <a:cs typeface="Arial" panose="020B0604020202020204" pitchFamily="34" charset="0"/>
              </a:rPr>
              <a:t>Функции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B657F90-4A09-9F5E-AE9F-DEC9F43B342A}"/>
              </a:ext>
            </a:extLst>
          </p:cNvPr>
          <p:cNvSpPr>
            <a:spLocks/>
          </p:cNvSpPr>
          <p:nvPr/>
        </p:nvSpPr>
        <p:spPr bwMode="auto">
          <a:xfrm>
            <a:off x="9733238" y="5211815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81F67-C980-965F-48C1-298D3CDC247B}"/>
              </a:ext>
            </a:extLst>
          </p:cNvPr>
          <p:cNvSpPr txBox="1"/>
          <p:nvPr/>
        </p:nvSpPr>
        <p:spPr>
          <a:xfrm>
            <a:off x="782356" y="1693312"/>
            <a:ext cx="108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использования большинства функций мониторинга физической активности необходим фитнес-браслет.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7AFBA-B26D-94B3-C29C-EC7935801A79}"/>
              </a:ext>
            </a:extLst>
          </p:cNvPr>
          <p:cNvSpPr txBox="1"/>
          <p:nvPr/>
        </p:nvSpPr>
        <p:spPr>
          <a:xfrm>
            <a:off x="865726" y="2207010"/>
            <a:ext cx="43864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Функции, доступные с фитнес браслетом:</a:t>
            </a:r>
          </a:p>
          <a:p>
            <a:r>
              <a:rPr lang="ru-RU" dirty="0"/>
              <a:t> - Отслеживание пульса</a:t>
            </a:r>
          </a:p>
          <a:p>
            <a:r>
              <a:rPr lang="ru-RU" dirty="0"/>
              <a:t> - Измерение давления</a:t>
            </a:r>
          </a:p>
          <a:p>
            <a:r>
              <a:rPr lang="ru-RU" dirty="0"/>
              <a:t> - Отслеживание сердечных сокращений</a:t>
            </a:r>
          </a:p>
          <a:p>
            <a:r>
              <a:rPr lang="ru-RU" dirty="0"/>
              <a:t> - Отслеживание частоты дыхания</a:t>
            </a:r>
          </a:p>
          <a:p>
            <a:r>
              <a:rPr lang="ru-RU" dirty="0"/>
              <a:t> - Измерение уровня стресса</a:t>
            </a:r>
          </a:p>
          <a:p>
            <a:r>
              <a:rPr lang="ru-RU" dirty="0"/>
              <a:t> - Отслеживание качества сна</a:t>
            </a:r>
          </a:p>
          <a:p>
            <a:r>
              <a:rPr lang="ru-RU" dirty="0"/>
              <a:t> - Подсчет количества сожженных калорий</a:t>
            </a:r>
          </a:p>
          <a:p>
            <a:r>
              <a:rPr lang="ru-RU" dirty="0"/>
              <a:t> - Эффективность проводимых тренировок</a:t>
            </a:r>
          </a:p>
          <a:p>
            <a:r>
              <a:rPr lang="ru-RU" dirty="0"/>
              <a:t> - Общий учет полученных нагрузок и </a:t>
            </a:r>
          </a:p>
          <a:p>
            <a:r>
              <a:rPr lang="ru-RU" dirty="0"/>
              <a:t>   измерение утомляемости организма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5CDBA-2E5D-5414-136E-40603300642D}"/>
              </a:ext>
            </a:extLst>
          </p:cNvPr>
          <p:cNvSpPr txBox="1"/>
          <p:nvPr/>
        </p:nvSpPr>
        <p:spPr>
          <a:xfrm>
            <a:off x="5599004" y="2207010"/>
            <a:ext cx="550932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Функции, доступные без фитнес-браслета:</a:t>
            </a:r>
          </a:p>
          <a:p>
            <a:r>
              <a:rPr lang="ru-RU" dirty="0"/>
              <a:t> - Подсчет количества шагов за день</a:t>
            </a:r>
          </a:p>
          <a:p>
            <a:r>
              <a:rPr lang="ru-RU" dirty="0"/>
              <a:t> - Пройденное за день расстояние</a:t>
            </a:r>
          </a:p>
          <a:p>
            <a:r>
              <a:rPr lang="ru-RU" dirty="0"/>
              <a:t> - Время, потраченное на тренировки</a:t>
            </a:r>
          </a:p>
          <a:p>
            <a:r>
              <a:rPr lang="ru-RU" dirty="0"/>
              <a:t> - Подбор тренировок по совокупности данных</a:t>
            </a:r>
          </a:p>
          <a:p>
            <a:r>
              <a:rPr lang="ru-RU" dirty="0"/>
              <a:t>    физ. активности</a:t>
            </a:r>
          </a:p>
          <a:p>
            <a:r>
              <a:rPr lang="ru-RU" dirty="0"/>
              <a:t> - Составление плана тренировок</a:t>
            </a:r>
          </a:p>
          <a:p>
            <a:r>
              <a:rPr lang="ru-RU" dirty="0"/>
              <a:t> - Подбор продуктов питания и фирм-производителей</a:t>
            </a:r>
          </a:p>
          <a:p>
            <a:r>
              <a:rPr lang="ru-RU" dirty="0"/>
              <a:t>    спортивного питания в зависимости от </a:t>
            </a:r>
          </a:p>
          <a:p>
            <a:r>
              <a:rPr lang="ru-RU" dirty="0"/>
              <a:t>    физ. активности и составленного плана тренировок</a:t>
            </a:r>
          </a:p>
          <a:p>
            <a:r>
              <a:rPr lang="ru-RU" dirty="0"/>
              <a:t> - Информация о ближайших фитнес-центрах</a:t>
            </a:r>
          </a:p>
          <a:p>
            <a:r>
              <a:rPr lang="ru-RU" dirty="0"/>
              <a:t> - Ведение заметок о занятиях</a:t>
            </a:r>
          </a:p>
          <a:p>
            <a:r>
              <a:rPr lang="ru-RU" dirty="0"/>
              <a:t> - Индивидуальные рекомендации</a:t>
            </a:r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F72ED936-EAAB-70AC-4456-4459FFFB5794}"/>
              </a:ext>
            </a:extLst>
          </p:cNvPr>
          <p:cNvSpPr/>
          <p:nvPr/>
        </p:nvSpPr>
        <p:spPr>
          <a:xfrm>
            <a:off x="1691382" y="5778017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A700DC95-E66B-FE03-AED6-CD49E9031A5C}"/>
              </a:ext>
            </a:extLst>
          </p:cNvPr>
          <p:cNvSpPr>
            <a:spLocks/>
          </p:cNvSpPr>
          <p:nvPr/>
        </p:nvSpPr>
        <p:spPr bwMode="auto">
          <a:xfrm>
            <a:off x="1000933" y="5164688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87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778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Почему мы?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B657F90-4A09-9F5E-AE9F-DEC9F43B342A}"/>
              </a:ext>
            </a:extLst>
          </p:cNvPr>
          <p:cNvSpPr>
            <a:spLocks/>
          </p:cNvSpPr>
          <p:nvPr/>
        </p:nvSpPr>
        <p:spPr bwMode="auto">
          <a:xfrm>
            <a:off x="9421091" y="83618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6B8DF-6AF7-5D2C-2C1D-7F54E1F8B6C4}"/>
              </a:ext>
            </a:extLst>
          </p:cNvPr>
          <p:cNvSpPr txBox="1"/>
          <p:nvPr/>
        </p:nvSpPr>
        <p:spPr>
          <a:xfrm>
            <a:off x="795519" y="1828800"/>
            <a:ext cx="61645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- Приложение постоянно обновляется и дорабатывается, учитываются пожелания пользователей</a:t>
            </a:r>
          </a:p>
          <a:p>
            <a:r>
              <a:rPr lang="ru-RU" dirty="0"/>
              <a:t>- Приложение предлагает огромный набор функций и возможностей для занятия спортом, ведения статистики, отслеживания физ. активности и состояния организма и др.</a:t>
            </a:r>
          </a:p>
          <a:p>
            <a:r>
              <a:rPr lang="ru-RU" dirty="0"/>
              <a:t> - Наше приложение поддерживает партнерство с больших количеством фитнес-центров, фирм-производителей продуктов спортивного питания, производителем фитнес-браслетов</a:t>
            </a:r>
          </a:p>
          <a:p>
            <a:r>
              <a:rPr lang="ru-RU" dirty="0"/>
              <a:t> - Для активных пользователей предусмотрен бонус: возможность вернуть вплоть до 20% стоимости месячной подписки за счет поддержания определенного уровня физ. активности в течение месяца. Полученный </a:t>
            </a:r>
            <a:r>
              <a:rPr lang="en-US" dirty="0"/>
              <a:t>cashback </a:t>
            </a:r>
            <a:r>
              <a:rPr lang="ru-RU" dirty="0"/>
              <a:t>приходит в виде баллов и позволяет оплачивать часть товара или товар целиком в центрах и магазинах партнеров.</a:t>
            </a:r>
          </a:p>
        </p:txBody>
      </p:sp>
      <p:pic>
        <p:nvPicPr>
          <p:cNvPr id="2050" name="Picture 2" descr="Кем быть? » Профессии, связанные с физической культурой и спортом">
            <a:extLst>
              <a:ext uri="{FF2B5EF4-FFF2-40B4-BE49-F238E27FC236}">
                <a16:creationId xmlns:a16="http://schemas.microsoft.com/office/drawing/2014/main" id="{7831DBF4-0151-1A57-310A-2A991664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510" y="1935332"/>
            <a:ext cx="4809161" cy="3506680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871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2300FC9-FC5C-4370-8B99-43C482DCEAE0}"/>
              </a:ext>
            </a:extLst>
          </p:cNvPr>
          <p:cNvGrpSpPr/>
          <p:nvPr/>
        </p:nvGrpSpPr>
        <p:grpSpPr>
          <a:xfrm>
            <a:off x="0" y="0"/>
            <a:ext cx="4769264" cy="2324850"/>
            <a:chOff x="130396" y="-1587"/>
            <a:chExt cx="4769264" cy="2324850"/>
          </a:xfrm>
          <a:gradFill>
            <a:gsLst>
              <a:gs pos="0">
                <a:schemeClr val="accent1">
                  <a:alpha val="70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5C06722B-73AA-4F02-96DC-501C8C8C4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0396" y="-1587"/>
              <a:ext cx="4769264" cy="2324850"/>
            </a:xfrm>
            <a:custGeom>
              <a:avLst/>
              <a:gdLst>
                <a:gd name="T0" fmla="*/ 297 w 1043"/>
                <a:gd name="T1" fmla="*/ 114 h 507"/>
                <a:gd name="T2" fmla="*/ 763 w 1043"/>
                <a:gd name="T3" fmla="*/ 384 h 507"/>
                <a:gd name="T4" fmla="*/ 1043 w 1043"/>
                <a:gd name="T5" fmla="*/ 0 h 507"/>
                <a:gd name="T6" fmla="*/ 0 w 1043"/>
                <a:gd name="T7" fmla="*/ 0 h 507"/>
                <a:gd name="T8" fmla="*/ 297 w 1043"/>
                <a:gd name="T9" fmla="*/ 11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07">
                  <a:moveTo>
                    <a:pt x="297" y="114"/>
                  </a:moveTo>
                  <a:cubicBezTo>
                    <a:pt x="519" y="72"/>
                    <a:pt x="416" y="507"/>
                    <a:pt x="763" y="384"/>
                  </a:cubicBezTo>
                  <a:cubicBezTo>
                    <a:pt x="971" y="311"/>
                    <a:pt x="1030" y="132"/>
                    <a:pt x="10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85"/>
                    <a:pt x="187" y="134"/>
                    <a:pt x="29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6C2425-60C5-4650-A879-8D0C8FCD9ECE}"/>
                </a:ext>
              </a:extLst>
            </p:cNvPr>
            <p:cNvSpPr/>
            <p:nvPr/>
          </p:nvSpPr>
          <p:spPr>
            <a:xfrm>
              <a:off x="3732505" y="1160838"/>
              <a:ext cx="796071" cy="796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36">
            <a:extLst>
              <a:ext uri="{FF2B5EF4-FFF2-40B4-BE49-F238E27FC236}">
                <a16:creationId xmlns:a16="http://schemas.microsoft.com/office/drawing/2014/main" id="{4650F1DD-5E0B-454B-ABDA-7D9239167EF6}"/>
              </a:ext>
            </a:extLst>
          </p:cNvPr>
          <p:cNvSpPr>
            <a:spLocks/>
          </p:cNvSpPr>
          <p:nvPr/>
        </p:nvSpPr>
        <p:spPr bwMode="auto">
          <a:xfrm flipH="1">
            <a:off x="3342266" y="3891843"/>
            <a:ext cx="8896776" cy="3249736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65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445E6-0F29-425C-A4C1-9CE5518775D2}"/>
              </a:ext>
            </a:extLst>
          </p:cNvPr>
          <p:cNvSpPr txBox="1"/>
          <p:nvPr/>
        </p:nvSpPr>
        <p:spPr>
          <a:xfrm>
            <a:off x="3835093" y="2228671"/>
            <a:ext cx="4652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</a:rPr>
              <a:t>&lt;3</a:t>
            </a:r>
          </a:p>
        </p:txBody>
      </p:sp>
    </p:spTree>
    <p:extLst>
      <p:ext uri="{BB962C8B-B14F-4D97-AF65-F5344CB8AC3E}">
        <p14:creationId xmlns:p14="http://schemas.microsoft.com/office/powerpoint/2010/main" val="159551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6B052-6961-4223-B8A5-64B3A6D3F3AD}"/>
              </a:ext>
            </a:extLst>
          </p:cNvPr>
          <p:cNvSpPr/>
          <p:nvPr/>
        </p:nvSpPr>
        <p:spPr>
          <a:xfrm>
            <a:off x="795519" y="6263227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508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Если да, то регулярно ли?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BF2AF3-9F5C-10D7-B067-63AB3EBC5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9" y="1548947"/>
            <a:ext cx="11077765" cy="45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71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6B052-6961-4223-B8A5-64B3A6D3F3AD}"/>
              </a:ext>
            </a:extLst>
          </p:cNvPr>
          <p:cNvSpPr/>
          <p:nvPr/>
        </p:nvSpPr>
        <p:spPr>
          <a:xfrm>
            <a:off x="8633234" y="6006291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565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Занимаетесь ли вы с тренером?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2F2EC2-F02A-B0E3-E3B9-5FB7C14AC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8" y="1548947"/>
            <a:ext cx="11077200" cy="428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43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6B052-6961-4223-B8A5-64B3A6D3F3AD}"/>
              </a:ext>
            </a:extLst>
          </p:cNvPr>
          <p:cNvSpPr/>
          <p:nvPr/>
        </p:nvSpPr>
        <p:spPr>
          <a:xfrm>
            <a:off x="8633234" y="6006291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8365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Сколько дней в неделю вы готовы заниматься?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589EE6-DFC8-A1AF-E042-A93FECDE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8" y="1548946"/>
            <a:ext cx="10329682" cy="4768789"/>
          </a:xfrm>
          <a:prstGeom prst="rect">
            <a:avLst/>
          </a:prstGeom>
        </p:spPr>
      </p:pic>
      <p:sp>
        <p:nvSpPr>
          <p:cNvPr id="7" name="Freeform 9">
            <a:extLst>
              <a:ext uri="{FF2B5EF4-FFF2-40B4-BE49-F238E27FC236}">
                <a16:creationId xmlns:a16="http://schemas.microsoft.com/office/drawing/2014/main" id="{AB657F90-4A09-9F5E-AE9F-DEC9F43B342A}"/>
              </a:ext>
            </a:extLst>
          </p:cNvPr>
          <p:cNvSpPr>
            <a:spLocks/>
          </p:cNvSpPr>
          <p:nvPr/>
        </p:nvSpPr>
        <p:spPr bwMode="auto">
          <a:xfrm>
            <a:off x="9622959" y="4940707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3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778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Где вам удобнее вести заметки о занятиях?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B657F90-4A09-9F5E-AE9F-DEC9F43B342A}"/>
              </a:ext>
            </a:extLst>
          </p:cNvPr>
          <p:cNvSpPr>
            <a:spLocks/>
          </p:cNvSpPr>
          <p:nvPr/>
        </p:nvSpPr>
        <p:spPr bwMode="auto">
          <a:xfrm>
            <a:off x="9421091" y="83618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772472-FDF2-1565-709F-B4177180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25" y="1548947"/>
            <a:ext cx="10495605" cy="449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97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1054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Насколько важным вы считаете ведение плана тренировок?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B657F90-4A09-9F5E-AE9F-DEC9F43B342A}"/>
              </a:ext>
            </a:extLst>
          </p:cNvPr>
          <p:cNvSpPr>
            <a:spLocks/>
          </p:cNvSpPr>
          <p:nvPr/>
        </p:nvSpPr>
        <p:spPr bwMode="auto">
          <a:xfrm rot="8434697">
            <a:off x="2272146" y="5476769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24B9F4-D237-7311-1CD6-A7406BD81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9" y="1548946"/>
            <a:ext cx="10742186" cy="37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43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1453</TotalTime>
  <Words>1197</Words>
  <Application>Microsoft Office PowerPoint</Application>
  <PresentationFormat>Широкоэкранный</PresentationFormat>
  <Paragraphs>95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Dracarys</dc:creator>
  <cp:lastModifiedBy>Роман Барановский</cp:lastModifiedBy>
  <cp:revision>195</cp:revision>
  <dcterms:created xsi:type="dcterms:W3CDTF">2018-11-06T13:28:40Z</dcterms:created>
  <dcterms:modified xsi:type="dcterms:W3CDTF">2023-11-28T14:49:44Z</dcterms:modified>
</cp:coreProperties>
</file>