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9"/>
  </p:notesMasterIdLst>
  <p:sldIdLst>
    <p:sldId id="259" r:id="rId2"/>
    <p:sldId id="350" r:id="rId3"/>
    <p:sldId id="268" r:id="rId4"/>
    <p:sldId id="346" r:id="rId5"/>
    <p:sldId id="345" r:id="rId6"/>
    <p:sldId id="261" r:id="rId7"/>
    <p:sldId id="296" r:id="rId8"/>
    <p:sldId id="317" r:id="rId9"/>
    <p:sldId id="347" r:id="rId10"/>
    <p:sldId id="348" r:id="rId11"/>
    <p:sldId id="289" r:id="rId12"/>
    <p:sldId id="308" r:id="rId13"/>
    <p:sldId id="349" r:id="rId14"/>
    <p:sldId id="334" r:id="rId15"/>
    <p:sldId id="344" r:id="rId16"/>
    <p:sldId id="351" r:id="rId17"/>
    <p:sldId id="352" r:id="rId18"/>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160">
          <p15:clr>
            <a:srgbClr val="A4A3A4"/>
          </p15:clr>
        </p15:guide>
        <p15:guide id="6"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FFF"/>
    <a:srgbClr val="2574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68684A-04CF-4887-B865-C3402F65F09C}" v="10" dt="2024-02-28T18:51:43.247"/>
    <p1510:client id="{FA962F41-076A-435D-93B2-95DEE70559F3}" v="2302" dt="2024-02-28T21:03:47.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ran\Downloads\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ru-RU"/>
              <a:t>Сравнение конкурентов</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radarChart>
        <c:radarStyle val="marker"/>
        <c:varyColors val="0"/>
        <c:ser>
          <c:idx val="0"/>
          <c:order val="0"/>
          <c:tx>
            <c:strRef>
              <c:f>Лист1!$B$1</c:f>
              <c:strCache>
                <c:ptCount val="1"/>
                <c:pt idx="0">
                  <c:v>60CEK.org</c:v>
                </c:pt>
              </c:strCache>
            </c:strRef>
          </c:tx>
          <c:spPr>
            <a:ln w="28575" cap="rnd">
              <a:solidFill>
                <a:srgbClr val="FF0000"/>
              </a:solidFill>
              <a:round/>
            </a:ln>
            <a:effectLst/>
          </c:spPr>
          <c:marker>
            <c:symbol val="circle"/>
            <c:size val="5"/>
            <c:spPr>
              <a:solidFill>
                <a:schemeClr val="accent1"/>
              </a:solidFill>
              <a:ln w="9525">
                <a:solidFill>
                  <a:srgbClr val="FF0000"/>
                </a:solidFill>
              </a:ln>
              <a:effectLst/>
            </c:spPr>
          </c:marker>
          <c:cat>
            <c:strRef>
              <c:f>Лист1!$A$2:$A$5</c:f>
              <c:strCache>
                <c:ptCount val="4"/>
                <c:pt idx="0">
                  <c:v>Локализация</c:v>
                </c:pt>
                <c:pt idx="1">
                  <c:v>Уровень лицензирования</c:v>
                </c:pt>
                <c:pt idx="2">
                  <c:v>Популярность в социальных сетях</c:v>
                </c:pt>
                <c:pt idx="3">
                  <c:v>Внедрение инноваций</c:v>
                </c:pt>
              </c:strCache>
            </c:strRef>
          </c:cat>
          <c:val>
            <c:numRef>
              <c:f>Лист1!$B$2:$B$5</c:f>
              <c:numCache>
                <c:formatCode>General</c:formatCode>
                <c:ptCount val="4"/>
                <c:pt idx="0">
                  <c:v>7</c:v>
                </c:pt>
                <c:pt idx="1">
                  <c:v>5</c:v>
                </c:pt>
                <c:pt idx="2">
                  <c:v>6</c:v>
                </c:pt>
                <c:pt idx="3">
                  <c:v>8</c:v>
                </c:pt>
              </c:numCache>
            </c:numRef>
          </c:val>
          <c:extLst>
            <c:ext xmlns:c16="http://schemas.microsoft.com/office/drawing/2014/chart" uri="{C3380CC4-5D6E-409C-BE32-E72D297353CC}">
              <c16:uniqueId val="{00000000-F7B2-4B0D-B380-7F0C1F17BB59}"/>
            </c:ext>
          </c:extLst>
        </c:ser>
        <c:ser>
          <c:idx val="1"/>
          <c:order val="1"/>
          <c:tx>
            <c:strRef>
              <c:f>Лист1!$C$1</c:f>
              <c:strCache>
                <c:ptCount val="1"/>
                <c:pt idx="0">
                  <c:v>Nice Change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Лист1!$A$2:$A$5</c:f>
              <c:strCache>
                <c:ptCount val="4"/>
                <c:pt idx="0">
                  <c:v>Локализация</c:v>
                </c:pt>
                <c:pt idx="1">
                  <c:v>Уровень лицензирования</c:v>
                </c:pt>
                <c:pt idx="2">
                  <c:v>Популярность в социальных сетях</c:v>
                </c:pt>
                <c:pt idx="3">
                  <c:v>Внедрение инноваций</c:v>
                </c:pt>
              </c:strCache>
            </c:strRef>
          </c:cat>
          <c:val>
            <c:numRef>
              <c:f>Лист1!$C$2:$C$5</c:f>
              <c:numCache>
                <c:formatCode>General</c:formatCode>
                <c:ptCount val="4"/>
                <c:pt idx="0">
                  <c:v>8</c:v>
                </c:pt>
                <c:pt idx="1">
                  <c:v>7</c:v>
                </c:pt>
                <c:pt idx="2">
                  <c:v>9</c:v>
                </c:pt>
                <c:pt idx="3">
                  <c:v>7</c:v>
                </c:pt>
              </c:numCache>
            </c:numRef>
          </c:val>
          <c:extLst>
            <c:ext xmlns:c16="http://schemas.microsoft.com/office/drawing/2014/chart" uri="{C3380CC4-5D6E-409C-BE32-E72D297353CC}">
              <c16:uniqueId val="{00000001-F7B2-4B0D-B380-7F0C1F17BB59}"/>
            </c:ext>
          </c:extLst>
        </c:ser>
        <c:ser>
          <c:idx val="2"/>
          <c:order val="2"/>
          <c:tx>
            <c:strRef>
              <c:f>Лист1!$D$1</c:f>
              <c:strCache>
                <c:ptCount val="1"/>
                <c:pt idx="0">
                  <c:v>Prostocash</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Лист1!$A$2:$A$5</c:f>
              <c:strCache>
                <c:ptCount val="4"/>
                <c:pt idx="0">
                  <c:v>Локализация</c:v>
                </c:pt>
                <c:pt idx="1">
                  <c:v>Уровень лицензирования</c:v>
                </c:pt>
                <c:pt idx="2">
                  <c:v>Популярность в социальных сетях</c:v>
                </c:pt>
                <c:pt idx="3">
                  <c:v>Внедрение инноваций</c:v>
                </c:pt>
              </c:strCache>
            </c:strRef>
          </c:cat>
          <c:val>
            <c:numRef>
              <c:f>Лист1!$D$2:$D$5</c:f>
              <c:numCache>
                <c:formatCode>General</c:formatCode>
                <c:ptCount val="4"/>
                <c:pt idx="0">
                  <c:v>6</c:v>
                </c:pt>
                <c:pt idx="1">
                  <c:v>6</c:v>
                </c:pt>
                <c:pt idx="2">
                  <c:v>8</c:v>
                </c:pt>
                <c:pt idx="3">
                  <c:v>6</c:v>
                </c:pt>
              </c:numCache>
            </c:numRef>
          </c:val>
          <c:extLst>
            <c:ext xmlns:c16="http://schemas.microsoft.com/office/drawing/2014/chart" uri="{C3380CC4-5D6E-409C-BE32-E72D297353CC}">
              <c16:uniqueId val="{00000002-F7B2-4B0D-B380-7F0C1F17BB59}"/>
            </c:ext>
          </c:extLst>
        </c:ser>
        <c:ser>
          <c:idx val="3"/>
          <c:order val="3"/>
          <c:tx>
            <c:strRef>
              <c:f>Лист1!$E$1</c:f>
              <c:strCache>
                <c:ptCount val="1"/>
                <c:pt idx="0">
                  <c:v>Baksman</c:v>
                </c:pt>
              </c:strCache>
            </c:strRef>
          </c:tx>
          <c:spPr>
            <a:ln w="28575" cap="rnd">
              <a:solidFill>
                <a:schemeClr val="tx2">
                  <a:lumMod val="50000"/>
                </a:schemeClr>
              </a:solidFill>
              <a:round/>
            </a:ln>
            <a:effectLst/>
          </c:spPr>
          <c:marker>
            <c:symbol val="circle"/>
            <c:size val="5"/>
            <c:spPr>
              <a:solidFill>
                <a:schemeClr val="accent4"/>
              </a:solidFill>
              <a:ln w="9525">
                <a:solidFill>
                  <a:schemeClr val="tx2">
                    <a:lumMod val="50000"/>
                  </a:schemeClr>
                </a:solidFill>
              </a:ln>
              <a:effectLst/>
            </c:spPr>
          </c:marker>
          <c:cat>
            <c:strRef>
              <c:f>Лист1!$A$2:$A$5</c:f>
              <c:strCache>
                <c:ptCount val="4"/>
                <c:pt idx="0">
                  <c:v>Локализация</c:v>
                </c:pt>
                <c:pt idx="1">
                  <c:v>Уровень лицензирования</c:v>
                </c:pt>
                <c:pt idx="2">
                  <c:v>Популярность в социальных сетях</c:v>
                </c:pt>
                <c:pt idx="3">
                  <c:v>Внедрение инноваций</c:v>
                </c:pt>
              </c:strCache>
            </c:strRef>
          </c:cat>
          <c:val>
            <c:numRef>
              <c:f>Лист1!$E$2:$E$5</c:f>
              <c:numCache>
                <c:formatCode>General</c:formatCode>
                <c:ptCount val="4"/>
                <c:pt idx="0">
                  <c:v>9</c:v>
                </c:pt>
                <c:pt idx="1">
                  <c:v>8</c:v>
                </c:pt>
                <c:pt idx="2">
                  <c:v>7</c:v>
                </c:pt>
                <c:pt idx="3">
                  <c:v>7</c:v>
                </c:pt>
              </c:numCache>
            </c:numRef>
          </c:val>
          <c:extLst>
            <c:ext xmlns:c16="http://schemas.microsoft.com/office/drawing/2014/chart" uri="{C3380CC4-5D6E-409C-BE32-E72D297353CC}">
              <c16:uniqueId val="{00000003-F7B2-4B0D-B380-7F0C1F17BB59}"/>
            </c:ext>
          </c:extLst>
        </c:ser>
        <c:dLbls>
          <c:showLegendKey val="0"/>
          <c:showVal val="0"/>
          <c:showCatName val="0"/>
          <c:showSerName val="0"/>
          <c:showPercent val="0"/>
          <c:showBubbleSize val="0"/>
        </c:dLbls>
        <c:axId val="1015945223"/>
        <c:axId val="1015947271"/>
      </c:radarChart>
      <c:catAx>
        <c:axId val="1015945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015947271"/>
        <c:crosses val="autoZero"/>
        <c:auto val="1"/>
        <c:lblAlgn val="ctr"/>
        <c:lblOffset val="100"/>
        <c:noMultiLvlLbl val="0"/>
      </c:catAx>
      <c:valAx>
        <c:axId val="1015947271"/>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015945223"/>
        <c:crosses val="autoZero"/>
        <c:crossBetween val="between"/>
        <c:min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7707A-55F4-3D4E-B0C4-ACB831BA7CCF}"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BED9E-78BD-4C4E-B037-F792E5B37933}" type="slidenum">
              <a:rPr lang="en-US" smtClean="0"/>
              <a:t>‹#›</a:t>
            </a:fld>
            <a:endParaRPr lang="en-US"/>
          </a:p>
        </p:txBody>
      </p:sp>
    </p:spTree>
    <p:extLst>
      <p:ext uri="{BB962C8B-B14F-4D97-AF65-F5344CB8AC3E}">
        <p14:creationId xmlns:p14="http://schemas.microsoft.com/office/powerpoint/2010/main" val="88516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Title 3"/>
          <p:cNvSpPr>
            <a:spLocks noGrp="1"/>
          </p:cNvSpPr>
          <p:nvPr>
            <p:ph type="title"/>
          </p:nvPr>
        </p:nvSpPr>
        <p:spPr>
          <a:xfrm>
            <a:off x="1714500" y="1929245"/>
            <a:ext cx="4381500" cy="1703070"/>
          </a:xfrm>
        </p:spPr>
        <p:txBody>
          <a:bodyPr/>
          <a:lstStyle/>
          <a:p>
            <a:r>
              <a:rPr lang="en-US"/>
              <a:t>Click to edit Master title style</a:t>
            </a:r>
          </a:p>
        </p:txBody>
      </p:sp>
      <p:sp>
        <p:nvSpPr>
          <p:cNvPr id="16" name="Freeform 15"/>
          <p:cNvSpPr/>
          <p:nvPr userDrawn="1"/>
        </p:nvSpPr>
        <p:spPr>
          <a:xfrm>
            <a:off x="245326" y="-89210"/>
            <a:ext cx="4049486" cy="2571153"/>
          </a:xfrm>
          <a:custGeom>
            <a:avLst/>
            <a:gdLst>
              <a:gd name="connsiteX0" fmla="*/ 76710 w 4049486"/>
              <a:gd name="connsiteY0" fmla="*/ 0 h 2571153"/>
              <a:gd name="connsiteX1" fmla="*/ 3972776 w 4049486"/>
              <a:gd name="connsiteY1" fmla="*/ 0 h 2571153"/>
              <a:gd name="connsiteX2" fmla="*/ 4008351 w 4049486"/>
              <a:gd name="connsiteY2" fmla="*/ 138354 h 2571153"/>
              <a:gd name="connsiteX3" fmla="*/ 4049486 w 4049486"/>
              <a:gd name="connsiteY3" fmla="*/ 546410 h 2571153"/>
              <a:gd name="connsiteX4" fmla="*/ 2024743 w 4049486"/>
              <a:gd name="connsiteY4" fmla="*/ 2571153 h 2571153"/>
              <a:gd name="connsiteX5" fmla="*/ 0 w 4049486"/>
              <a:gd name="connsiteY5" fmla="*/ 546410 h 2571153"/>
              <a:gd name="connsiteX6" fmla="*/ 41136 w 4049486"/>
              <a:gd name="connsiteY6" fmla="*/ 138354 h 257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9486" h="2571153">
                <a:moveTo>
                  <a:pt x="76710" y="0"/>
                </a:moveTo>
                <a:lnTo>
                  <a:pt x="3972776" y="0"/>
                </a:lnTo>
                <a:lnTo>
                  <a:pt x="4008351" y="138354"/>
                </a:lnTo>
                <a:cubicBezTo>
                  <a:pt x="4035322" y="270160"/>
                  <a:pt x="4049486" y="406631"/>
                  <a:pt x="4049486" y="546410"/>
                </a:cubicBezTo>
                <a:cubicBezTo>
                  <a:pt x="4049486" y="1664645"/>
                  <a:pt x="3142978" y="2571153"/>
                  <a:pt x="2024743" y="2571153"/>
                </a:cubicBezTo>
                <a:cubicBezTo>
                  <a:pt x="906508" y="2571153"/>
                  <a:pt x="0" y="1664645"/>
                  <a:pt x="0" y="546410"/>
                </a:cubicBezTo>
                <a:cubicBezTo>
                  <a:pt x="0" y="406631"/>
                  <a:pt x="14164" y="270160"/>
                  <a:pt x="41136" y="138354"/>
                </a:cubicBezTo>
                <a:close/>
              </a:path>
            </a:pathLst>
          </a:cu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111511" y="289932"/>
            <a:ext cx="5277329" cy="6735336"/>
          </a:xfrm>
          <a:custGeom>
            <a:avLst/>
            <a:gdLst>
              <a:gd name="connsiteX0" fmla="*/ 1677329 w 5277329"/>
              <a:gd name="connsiteY0" fmla="*/ 0 h 6735336"/>
              <a:gd name="connsiteX1" fmla="*/ 5277329 w 5277329"/>
              <a:gd name="connsiteY1" fmla="*/ 3600000 h 6735336"/>
              <a:gd name="connsiteX2" fmla="*/ 3690123 w 5277329"/>
              <a:gd name="connsiteY2" fmla="*/ 6585177 h 6735336"/>
              <a:gd name="connsiteX3" fmla="*/ 3442953 w 5277329"/>
              <a:gd name="connsiteY3" fmla="*/ 6735336 h 6735336"/>
              <a:gd name="connsiteX4" fmla="*/ 0 w 5277329"/>
              <a:gd name="connsiteY4" fmla="*/ 6735336 h 6735336"/>
              <a:gd name="connsiteX5" fmla="*/ 0 w 5277329"/>
              <a:gd name="connsiteY5" fmla="*/ 414708 h 6735336"/>
              <a:gd name="connsiteX6" fmla="*/ 116580 w 5277329"/>
              <a:gd name="connsiteY6" fmla="*/ 354999 h 6735336"/>
              <a:gd name="connsiteX7" fmla="*/ 1677329 w 5277329"/>
              <a:gd name="connsiteY7" fmla="*/ 0 h 673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7329" h="6735336">
                <a:moveTo>
                  <a:pt x="1677329" y="0"/>
                </a:moveTo>
                <a:cubicBezTo>
                  <a:pt x="3665554" y="0"/>
                  <a:pt x="5277329" y="1611775"/>
                  <a:pt x="5277329" y="3600000"/>
                </a:cubicBezTo>
                <a:cubicBezTo>
                  <a:pt x="5277329" y="4842641"/>
                  <a:pt x="4647730" y="5938231"/>
                  <a:pt x="3690123" y="6585177"/>
                </a:cubicBezTo>
                <a:lnTo>
                  <a:pt x="3442953" y="6735336"/>
                </a:lnTo>
                <a:lnTo>
                  <a:pt x="0" y="6735336"/>
                </a:lnTo>
                <a:lnTo>
                  <a:pt x="0" y="414708"/>
                </a:lnTo>
                <a:lnTo>
                  <a:pt x="116580" y="354999"/>
                </a:lnTo>
                <a:cubicBezTo>
                  <a:pt x="588731" y="127494"/>
                  <a:pt x="1118141" y="0"/>
                  <a:pt x="1677329"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4045066" y="1280446"/>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191887" y="494884"/>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1714500" y="2400300"/>
            <a:ext cx="4381500" cy="1703070"/>
          </a:xfrm>
        </p:spPr>
        <p:txBody>
          <a:bodyPr/>
          <a:lstStyle/>
          <a:p>
            <a:r>
              <a:rPr lang="en-US"/>
              <a:t>Click to edit Master title style</a:t>
            </a:r>
          </a:p>
        </p:txBody>
      </p:sp>
      <p:sp>
        <p:nvSpPr>
          <p:cNvPr id="12" name="Freeform 11"/>
          <p:cNvSpPr/>
          <p:nvPr userDrawn="1"/>
        </p:nvSpPr>
        <p:spPr>
          <a:xfrm>
            <a:off x="-87925" y="1592695"/>
            <a:ext cx="7016536" cy="5405982"/>
          </a:xfrm>
          <a:custGeom>
            <a:avLst/>
            <a:gdLst>
              <a:gd name="connsiteX0" fmla="*/ 3176644 w 7016536"/>
              <a:gd name="connsiteY0" fmla="*/ 0 h 5405982"/>
              <a:gd name="connsiteX1" fmla="*/ 7016536 w 7016536"/>
              <a:gd name="connsiteY1" fmla="*/ 3839892 h 5405982"/>
              <a:gd name="connsiteX2" fmla="*/ 6714779 w 7016536"/>
              <a:gd name="connsiteY2" fmla="*/ 5334552 h 5405982"/>
              <a:gd name="connsiteX3" fmla="*/ 6680369 w 7016536"/>
              <a:gd name="connsiteY3" fmla="*/ 5405982 h 5405982"/>
              <a:gd name="connsiteX4" fmla="*/ 0 w 7016536"/>
              <a:gd name="connsiteY4" fmla="*/ 5405982 h 5405982"/>
              <a:gd name="connsiteX5" fmla="*/ 0 w 7016536"/>
              <a:gd name="connsiteY5" fmla="*/ 1683003 h 5405982"/>
              <a:gd name="connsiteX6" fmla="*/ 213597 w 7016536"/>
              <a:gd name="connsiteY6" fmla="*/ 1397364 h 5405982"/>
              <a:gd name="connsiteX7" fmla="*/ 3176644 w 7016536"/>
              <a:gd name="connsiteY7" fmla="*/ 0 h 540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6536" h="5405982">
                <a:moveTo>
                  <a:pt x="3176644" y="0"/>
                </a:moveTo>
                <a:cubicBezTo>
                  <a:pt x="5297359" y="0"/>
                  <a:pt x="7016536" y="1719178"/>
                  <a:pt x="7016536" y="3839892"/>
                </a:cubicBezTo>
                <a:cubicBezTo>
                  <a:pt x="7016536" y="4370071"/>
                  <a:pt x="6909088" y="4875153"/>
                  <a:pt x="6714779" y="5334552"/>
                </a:cubicBezTo>
                <a:lnTo>
                  <a:pt x="6680369" y="5405982"/>
                </a:lnTo>
                <a:lnTo>
                  <a:pt x="0" y="5405982"/>
                </a:lnTo>
                <a:lnTo>
                  <a:pt x="0" y="1683003"/>
                </a:lnTo>
                <a:lnTo>
                  <a:pt x="213597" y="1397364"/>
                </a:lnTo>
                <a:cubicBezTo>
                  <a:pt x="917890" y="543959"/>
                  <a:pt x="1983743" y="0"/>
                  <a:pt x="3176644" y="0"/>
                </a:cubicBez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4903869" y="787202"/>
            <a:ext cx="4049485" cy="4049485"/>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6841544" y="4793408"/>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4974989" y="2078893"/>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5" name="Freeform 14"/>
          <p:cNvSpPr/>
          <p:nvPr userDrawn="1"/>
        </p:nvSpPr>
        <p:spPr>
          <a:xfrm>
            <a:off x="-101600" y="-114752"/>
            <a:ext cx="6993911" cy="6515552"/>
          </a:xfrm>
          <a:custGeom>
            <a:avLst/>
            <a:gdLst>
              <a:gd name="connsiteX0" fmla="*/ 0 w 6993911"/>
              <a:gd name="connsiteY0" fmla="*/ 0 h 6515552"/>
              <a:gd name="connsiteX1" fmla="*/ 6236365 w 6993911"/>
              <a:gd name="connsiteY1" fmla="*/ 0 h 6515552"/>
              <a:gd name="connsiteX2" fmla="*/ 6287723 w 6993911"/>
              <a:gd name="connsiteY2" fmla="*/ 68680 h 6515552"/>
              <a:gd name="connsiteX3" fmla="*/ 6993911 w 6993911"/>
              <a:gd name="connsiteY3" fmla="*/ 2380581 h 6515552"/>
              <a:gd name="connsiteX4" fmla="*/ 2858940 w 6993911"/>
              <a:gd name="connsiteY4" fmla="*/ 6515552 h 6515552"/>
              <a:gd name="connsiteX5" fmla="*/ 228715 w 6993911"/>
              <a:gd name="connsiteY5" fmla="*/ 5571326 h 6515552"/>
              <a:gd name="connsiteX6" fmla="*/ 0 w 6993911"/>
              <a:gd name="connsiteY6" fmla="*/ 5363456 h 651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3911" h="6515552">
                <a:moveTo>
                  <a:pt x="0" y="0"/>
                </a:moveTo>
                <a:lnTo>
                  <a:pt x="6236365" y="0"/>
                </a:lnTo>
                <a:lnTo>
                  <a:pt x="6287723" y="68680"/>
                </a:lnTo>
                <a:cubicBezTo>
                  <a:pt x="6733574" y="728626"/>
                  <a:pt x="6993911" y="1524201"/>
                  <a:pt x="6993911" y="2380581"/>
                </a:cubicBezTo>
                <a:cubicBezTo>
                  <a:pt x="6993911" y="4664262"/>
                  <a:pt x="5142621" y="6515552"/>
                  <a:pt x="2858940" y="6515552"/>
                </a:cubicBezTo>
                <a:cubicBezTo>
                  <a:pt x="1859830" y="6515552"/>
                  <a:pt x="943482" y="6161204"/>
                  <a:pt x="228715" y="5571326"/>
                </a:cubicBezTo>
                <a:lnTo>
                  <a:pt x="0" y="5363456"/>
                </a:lnTo>
                <a:close/>
              </a:path>
            </a:pathLst>
          </a:cu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81309" y="-114752"/>
            <a:ext cx="6906244" cy="6906240"/>
          </a:xfrm>
          <a:prstGeom prst="ellipse">
            <a:avLst/>
          </a:prstGeom>
          <a:noFill/>
          <a:ln>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6440606" y="443621"/>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2903116" y="6347360"/>
            <a:ext cx="106878" cy="106878"/>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561310" y="1610965"/>
            <a:ext cx="3583914" cy="3583912"/>
          </a:xfrm>
          <a:prstGeom prst="ellipse">
            <a:avLst/>
          </a:prstGeom>
          <a:noFill/>
          <a:ln>
            <a:solidFill>
              <a:schemeClr val="tx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Title 11"/>
          <p:cNvSpPr>
            <a:spLocks noGrp="1"/>
          </p:cNvSpPr>
          <p:nvPr>
            <p:ph type="title"/>
          </p:nvPr>
        </p:nvSpPr>
        <p:spPr>
          <a:xfrm>
            <a:off x="1714501" y="1090627"/>
            <a:ext cx="9715500" cy="1028700"/>
          </a:xfrm>
        </p:spPr>
        <p:txBody>
          <a:bodyPr/>
          <a:lstStyle>
            <a:lvl1pPr>
              <a:defRPr sz="4000"/>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Picture Placeholder 29"/>
          <p:cNvSpPr>
            <a:spLocks noGrp="1"/>
          </p:cNvSpPr>
          <p:nvPr>
            <p:ph type="pic" sz="quarter" idx="12"/>
          </p:nvPr>
        </p:nvSpPr>
        <p:spPr>
          <a:xfrm>
            <a:off x="-1" y="0"/>
            <a:ext cx="12192001" cy="3415862"/>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Tree>
    <p:extLst>
      <p:ext uri="{BB962C8B-B14F-4D97-AF65-F5344CB8AC3E}">
        <p14:creationId xmlns:p14="http://schemas.microsoft.com/office/powerpoint/2010/main" val="5121650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3174775" y="760652"/>
            <a:ext cx="5842450" cy="398532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38518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4501" y="1432831"/>
            <a:ext cx="9715500" cy="1028700"/>
          </a:xfrm>
          <a:prstGeom prst="rect">
            <a:avLst/>
          </a:prstGeom>
          <a:effectLst/>
        </p:spPr>
        <p:txBody>
          <a:bodyPr vert="horz" lIns="0" tIns="192024" rIns="0" bIns="0" rtlCol="0" anchor="t" anchorCtr="0">
            <a:noAutofit/>
          </a:bodyPr>
          <a:lstStyle/>
          <a:p>
            <a:r>
              <a:rPr lang="en-US"/>
              <a:t>Your title here</a:t>
            </a:r>
          </a:p>
        </p:txBody>
      </p:sp>
      <p:sp>
        <p:nvSpPr>
          <p:cNvPr id="3" name="Текст 2"/>
          <p:cNvSpPr>
            <a:spLocks noGrp="1"/>
          </p:cNvSpPr>
          <p:nvPr>
            <p:ph type="body" idx="1"/>
          </p:nvPr>
        </p:nvSpPr>
        <p:spPr>
          <a:xfrm>
            <a:off x="1714501" y="2675617"/>
            <a:ext cx="9715500" cy="3429000"/>
          </a:xfrm>
          <a:prstGeom prst="rect">
            <a:avLst/>
          </a:prstGeom>
        </p:spPr>
        <p:txBody>
          <a:bodyPr vert="horz" lIns="0" tIns="0" rIns="0" bIns="0" rtlCol="0">
            <a:normAutofit/>
          </a:bodyPr>
          <a:lstStyle/>
          <a:p>
            <a:pPr lvl="0"/>
            <a:r>
              <a:rPr lang="en-US"/>
              <a:t>Write here subtitle</a:t>
            </a:r>
          </a:p>
          <a:p>
            <a:pPr lvl="1"/>
            <a:r>
              <a:rPr lang="en-US"/>
              <a:t>Write here subtitle</a:t>
            </a:r>
          </a:p>
          <a:p>
            <a:pPr lvl="1"/>
            <a:endParaRPr lang="en-US"/>
          </a:p>
          <a:p>
            <a:pPr lvl="2"/>
            <a:r>
              <a:rPr lang="en-US"/>
              <a:t>Write here text</a:t>
            </a:r>
          </a:p>
          <a:p>
            <a:pPr lvl="3"/>
            <a:r>
              <a:rPr lang="en-US"/>
              <a:t>Write here text</a:t>
            </a:r>
          </a:p>
          <a:p>
            <a:pPr lvl="4"/>
            <a:r>
              <a:rPr lang="en-US"/>
              <a:t>Write here text </a:t>
            </a:r>
          </a:p>
        </p:txBody>
      </p:sp>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714500" y="272544"/>
            <a:ext cx="832439" cy="477185"/>
          </a:xfrm>
          <a:prstGeom prst="rect">
            <a:avLst/>
          </a:prstGeom>
        </p:spPr>
      </p:pic>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8" r:id="rId1"/>
    <p:sldLayoutId id="2147484011" r:id="rId2"/>
    <p:sldLayoutId id="2147484010" r:id="rId3"/>
    <p:sldLayoutId id="2147484046" r:id="rId4"/>
    <p:sldLayoutId id="2147484017" r:id="rId5"/>
    <p:sldLayoutId id="2147484034" r:id="rId6"/>
    <p:sldLayoutId id="2147484048" r:id="rId7"/>
  </p:sldLayoutIdLst>
  <p:hf hdr="0" ftr="0" dt="0"/>
  <p:txStyles>
    <p:title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14" orient="horz" pos="288">
          <p15:clr>
            <a:srgbClr val="F26B43"/>
          </p15:clr>
        </p15:guide>
        <p15:guide id="27" orient="horz" pos="4032">
          <p15:clr>
            <a:srgbClr val="F26B43"/>
          </p15:clr>
        </p15:guide>
        <p15:guide id="29" pos="7200">
          <p15:clr>
            <a:srgbClr val="F26B43"/>
          </p15:clr>
        </p15:guide>
        <p15:guide id="48" pos="10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Изображение выглядит как текст, дизайн&#10;&#10;Автоматически созданное описание">
            <a:extLst>
              <a:ext uri="{FF2B5EF4-FFF2-40B4-BE49-F238E27FC236}">
                <a16:creationId xmlns:a16="http://schemas.microsoft.com/office/drawing/2014/main" id="{60702FAF-1413-F867-5600-0D63351195F7}"/>
              </a:ext>
            </a:extLst>
          </p:cNvPr>
          <p:cNvPicPr>
            <a:picLocks noChangeAspect="1"/>
          </p:cNvPicPr>
          <p:nvPr/>
        </p:nvPicPr>
        <p:blipFill>
          <a:blip r:embed="rId2"/>
          <a:stretch>
            <a:fillRect/>
          </a:stretch>
        </p:blipFill>
        <p:spPr>
          <a:xfrm>
            <a:off x="3168385" y="457515"/>
            <a:ext cx="5851265" cy="5939662"/>
          </a:xfrm>
          <a:prstGeom prst="rect">
            <a:avLst/>
          </a:prstGeom>
        </p:spPr>
      </p:pic>
    </p:spTree>
    <p:extLst>
      <p:ext uri="{BB962C8B-B14F-4D97-AF65-F5344CB8AC3E}">
        <p14:creationId xmlns:p14="http://schemas.microsoft.com/office/powerpoint/2010/main" val="19510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снимок экрана, Шрифт, графический дизайн&#10;&#10;Автоматически созданное описание">
            <a:extLst>
              <a:ext uri="{FF2B5EF4-FFF2-40B4-BE49-F238E27FC236}">
                <a16:creationId xmlns:a16="http://schemas.microsoft.com/office/drawing/2014/main" id="{FE02DF50-F6DE-A856-0A4B-309DFDE13563}"/>
              </a:ext>
            </a:extLst>
          </p:cNvPr>
          <p:cNvPicPr>
            <a:picLocks noChangeAspect="1"/>
          </p:cNvPicPr>
          <p:nvPr/>
        </p:nvPicPr>
        <p:blipFill>
          <a:blip r:embed="rId2"/>
          <a:stretch>
            <a:fillRect/>
          </a:stretch>
        </p:blipFill>
        <p:spPr>
          <a:xfrm>
            <a:off x="3221799" y="43580"/>
            <a:ext cx="8765087" cy="6238483"/>
          </a:xfrm>
          <a:prstGeom prst="rect">
            <a:avLst/>
          </a:prstGeom>
        </p:spPr>
      </p:pic>
      <p:pic>
        <p:nvPicPr>
          <p:cNvPr id="4" name="Рисунок 3" descr="Изображение выглядит как текст, дизайн&#10;&#10;Автоматически созданное описание">
            <a:extLst>
              <a:ext uri="{FF2B5EF4-FFF2-40B4-BE49-F238E27FC236}">
                <a16:creationId xmlns:a16="http://schemas.microsoft.com/office/drawing/2014/main" id="{012DF9D0-F8D5-FF58-55DE-9BA356BCB9B3}"/>
              </a:ext>
            </a:extLst>
          </p:cNvPr>
          <p:cNvPicPr>
            <a:picLocks noChangeAspect="1"/>
          </p:cNvPicPr>
          <p:nvPr/>
        </p:nvPicPr>
        <p:blipFill>
          <a:blip r:embed="rId3"/>
          <a:stretch>
            <a:fillRect/>
          </a:stretch>
        </p:blipFill>
        <p:spPr>
          <a:xfrm>
            <a:off x="1345504" y="171188"/>
            <a:ext cx="1703540" cy="1693102"/>
          </a:xfrm>
          <a:prstGeom prst="rect">
            <a:avLst/>
          </a:prstGeom>
        </p:spPr>
      </p:pic>
    </p:spTree>
    <p:extLst>
      <p:ext uri="{BB962C8B-B14F-4D97-AF65-F5344CB8AC3E}">
        <p14:creationId xmlns:p14="http://schemas.microsoft.com/office/powerpoint/2010/main" val="305209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17554" y="1076414"/>
            <a:ext cx="6908800" cy="1028700"/>
          </a:xfrm>
          <a:ln>
            <a:solidFill>
              <a:schemeClr val="accent1"/>
            </a:solidFill>
          </a:ln>
        </p:spPr>
        <p:txBody>
          <a:bodyPr/>
          <a:lstStyle/>
          <a:p>
            <a:r>
              <a:rPr lang="en-US" err="1">
                <a:solidFill>
                  <a:schemeClr val="accent1"/>
                </a:solidFill>
              </a:rPr>
              <a:t>Денежное</a:t>
            </a:r>
            <a:r>
              <a:rPr lang="en-US" dirty="0"/>
              <a:t> </a:t>
            </a:r>
            <a:r>
              <a:rPr lang="en-US" err="1"/>
              <a:t>обоснование</a:t>
            </a:r>
            <a:r>
              <a:rPr lang="en-US" dirty="0"/>
              <a:t> </a:t>
            </a:r>
            <a:r>
              <a:rPr lang="en-US" err="1"/>
              <a:t>проекта</a:t>
            </a:r>
            <a:endParaRPr lang="en-US" dirty="0"/>
          </a:p>
        </p:txBody>
      </p:sp>
      <p:sp>
        <p:nvSpPr>
          <p:cNvPr id="4" name="AutoShape 2"/>
          <p:cNvSpPr>
            <a:spLocks/>
          </p:cNvSpPr>
          <p:nvPr/>
        </p:nvSpPr>
        <p:spPr bwMode="auto">
          <a:xfrm>
            <a:off x="420145" y="2382606"/>
            <a:ext cx="2376000" cy="2376000"/>
          </a:xfrm>
          <a:prstGeom prst="ellipse">
            <a:avLst/>
          </a:prstGeom>
          <a:noFill/>
          <a:ln>
            <a:solidFill>
              <a:schemeClr val="accent1"/>
            </a:solidFill>
          </a:ln>
        </p:spPr>
        <p:txBody>
          <a:bodyPr lIns="0" tIns="0" rIns="0" bIns="0" anchor="ctr"/>
          <a:lstStyle/>
          <a:p>
            <a:pPr algn="ctr"/>
            <a:r>
              <a:rPr lang="en-US" sz="3600" dirty="0">
                <a:ea typeface="Titillium" charset="0"/>
                <a:cs typeface="Titillium" charset="0"/>
              </a:rPr>
              <a:t>80000 BYN</a:t>
            </a:r>
          </a:p>
          <a:p>
            <a:pPr algn="ctr">
              <a:spcBef>
                <a:spcPts val="600"/>
              </a:spcBef>
            </a:pPr>
            <a:r>
              <a:rPr lang="en-US" sz="1400" b="1" dirty="0" err="1">
                <a:ea typeface="Titillium" charset="0"/>
                <a:cs typeface="Titillium" charset="0"/>
              </a:rPr>
              <a:t>Разработка</a:t>
            </a:r>
            <a:r>
              <a:rPr lang="en-US" sz="1400" b="1" dirty="0">
                <a:ea typeface="Titillium" charset="0"/>
                <a:cs typeface="Titillium" charset="0"/>
              </a:rPr>
              <a:t> </a:t>
            </a:r>
            <a:r>
              <a:rPr lang="en-US" sz="1400" b="1" dirty="0" err="1">
                <a:ea typeface="Titillium" charset="0"/>
                <a:cs typeface="Titillium" charset="0"/>
              </a:rPr>
              <a:t>платформы</a:t>
            </a:r>
          </a:p>
        </p:txBody>
      </p:sp>
      <p:sp>
        <p:nvSpPr>
          <p:cNvPr id="22" name="AutoShape 2"/>
          <p:cNvSpPr>
            <a:spLocks/>
          </p:cNvSpPr>
          <p:nvPr/>
        </p:nvSpPr>
        <p:spPr bwMode="auto">
          <a:xfrm>
            <a:off x="2468966" y="3875291"/>
            <a:ext cx="2376000" cy="2376000"/>
          </a:xfrm>
          <a:prstGeom prst="ellipse">
            <a:avLst/>
          </a:prstGeom>
          <a:gradFill>
            <a:gsLst>
              <a:gs pos="0">
                <a:schemeClr val="accent2"/>
              </a:gs>
              <a:gs pos="99000">
                <a:schemeClr val="accent3"/>
              </a:gs>
            </a:gsLst>
            <a:lin ang="5400000" scaled="1"/>
          </a:gradFill>
          <a:ln>
            <a:noFill/>
          </a:ln>
        </p:spPr>
        <p:txBody>
          <a:bodyPr lIns="0" tIns="0" rIns="0" bIns="0" anchor="ctr"/>
          <a:lstStyle/>
          <a:p>
            <a:pPr algn="ctr"/>
            <a:r>
              <a:rPr lang="en-US" sz="3600" dirty="0">
                <a:ea typeface="Titillium" charset="0"/>
                <a:cs typeface="Titillium" charset="0"/>
              </a:rPr>
              <a:t>50000 BYN</a:t>
            </a:r>
          </a:p>
          <a:p>
            <a:pPr algn="ctr">
              <a:spcBef>
                <a:spcPts val="600"/>
              </a:spcBef>
            </a:pPr>
            <a:r>
              <a:rPr lang="en-US" sz="1400" b="1" err="1">
                <a:ea typeface="Titillium" charset="0"/>
                <a:cs typeface="Titillium" charset="0"/>
              </a:rPr>
              <a:t>Первый</a:t>
            </a:r>
            <a:r>
              <a:rPr lang="en-US" sz="1400" b="1" dirty="0">
                <a:ea typeface="Titillium" charset="0"/>
                <a:cs typeface="Titillium" charset="0"/>
              </a:rPr>
              <a:t> </a:t>
            </a:r>
            <a:r>
              <a:rPr lang="en-US" sz="1400" b="1" err="1">
                <a:ea typeface="Titillium" charset="0"/>
                <a:cs typeface="Titillium" charset="0"/>
              </a:rPr>
              <a:t>год</a:t>
            </a:r>
            <a:r>
              <a:rPr lang="en-US" sz="1400" b="1" dirty="0">
                <a:ea typeface="Titillium" charset="0"/>
                <a:cs typeface="Titillium" charset="0"/>
              </a:rPr>
              <a:t> </a:t>
            </a:r>
            <a:r>
              <a:rPr lang="en-US" sz="1400" b="1" err="1">
                <a:ea typeface="Titillium" charset="0"/>
                <a:cs typeface="Titillium" charset="0"/>
              </a:rPr>
              <a:t>обеспечения</a:t>
            </a:r>
            <a:r>
              <a:rPr lang="en-US" sz="1400" b="1" dirty="0">
                <a:ea typeface="Titillium" charset="0"/>
                <a:cs typeface="Titillium" charset="0"/>
              </a:rPr>
              <a:t> </a:t>
            </a:r>
            <a:r>
              <a:rPr lang="en-US" sz="1400" b="1" err="1">
                <a:ea typeface="Titillium" charset="0"/>
                <a:cs typeface="Titillium" charset="0"/>
              </a:rPr>
              <a:t>рекламы</a:t>
            </a:r>
            <a:endParaRPr lang="en-US" sz="1400" b="1">
              <a:ea typeface="Titillium" charset="0"/>
              <a:cs typeface="Titillium" charset="0"/>
            </a:endParaRPr>
          </a:p>
        </p:txBody>
      </p:sp>
      <p:sp>
        <p:nvSpPr>
          <p:cNvPr id="23" name="AutoShape 2"/>
          <p:cNvSpPr>
            <a:spLocks/>
          </p:cNvSpPr>
          <p:nvPr/>
        </p:nvSpPr>
        <p:spPr bwMode="auto">
          <a:xfrm>
            <a:off x="4496910" y="2382606"/>
            <a:ext cx="2376000" cy="2376000"/>
          </a:xfrm>
          <a:prstGeom prst="ellipse">
            <a:avLst/>
          </a:prstGeom>
          <a:noFill/>
          <a:ln>
            <a:solidFill>
              <a:schemeClr val="accent1"/>
            </a:solidFill>
          </a:ln>
        </p:spPr>
        <p:txBody>
          <a:bodyPr lIns="0" tIns="0" rIns="0" bIns="0" anchor="ctr"/>
          <a:lstStyle/>
          <a:p>
            <a:pPr algn="ctr"/>
            <a:r>
              <a:rPr lang="en-US" sz="3600" dirty="0">
                <a:ea typeface="Titillium" charset="0"/>
                <a:cs typeface="Titillium" charset="0"/>
              </a:rPr>
              <a:t>20000 BYN</a:t>
            </a:r>
          </a:p>
          <a:p>
            <a:pPr algn="ctr">
              <a:spcBef>
                <a:spcPts val="600"/>
              </a:spcBef>
            </a:pPr>
            <a:r>
              <a:rPr lang="en-US" sz="1400" b="1" dirty="0" err="1">
                <a:ea typeface="Titillium" charset="0"/>
                <a:cs typeface="Titillium" charset="0"/>
              </a:rPr>
              <a:t>Юридическая</a:t>
            </a:r>
            <a:r>
              <a:rPr lang="en-US" sz="1400" b="1" dirty="0">
                <a:ea typeface="Titillium" charset="0"/>
                <a:cs typeface="Titillium" charset="0"/>
              </a:rPr>
              <a:t> </a:t>
            </a:r>
            <a:r>
              <a:rPr lang="en-US" sz="1400" b="1" dirty="0" err="1">
                <a:ea typeface="Titillium" charset="0"/>
                <a:cs typeface="Titillium" charset="0"/>
              </a:rPr>
              <a:t>помощь</a:t>
            </a:r>
          </a:p>
        </p:txBody>
      </p:sp>
      <p:sp>
        <p:nvSpPr>
          <p:cNvPr id="24" name="AutoShape 2"/>
          <p:cNvSpPr>
            <a:spLocks/>
          </p:cNvSpPr>
          <p:nvPr/>
        </p:nvSpPr>
        <p:spPr bwMode="auto">
          <a:xfrm>
            <a:off x="6524856" y="3875291"/>
            <a:ext cx="2376000" cy="2376000"/>
          </a:xfrm>
          <a:prstGeom prst="ellipse">
            <a:avLst/>
          </a:prstGeom>
          <a:noFill/>
          <a:ln>
            <a:solidFill>
              <a:schemeClr val="accent1"/>
            </a:solidFill>
          </a:ln>
        </p:spPr>
        <p:txBody>
          <a:bodyPr lIns="0" tIns="0" rIns="0" bIns="0" anchor="ctr"/>
          <a:lstStyle/>
          <a:p>
            <a:pPr algn="ctr"/>
            <a:r>
              <a:rPr lang="en-US" sz="3600" dirty="0">
                <a:ea typeface="Titillium" charset="0"/>
                <a:cs typeface="Titillium" charset="0"/>
              </a:rPr>
              <a:t>10000 BYN</a:t>
            </a:r>
          </a:p>
          <a:p>
            <a:pPr algn="ctr">
              <a:spcBef>
                <a:spcPts val="600"/>
              </a:spcBef>
            </a:pPr>
            <a:r>
              <a:rPr lang="en-US" sz="1400" b="1" dirty="0" err="1">
                <a:ea typeface="Titillium" charset="0"/>
                <a:cs typeface="Titillium" charset="0"/>
              </a:rPr>
              <a:t>Подарки</a:t>
            </a:r>
            <a:r>
              <a:rPr lang="en-US" sz="1400" b="1" dirty="0">
                <a:ea typeface="Titillium" charset="0"/>
                <a:cs typeface="Titillium" charset="0"/>
              </a:rPr>
              <a:t> </a:t>
            </a:r>
            <a:r>
              <a:rPr lang="en-US" sz="1400" b="1" dirty="0" err="1">
                <a:ea typeface="Titillium" charset="0"/>
                <a:cs typeface="Titillium" charset="0"/>
              </a:rPr>
              <a:t>для</a:t>
            </a:r>
            <a:r>
              <a:rPr lang="en-US" sz="1400" b="1" dirty="0">
                <a:ea typeface="Titillium" charset="0"/>
                <a:cs typeface="Titillium" charset="0"/>
              </a:rPr>
              <a:t> </a:t>
            </a:r>
            <a:r>
              <a:rPr lang="en-US" sz="1400" b="1" dirty="0" err="1">
                <a:ea typeface="Titillium" charset="0"/>
                <a:cs typeface="Titillium" charset="0"/>
              </a:rPr>
              <a:t>донатеров</a:t>
            </a:r>
          </a:p>
        </p:txBody>
      </p:sp>
      <p:sp>
        <p:nvSpPr>
          <p:cNvPr id="3" name="AutoShape 2">
            <a:extLst>
              <a:ext uri="{FF2B5EF4-FFF2-40B4-BE49-F238E27FC236}">
                <a16:creationId xmlns:a16="http://schemas.microsoft.com/office/drawing/2014/main" id="{F2B447DB-740F-F796-9D66-961D8CEF11CD}"/>
              </a:ext>
            </a:extLst>
          </p:cNvPr>
          <p:cNvSpPr>
            <a:spLocks/>
          </p:cNvSpPr>
          <p:nvPr/>
        </p:nvSpPr>
        <p:spPr bwMode="auto">
          <a:xfrm>
            <a:off x="9499787" y="2382604"/>
            <a:ext cx="2376000" cy="2376000"/>
          </a:xfrm>
          <a:prstGeom prst="ellipse">
            <a:avLst/>
          </a:prstGeom>
          <a:noFill/>
          <a:ln>
            <a:solidFill>
              <a:schemeClr val="accent1"/>
            </a:solidFill>
          </a:ln>
        </p:spPr>
        <p:txBody>
          <a:bodyPr lIns="0" tIns="0" rIns="0" bIns="0" anchor="ctr"/>
          <a:lstStyle/>
          <a:p>
            <a:pPr algn="ctr"/>
            <a:r>
              <a:rPr lang="en-US" sz="3600">
                <a:ea typeface="Titillium" charset="0"/>
                <a:cs typeface="Titillium" charset="0"/>
              </a:rPr>
              <a:t>50000 </a:t>
            </a:r>
            <a:r>
              <a:rPr lang="en-US" sz="3600" dirty="0">
                <a:ea typeface="Titillium" charset="0"/>
                <a:cs typeface="Titillium" charset="0"/>
              </a:rPr>
              <a:t>BYN</a:t>
            </a:r>
          </a:p>
          <a:p>
            <a:pPr algn="ctr">
              <a:spcBef>
                <a:spcPts val="600"/>
              </a:spcBef>
            </a:pPr>
            <a:r>
              <a:rPr lang="en-US" sz="1400" b="1" dirty="0" err="1">
                <a:ea typeface="Titillium" charset="0"/>
                <a:cs typeface="Titillium" charset="0"/>
              </a:rPr>
              <a:t>Комиссии</a:t>
            </a:r>
            <a:r>
              <a:rPr lang="en-US" sz="1400" b="1" dirty="0">
                <a:ea typeface="Titillium" charset="0"/>
                <a:cs typeface="Titillium" charset="0"/>
              </a:rPr>
              <a:t> и </a:t>
            </a:r>
            <a:r>
              <a:rPr lang="en-US" sz="1400" b="1" dirty="0" err="1">
                <a:ea typeface="Titillium" charset="0"/>
                <a:cs typeface="Titillium" charset="0"/>
              </a:rPr>
              <a:t>налоги</a:t>
            </a:r>
            <a:r>
              <a:rPr lang="en-US" sz="1400" b="1" dirty="0">
                <a:ea typeface="Titillium" charset="0"/>
                <a:cs typeface="Titillium" charset="0"/>
              </a:rPr>
              <a:t> </a:t>
            </a:r>
            <a:r>
              <a:rPr lang="en-US" sz="1400" b="1" dirty="0" err="1">
                <a:ea typeface="Titillium" charset="0"/>
                <a:cs typeface="Titillium" charset="0"/>
              </a:rPr>
              <a:t>за</a:t>
            </a:r>
            <a:r>
              <a:rPr lang="en-US" sz="1400" b="1" dirty="0">
                <a:ea typeface="Titillium" charset="0"/>
                <a:cs typeface="Titillium" charset="0"/>
              </a:rPr>
              <a:t> </a:t>
            </a:r>
            <a:r>
              <a:rPr lang="en-US" sz="1400" b="1" dirty="0" err="1">
                <a:ea typeface="Titillium" charset="0"/>
                <a:cs typeface="Titillium" charset="0"/>
              </a:rPr>
              <a:t>свой</a:t>
            </a:r>
            <a:r>
              <a:rPr lang="en-US" sz="1400" b="1" dirty="0">
                <a:ea typeface="Titillium" charset="0"/>
                <a:cs typeface="Titillium" charset="0"/>
              </a:rPr>
              <a:t> </a:t>
            </a:r>
            <a:r>
              <a:rPr lang="en-US" sz="1400" b="1" dirty="0" err="1">
                <a:ea typeface="Titillium" charset="0"/>
                <a:cs typeface="Titillium" charset="0"/>
              </a:rPr>
              <a:t>счет</a:t>
            </a:r>
            <a:endParaRPr lang="en-US" sz="1400" b="1">
              <a:ea typeface="Titillium" charset="0"/>
              <a:cs typeface="Titillium" charset="0"/>
            </a:endParaRPr>
          </a:p>
        </p:txBody>
      </p:sp>
      <p:pic>
        <p:nvPicPr>
          <p:cNvPr id="5" name="Рисунок 4" descr="Изображение выглядит как текст, дизайн&#10;&#10;Автоматически созданное описание">
            <a:extLst>
              <a:ext uri="{FF2B5EF4-FFF2-40B4-BE49-F238E27FC236}">
                <a16:creationId xmlns:a16="http://schemas.microsoft.com/office/drawing/2014/main" id="{7C593833-7D9F-2430-8AE2-66BE43C9574B}"/>
              </a:ext>
            </a:extLst>
          </p:cNvPr>
          <p:cNvPicPr>
            <a:picLocks noChangeAspect="1"/>
          </p:cNvPicPr>
          <p:nvPr/>
        </p:nvPicPr>
        <p:blipFill>
          <a:blip r:embed="rId2"/>
          <a:stretch>
            <a:fillRect/>
          </a:stretch>
        </p:blipFill>
        <p:spPr>
          <a:xfrm>
            <a:off x="738792" y="229863"/>
            <a:ext cx="1703540" cy="1693102"/>
          </a:xfrm>
          <a:prstGeom prst="rect">
            <a:avLst/>
          </a:prstGeom>
        </p:spPr>
      </p:pic>
    </p:spTree>
    <p:extLst>
      <p:ext uri="{BB962C8B-B14F-4D97-AF65-F5344CB8AC3E}">
        <p14:creationId xmlns:p14="http://schemas.microsoft.com/office/powerpoint/2010/main" val="180386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987759" y="2436319"/>
            <a:ext cx="2613241" cy="2592364"/>
          </a:xfrm>
          <a:prstGeom prst="ellipse">
            <a:avLst/>
          </a:prstGeom>
          <a:noFill/>
          <a:ln w="25400">
            <a:gradFill flip="none" rotWithShape="1">
              <a:gsLst>
                <a:gs pos="0">
                  <a:schemeClr val="accent1"/>
                </a:gs>
                <a:gs pos="26000">
                  <a:schemeClr val="accent2"/>
                </a:gs>
                <a:gs pos="49000">
                  <a:schemeClr val="accent3"/>
                </a:gs>
                <a:gs pos="100000">
                  <a:schemeClr val="accent5"/>
                </a:gs>
                <a:gs pos="74000">
                  <a:schemeClr val="accent4"/>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a typeface="Open Sans"/>
              <a:cs typeface="Open Sans"/>
            </a:endParaRPr>
          </a:p>
        </p:txBody>
      </p:sp>
      <p:sp>
        <p:nvSpPr>
          <p:cNvPr id="5" name="Oval 4"/>
          <p:cNvSpPr/>
          <p:nvPr/>
        </p:nvSpPr>
        <p:spPr>
          <a:xfrm>
            <a:off x="6802550" y="2045460"/>
            <a:ext cx="1014974" cy="1014974"/>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dirty="0">
                <a:solidFill>
                  <a:schemeClr val="tx1"/>
                </a:solidFill>
              </a:rPr>
              <a:t>Core value</a:t>
            </a:r>
            <a:endParaRPr lang="en-US" sz="1400" dirty="0" err="1">
              <a:solidFill>
                <a:schemeClr val="tx1"/>
              </a:solidFill>
            </a:endParaRPr>
          </a:p>
        </p:txBody>
      </p:sp>
      <p:sp>
        <p:nvSpPr>
          <p:cNvPr id="6" name="Oval 5"/>
          <p:cNvSpPr/>
          <p:nvPr/>
        </p:nvSpPr>
        <p:spPr>
          <a:xfrm>
            <a:off x="7987683" y="3527372"/>
            <a:ext cx="1014974" cy="101497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a:solidFill>
                  <a:schemeClr val="tx1"/>
                </a:solidFill>
              </a:rPr>
              <a:t>Core value</a:t>
            </a:r>
          </a:p>
        </p:txBody>
      </p:sp>
      <p:sp>
        <p:nvSpPr>
          <p:cNvPr id="7" name="Oval 6"/>
          <p:cNvSpPr/>
          <p:nvPr/>
        </p:nvSpPr>
        <p:spPr>
          <a:xfrm>
            <a:off x="5562117" y="3571071"/>
            <a:ext cx="1014974" cy="1014974"/>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a:solidFill>
                  <a:schemeClr val="tx1"/>
                </a:solidFill>
              </a:rPr>
              <a:t>Core value</a:t>
            </a:r>
          </a:p>
        </p:txBody>
      </p:sp>
      <p:sp>
        <p:nvSpPr>
          <p:cNvPr id="10" name="Oval 9"/>
          <p:cNvSpPr/>
          <p:nvPr/>
        </p:nvSpPr>
        <p:spPr>
          <a:xfrm>
            <a:off x="7443687" y="1993558"/>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01</a:t>
            </a:r>
          </a:p>
        </p:txBody>
      </p:sp>
      <p:sp>
        <p:nvSpPr>
          <p:cNvPr id="11" name="Oval 10"/>
          <p:cNvSpPr/>
          <p:nvPr/>
        </p:nvSpPr>
        <p:spPr>
          <a:xfrm>
            <a:off x="8689432" y="3503925"/>
            <a:ext cx="302671" cy="30267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02</a:t>
            </a:r>
          </a:p>
        </p:txBody>
      </p:sp>
      <p:sp>
        <p:nvSpPr>
          <p:cNvPr id="12" name="Oval 11"/>
          <p:cNvSpPr/>
          <p:nvPr/>
        </p:nvSpPr>
        <p:spPr>
          <a:xfrm>
            <a:off x="6247261" y="3518713"/>
            <a:ext cx="302671" cy="30267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03</a:t>
            </a:r>
          </a:p>
        </p:txBody>
      </p:sp>
      <p:sp>
        <p:nvSpPr>
          <p:cNvPr id="15" name="TextBox 14"/>
          <p:cNvSpPr txBox="1"/>
          <p:nvPr/>
        </p:nvSpPr>
        <p:spPr>
          <a:xfrm>
            <a:off x="9288701" y="3612567"/>
            <a:ext cx="1903256" cy="1153393"/>
          </a:xfrm>
          <a:prstGeom prst="rect">
            <a:avLst/>
          </a:prstGeom>
          <a:noFill/>
        </p:spPr>
        <p:txBody>
          <a:bodyPr wrap="square" lIns="0" tIns="45720" rIns="0" bIns="45720" rtlCol="0" anchor="t">
            <a:spAutoFit/>
          </a:bodyPr>
          <a:lstStyle/>
          <a:p>
            <a:pPr>
              <a:lnSpc>
                <a:spcPct val="120000"/>
              </a:lnSpc>
              <a:spcBef>
                <a:spcPts val="600"/>
              </a:spcBef>
            </a:pPr>
            <a:r>
              <a:rPr lang="en-US" sz="1400" b="1" err="1">
                <a:ea typeface="Open Sans"/>
                <a:cs typeface="Open Sans"/>
              </a:rPr>
              <a:t>Пакеты</a:t>
            </a:r>
            <a:r>
              <a:rPr lang="en-US" sz="1400" b="1" dirty="0">
                <a:ea typeface="Open Sans"/>
                <a:cs typeface="Open Sans"/>
              </a:rPr>
              <a:t> </a:t>
            </a:r>
            <a:r>
              <a:rPr lang="en-US" sz="1400" b="1" err="1">
                <a:ea typeface="Open Sans"/>
                <a:cs typeface="Open Sans"/>
              </a:rPr>
              <a:t>аккаунтов</a:t>
            </a:r>
            <a:endParaRPr lang="en-US" sz="1400" b="1">
              <a:ea typeface="Open Sans"/>
              <a:cs typeface="Open Sans"/>
            </a:endParaRPr>
          </a:p>
          <a:p>
            <a:pPr>
              <a:lnSpc>
                <a:spcPct val="120000"/>
              </a:lnSpc>
              <a:spcBef>
                <a:spcPts val="600"/>
              </a:spcBef>
            </a:pPr>
            <a:r>
              <a:rPr lang="en-US" sz="1000" dirty="0" err="1">
                <a:solidFill>
                  <a:schemeClr val="tx1">
                    <a:alpha val="70000"/>
                  </a:schemeClr>
                </a:solidFill>
                <a:ea typeface="Open Sans"/>
                <a:cs typeface="Open Sans"/>
              </a:rPr>
              <a:t>Пакеты</a:t>
            </a:r>
            <a:r>
              <a:rPr lang="en-US" sz="1000" dirty="0">
                <a:solidFill>
                  <a:schemeClr val="tx1">
                    <a:alpha val="70000"/>
                  </a:schemeClr>
                </a:solidFill>
                <a:ea typeface="Open Sans"/>
                <a:cs typeface="Open Sans"/>
              </a:rPr>
              <a:t> VIP и Premium </a:t>
            </a:r>
            <a:r>
              <a:rPr lang="en-US" sz="1000" dirty="0" err="1">
                <a:solidFill>
                  <a:schemeClr val="tx1">
                    <a:alpha val="70000"/>
                  </a:schemeClr>
                </a:solidFill>
                <a:ea typeface="Open Sans"/>
                <a:cs typeface="Open Sans"/>
              </a:rPr>
              <a:t>аккаунтов</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которые</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предоставляют</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пониженные</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комиссии</a:t>
            </a:r>
            <a:endParaRPr lang="en-US" sz="1000">
              <a:solidFill>
                <a:schemeClr val="tx1">
                  <a:alpha val="70000"/>
                </a:schemeClr>
              </a:solidFill>
              <a:ea typeface="Open Sans"/>
              <a:cs typeface="Open Sans"/>
            </a:endParaRPr>
          </a:p>
        </p:txBody>
      </p:sp>
      <p:sp>
        <p:nvSpPr>
          <p:cNvPr id="16" name="TextBox 15"/>
          <p:cNvSpPr txBox="1"/>
          <p:nvPr/>
        </p:nvSpPr>
        <p:spPr>
          <a:xfrm>
            <a:off x="3544617" y="3566605"/>
            <a:ext cx="1903256" cy="968727"/>
          </a:xfrm>
          <a:prstGeom prst="rect">
            <a:avLst/>
          </a:prstGeom>
          <a:noFill/>
        </p:spPr>
        <p:txBody>
          <a:bodyPr wrap="square" lIns="0" tIns="45720" rIns="0" bIns="45720" rtlCol="0" anchor="t">
            <a:spAutoFit/>
          </a:bodyPr>
          <a:lstStyle/>
          <a:p>
            <a:pPr algn="r">
              <a:lnSpc>
                <a:spcPct val="120000"/>
              </a:lnSpc>
              <a:spcBef>
                <a:spcPts val="600"/>
              </a:spcBef>
            </a:pPr>
            <a:r>
              <a:rPr lang="en-US" sz="1400" b="1" err="1">
                <a:ea typeface="Open Sans"/>
                <a:cs typeface="Open Sans"/>
              </a:rPr>
              <a:t>Реклама</a:t>
            </a:r>
            <a:endParaRPr lang="en-US" sz="1400" b="1">
              <a:ea typeface="Open Sans"/>
              <a:cs typeface="Open Sans"/>
            </a:endParaRPr>
          </a:p>
          <a:p>
            <a:pPr algn="r">
              <a:lnSpc>
                <a:spcPct val="120000"/>
              </a:lnSpc>
              <a:spcBef>
                <a:spcPts val="600"/>
              </a:spcBef>
            </a:pPr>
            <a:r>
              <a:rPr lang="en-US" sz="1000" err="1">
                <a:solidFill>
                  <a:schemeClr val="tx1">
                    <a:alpha val="70000"/>
                  </a:schemeClr>
                </a:solidFill>
                <a:ea typeface="+mn-lt"/>
                <a:cs typeface="+mn-lt"/>
              </a:rPr>
              <a:t>Реклама</a:t>
            </a:r>
            <a:r>
              <a:rPr lang="en-US" sz="1000" dirty="0">
                <a:solidFill>
                  <a:schemeClr val="tx1">
                    <a:alpha val="70000"/>
                  </a:schemeClr>
                </a:solidFill>
                <a:ea typeface="+mn-lt"/>
                <a:cs typeface="+mn-lt"/>
              </a:rPr>
              <a:t> Google </a:t>
            </a:r>
            <a:r>
              <a:rPr lang="en-US" sz="1000" err="1">
                <a:solidFill>
                  <a:schemeClr val="tx1">
                    <a:alpha val="70000"/>
                  </a:schemeClr>
                </a:solidFill>
                <a:ea typeface="+mn-lt"/>
                <a:cs typeface="+mn-lt"/>
              </a:rPr>
              <a:t>adSense</a:t>
            </a:r>
            <a:r>
              <a:rPr lang="en-US" sz="1000" dirty="0">
                <a:solidFill>
                  <a:schemeClr val="tx1">
                    <a:alpha val="70000"/>
                  </a:schemeClr>
                </a:solidFill>
                <a:ea typeface="+mn-lt"/>
                <a:cs typeface="+mn-lt"/>
              </a:rPr>
              <a:t> в </a:t>
            </a:r>
            <a:r>
              <a:rPr lang="en-US" sz="1000" err="1">
                <a:solidFill>
                  <a:schemeClr val="tx1">
                    <a:alpha val="70000"/>
                  </a:schemeClr>
                </a:solidFill>
                <a:ea typeface="+mn-lt"/>
                <a:cs typeface="+mn-lt"/>
              </a:rPr>
              <a:t>веб-приложении</a:t>
            </a:r>
            <a:r>
              <a:rPr lang="en-US" sz="1000" dirty="0">
                <a:solidFill>
                  <a:schemeClr val="tx1">
                    <a:alpha val="70000"/>
                  </a:schemeClr>
                </a:solidFill>
                <a:ea typeface="+mn-lt"/>
                <a:cs typeface="+mn-lt"/>
              </a:rPr>
              <a:t> </a:t>
            </a:r>
            <a:r>
              <a:rPr lang="en-US" sz="1000" err="1">
                <a:solidFill>
                  <a:schemeClr val="tx1">
                    <a:alpha val="70000"/>
                  </a:schemeClr>
                </a:solidFill>
                <a:ea typeface="+mn-lt"/>
                <a:cs typeface="+mn-lt"/>
              </a:rPr>
              <a:t>криптообменника</a:t>
            </a:r>
            <a:endParaRPr lang="en-US" sz="1000" err="1">
              <a:solidFill>
                <a:schemeClr val="tx1">
                  <a:alpha val="70000"/>
                </a:schemeClr>
              </a:solidFill>
              <a:ea typeface="Open Sans"/>
              <a:cs typeface="Open Sans"/>
            </a:endParaRPr>
          </a:p>
        </p:txBody>
      </p:sp>
      <p:sp>
        <p:nvSpPr>
          <p:cNvPr id="19" name="TextBox 18"/>
          <p:cNvSpPr txBox="1"/>
          <p:nvPr/>
        </p:nvSpPr>
        <p:spPr>
          <a:xfrm>
            <a:off x="6350421" y="915595"/>
            <a:ext cx="1903256" cy="1042593"/>
          </a:xfrm>
          <a:prstGeom prst="rect">
            <a:avLst/>
          </a:prstGeom>
          <a:noFill/>
        </p:spPr>
        <p:txBody>
          <a:bodyPr wrap="square" lIns="0" tIns="45720" rIns="0" bIns="45720" rtlCol="0" anchor="t">
            <a:spAutoFit/>
          </a:bodyPr>
          <a:lstStyle/>
          <a:p>
            <a:pPr algn="ctr">
              <a:lnSpc>
                <a:spcPct val="120000"/>
              </a:lnSpc>
              <a:spcBef>
                <a:spcPts val="600"/>
              </a:spcBef>
            </a:pPr>
            <a:r>
              <a:rPr lang="en-US" sz="1400" b="1" err="1">
                <a:ea typeface="Open Sans"/>
                <a:cs typeface="Open Sans"/>
              </a:rPr>
              <a:t>Комиссии</a:t>
            </a:r>
            <a:r>
              <a:rPr lang="en-US" sz="1400" b="1" dirty="0">
                <a:ea typeface="Open Sans"/>
                <a:cs typeface="Open Sans"/>
              </a:rPr>
              <a:t> с </a:t>
            </a:r>
            <a:r>
              <a:rPr lang="en-US" sz="1400" b="1" err="1">
                <a:ea typeface="Open Sans"/>
                <a:cs typeface="Open Sans"/>
              </a:rPr>
              <a:t>торговли</a:t>
            </a:r>
            <a:endParaRPr lang="en-US" sz="1400" b="1" err="1"/>
          </a:p>
          <a:p>
            <a:pPr algn="ctr">
              <a:lnSpc>
                <a:spcPct val="120000"/>
              </a:lnSpc>
              <a:spcBef>
                <a:spcPts val="600"/>
              </a:spcBef>
            </a:pPr>
            <a:r>
              <a:rPr lang="en-US" sz="1000" dirty="0" err="1">
                <a:solidFill>
                  <a:schemeClr val="tx1">
                    <a:alpha val="70000"/>
                  </a:schemeClr>
                </a:solidFill>
              </a:rPr>
              <a:t>Один</a:t>
            </a:r>
            <a:r>
              <a:rPr lang="en-US" sz="1000" dirty="0">
                <a:solidFill>
                  <a:schemeClr val="tx1">
                    <a:alpha val="70000"/>
                  </a:schemeClr>
                </a:solidFill>
              </a:rPr>
              <a:t> </a:t>
            </a:r>
            <a:r>
              <a:rPr lang="en-US" sz="1000" dirty="0" err="1">
                <a:solidFill>
                  <a:schemeClr val="tx1">
                    <a:alpha val="70000"/>
                  </a:schemeClr>
                </a:solidFill>
              </a:rPr>
              <a:t>из</a:t>
            </a:r>
            <a:r>
              <a:rPr lang="en-US" sz="1000" dirty="0">
                <a:solidFill>
                  <a:schemeClr val="tx1">
                    <a:alpha val="70000"/>
                  </a:schemeClr>
                </a:solidFill>
              </a:rPr>
              <a:t> </a:t>
            </a:r>
            <a:r>
              <a:rPr lang="en-US" sz="1000" dirty="0" err="1">
                <a:solidFill>
                  <a:schemeClr val="tx1">
                    <a:alpha val="70000"/>
                  </a:schemeClr>
                </a:solidFill>
              </a:rPr>
              <a:t>основных</a:t>
            </a:r>
            <a:r>
              <a:rPr lang="en-US" sz="1000" dirty="0">
                <a:solidFill>
                  <a:schemeClr val="tx1">
                    <a:alpha val="70000"/>
                  </a:schemeClr>
                </a:solidFill>
              </a:rPr>
              <a:t> </a:t>
            </a:r>
            <a:r>
              <a:rPr lang="en-US" sz="1000" dirty="0" err="1">
                <a:solidFill>
                  <a:schemeClr val="tx1">
                    <a:alpha val="70000"/>
                  </a:schemeClr>
                </a:solidFill>
              </a:rPr>
              <a:t>источников</a:t>
            </a:r>
            <a:r>
              <a:rPr lang="en-US" sz="1000" dirty="0">
                <a:solidFill>
                  <a:schemeClr val="tx1">
                    <a:alpha val="70000"/>
                  </a:schemeClr>
                </a:solidFill>
              </a:rPr>
              <a:t> </a:t>
            </a:r>
            <a:r>
              <a:rPr lang="en-US" sz="1000" dirty="0" err="1">
                <a:solidFill>
                  <a:schemeClr val="tx1">
                    <a:alpha val="70000"/>
                  </a:schemeClr>
                </a:solidFill>
              </a:rPr>
              <a:t>дохода</a:t>
            </a:r>
            <a:endParaRPr lang="en-US" sz="1000" dirty="0" err="1">
              <a:solidFill>
                <a:schemeClr val="tx1">
                  <a:alpha val="70000"/>
                </a:schemeClr>
              </a:solidFill>
              <a:ea typeface="Open Sans"/>
              <a:cs typeface="Open Sans"/>
            </a:endParaRPr>
          </a:p>
        </p:txBody>
      </p:sp>
      <p:sp>
        <p:nvSpPr>
          <p:cNvPr id="23" name="Title 1">
            <a:extLst>
              <a:ext uri="{FF2B5EF4-FFF2-40B4-BE49-F238E27FC236}">
                <a16:creationId xmlns:a16="http://schemas.microsoft.com/office/drawing/2014/main" id="{8457C8E5-1FEC-EC5A-607D-6BA62E6D21BB}"/>
              </a:ext>
            </a:extLst>
          </p:cNvPr>
          <p:cNvSpPr txBox="1">
            <a:spLocks/>
          </p:cNvSpPr>
          <p:nvPr/>
        </p:nvSpPr>
        <p:spPr>
          <a:xfrm>
            <a:off x="2643515" y="913174"/>
            <a:ext cx="3254160" cy="1999466"/>
          </a:xfrm>
          <a:prstGeom prst="rect">
            <a:avLst/>
          </a:prstGeom>
          <a:ln>
            <a:solidFill>
              <a:schemeClr val="accent1"/>
            </a:solidFill>
          </a:ln>
        </p:spPr>
        <p:txBody>
          <a:bodyPr lIns="91440" tIns="45720" rIns="91440" bIns="45720" anchor="t"/>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endParaRPr lang="en-US" dirty="0">
              <a:solidFill>
                <a:schemeClr val="accent1"/>
              </a:solidFill>
            </a:endParaRPr>
          </a:p>
          <a:p>
            <a:r>
              <a:rPr lang="en-US" dirty="0" err="1">
                <a:solidFill>
                  <a:schemeClr val="accent1"/>
                </a:solidFill>
              </a:rPr>
              <a:t>Источники</a:t>
            </a:r>
            <a:r>
              <a:rPr lang="en-US" dirty="0"/>
              <a:t> </a:t>
            </a:r>
            <a:r>
              <a:rPr lang="en-US" dirty="0" err="1"/>
              <a:t>доходов</a:t>
            </a:r>
            <a:endParaRPr lang="en-US" dirty="0"/>
          </a:p>
        </p:txBody>
      </p:sp>
      <p:pic>
        <p:nvPicPr>
          <p:cNvPr id="2" name="Рисунок 1" descr="Изображение выглядит как текст, дизайн&#10;&#10;Автоматически созданное описание">
            <a:extLst>
              <a:ext uri="{FF2B5EF4-FFF2-40B4-BE49-F238E27FC236}">
                <a16:creationId xmlns:a16="http://schemas.microsoft.com/office/drawing/2014/main" id="{BA2B969D-7FA2-3E19-BD4A-129913699359}"/>
              </a:ext>
            </a:extLst>
          </p:cNvPr>
          <p:cNvPicPr>
            <a:picLocks noChangeAspect="1"/>
          </p:cNvPicPr>
          <p:nvPr/>
        </p:nvPicPr>
        <p:blipFill>
          <a:blip r:embed="rId2"/>
          <a:stretch>
            <a:fillRect/>
          </a:stretch>
        </p:blipFill>
        <p:spPr>
          <a:xfrm>
            <a:off x="713602" y="352358"/>
            <a:ext cx="1703540" cy="1693102"/>
          </a:xfrm>
          <a:prstGeom prst="rect">
            <a:avLst/>
          </a:prstGeom>
        </p:spPr>
      </p:pic>
    </p:spTree>
    <p:extLst>
      <p:ext uri="{BB962C8B-B14F-4D97-AF65-F5344CB8AC3E}">
        <p14:creationId xmlns:p14="http://schemas.microsoft.com/office/powerpoint/2010/main" val="1130293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436608" y="1966593"/>
            <a:ext cx="2613241" cy="2592364"/>
          </a:xfrm>
          <a:prstGeom prst="ellipse">
            <a:avLst/>
          </a:prstGeom>
          <a:noFill/>
          <a:ln w="25400">
            <a:gradFill flip="none" rotWithShape="1">
              <a:gsLst>
                <a:gs pos="0">
                  <a:schemeClr val="accent1"/>
                </a:gs>
                <a:gs pos="26000">
                  <a:schemeClr val="accent2"/>
                </a:gs>
                <a:gs pos="49000">
                  <a:schemeClr val="accent3"/>
                </a:gs>
                <a:gs pos="100000">
                  <a:schemeClr val="accent5"/>
                </a:gs>
                <a:gs pos="74000">
                  <a:schemeClr val="accent4"/>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a typeface="Open Sans"/>
              <a:cs typeface="Open Sans"/>
            </a:endParaRPr>
          </a:p>
        </p:txBody>
      </p:sp>
      <p:sp>
        <p:nvSpPr>
          <p:cNvPr id="5" name="Oval 4"/>
          <p:cNvSpPr/>
          <p:nvPr/>
        </p:nvSpPr>
        <p:spPr>
          <a:xfrm>
            <a:off x="7251399" y="1575734"/>
            <a:ext cx="1014974" cy="1014974"/>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dirty="0">
                <a:solidFill>
                  <a:schemeClr val="tx1"/>
                </a:solidFill>
              </a:rPr>
              <a:t>Core value</a:t>
            </a:r>
            <a:endParaRPr lang="en-US" sz="1400" dirty="0" err="1">
              <a:solidFill>
                <a:schemeClr val="tx1"/>
              </a:solidFill>
            </a:endParaRPr>
          </a:p>
        </p:txBody>
      </p:sp>
      <p:sp>
        <p:nvSpPr>
          <p:cNvPr id="6" name="Oval 5"/>
          <p:cNvSpPr/>
          <p:nvPr/>
        </p:nvSpPr>
        <p:spPr>
          <a:xfrm>
            <a:off x="8436532" y="3057646"/>
            <a:ext cx="1014974" cy="1014974"/>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a:solidFill>
                  <a:schemeClr val="tx1"/>
                </a:solidFill>
              </a:rPr>
              <a:t>Core value</a:t>
            </a:r>
          </a:p>
        </p:txBody>
      </p:sp>
      <p:sp>
        <p:nvSpPr>
          <p:cNvPr id="7" name="Oval 6"/>
          <p:cNvSpPr/>
          <p:nvPr/>
        </p:nvSpPr>
        <p:spPr>
          <a:xfrm>
            <a:off x="6010966" y="3101345"/>
            <a:ext cx="1014974" cy="1014974"/>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a:solidFill>
                  <a:schemeClr val="tx1"/>
                </a:solidFill>
              </a:rPr>
              <a:t>Core value</a:t>
            </a:r>
          </a:p>
        </p:txBody>
      </p:sp>
      <p:sp>
        <p:nvSpPr>
          <p:cNvPr id="10" name="Oval 9"/>
          <p:cNvSpPr/>
          <p:nvPr/>
        </p:nvSpPr>
        <p:spPr>
          <a:xfrm>
            <a:off x="7892536" y="1523832"/>
            <a:ext cx="302671" cy="30267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01</a:t>
            </a:r>
          </a:p>
        </p:txBody>
      </p:sp>
      <p:sp>
        <p:nvSpPr>
          <p:cNvPr id="11" name="Oval 10"/>
          <p:cNvSpPr/>
          <p:nvPr/>
        </p:nvSpPr>
        <p:spPr>
          <a:xfrm>
            <a:off x="9138281" y="3034199"/>
            <a:ext cx="302671" cy="30267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02</a:t>
            </a:r>
          </a:p>
        </p:txBody>
      </p:sp>
      <p:sp>
        <p:nvSpPr>
          <p:cNvPr id="12" name="Oval 11"/>
          <p:cNvSpPr/>
          <p:nvPr/>
        </p:nvSpPr>
        <p:spPr>
          <a:xfrm>
            <a:off x="6696110" y="3048987"/>
            <a:ext cx="302671" cy="302671"/>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dirty="0">
                <a:solidFill>
                  <a:srgbClr val="FFFFFF"/>
                </a:solidFill>
              </a:rPr>
              <a:t>03</a:t>
            </a:r>
          </a:p>
        </p:txBody>
      </p:sp>
      <p:sp>
        <p:nvSpPr>
          <p:cNvPr id="15" name="TextBox 14"/>
          <p:cNvSpPr txBox="1"/>
          <p:nvPr/>
        </p:nvSpPr>
        <p:spPr>
          <a:xfrm>
            <a:off x="9737550" y="3142841"/>
            <a:ext cx="1903256" cy="599395"/>
          </a:xfrm>
          <a:prstGeom prst="rect">
            <a:avLst/>
          </a:prstGeom>
          <a:noFill/>
        </p:spPr>
        <p:txBody>
          <a:bodyPr wrap="square" lIns="0" tIns="45720" rIns="0" bIns="45720" rtlCol="0" anchor="t">
            <a:spAutoFit/>
          </a:bodyPr>
          <a:lstStyle/>
          <a:p>
            <a:pPr>
              <a:lnSpc>
                <a:spcPct val="120000"/>
              </a:lnSpc>
              <a:spcBef>
                <a:spcPts val="600"/>
              </a:spcBef>
            </a:pPr>
            <a:r>
              <a:rPr lang="en-US" sz="1400" b="1" dirty="0" err="1">
                <a:ea typeface="Open Sans"/>
                <a:cs typeface="Open Sans"/>
              </a:rPr>
              <a:t>Зарплаты</a:t>
            </a:r>
            <a:r>
              <a:rPr lang="en-US" sz="1400" b="1" dirty="0">
                <a:ea typeface="Open Sans"/>
                <a:cs typeface="Open Sans"/>
              </a:rPr>
              <a:t> </a:t>
            </a:r>
            <a:r>
              <a:rPr lang="en-US" sz="1400" b="1" dirty="0" err="1">
                <a:ea typeface="Open Sans"/>
                <a:cs typeface="Open Sans"/>
              </a:rPr>
              <a:t>курьерам</a:t>
            </a:r>
            <a:endParaRPr lang="en-US" sz="1400" b="1">
              <a:ea typeface="Open Sans"/>
              <a:cs typeface="Open Sans"/>
            </a:endParaRPr>
          </a:p>
          <a:p>
            <a:pPr>
              <a:lnSpc>
                <a:spcPct val="120000"/>
              </a:lnSpc>
              <a:spcBef>
                <a:spcPts val="600"/>
              </a:spcBef>
            </a:pPr>
            <a:r>
              <a:rPr lang="en-US" sz="1000" dirty="0" err="1">
                <a:solidFill>
                  <a:schemeClr val="tx1">
                    <a:alpha val="70000"/>
                  </a:schemeClr>
                </a:solidFill>
                <a:ea typeface="Open Sans"/>
                <a:cs typeface="Open Sans"/>
              </a:rPr>
              <a:t>Потому</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что</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это</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наша</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фишка</a:t>
            </a:r>
            <a:r>
              <a:rPr lang="en-US" sz="1000" dirty="0">
                <a:solidFill>
                  <a:schemeClr val="tx1">
                    <a:alpha val="70000"/>
                  </a:schemeClr>
                </a:solidFill>
                <a:ea typeface="Open Sans"/>
                <a:cs typeface="Open Sans"/>
              </a:rPr>
              <a:t> :)</a:t>
            </a:r>
          </a:p>
        </p:txBody>
      </p:sp>
      <p:sp>
        <p:nvSpPr>
          <p:cNvPr id="16" name="TextBox 15"/>
          <p:cNvSpPr txBox="1"/>
          <p:nvPr/>
        </p:nvSpPr>
        <p:spPr>
          <a:xfrm>
            <a:off x="3993466" y="3096879"/>
            <a:ext cx="1903256" cy="1042593"/>
          </a:xfrm>
          <a:prstGeom prst="rect">
            <a:avLst/>
          </a:prstGeom>
          <a:noFill/>
        </p:spPr>
        <p:txBody>
          <a:bodyPr wrap="square" lIns="0" tIns="45720" rIns="0" bIns="45720" rtlCol="0" anchor="t">
            <a:spAutoFit/>
          </a:bodyPr>
          <a:lstStyle/>
          <a:p>
            <a:pPr algn="r">
              <a:lnSpc>
                <a:spcPct val="120000"/>
              </a:lnSpc>
              <a:spcBef>
                <a:spcPts val="600"/>
              </a:spcBef>
            </a:pPr>
            <a:r>
              <a:rPr lang="en-US" sz="1400" b="1" dirty="0" err="1">
                <a:ea typeface="Open Sans"/>
                <a:cs typeface="Open Sans"/>
              </a:rPr>
              <a:t>Зарплаты</a:t>
            </a:r>
            <a:r>
              <a:rPr lang="en-US" sz="1400" b="1" dirty="0">
                <a:ea typeface="Open Sans"/>
                <a:cs typeface="Open Sans"/>
              </a:rPr>
              <a:t> </a:t>
            </a:r>
            <a:r>
              <a:rPr lang="en-US" sz="1400" b="1" dirty="0" err="1">
                <a:ea typeface="Open Sans"/>
                <a:cs typeface="Open Sans"/>
              </a:rPr>
              <a:t>другому</a:t>
            </a:r>
            <a:r>
              <a:rPr lang="en-US" sz="1400" b="1" dirty="0">
                <a:ea typeface="Open Sans"/>
                <a:cs typeface="Open Sans"/>
              </a:rPr>
              <a:t> </a:t>
            </a:r>
            <a:r>
              <a:rPr lang="en-US" sz="1400" b="1" dirty="0" err="1">
                <a:ea typeface="Open Sans"/>
                <a:cs typeface="Open Sans"/>
              </a:rPr>
              <a:t>персоналу</a:t>
            </a:r>
            <a:endParaRPr lang="en-US" sz="1400" b="1">
              <a:ea typeface="Open Sans"/>
              <a:cs typeface="Open Sans"/>
            </a:endParaRPr>
          </a:p>
          <a:p>
            <a:pPr algn="r">
              <a:lnSpc>
                <a:spcPct val="120000"/>
              </a:lnSpc>
              <a:spcBef>
                <a:spcPts val="600"/>
              </a:spcBef>
            </a:pPr>
            <a:r>
              <a:rPr lang="en-US" sz="1000" dirty="0" err="1">
                <a:solidFill>
                  <a:schemeClr val="tx1">
                    <a:alpha val="70000"/>
                  </a:schemeClr>
                </a:solidFill>
                <a:ea typeface="Open Sans"/>
                <a:cs typeface="Open Sans"/>
              </a:rPr>
              <a:t>Администраторы</a:t>
            </a:r>
            <a:r>
              <a:rPr lang="en-US" sz="1000" dirty="0">
                <a:solidFill>
                  <a:schemeClr val="tx1">
                    <a:alpha val="70000"/>
                  </a:schemeClr>
                </a:solidFill>
                <a:ea typeface="Open Sans"/>
                <a:cs typeface="Open Sans"/>
              </a:rPr>
              <a:t>, IT </a:t>
            </a:r>
            <a:r>
              <a:rPr lang="en-US" sz="1000" dirty="0" err="1">
                <a:solidFill>
                  <a:schemeClr val="tx1">
                    <a:alpha val="70000"/>
                  </a:schemeClr>
                </a:solidFill>
                <a:ea typeface="Open Sans"/>
                <a:cs typeface="Open Sans"/>
              </a:rPr>
              <a:t>специалисты</a:t>
            </a:r>
            <a:r>
              <a:rPr lang="en-US" sz="1000" dirty="0">
                <a:solidFill>
                  <a:schemeClr val="tx1">
                    <a:alpha val="70000"/>
                  </a:schemeClr>
                </a:solidFill>
                <a:ea typeface="Open Sans"/>
                <a:cs typeface="Open Sans"/>
              </a:rPr>
              <a:t> и </a:t>
            </a:r>
            <a:r>
              <a:rPr lang="en-US" sz="1000" dirty="0" err="1">
                <a:solidFill>
                  <a:schemeClr val="tx1">
                    <a:alpha val="70000"/>
                  </a:schemeClr>
                </a:solidFill>
                <a:ea typeface="Open Sans"/>
                <a:cs typeface="Open Sans"/>
              </a:rPr>
              <a:t>другие</a:t>
            </a:r>
          </a:p>
        </p:txBody>
      </p:sp>
      <p:sp>
        <p:nvSpPr>
          <p:cNvPr id="19" name="TextBox 18"/>
          <p:cNvSpPr txBox="1"/>
          <p:nvPr/>
        </p:nvSpPr>
        <p:spPr>
          <a:xfrm>
            <a:off x="6799270" y="445869"/>
            <a:ext cx="1903256" cy="1042593"/>
          </a:xfrm>
          <a:prstGeom prst="rect">
            <a:avLst/>
          </a:prstGeom>
          <a:noFill/>
        </p:spPr>
        <p:txBody>
          <a:bodyPr wrap="square" lIns="0" tIns="45720" rIns="0" bIns="45720" rtlCol="0" anchor="t">
            <a:spAutoFit/>
          </a:bodyPr>
          <a:lstStyle/>
          <a:p>
            <a:pPr algn="ctr">
              <a:lnSpc>
                <a:spcPct val="120000"/>
              </a:lnSpc>
              <a:spcBef>
                <a:spcPts val="600"/>
              </a:spcBef>
            </a:pPr>
            <a:r>
              <a:rPr lang="en-US" sz="1400" b="1" dirty="0" err="1">
                <a:ea typeface="Open Sans"/>
                <a:cs typeface="Open Sans"/>
              </a:rPr>
              <a:t>Аренда</a:t>
            </a:r>
            <a:r>
              <a:rPr lang="en-US" sz="1400" b="1" dirty="0">
                <a:ea typeface="Open Sans"/>
                <a:cs typeface="Open Sans"/>
              </a:rPr>
              <a:t> </a:t>
            </a:r>
            <a:r>
              <a:rPr lang="en-US" sz="1400" b="1" dirty="0" err="1">
                <a:ea typeface="Open Sans"/>
                <a:cs typeface="Open Sans"/>
              </a:rPr>
              <a:t>серверных</a:t>
            </a:r>
            <a:r>
              <a:rPr lang="en-US" sz="1400" b="1" dirty="0">
                <a:ea typeface="Open Sans"/>
                <a:cs typeface="Open Sans"/>
              </a:rPr>
              <a:t> </a:t>
            </a:r>
            <a:r>
              <a:rPr lang="en-US" sz="1400" b="1" dirty="0" err="1">
                <a:ea typeface="Open Sans"/>
                <a:cs typeface="Open Sans"/>
              </a:rPr>
              <a:t>мощностей</a:t>
            </a:r>
          </a:p>
          <a:p>
            <a:pPr algn="ctr">
              <a:lnSpc>
                <a:spcPct val="120000"/>
              </a:lnSpc>
              <a:spcBef>
                <a:spcPts val="600"/>
              </a:spcBef>
            </a:pPr>
            <a:r>
              <a:rPr lang="en-US" sz="1000" dirty="0">
                <a:solidFill>
                  <a:schemeClr val="tx1">
                    <a:alpha val="70000"/>
                  </a:schemeClr>
                </a:solidFill>
                <a:ea typeface="Open Sans"/>
                <a:cs typeface="Open Sans"/>
              </a:rPr>
              <a:t>А </a:t>
            </a:r>
            <a:r>
              <a:rPr lang="en-US" sz="1000" dirty="0" err="1">
                <a:solidFill>
                  <a:schemeClr val="tx1">
                    <a:alpha val="70000"/>
                  </a:schemeClr>
                </a:solidFill>
                <a:ea typeface="Open Sans"/>
                <a:cs typeface="Open Sans"/>
              </a:rPr>
              <a:t>также</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облачного</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хранилища</a:t>
            </a:r>
            <a:endParaRPr lang="en-US" sz="1000">
              <a:solidFill>
                <a:schemeClr val="tx1">
                  <a:alpha val="70000"/>
                </a:schemeClr>
              </a:solidFill>
              <a:ea typeface="Open Sans"/>
              <a:cs typeface="Open Sans"/>
            </a:endParaRPr>
          </a:p>
        </p:txBody>
      </p:sp>
      <p:sp>
        <p:nvSpPr>
          <p:cNvPr id="23" name="Title 1">
            <a:extLst>
              <a:ext uri="{FF2B5EF4-FFF2-40B4-BE49-F238E27FC236}">
                <a16:creationId xmlns:a16="http://schemas.microsoft.com/office/drawing/2014/main" id="{8457C8E5-1FEC-EC5A-607D-6BA62E6D21BB}"/>
              </a:ext>
            </a:extLst>
          </p:cNvPr>
          <p:cNvSpPr txBox="1">
            <a:spLocks/>
          </p:cNvSpPr>
          <p:nvPr/>
        </p:nvSpPr>
        <p:spPr>
          <a:xfrm>
            <a:off x="2643517" y="4524848"/>
            <a:ext cx="3494241" cy="1936835"/>
          </a:xfrm>
          <a:prstGeom prst="rect">
            <a:avLst/>
          </a:prstGeom>
          <a:ln>
            <a:solidFill>
              <a:schemeClr val="accent1"/>
            </a:solidFill>
          </a:ln>
        </p:spPr>
        <p:txBody>
          <a:bodyPr lIns="91440" tIns="45720" rIns="91440" bIns="45720" anchor="t"/>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endParaRPr lang="en-US" dirty="0">
              <a:solidFill>
                <a:schemeClr val="accent1"/>
              </a:solidFill>
            </a:endParaRPr>
          </a:p>
          <a:p>
            <a:r>
              <a:rPr lang="en-US" dirty="0" err="1">
                <a:solidFill>
                  <a:schemeClr val="accent1"/>
                </a:solidFill>
              </a:rPr>
              <a:t>Источники</a:t>
            </a:r>
            <a:r>
              <a:rPr lang="en-US" dirty="0"/>
              <a:t> </a:t>
            </a:r>
            <a:r>
              <a:rPr lang="en-US" dirty="0" err="1"/>
              <a:t>расходов</a:t>
            </a:r>
            <a:endParaRPr lang="en-US" dirty="0"/>
          </a:p>
        </p:txBody>
      </p:sp>
      <p:sp>
        <p:nvSpPr>
          <p:cNvPr id="2" name="Oval 6">
            <a:extLst>
              <a:ext uri="{FF2B5EF4-FFF2-40B4-BE49-F238E27FC236}">
                <a16:creationId xmlns:a16="http://schemas.microsoft.com/office/drawing/2014/main" id="{427C7A2A-6F87-6CB6-FAD3-5BAEC855BDA2}"/>
              </a:ext>
            </a:extLst>
          </p:cNvPr>
          <p:cNvSpPr/>
          <p:nvPr/>
        </p:nvSpPr>
        <p:spPr>
          <a:xfrm>
            <a:off x="7253130" y="4113866"/>
            <a:ext cx="1014974" cy="1014974"/>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400">
                <a:solidFill>
                  <a:schemeClr val="tx1"/>
                </a:solidFill>
              </a:rPr>
              <a:t>Core value</a:t>
            </a:r>
          </a:p>
        </p:txBody>
      </p:sp>
      <p:sp>
        <p:nvSpPr>
          <p:cNvPr id="8" name="TextBox 7">
            <a:extLst>
              <a:ext uri="{FF2B5EF4-FFF2-40B4-BE49-F238E27FC236}">
                <a16:creationId xmlns:a16="http://schemas.microsoft.com/office/drawing/2014/main" id="{A2EDD698-BF30-66C3-2678-BB7FCAC01DB0}"/>
              </a:ext>
            </a:extLst>
          </p:cNvPr>
          <p:cNvSpPr txBox="1"/>
          <p:nvPr/>
        </p:nvSpPr>
        <p:spPr>
          <a:xfrm>
            <a:off x="6788832" y="5205758"/>
            <a:ext cx="1903256" cy="784061"/>
          </a:xfrm>
          <a:prstGeom prst="rect">
            <a:avLst/>
          </a:prstGeom>
          <a:noFill/>
        </p:spPr>
        <p:txBody>
          <a:bodyPr wrap="square" lIns="0" tIns="45720" rIns="0" bIns="45720" rtlCol="0" anchor="t">
            <a:spAutoFit/>
          </a:bodyPr>
          <a:lstStyle/>
          <a:p>
            <a:pPr algn="ctr">
              <a:lnSpc>
                <a:spcPct val="120000"/>
              </a:lnSpc>
              <a:spcBef>
                <a:spcPts val="600"/>
              </a:spcBef>
            </a:pPr>
            <a:r>
              <a:rPr lang="en-US" sz="1400" b="1" err="1">
                <a:ea typeface="Open Sans"/>
                <a:cs typeface="Open Sans"/>
              </a:rPr>
              <a:t>Реклама</a:t>
            </a:r>
          </a:p>
          <a:p>
            <a:pPr algn="ctr">
              <a:lnSpc>
                <a:spcPct val="120000"/>
              </a:lnSpc>
              <a:spcBef>
                <a:spcPts val="600"/>
              </a:spcBef>
            </a:pPr>
            <a:r>
              <a:rPr lang="en-US" sz="1000" dirty="0" err="1">
                <a:solidFill>
                  <a:schemeClr val="tx1">
                    <a:alpha val="70000"/>
                  </a:schemeClr>
                </a:solidFill>
                <a:ea typeface="Open Sans"/>
                <a:cs typeface="Open Sans"/>
              </a:rPr>
              <a:t>Закупка</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рекламы</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каждый</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месяц</a:t>
            </a:r>
          </a:p>
        </p:txBody>
      </p:sp>
      <p:pic>
        <p:nvPicPr>
          <p:cNvPr id="4" name="Рисунок 3" descr="Изображение выглядит как текст, дизайн&#10;&#10;Автоматически созданное описание">
            <a:extLst>
              <a:ext uri="{FF2B5EF4-FFF2-40B4-BE49-F238E27FC236}">
                <a16:creationId xmlns:a16="http://schemas.microsoft.com/office/drawing/2014/main" id="{18CD6F9F-5204-3AAE-4047-93DA6BE1064E}"/>
              </a:ext>
            </a:extLst>
          </p:cNvPr>
          <p:cNvPicPr>
            <a:picLocks noChangeAspect="1"/>
          </p:cNvPicPr>
          <p:nvPr/>
        </p:nvPicPr>
        <p:blipFill>
          <a:blip r:embed="rId2"/>
          <a:stretch>
            <a:fillRect/>
          </a:stretch>
        </p:blipFill>
        <p:spPr>
          <a:xfrm>
            <a:off x="706312" y="273491"/>
            <a:ext cx="1703540" cy="1693102"/>
          </a:xfrm>
          <a:prstGeom prst="rect">
            <a:avLst/>
          </a:prstGeom>
        </p:spPr>
      </p:pic>
    </p:spTree>
    <p:extLst>
      <p:ext uri="{BB962C8B-B14F-4D97-AF65-F5344CB8AC3E}">
        <p14:creationId xmlns:p14="http://schemas.microsoft.com/office/powerpoint/2010/main" val="148515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7098891F-0411-48F5-9AFC-2B2EC1A360B1}"/>
              </a:ext>
            </a:extLst>
          </p:cNvPr>
          <p:cNvSpPr>
            <a:spLocks/>
          </p:cNvSpPr>
          <p:nvPr/>
        </p:nvSpPr>
        <p:spPr bwMode="auto">
          <a:xfrm>
            <a:off x="3987207" y="1500528"/>
            <a:ext cx="1810352" cy="1281170"/>
          </a:xfrm>
          <a:custGeom>
            <a:avLst/>
            <a:gdLst>
              <a:gd name="T0" fmla="*/ 0 w 1718"/>
              <a:gd name="T1" fmla="*/ 92 h 1218"/>
              <a:gd name="T2" fmla="*/ 1718 w 1718"/>
              <a:gd name="T3" fmla="*/ 671 h 1218"/>
              <a:gd name="T4" fmla="*/ 1162 w 1718"/>
              <a:gd name="T5" fmla="*/ 1218 h 1218"/>
              <a:gd name="T6" fmla="*/ 245 w 1718"/>
              <a:gd name="T7" fmla="*/ 852 h 1218"/>
              <a:gd name="T8" fmla="*/ 0 w 1718"/>
              <a:gd name="T9" fmla="*/ 92 h 1218"/>
            </a:gdLst>
            <a:ahLst/>
            <a:cxnLst>
              <a:cxn ang="0">
                <a:pos x="T0" y="T1"/>
              </a:cxn>
              <a:cxn ang="0">
                <a:pos x="T2" y="T3"/>
              </a:cxn>
              <a:cxn ang="0">
                <a:pos x="T4" y="T5"/>
              </a:cxn>
              <a:cxn ang="0">
                <a:pos x="T6" y="T7"/>
              </a:cxn>
              <a:cxn ang="0">
                <a:pos x="T8" y="T9"/>
              </a:cxn>
            </a:cxnLst>
            <a:rect l="0" t="0" r="r" b="b"/>
            <a:pathLst>
              <a:path w="1718" h="1218">
                <a:moveTo>
                  <a:pt x="0" y="92"/>
                </a:moveTo>
                <a:cubicBezTo>
                  <a:pt x="635" y="0"/>
                  <a:pt x="1269" y="213"/>
                  <a:pt x="1718" y="671"/>
                </a:cubicBezTo>
                <a:cubicBezTo>
                  <a:pt x="1162" y="1218"/>
                  <a:pt x="1162" y="1218"/>
                  <a:pt x="1162" y="1218"/>
                </a:cubicBezTo>
                <a:cubicBezTo>
                  <a:pt x="920" y="971"/>
                  <a:pt x="590" y="843"/>
                  <a:pt x="245" y="852"/>
                </a:cubicBezTo>
                <a:cubicBezTo>
                  <a:pt x="292" y="574"/>
                  <a:pt x="202" y="291"/>
                  <a:pt x="0" y="92"/>
                </a:cubicBezTo>
                <a:close/>
              </a:path>
            </a:pathLst>
          </a:custGeom>
          <a:solidFill>
            <a:schemeClr val="bg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4" name="Freeform 6">
            <a:extLst>
              <a:ext uri="{FF2B5EF4-FFF2-40B4-BE49-F238E27FC236}">
                <a16:creationId xmlns:a16="http://schemas.microsoft.com/office/drawing/2014/main" id="{B9F7F396-0CB6-4EBC-B2EC-16D62A247468}"/>
              </a:ext>
            </a:extLst>
          </p:cNvPr>
          <p:cNvSpPr>
            <a:spLocks/>
          </p:cNvSpPr>
          <p:nvPr/>
        </p:nvSpPr>
        <p:spPr bwMode="auto">
          <a:xfrm>
            <a:off x="5287105" y="2273730"/>
            <a:ext cx="1191754" cy="1474666"/>
          </a:xfrm>
          <a:custGeom>
            <a:avLst/>
            <a:gdLst>
              <a:gd name="T0" fmla="*/ 556 w 1130"/>
              <a:gd name="T1" fmla="*/ 0 h 1403"/>
              <a:gd name="T2" fmla="*/ 1130 w 1130"/>
              <a:gd name="T3" fmla="*/ 1403 h 1403"/>
              <a:gd name="T4" fmla="*/ 348 w 1130"/>
              <a:gd name="T5" fmla="*/ 1403 h 1403"/>
              <a:gd name="T6" fmla="*/ 0 w 1130"/>
              <a:gd name="T7" fmla="*/ 547 h 1403"/>
              <a:gd name="T8" fmla="*/ 556 w 1130"/>
              <a:gd name="T9" fmla="*/ 0 h 1403"/>
            </a:gdLst>
            <a:ahLst/>
            <a:cxnLst>
              <a:cxn ang="0">
                <a:pos x="T0" y="T1"/>
              </a:cxn>
              <a:cxn ang="0">
                <a:pos x="T2" y="T3"/>
              </a:cxn>
              <a:cxn ang="0">
                <a:pos x="T4" y="T5"/>
              </a:cxn>
              <a:cxn ang="0">
                <a:pos x="T6" y="T7"/>
              </a:cxn>
              <a:cxn ang="0">
                <a:pos x="T8" y="T9"/>
              </a:cxn>
            </a:cxnLst>
            <a:rect l="0" t="0" r="r" b="b"/>
            <a:pathLst>
              <a:path w="1130" h="1403">
                <a:moveTo>
                  <a:pt x="556" y="0"/>
                </a:moveTo>
                <a:cubicBezTo>
                  <a:pt x="924" y="375"/>
                  <a:pt x="1130" y="878"/>
                  <a:pt x="1130" y="1403"/>
                </a:cubicBezTo>
                <a:cubicBezTo>
                  <a:pt x="348" y="1403"/>
                  <a:pt x="348" y="1403"/>
                  <a:pt x="348" y="1403"/>
                </a:cubicBezTo>
                <a:cubicBezTo>
                  <a:pt x="348" y="1084"/>
                  <a:pt x="224" y="775"/>
                  <a:pt x="0" y="547"/>
                </a:cubicBezTo>
                <a:cubicBezTo>
                  <a:pt x="556" y="0"/>
                  <a:pt x="556" y="0"/>
                  <a:pt x="556" y="0"/>
                </a:cubicBezTo>
                <a:close/>
              </a:path>
            </a:pathLst>
          </a:custGeom>
          <a:solidFill>
            <a:schemeClr val="bg1"/>
          </a:solidFill>
          <a:ln w="25400">
            <a:solidFill>
              <a:schemeClr val="accent2"/>
            </a:solidFill>
          </a:ln>
        </p:spPr>
        <p:txBody>
          <a:bodyPr vert="horz" wrap="square" lIns="91440" tIns="45720" rIns="91440" bIns="45720" numCol="1" anchor="t" anchorCtr="0" compatLnSpc="1">
            <a:prstTxWarp prst="textNoShape">
              <a:avLst/>
            </a:prstTxWarp>
          </a:bodyPr>
          <a:lstStyle/>
          <a:p>
            <a:endParaRPr lang="en-US"/>
          </a:p>
        </p:txBody>
      </p:sp>
      <p:sp>
        <p:nvSpPr>
          <p:cNvPr id="5" name="Freeform 7">
            <a:extLst>
              <a:ext uri="{FF2B5EF4-FFF2-40B4-BE49-F238E27FC236}">
                <a16:creationId xmlns:a16="http://schemas.microsoft.com/office/drawing/2014/main" id="{712E4832-ABF9-4009-9E9A-6F646B50CBC0}"/>
              </a:ext>
            </a:extLst>
          </p:cNvPr>
          <p:cNvSpPr>
            <a:spLocks/>
          </p:cNvSpPr>
          <p:nvPr/>
        </p:nvSpPr>
        <p:spPr bwMode="auto">
          <a:xfrm>
            <a:off x="5280998" y="3871180"/>
            <a:ext cx="1197618" cy="1484928"/>
          </a:xfrm>
          <a:custGeom>
            <a:avLst/>
            <a:gdLst>
              <a:gd name="T0" fmla="*/ 1136 w 1136"/>
              <a:gd name="T1" fmla="*/ 0 h 1412"/>
              <a:gd name="T2" fmla="*/ 553 w 1136"/>
              <a:gd name="T3" fmla="*/ 1412 h 1412"/>
              <a:gd name="T4" fmla="*/ 0 w 1136"/>
              <a:gd name="T5" fmla="*/ 862 h 1412"/>
              <a:gd name="T6" fmla="*/ 354 w 1136"/>
              <a:gd name="T7" fmla="*/ 0 h 1412"/>
              <a:gd name="T8" fmla="*/ 1136 w 1136"/>
              <a:gd name="T9" fmla="*/ 0 h 1412"/>
            </a:gdLst>
            <a:ahLst/>
            <a:cxnLst>
              <a:cxn ang="0">
                <a:pos x="T0" y="T1"/>
              </a:cxn>
              <a:cxn ang="0">
                <a:pos x="T2" y="T3"/>
              </a:cxn>
              <a:cxn ang="0">
                <a:pos x="T4" y="T5"/>
              </a:cxn>
              <a:cxn ang="0">
                <a:pos x="T6" y="T7"/>
              </a:cxn>
              <a:cxn ang="0">
                <a:pos x="T8" y="T9"/>
              </a:cxn>
            </a:cxnLst>
            <a:rect l="0" t="0" r="r" b="b"/>
            <a:pathLst>
              <a:path w="1136" h="1412">
                <a:moveTo>
                  <a:pt x="1136" y="0"/>
                </a:moveTo>
                <a:cubicBezTo>
                  <a:pt x="1136" y="527"/>
                  <a:pt x="924" y="1038"/>
                  <a:pt x="553" y="1412"/>
                </a:cubicBezTo>
                <a:cubicBezTo>
                  <a:pt x="0" y="862"/>
                  <a:pt x="0" y="862"/>
                  <a:pt x="0" y="862"/>
                </a:cubicBezTo>
                <a:cubicBezTo>
                  <a:pt x="229" y="632"/>
                  <a:pt x="354" y="325"/>
                  <a:pt x="354" y="0"/>
                </a:cubicBezTo>
                <a:cubicBezTo>
                  <a:pt x="1136" y="0"/>
                  <a:pt x="1136" y="0"/>
                  <a:pt x="1136" y="0"/>
                </a:cubicBezTo>
                <a:close/>
              </a:path>
            </a:pathLst>
          </a:custGeom>
          <a:solidFill>
            <a:schemeClr val="bg1"/>
          </a:solidFill>
          <a:ln w="25400">
            <a:solidFill>
              <a:schemeClr val="accent3"/>
            </a:solidFill>
          </a:ln>
        </p:spPr>
        <p:txBody>
          <a:bodyPr vert="horz" wrap="square" lIns="91440" tIns="45720" rIns="91440" bIns="45720" numCol="1" anchor="t" anchorCtr="0" compatLnSpc="1">
            <a:prstTxWarp prst="textNoShape">
              <a:avLst/>
            </a:prstTxWarp>
          </a:bodyPr>
          <a:lstStyle/>
          <a:p>
            <a:endParaRPr lang="en-US"/>
          </a:p>
        </p:txBody>
      </p:sp>
      <p:sp>
        <p:nvSpPr>
          <p:cNvPr id="6" name="Freeform 8">
            <a:extLst>
              <a:ext uri="{FF2B5EF4-FFF2-40B4-BE49-F238E27FC236}">
                <a16:creationId xmlns:a16="http://schemas.microsoft.com/office/drawing/2014/main" id="{43C9ACB2-2C24-4BC8-9906-76D8AD22428B}"/>
              </a:ext>
            </a:extLst>
          </p:cNvPr>
          <p:cNvSpPr>
            <a:spLocks/>
          </p:cNvSpPr>
          <p:nvPr/>
        </p:nvSpPr>
        <p:spPr bwMode="auto">
          <a:xfrm>
            <a:off x="4301339" y="4842045"/>
            <a:ext cx="1499588" cy="1200548"/>
          </a:xfrm>
          <a:custGeom>
            <a:avLst/>
            <a:gdLst>
              <a:gd name="T0" fmla="*/ 1422 w 1422"/>
              <a:gd name="T1" fmla="*/ 550 h 1142"/>
              <a:gd name="T2" fmla="*/ 1 w 1422"/>
              <a:gd name="T3" fmla="*/ 1142 h 1142"/>
              <a:gd name="T4" fmla="*/ 0 w 1422"/>
              <a:gd name="T5" fmla="*/ 360 h 1142"/>
              <a:gd name="T6" fmla="*/ 869 w 1422"/>
              <a:gd name="T7" fmla="*/ 0 h 1142"/>
              <a:gd name="T8" fmla="*/ 1422 w 1422"/>
              <a:gd name="T9" fmla="*/ 550 h 1142"/>
            </a:gdLst>
            <a:ahLst/>
            <a:cxnLst>
              <a:cxn ang="0">
                <a:pos x="T0" y="T1"/>
              </a:cxn>
              <a:cxn ang="0">
                <a:pos x="T2" y="T3"/>
              </a:cxn>
              <a:cxn ang="0">
                <a:pos x="T4" y="T5"/>
              </a:cxn>
              <a:cxn ang="0">
                <a:pos x="T6" y="T7"/>
              </a:cxn>
              <a:cxn ang="0">
                <a:pos x="T8" y="T9"/>
              </a:cxn>
            </a:cxnLst>
            <a:rect l="0" t="0" r="r" b="b"/>
            <a:pathLst>
              <a:path w="1422" h="1142">
                <a:moveTo>
                  <a:pt x="1422" y="550"/>
                </a:moveTo>
                <a:cubicBezTo>
                  <a:pt x="1046" y="928"/>
                  <a:pt x="534" y="1142"/>
                  <a:pt x="1" y="1142"/>
                </a:cubicBezTo>
                <a:cubicBezTo>
                  <a:pt x="0" y="360"/>
                  <a:pt x="0" y="360"/>
                  <a:pt x="0" y="360"/>
                </a:cubicBezTo>
                <a:cubicBezTo>
                  <a:pt x="327" y="360"/>
                  <a:pt x="638" y="232"/>
                  <a:pt x="869" y="0"/>
                </a:cubicBezTo>
                <a:cubicBezTo>
                  <a:pt x="1422" y="550"/>
                  <a:pt x="1422" y="550"/>
                  <a:pt x="1422" y="550"/>
                </a:cubicBezTo>
                <a:close/>
              </a:path>
            </a:pathLst>
          </a:custGeom>
          <a:solidFill>
            <a:schemeClr val="bg1"/>
          </a:solidFill>
          <a:ln w="25400">
            <a:solidFill>
              <a:schemeClr val="accent4"/>
            </a:solidFill>
          </a:ln>
        </p:spPr>
        <p:txBody>
          <a:bodyPr vert="horz" wrap="square" lIns="91440" tIns="45720" rIns="91440" bIns="45720" numCol="1" anchor="t" anchorCtr="0" compatLnSpc="1">
            <a:prstTxWarp prst="textNoShape">
              <a:avLst/>
            </a:prstTxWarp>
          </a:bodyPr>
          <a:lstStyle/>
          <a:p>
            <a:endParaRPr lang="en-US"/>
          </a:p>
        </p:txBody>
      </p:sp>
      <p:sp>
        <p:nvSpPr>
          <p:cNvPr id="7" name="Freeform 9">
            <a:extLst>
              <a:ext uri="{FF2B5EF4-FFF2-40B4-BE49-F238E27FC236}">
                <a16:creationId xmlns:a16="http://schemas.microsoft.com/office/drawing/2014/main" id="{190BBF2D-95F6-4B14-AEB4-34B710982A69}"/>
              </a:ext>
            </a:extLst>
          </p:cNvPr>
          <p:cNvSpPr>
            <a:spLocks/>
          </p:cNvSpPr>
          <p:nvPr/>
        </p:nvSpPr>
        <p:spPr bwMode="auto">
          <a:xfrm>
            <a:off x="2680440" y="4842045"/>
            <a:ext cx="1498122" cy="1200548"/>
          </a:xfrm>
          <a:custGeom>
            <a:avLst/>
            <a:gdLst>
              <a:gd name="T0" fmla="*/ 1421 w 1421"/>
              <a:gd name="T1" fmla="*/ 1142 h 1142"/>
              <a:gd name="T2" fmla="*/ 0 w 1421"/>
              <a:gd name="T3" fmla="*/ 550 h 1142"/>
              <a:gd name="T4" fmla="*/ 553 w 1421"/>
              <a:gd name="T5" fmla="*/ 0 h 1142"/>
              <a:gd name="T6" fmla="*/ 1421 w 1421"/>
              <a:gd name="T7" fmla="*/ 360 h 1142"/>
              <a:gd name="T8" fmla="*/ 1421 w 1421"/>
              <a:gd name="T9" fmla="*/ 1142 h 1142"/>
            </a:gdLst>
            <a:ahLst/>
            <a:cxnLst>
              <a:cxn ang="0">
                <a:pos x="T0" y="T1"/>
              </a:cxn>
              <a:cxn ang="0">
                <a:pos x="T2" y="T3"/>
              </a:cxn>
              <a:cxn ang="0">
                <a:pos x="T4" y="T5"/>
              </a:cxn>
              <a:cxn ang="0">
                <a:pos x="T6" y="T7"/>
              </a:cxn>
              <a:cxn ang="0">
                <a:pos x="T8" y="T9"/>
              </a:cxn>
            </a:cxnLst>
            <a:rect l="0" t="0" r="r" b="b"/>
            <a:pathLst>
              <a:path w="1421" h="1142">
                <a:moveTo>
                  <a:pt x="1421" y="1142"/>
                </a:moveTo>
                <a:cubicBezTo>
                  <a:pt x="888" y="1142"/>
                  <a:pt x="376" y="928"/>
                  <a:pt x="0" y="550"/>
                </a:cubicBezTo>
                <a:cubicBezTo>
                  <a:pt x="553" y="0"/>
                  <a:pt x="553" y="0"/>
                  <a:pt x="553" y="0"/>
                </a:cubicBezTo>
                <a:cubicBezTo>
                  <a:pt x="783" y="232"/>
                  <a:pt x="1095" y="360"/>
                  <a:pt x="1421" y="360"/>
                </a:cubicBezTo>
                <a:cubicBezTo>
                  <a:pt x="1421" y="1142"/>
                  <a:pt x="1421" y="1142"/>
                  <a:pt x="1421" y="1142"/>
                </a:cubicBezTo>
                <a:close/>
              </a:path>
            </a:pathLst>
          </a:custGeom>
          <a:solidFill>
            <a:schemeClr val="bg1"/>
          </a:solidFill>
          <a:ln w="25400">
            <a:solidFill>
              <a:schemeClr val="accent5"/>
            </a:solidFill>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C66F0D0F-16F3-49A6-8032-3D849A330247}"/>
              </a:ext>
            </a:extLst>
          </p:cNvPr>
          <p:cNvSpPr>
            <a:spLocks/>
          </p:cNvSpPr>
          <p:nvPr/>
        </p:nvSpPr>
        <p:spPr bwMode="auto">
          <a:xfrm>
            <a:off x="1782969" y="3107838"/>
            <a:ext cx="1408702" cy="2217862"/>
          </a:xfrm>
          <a:custGeom>
            <a:avLst/>
            <a:gdLst>
              <a:gd name="T0" fmla="*/ 201 w 1337"/>
              <a:gd name="T1" fmla="*/ 644 h 2109"/>
              <a:gd name="T2" fmla="*/ 0 w 1337"/>
              <a:gd name="T3" fmla="*/ 745 h 2109"/>
              <a:gd name="T4" fmla="*/ 0 w 1337"/>
              <a:gd name="T5" fmla="*/ 297 h 2109"/>
              <a:gd name="T6" fmla="*/ 596 w 1337"/>
              <a:gd name="T7" fmla="*/ 0 h 2109"/>
              <a:gd name="T8" fmla="*/ 1191 w 1337"/>
              <a:gd name="T9" fmla="*/ 297 h 2109"/>
              <a:gd name="T10" fmla="*/ 1190 w 1337"/>
              <a:gd name="T11" fmla="*/ 745 h 2109"/>
              <a:gd name="T12" fmla="*/ 984 w 1337"/>
              <a:gd name="T13" fmla="*/ 641 h 2109"/>
              <a:gd name="T14" fmla="*/ 1337 w 1337"/>
              <a:gd name="T15" fmla="*/ 1559 h 2109"/>
              <a:gd name="T16" fmla="*/ 784 w 1337"/>
              <a:gd name="T17" fmla="*/ 2109 h 2109"/>
              <a:gd name="T18" fmla="*/ 201 w 1337"/>
              <a:gd name="T19" fmla="*/ 644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7" h="2109">
                <a:moveTo>
                  <a:pt x="201" y="644"/>
                </a:moveTo>
                <a:cubicBezTo>
                  <a:pt x="0" y="745"/>
                  <a:pt x="0" y="745"/>
                  <a:pt x="0" y="745"/>
                </a:cubicBezTo>
                <a:cubicBezTo>
                  <a:pt x="0" y="297"/>
                  <a:pt x="0" y="297"/>
                  <a:pt x="0" y="297"/>
                </a:cubicBezTo>
                <a:cubicBezTo>
                  <a:pt x="596" y="0"/>
                  <a:pt x="596" y="0"/>
                  <a:pt x="596" y="0"/>
                </a:cubicBezTo>
                <a:cubicBezTo>
                  <a:pt x="1191" y="297"/>
                  <a:pt x="1191" y="297"/>
                  <a:pt x="1191" y="297"/>
                </a:cubicBezTo>
                <a:cubicBezTo>
                  <a:pt x="1190" y="745"/>
                  <a:pt x="1190" y="745"/>
                  <a:pt x="1190" y="745"/>
                </a:cubicBezTo>
                <a:cubicBezTo>
                  <a:pt x="984" y="641"/>
                  <a:pt x="984" y="641"/>
                  <a:pt x="984" y="641"/>
                </a:cubicBezTo>
                <a:cubicBezTo>
                  <a:pt x="969" y="987"/>
                  <a:pt x="1093" y="1314"/>
                  <a:pt x="1337" y="1559"/>
                </a:cubicBezTo>
                <a:cubicBezTo>
                  <a:pt x="784" y="2109"/>
                  <a:pt x="784" y="2109"/>
                  <a:pt x="784" y="2109"/>
                </a:cubicBezTo>
                <a:cubicBezTo>
                  <a:pt x="401" y="1724"/>
                  <a:pt x="186" y="1188"/>
                  <a:pt x="201" y="644"/>
                </a:cubicBezTo>
                <a:close/>
              </a:path>
            </a:pathLst>
          </a:custGeom>
          <a:solidFill>
            <a:schemeClr val="bg1"/>
          </a:solidFill>
          <a:ln w="25400">
            <a:solidFill>
              <a:schemeClr val="accent6"/>
            </a:solidFill>
          </a:ln>
        </p:spPr>
        <p:txBody>
          <a:bodyPr vert="horz" wrap="square" lIns="91440" tIns="45720" rIns="91440" bIns="45720" numCol="1" anchor="t" anchorCtr="0" compatLnSpc="1">
            <a:prstTxWarp prst="textNoShape">
              <a:avLst/>
            </a:prstTxWarp>
          </a:bodyPr>
          <a:lstStyle/>
          <a:p>
            <a:endParaRPr lang="en-US"/>
          </a:p>
        </p:txBody>
      </p:sp>
      <p:sp>
        <p:nvSpPr>
          <p:cNvPr id="9" name="Oval 51">
            <a:extLst>
              <a:ext uri="{FF2B5EF4-FFF2-40B4-BE49-F238E27FC236}">
                <a16:creationId xmlns:a16="http://schemas.microsoft.com/office/drawing/2014/main" id="{24573DF8-B0FA-4D3F-9B09-20747303409E}"/>
              </a:ext>
            </a:extLst>
          </p:cNvPr>
          <p:cNvSpPr>
            <a:spLocks noChangeArrowheads="1"/>
          </p:cNvSpPr>
          <p:nvPr/>
        </p:nvSpPr>
        <p:spPr bwMode="auto">
          <a:xfrm>
            <a:off x="2399213" y="1434675"/>
            <a:ext cx="1639888" cy="1636713"/>
          </a:xfrm>
          <a:prstGeom prst="ellipse">
            <a:avLst/>
          </a:prstGeom>
          <a:gradFill>
            <a:gsLst>
              <a:gs pos="0">
                <a:schemeClr val="accent1"/>
              </a:gs>
              <a:gs pos="100000">
                <a:schemeClr val="accent2"/>
              </a:gs>
            </a:gsLst>
            <a:lin ang="4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2">
            <a:extLst>
              <a:ext uri="{FF2B5EF4-FFF2-40B4-BE49-F238E27FC236}">
                <a16:creationId xmlns:a16="http://schemas.microsoft.com/office/drawing/2014/main" id="{6D5FD496-DCCD-43B4-910E-3112BE88BFF3}"/>
              </a:ext>
            </a:extLst>
          </p:cNvPr>
          <p:cNvSpPr>
            <a:spLocks/>
          </p:cNvSpPr>
          <p:nvPr/>
        </p:nvSpPr>
        <p:spPr bwMode="auto">
          <a:xfrm>
            <a:off x="2570663" y="1606125"/>
            <a:ext cx="1350963" cy="1293813"/>
          </a:xfrm>
          <a:custGeom>
            <a:avLst/>
            <a:gdLst>
              <a:gd name="T0" fmla="*/ 568 w 1183"/>
              <a:gd name="T1" fmla="*/ 1136 h 1136"/>
              <a:gd name="T2" fmla="*/ 0 w 1183"/>
              <a:gd name="T3" fmla="*/ 568 h 1136"/>
              <a:gd name="T4" fmla="*/ 568 w 1183"/>
              <a:gd name="T5" fmla="*/ 0 h 1136"/>
              <a:gd name="T6" fmla="*/ 1136 w 1183"/>
              <a:gd name="T7" fmla="*/ 553 h 1136"/>
              <a:gd name="T8" fmla="*/ 1183 w 1183"/>
              <a:gd name="T9" fmla="*/ 505 h 1136"/>
              <a:gd name="T10" fmla="*/ 1183 w 1183"/>
              <a:gd name="T11" fmla="*/ 568 h 1136"/>
              <a:gd name="T12" fmla="*/ 1121 w 1183"/>
              <a:gd name="T13" fmla="*/ 631 h 1136"/>
              <a:gd name="T14" fmla="*/ 1058 w 1183"/>
              <a:gd name="T15" fmla="*/ 568 h 1136"/>
              <a:gd name="T16" fmla="*/ 1058 w 1183"/>
              <a:gd name="T17" fmla="*/ 505 h 1136"/>
              <a:gd name="T18" fmla="*/ 1105 w 1183"/>
              <a:gd name="T19" fmla="*/ 552 h 1136"/>
              <a:gd name="T20" fmla="*/ 568 w 1183"/>
              <a:gd name="T21" fmla="*/ 31 h 1136"/>
              <a:gd name="T22" fmla="*/ 31 w 1183"/>
              <a:gd name="T23" fmla="*/ 568 h 1136"/>
              <a:gd name="T24" fmla="*/ 568 w 1183"/>
              <a:gd name="T25" fmla="*/ 1105 h 1136"/>
              <a:gd name="T26" fmla="*/ 568 w 1183"/>
              <a:gd name="T27"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3" h="1136">
                <a:moveTo>
                  <a:pt x="568" y="1136"/>
                </a:moveTo>
                <a:cubicBezTo>
                  <a:pt x="254" y="1136"/>
                  <a:pt x="0" y="882"/>
                  <a:pt x="0" y="568"/>
                </a:cubicBezTo>
                <a:cubicBezTo>
                  <a:pt x="0" y="254"/>
                  <a:pt x="254" y="0"/>
                  <a:pt x="568" y="0"/>
                </a:cubicBezTo>
                <a:cubicBezTo>
                  <a:pt x="876" y="0"/>
                  <a:pt x="1127" y="245"/>
                  <a:pt x="1136" y="553"/>
                </a:cubicBezTo>
                <a:cubicBezTo>
                  <a:pt x="1183" y="505"/>
                  <a:pt x="1183" y="505"/>
                  <a:pt x="1183" y="505"/>
                </a:cubicBezTo>
                <a:cubicBezTo>
                  <a:pt x="1183" y="568"/>
                  <a:pt x="1183" y="568"/>
                  <a:pt x="1183" y="568"/>
                </a:cubicBezTo>
                <a:cubicBezTo>
                  <a:pt x="1121" y="631"/>
                  <a:pt x="1121" y="631"/>
                  <a:pt x="1121" y="631"/>
                </a:cubicBezTo>
                <a:cubicBezTo>
                  <a:pt x="1058" y="568"/>
                  <a:pt x="1058" y="568"/>
                  <a:pt x="1058" y="568"/>
                </a:cubicBezTo>
                <a:cubicBezTo>
                  <a:pt x="1058" y="505"/>
                  <a:pt x="1058" y="505"/>
                  <a:pt x="1058" y="505"/>
                </a:cubicBezTo>
                <a:cubicBezTo>
                  <a:pt x="1105" y="552"/>
                  <a:pt x="1105" y="552"/>
                  <a:pt x="1105" y="552"/>
                </a:cubicBezTo>
                <a:cubicBezTo>
                  <a:pt x="1096" y="263"/>
                  <a:pt x="859" y="31"/>
                  <a:pt x="568" y="31"/>
                </a:cubicBezTo>
                <a:cubicBezTo>
                  <a:pt x="272" y="31"/>
                  <a:pt x="31" y="271"/>
                  <a:pt x="31" y="568"/>
                </a:cubicBezTo>
                <a:cubicBezTo>
                  <a:pt x="31" y="864"/>
                  <a:pt x="272" y="1105"/>
                  <a:pt x="568" y="1105"/>
                </a:cubicBezTo>
                <a:cubicBezTo>
                  <a:pt x="568" y="1136"/>
                  <a:pt x="568" y="1136"/>
                  <a:pt x="568" y="1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59">
            <a:extLst>
              <a:ext uri="{FF2B5EF4-FFF2-40B4-BE49-F238E27FC236}">
                <a16:creationId xmlns:a16="http://schemas.microsoft.com/office/drawing/2014/main" id="{CE634452-CB8D-4A04-905B-CE96861CC706}"/>
              </a:ext>
            </a:extLst>
          </p:cNvPr>
          <p:cNvSpPr>
            <a:spLocks/>
          </p:cNvSpPr>
          <p:nvPr/>
        </p:nvSpPr>
        <p:spPr bwMode="auto">
          <a:xfrm>
            <a:off x="3102476" y="1885524"/>
            <a:ext cx="230188" cy="274638"/>
          </a:xfrm>
          <a:custGeom>
            <a:avLst/>
            <a:gdLst>
              <a:gd name="T0" fmla="*/ 191 w 201"/>
              <a:gd name="T1" fmla="*/ 108 h 240"/>
              <a:gd name="T2" fmla="*/ 186 w 201"/>
              <a:gd name="T3" fmla="*/ 108 h 240"/>
              <a:gd name="T4" fmla="*/ 187 w 201"/>
              <a:gd name="T5" fmla="*/ 84 h 240"/>
              <a:gd name="T6" fmla="*/ 101 w 201"/>
              <a:gd name="T7" fmla="*/ 0 h 240"/>
              <a:gd name="T8" fmla="*/ 14 w 201"/>
              <a:gd name="T9" fmla="*/ 84 h 240"/>
              <a:gd name="T10" fmla="*/ 15 w 201"/>
              <a:gd name="T11" fmla="*/ 108 h 240"/>
              <a:gd name="T12" fmla="*/ 11 w 201"/>
              <a:gd name="T13" fmla="*/ 108 h 240"/>
              <a:gd name="T14" fmla="*/ 5 w 201"/>
              <a:gd name="T15" fmla="*/ 136 h 240"/>
              <a:gd name="T16" fmla="*/ 23 w 201"/>
              <a:gd name="T17" fmla="*/ 156 h 240"/>
              <a:gd name="T18" fmla="*/ 100 w 201"/>
              <a:gd name="T19" fmla="*/ 238 h 240"/>
              <a:gd name="T20" fmla="*/ 101 w 201"/>
              <a:gd name="T21" fmla="*/ 238 h 240"/>
              <a:gd name="T22" fmla="*/ 101 w 201"/>
              <a:gd name="T23" fmla="*/ 238 h 240"/>
              <a:gd name="T24" fmla="*/ 178 w 201"/>
              <a:gd name="T25" fmla="*/ 156 h 240"/>
              <a:gd name="T26" fmla="*/ 197 w 201"/>
              <a:gd name="T27" fmla="*/ 136 h 240"/>
              <a:gd name="T28" fmla="*/ 191 w 201"/>
              <a:gd name="T29" fmla="*/ 10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1" h="240">
                <a:moveTo>
                  <a:pt x="191" y="108"/>
                </a:moveTo>
                <a:cubicBezTo>
                  <a:pt x="189" y="108"/>
                  <a:pt x="188" y="108"/>
                  <a:pt x="186" y="108"/>
                </a:cubicBezTo>
                <a:cubicBezTo>
                  <a:pt x="187" y="103"/>
                  <a:pt x="187" y="88"/>
                  <a:pt x="187" y="84"/>
                </a:cubicBezTo>
                <a:cubicBezTo>
                  <a:pt x="189" y="34"/>
                  <a:pt x="149" y="0"/>
                  <a:pt x="101" y="0"/>
                </a:cubicBezTo>
                <a:cubicBezTo>
                  <a:pt x="53" y="0"/>
                  <a:pt x="13" y="34"/>
                  <a:pt x="14" y="84"/>
                </a:cubicBezTo>
                <a:cubicBezTo>
                  <a:pt x="14" y="88"/>
                  <a:pt x="14" y="103"/>
                  <a:pt x="15" y="108"/>
                </a:cubicBezTo>
                <a:cubicBezTo>
                  <a:pt x="13" y="108"/>
                  <a:pt x="12" y="108"/>
                  <a:pt x="11" y="108"/>
                </a:cubicBezTo>
                <a:cubicBezTo>
                  <a:pt x="3" y="111"/>
                  <a:pt x="0" y="124"/>
                  <a:pt x="5" y="136"/>
                </a:cubicBezTo>
                <a:cubicBezTo>
                  <a:pt x="8" y="148"/>
                  <a:pt x="16" y="155"/>
                  <a:pt x="23" y="156"/>
                </a:cubicBezTo>
                <a:cubicBezTo>
                  <a:pt x="31" y="240"/>
                  <a:pt x="100" y="238"/>
                  <a:pt x="100" y="238"/>
                </a:cubicBezTo>
                <a:cubicBezTo>
                  <a:pt x="101" y="238"/>
                  <a:pt x="101" y="238"/>
                  <a:pt x="101" y="238"/>
                </a:cubicBezTo>
                <a:cubicBezTo>
                  <a:pt x="101" y="238"/>
                  <a:pt x="101" y="238"/>
                  <a:pt x="101" y="238"/>
                </a:cubicBezTo>
                <a:cubicBezTo>
                  <a:pt x="101" y="238"/>
                  <a:pt x="171" y="240"/>
                  <a:pt x="178" y="156"/>
                </a:cubicBezTo>
                <a:cubicBezTo>
                  <a:pt x="185" y="155"/>
                  <a:pt x="193" y="148"/>
                  <a:pt x="197" y="136"/>
                </a:cubicBezTo>
                <a:cubicBezTo>
                  <a:pt x="201" y="124"/>
                  <a:pt x="198" y="111"/>
                  <a:pt x="191" y="1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60">
            <a:extLst>
              <a:ext uri="{FF2B5EF4-FFF2-40B4-BE49-F238E27FC236}">
                <a16:creationId xmlns:a16="http://schemas.microsoft.com/office/drawing/2014/main" id="{00174B91-31C1-4F72-B444-61326D34E031}"/>
              </a:ext>
            </a:extLst>
          </p:cNvPr>
          <p:cNvSpPr>
            <a:spLocks noEditPoints="1"/>
          </p:cNvSpPr>
          <p:nvPr/>
        </p:nvSpPr>
        <p:spPr bwMode="auto">
          <a:xfrm>
            <a:off x="2991351" y="2160162"/>
            <a:ext cx="506413" cy="374650"/>
          </a:xfrm>
          <a:custGeom>
            <a:avLst/>
            <a:gdLst>
              <a:gd name="T0" fmla="*/ 401 w 443"/>
              <a:gd name="T1" fmla="*/ 287 h 329"/>
              <a:gd name="T2" fmla="*/ 323 w 443"/>
              <a:gd name="T3" fmla="*/ 319 h 329"/>
              <a:gd name="T4" fmla="*/ 245 w 443"/>
              <a:gd name="T5" fmla="*/ 287 h 329"/>
              <a:gd name="T6" fmla="*/ 213 w 443"/>
              <a:gd name="T7" fmla="*/ 209 h 329"/>
              <a:gd name="T8" fmla="*/ 245 w 443"/>
              <a:gd name="T9" fmla="*/ 131 h 329"/>
              <a:gd name="T10" fmla="*/ 323 w 443"/>
              <a:gd name="T11" fmla="*/ 99 h 329"/>
              <a:gd name="T12" fmla="*/ 401 w 443"/>
              <a:gd name="T13" fmla="*/ 131 h 329"/>
              <a:gd name="T14" fmla="*/ 433 w 443"/>
              <a:gd name="T15" fmla="*/ 209 h 329"/>
              <a:gd name="T16" fmla="*/ 401 w 443"/>
              <a:gd name="T17" fmla="*/ 287 h 329"/>
              <a:gd name="T18" fmla="*/ 395 w 443"/>
              <a:gd name="T19" fmla="*/ 114 h 329"/>
              <a:gd name="T20" fmla="*/ 283 w 443"/>
              <a:gd name="T21" fmla="*/ 0 h 329"/>
              <a:gd name="T22" fmla="*/ 244 w 443"/>
              <a:gd name="T23" fmla="*/ 39 h 329"/>
              <a:gd name="T24" fmla="*/ 227 w 443"/>
              <a:gd name="T25" fmla="*/ 39 h 329"/>
              <a:gd name="T26" fmla="*/ 197 w 443"/>
              <a:gd name="T27" fmla="*/ 9 h 329"/>
              <a:gd name="T28" fmla="*/ 197 w 443"/>
              <a:gd name="T29" fmla="*/ 9 h 329"/>
              <a:gd name="T30" fmla="*/ 197 w 443"/>
              <a:gd name="T31" fmla="*/ 9 h 329"/>
              <a:gd name="T32" fmla="*/ 167 w 443"/>
              <a:gd name="T33" fmla="*/ 39 h 329"/>
              <a:gd name="T34" fmla="*/ 150 w 443"/>
              <a:gd name="T35" fmla="*/ 39 h 329"/>
              <a:gd name="T36" fmla="*/ 112 w 443"/>
              <a:gd name="T37" fmla="*/ 0 h 329"/>
              <a:gd name="T38" fmla="*/ 0 w 443"/>
              <a:gd name="T39" fmla="*/ 119 h 329"/>
              <a:gd name="T40" fmla="*/ 0 w 443"/>
              <a:gd name="T41" fmla="*/ 268 h 329"/>
              <a:gd name="T42" fmla="*/ 67 w 443"/>
              <a:gd name="T43" fmla="*/ 303 h 329"/>
              <a:gd name="T44" fmla="*/ 67 w 443"/>
              <a:gd name="T45" fmla="*/ 150 h 329"/>
              <a:gd name="T46" fmla="*/ 77 w 443"/>
              <a:gd name="T47" fmla="*/ 110 h 329"/>
              <a:gd name="T48" fmla="*/ 77 w 443"/>
              <a:gd name="T49" fmla="*/ 306 h 329"/>
              <a:gd name="T50" fmla="*/ 198 w 443"/>
              <a:gd name="T51" fmla="*/ 327 h 329"/>
              <a:gd name="T52" fmla="*/ 275 w 443"/>
              <a:gd name="T53" fmla="*/ 319 h 329"/>
              <a:gd name="T54" fmla="*/ 275 w 443"/>
              <a:gd name="T55" fmla="*/ 319 h 329"/>
              <a:gd name="T56" fmla="*/ 323 w 443"/>
              <a:gd name="T57" fmla="*/ 329 h 329"/>
              <a:gd name="T58" fmla="*/ 443 w 443"/>
              <a:gd name="T59" fmla="*/ 209 h 329"/>
              <a:gd name="T60" fmla="*/ 395 w 443"/>
              <a:gd name="T61" fmla="*/ 11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3" h="329">
                <a:moveTo>
                  <a:pt x="401" y="287"/>
                </a:moveTo>
                <a:cubicBezTo>
                  <a:pt x="380" y="307"/>
                  <a:pt x="352" y="319"/>
                  <a:pt x="323" y="319"/>
                </a:cubicBezTo>
                <a:cubicBezTo>
                  <a:pt x="294" y="319"/>
                  <a:pt x="266" y="307"/>
                  <a:pt x="245" y="287"/>
                </a:cubicBezTo>
                <a:cubicBezTo>
                  <a:pt x="225" y="266"/>
                  <a:pt x="213" y="238"/>
                  <a:pt x="213" y="209"/>
                </a:cubicBezTo>
                <a:cubicBezTo>
                  <a:pt x="213" y="180"/>
                  <a:pt x="225" y="152"/>
                  <a:pt x="245" y="131"/>
                </a:cubicBezTo>
                <a:cubicBezTo>
                  <a:pt x="266" y="111"/>
                  <a:pt x="294" y="99"/>
                  <a:pt x="323" y="99"/>
                </a:cubicBezTo>
                <a:cubicBezTo>
                  <a:pt x="352" y="99"/>
                  <a:pt x="380" y="111"/>
                  <a:pt x="401" y="131"/>
                </a:cubicBezTo>
                <a:cubicBezTo>
                  <a:pt x="421" y="152"/>
                  <a:pt x="433" y="180"/>
                  <a:pt x="433" y="209"/>
                </a:cubicBezTo>
                <a:cubicBezTo>
                  <a:pt x="433" y="238"/>
                  <a:pt x="421" y="266"/>
                  <a:pt x="401" y="287"/>
                </a:cubicBezTo>
                <a:close/>
                <a:moveTo>
                  <a:pt x="395" y="114"/>
                </a:moveTo>
                <a:cubicBezTo>
                  <a:pt x="392" y="53"/>
                  <a:pt x="343" y="3"/>
                  <a:pt x="283" y="0"/>
                </a:cubicBezTo>
                <a:cubicBezTo>
                  <a:pt x="244" y="39"/>
                  <a:pt x="244" y="39"/>
                  <a:pt x="244" y="39"/>
                </a:cubicBezTo>
                <a:cubicBezTo>
                  <a:pt x="239" y="44"/>
                  <a:pt x="232" y="44"/>
                  <a:pt x="227" y="39"/>
                </a:cubicBezTo>
                <a:cubicBezTo>
                  <a:pt x="197" y="9"/>
                  <a:pt x="197" y="9"/>
                  <a:pt x="197" y="9"/>
                </a:cubicBezTo>
                <a:cubicBezTo>
                  <a:pt x="197" y="9"/>
                  <a:pt x="197" y="9"/>
                  <a:pt x="197" y="9"/>
                </a:cubicBezTo>
                <a:cubicBezTo>
                  <a:pt x="197" y="9"/>
                  <a:pt x="197" y="9"/>
                  <a:pt x="197" y="9"/>
                </a:cubicBezTo>
                <a:cubicBezTo>
                  <a:pt x="167" y="39"/>
                  <a:pt x="167" y="39"/>
                  <a:pt x="167" y="39"/>
                </a:cubicBezTo>
                <a:cubicBezTo>
                  <a:pt x="163" y="44"/>
                  <a:pt x="155" y="44"/>
                  <a:pt x="150" y="39"/>
                </a:cubicBezTo>
                <a:cubicBezTo>
                  <a:pt x="112" y="0"/>
                  <a:pt x="112" y="0"/>
                  <a:pt x="112" y="0"/>
                </a:cubicBezTo>
                <a:cubicBezTo>
                  <a:pt x="50" y="4"/>
                  <a:pt x="0" y="56"/>
                  <a:pt x="0" y="119"/>
                </a:cubicBezTo>
                <a:cubicBezTo>
                  <a:pt x="0" y="268"/>
                  <a:pt x="0" y="268"/>
                  <a:pt x="0" y="268"/>
                </a:cubicBezTo>
                <a:cubicBezTo>
                  <a:pt x="21" y="282"/>
                  <a:pt x="43" y="294"/>
                  <a:pt x="67" y="303"/>
                </a:cubicBezTo>
                <a:cubicBezTo>
                  <a:pt x="67" y="150"/>
                  <a:pt x="67" y="150"/>
                  <a:pt x="67" y="150"/>
                </a:cubicBezTo>
                <a:cubicBezTo>
                  <a:pt x="67" y="133"/>
                  <a:pt x="70" y="120"/>
                  <a:pt x="77" y="110"/>
                </a:cubicBezTo>
                <a:cubicBezTo>
                  <a:pt x="77" y="110"/>
                  <a:pt x="77" y="192"/>
                  <a:pt x="77" y="306"/>
                </a:cubicBezTo>
                <a:cubicBezTo>
                  <a:pt x="114" y="320"/>
                  <a:pt x="155" y="327"/>
                  <a:pt x="198" y="327"/>
                </a:cubicBezTo>
                <a:cubicBezTo>
                  <a:pt x="224" y="327"/>
                  <a:pt x="250" y="324"/>
                  <a:pt x="275" y="319"/>
                </a:cubicBezTo>
                <a:cubicBezTo>
                  <a:pt x="275" y="319"/>
                  <a:pt x="275" y="319"/>
                  <a:pt x="275" y="319"/>
                </a:cubicBezTo>
                <a:cubicBezTo>
                  <a:pt x="290" y="325"/>
                  <a:pt x="306" y="329"/>
                  <a:pt x="323" y="329"/>
                </a:cubicBezTo>
                <a:cubicBezTo>
                  <a:pt x="389" y="329"/>
                  <a:pt x="443" y="275"/>
                  <a:pt x="443" y="209"/>
                </a:cubicBezTo>
                <a:cubicBezTo>
                  <a:pt x="443" y="170"/>
                  <a:pt x="424" y="136"/>
                  <a:pt x="395" y="1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1">
            <a:extLst>
              <a:ext uri="{FF2B5EF4-FFF2-40B4-BE49-F238E27FC236}">
                <a16:creationId xmlns:a16="http://schemas.microsoft.com/office/drawing/2014/main" id="{C1A3A21B-8A28-4E39-A17F-5683FA15E1A5}"/>
              </a:ext>
            </a:extLst>
          </p:cNvPr>
          <p:cNvSpPr>
            <a:spLocks/>
          </p:cNvSpPr>
          <p:nvPr/>
        </p:nvSpPr>
        <p:spPr bwMode="auto">
          <a:xfrm>
            <a:off x="3315201" y="2312562"/>
            <a:ext cx="90488" cy="171450"/>
          </a:xfrm>
          <a:custGeom>
            <a:avLst/>
            <a:gdLst>
              <a:gd name="T0" fmla="*/ 74 w 80"/>
              <a:gd name="T1" fmla="*/ 82 h 150"/>
              <a:gd name="T2" fmla="*/ 50 w 80"/>
              <a:gd name="T3" fmla="*/ 66 h 150"/>
              <a:gd name="T4" fmla="*/ 48 w 80"/>
              <a:gd name="T5" fmla="*/ 65 h 150"/>
              <a:gd name="T6" fmla="*/ 34 w 80"/>
              <a:gd name="T7" fmla="*/ 57 h 150"/>
              <a:gd name="T8" fmla="*/ 29 w 80"/>
              <a:gd name="T9" fmla="*/ 53 h 150"/>
              <a:gd name="T10" fmla="*/ 28 w 80"/>
              <a:gd name="T11" fmla="*/ 52 h 150"/>
              <a:gd name="T12" fmla="*/ 27 w 80"/>
              <a:gd name="T13" fmla="*/ 46 h 150"/>
              <a:gd name="T14" fmla="*/ 29 w 80"/>
              <a:gd name="T15" fmla="*/ 39 h 150"/>
              <a:gd name="T16" fmla="*/ 31 w 80"/>
              <a:gd name="T17" fmla="*/ 37 h 150"/>
              <a:gd name="T18" fmla="*/ 42 w 80"/>
              <a:gd name="T19" fmla="*/ 34 h 150"/>
              <a:gd name="T20" fmla="*/ 48 w 80"/>
              <a:gd name="T21" fmla="*/ 34 h 150"/>
              <a:gd name="T22" fmla="*/ 55 w 80"/>
              <a:gd name="T23" fmla="*/ 35 h 150"/>
              <a:gd name="T24" fmla="*/ 71 w 80"/>
              <a:gd name="T25" fmla="*/ 41 h 150"/>
              <a:gd name="T26" fmla="*/ 79 w 80"/>
              <a:gd name="T27" fmla="*/ 21 h 150"/>
              <a:gd name="T28" fmla="*/ 61 w 80"/>
              <a:gd name="T29" fmla="*/ 14 h 150"/>
              <a:gd name="T30" fmla="*/ 48 w 80"/>
              <a:gd name="T31" fmla="*/ 12 h 150"/>
              <a:gd name="T32" fmla="*/ 48 w 80"/>
              <a:gd name="T33" fmla="*/ 0 h 150"/>
              <a:gd name="T34" fmla="*/ 29 w 80"/>
              <a:gd name="T35" fmla="*/ 0 h 150"/>
              <a:gd name="T36" fmla="*/ 29 w 80"/>
              <a:gd name="T37" fmla="*/ 13 h 150"/>
              <a:gd name="T38" fmla="*/ 12 w 80"/>
              <a:gd name="T39" fmla="*/ 21 h 150"/>
              <a:gd name="T40" fmla="*/ 1 w 80"/>
              <a:gd name="T41" fmla="*/ 47 h 150"/>
              <a:gd name="T42" fmla="*/ 5 w 80"/>
              <a:gd name="T43" fmla="*/ 62 h 150"/>
              <a:gd name="T44" fmla="*/ 14 w 80"/>
              <a:gd name="T45" fmla="*/ 73 h 150"/>
              <a:gd name="T46" fmla="*/ 29 w 80"/>
              <a:gd name="T47" fmla="*/ 83 h 150"/>
              <a:gd name="T48" fmla="*/ 31 w 80"/>
              <a:gd name="T49" fmla="*/ 84 h 150"/>
              <a:gd name="T50" fmla="*/ 47 w 80"/>
              <a:gd name="T51" fmla="*/ 92 h 150"/>
              <a:gd name="T52" fmla="*/ 48 w 80"/>
              <a:gd name="T53" fmla="*/ 93 h 150"/>
              <a:gd name="T54" fmla="*/ 52 w 80"/>
              <a:gd name="T55" fmla="*/ 97 h 150"/>
              <a:gd name="T56" fmla="*/ 55 w 80"/>
              <a:gd name="T57" fmla="*/ 104 h 150"/>
              <a:gd name="T58" fmla="*/ 50 w 80"/>
              <a:gd name="T59" fmla="*/ 113 h 150"/>
              <a:gd name="T60" fmla="*/ 48 w 80"/>
              <a:gd name="T61" fmla="*/ 115 h 150"/>
              <a:gd name="T62" fmla="*/ 37 w 80"/>
              <a:gd name="T63" fmla="*/ 117 h 150"/>
              <a:gd name="T64" fmla="*/ 29 w 80"/>
              <a:gd name="T65" fmla="*/ 116 h 150"/>
              <a:gd name="T66" fmla="*/ 21 w 80"/>
              <a:gd name="T67" fmla="*/ 114 h 150"/>
              <a:gd name="T68" fmla="*/ 0 w 80"/>
              <a:gd name="T69" fmla="*/ 107 h 150"/>
              <a:gd name="T70" fmla="*/ 0 w 80"/>
              <a:gd name="T71" fmla="*/ 131 h 150"/>
              <a:gd name="T72" fmla="*/ 29 w 80"/>
              <a:gd name="T73" fmla="*/ 138 h 150"/>
              <a:gd name="T74" fmla="*/ 29 w 80"/>
              <a:gd name="T75" fmla="*/ 150 h 150"/>
              <a:gd name="T76" fmla="*/ 48 w 80"/>
              <a:gd name="T77" fmla="*/ 150 h 150"/>
              <a:gd name="T78" fmla="*/ 48 w 80"/>
              <a:gd name="T79" fmla="*/ 137 h 150"/>
              <a:gd name="T80" fmla="*/ 68 w 80"/>
              <a:gd name="T81" fmla="*/ 129 h 150"/>
              <a:gd name="T82" fmla="*/ 80 w 80"/>
              <a:gd name="T83" fmla="*/ 102 h 150"/>
              <a:gd name="T84" fmla="*/ 74 w 80"/>
              <a:gd name="T85" fmla="*/ 8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150">
                <a:moveTo>
                  <a:pt x="74" y="82"/>
                </a:moveTo>
                <a:cubicBezTo>
                  <a:pt x="69" y="77"/>
                  <a:pt x="62" y="71"/>
                  <a:pt x="50" y="66"/>
                </a:cubicBezTo>
                <a:cubicBezTo>
                  <a:pt x="49" y="65"/>
                  <a:pt x="49" y="65"/>
                  <a:pt x="48" y="65"/>
                </a:cubicBezTo>
                <a:cubicBezTo>
                  <a:pt x="41" y="61"/>
                  <a:pt x="36" y="59"/>
                  <a:pt x="34" y="57"/>
                </a:cubicBezTo>
                <a:cubicBezTo>
                  <a:pt x="32" y="56"/>
                  <a:pt x="30" y="55"/>
                  <a:pt x="29" y="53"/>
                </a:cubicBezTo>
                <a:cubicBezTo>
                  <a:pt x="29" y="53"/>
                  <a:pt x="29" y="52"/>
                  <a:pt x="28" y="52"/>
                </a:cubicBezTo>
                <a:cubicBezTo>
                  <a:pt x="27" y="50"/>
                  <a:pt x="27" y="48"/>
                  <a:pt x="27" y="46"/>
                </a:cubicBezTo>
                <a:cubicBezTo>
                  <a:pt x="27" y="43"/>
                  <a:pt x="28" y="41"/>
                  <a:pt x="29" y="39"/>
                </a:cubicBezTo>
                <a:cubicBezTo>
                  <a:pt x="30" y="38"/>
                  <a:pt x="30" y="38"/>
                  <a:pt x="31" y="37"/>
                </a:cubicBezTo>
                <a:cubicBezTo>
                  <a:pt x="33" y="35"/>
                  <a:pt x="37" y="34"/>
                  <a:pt x="42" y="34"/>
                </a:cubicBezTo>
                <a:cubicBezTo>
                  <a:pt x="44" y="34"/>
                  <a:pt x="46" y="34"/>
                  <a:pt x="48" y="34"/>
                </a:cubicBezTo>
                <a:cubicBezTo>
                  <a:pt x="50" y="34"/>
                  <a:pt x="53" y="35"/>
                  <a:pt x="55" y="35"/>
                </a:cubicBezTo>
                <a:cubicBezTo>
                  <a:pt x="59" y="36"/>
                  <a:pt x="65" y="38"/>
                  <a:pt x="71" y="41"/>
                </a:cubicBezTo>
                <a:cubicBezTo>
                  <a:pt x="79" y="21"/>
                  <a:pt x="79" y="21"/>
                  <a:pt x="79" y="21"/>
                </a:cubicBezTo>
                <a:cubicBezTo>
                  <a:pt x="73" y="18"/>
                  <a:pt x="67" y="16"/>
                  <a:pt x="61" y="14"/>
                </a:cubicBezTo>
                <a:cubicBezTo>
                  <a:pt x="57" y="13"/>
                  <a:pt x="53" y="12"/>
                  <a:pt x="48" y="12"/>
                </a:cubicBezTo>
                <a:cubicBezTo>
                  <a:pt x="48" y="0"/>
                  <a:pt x="48" y="0"/>
                  <a:pt x="48" y="0"/>
                </a:cubicBezTo>
                <a:cubicBezTo>
                  <a:pt x="29" y="0"/>
                  <a:pt x="29" y="0"/>
                  <a:pt x="29" y="0"/>
                </a:cubicBezTo>
                <a:cubicBezTo>
                  <a:pt x="29" y="13"/>
                  <a:pt x="29" y="13"/>
                  <a:pt x="29" y="13"/>
                </a:cubicBezTo>
                <a:cubicBezTo>
                  <a:pt x="23" y="15"/>
                  <a:pt x="17" y="17"/>
                  <a:pt x="12" y="21"/>
                </a:cubicBezTo>
                <a:cubicBezTo>
                  <a:pt x="5" y="27"/>
                  <a:pt x="1" y="36"/>
                  <a:pt x="1" y="47"/>
                </a:cubicBezTo>
                <a:cubicBezTo>
                  <a:pt x="1" y="53"/>
                  <a:pt x="3" y="58"/>
                  <a:pt x="5" y="62"/>
                </a:cubicBezTo>
                <a:cubicBezTo>
                  <a:pt x="7" y="66"/>
                  <a:pt x="10" y="70"/>
                  <a:pt x="14" y="73"/>
                </a:cubicBezTo>
                <a:cubicBezTo>
                  <a:pt x="17" y="76"/>
                  <a:pt x="22" y="80"/>
                  <a:pt x="29" y="83"/>
                </a:cubicBezTo>
                <a:cubicBezTo>
                  <a:pt x="30" y="83"/>
                  <a:pt x="30" y="83"/>
                  <a:pt x="31" y="84"/>
                </a:cubicBezTo>
                <a:cubicBezTo>
                  <a:pt x="39" y="87"/>
                  <a:pt x="44" y="90"/>
                  <a:pt x="47" y="92"/>
                </a:cubicBezTo>
                <a:cubicBezTo>
                  <a:pt x="47" y="92"/>
                  <a:pt x="48" y="93"/>
                  <a:pt x="48" y="93"/>
                </a:cubicBezTo>
                <a:cubicBezTo>
                  <a:pt x="50" y="94"/>
                  <a:pt x="51" y="96"/>
                  <a:pt x="52" y="97"/>
                </a:cubicBezTo>
                <a:cubicBezTo>
                  <a:pt x="54" y="99"/>
                  <a:pt x="55" y="101"/>
                  <a:pt x="55" y="104"/>
                </a:cubicBezTo>
                <a:cubicBezTo>
                  <a:pt x="55" y="108"/>
                  <a:pt x="53" y="111"/>
                  <a:pt x="50" y="113"/>
                </a:cubicBezTo>
                <a:cubicBezTo>
                  <a:pt x="49" y="114"/>
                  <a:pt x="49" y="114"/>
                  <a:pt x="48" y="115"/>
                </a:cubicBezTo>
                <a:cubicBezTo>
                  <a:pt x="45" y="116"/>
                  <a:pt x="41" y="117"/>
                  <a:pt x="37" y="117"/>
                </a:cubicBezTo>
                <a:cubicBezTo>
                  <a:pt x="34" y="117"/>
                  <a:pt x="32" y="117"/>
                  <a:pt x="29" y="116"/>
                </a:cubicBezTo>
                <a:cubicBezTo>
                  <a:pt x="27" y="116"/>
                  <a:pt x="24" y="115"/>
                  <a:pt x="21" y="114"/>
                </a:cubicBezTo>
                <a:cubicBezTo>
                  <a:pt x="15" y="113"/>
                  <a:pt x="8" y="110"/>
                  <a:pt x="0" y="107"/>
                </a:cubicBezTo>
                <a:cubicBezTo>
                  <a:pt x="0" y="131"/>
                  <a:pt x="0" y="131"/>
                  <a:pt x="0" y="131"/>
                </a:cubicBezTo>
                <a:cubicBezTo>
                  <a:pt x="9" y="135"/>
                  <a:pt x="18" y="138"/>
                  <a:pt x="29" y="138"/>
                </a:cubicBezTo>
                <a:cubicBezTo>
                  <a:pt x="29" y="150"/>
                  <a:pt x="29" y="150"/>
                  <a:pt x="29" y="150"/>
                </a:cubicBezTo>
                <a:cubicBezTo>
                  <a:pt x="48" y="150"/>
                  <a:pt x="48" y="150"/>
                  <a:pt x="48" y="150"/>
                </a:cubicBezTo>
                <a:cubicBezTo>
                  <a:pt x="48" y="137"/>
                  <a:pt x="48" y="137"/>
                  <a:pt x="48" y="137"/>
                </a:cubicBezTo>
                <a:cubicBezTo>
                  <a:pt x="56" y="136"/>
                  <a:pt x="63" y="133"/>
                  <a:pt x="68" y="129"/>
                </a:cubicBezTo>
                <a:cubicBezTo>
                  <a:pt x="76" y="122"/>
                  <a:pt x="80" y="114"/>
                  <a:pt x="80" y="102"/>
                </a:cubicBezTo>
                <a:cubicBezTo>
                  <a:pt x="80" y="94"/>
                  <a:pt x="78" y="88"/>
                  <a:pt x="74" y="8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708017" y="1930616"/>
            <a:ext cx="343116" cy="343114"/>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01</a:t>
            </a:r>
          </a:p>
        </p:txBody>
      </p:sp>
      <p:sp>
        <p:nvSpPr>
          <p:cNvPr id="15" name="Oval 14"/>
          <p:cNvSpPr/>
          <p:nvPr/>
        </p:nvSpPr>
        <p:spPr>
          <a:xfrm>
            <a:off x="5741363" y="2899938"/>
            <a:ext cx="343116" cy="34311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02</a:t>
            </a:r>
          </a:p>
        </p:txBody>
      </p:sp>
      <p:sp>
        <p:nvSpPr>
          <p:cNvPr id="16" name="Oval 15"/>
          <p:cNvSpPr/>
          <p:nvPr/>
        </p:nvSpPr>
        <p:spPr>
          <a:xfrm>
            <a:off x="5749167" y="4350041"/>
            <a:ext cx="343116" cy="343114"/>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03</a:t>
            </a:r>
          </a:p>
        </p:txBody>
      </p:sp>
      <p:sp>
        <p:nvSpPr>
          <p:cNvPr id="17" name="Oval 16"/>
          <p:cNvSpPr/>
          <p:nvPr/>
        </p:nvSpPr>
        <p:spPr>
          <a:xfrm>
            <a:off x="4808952" y="5325701"/>
            <a:ext cx="343116" cy="343114"/>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04</a:t>
            </a:r>
          </a:p>
        </p:txBody>
      </p:sp>
      <p:sp>
        <p:nvSpPr>
          <p:cNvPr id="18" name="Oval 17"/>
          <p:cNvSpPr/>
          <p:nvPr/>
        </p:nvSpPr>
        <p:spPr>
          <a:xfrm>
            <a:off x="3332664" y="5270762"/>
            <a:ext cx="343116" cy="343114"/>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05</a:t>
            </a:r>
          </a:p>
        </p:txBody>
      </p:sp>
      <p:sp>
        <p:nvSpPr>
          <p:cNvPr id="19" name="Oval 18"/>
          <p:cNvSpPr/>
          <p:nvPr/>
        </p:nvSpPr>
        <p:spPr>
          <a:xfrm>
            <a:off x="2295600" y="4066430"/>
            <a:ext cx="343116" cy="343114"/>
          </a:xfrm>
          <a:prstGeom prst="ellipse">
            <a:avLst/>
          </a:prstGeom>
          <a:solidFill>
            <a:schemeClr val="accent6"/>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06</a:t>
            </a:r>
          </a:p>
        </p:txBody>
      </p:sp>
      <p:sp>
        <p:nvSpPr>
          <p:cNvPr id="20" name="TextBox 19"/>
          <p:cNvSpPr txBox="1"/>
          <p:nvPr/>
        </p:nvSpPr>
        <p:spPr>
          <a:xfrm>
            <a:off x="3432455" y="3598903"/>
            <a:ext cx="1739126" cy="733662"/>
          </a:xfrm>
          <a:prstGeom prst="rect">
            <a:avLst/>
          </a:prstGeom>
          <a:noFill/>
        </p:spPr>
        <p:txBody>
          <a:bodyPr wrap="square" lIns="0" tIns="45720" rIns="0" bIns="45720" rtlCol="0" anchor="t">
            <a:spAutoFit/>
          </a:bodyPr>
          <a:lstStyle/>
          <a:p>
            <a:pPr algn="ctr">
              <a:lnSpc>
                <a:spcPct val="120000"/>
              </a:lnSpc>
              <a:spcBef>
                <a:spcPts val="600"/>
              </a:spcBef>
            </a:pPr>
            <a:r>
              <a:rPr lang="en-US" b="1" err="1"/>
              <a:t>Рассмотрим</a:t>
            </a:r>
            <a:r>
              <a:rPr lang="en-US" b="1" dirty="0"/>
              <a:t> </a:t>
            </a:r>
            <a:r>
              <a:rPr lang="en-US" b="1" err="1"/>
              <a:t>риски</a:t>
            </a:r>
            <a:endParaRPr lang="en-US" sz="1600" b="1" dirty="0" err="1">
              <a:ea typeface="Open Sans"/>
              <a:cs typeface="Open Sans"/>
            </a:endParaRPr>
          </a:p>
        </p:txBody>
      </p:sp>
      <p:sp>
        <p:nvSpPr>
          <p:cNvPr id="28" name="TextBox 27"/>
          <p:cNvSpPr txBox="1"/>
          <p:nvPr/>
        </p:nvSpPr>
        <p:spPr>
          <a:xfrm>
            <a:off x="8131248" y="709792"/>
            <a:ext cx="2875005" cy="747128"/>
          </a:xfrm>
          <a:prstGeom prst="rect">
            <a:avLst/>
          </a:prstGeom>
          <a:noFill/>
        </p:spPr>
        <p:txBody>
          <a:bodyPr wrap="square" lIns="0" tIns="45720" rIns="0" bIns="45720" rtlCol="0" anchor="t">
            <a:spAutoFit/>
          </a:bodyPr>
          <a:lstStyle/>
          <a:p>
            <a:pPr>
              <a:lnSpc>
                <a:spcPct val="120000"/>
              </a:lnSpc>
              <a:spcBef>
                <a:spcPts val="600"/>
              </a:spcBef>
            </a:pPr>
            <a:r>
              <a:rPr lang="en-US" sz="1200" b="1" dirty="0" err="1"/>
              <a:t>Риски</a:t>
            </a:r>
            <a:r>
              <a:rPr lang="en-US" sz="1200" b="1" dirty="0"/>
              <a:t> </a:t>
            </a:r>
            <a:r>
              <a:rPr lang="en-US" sz="1200" b="1" dirty="0" err="1"/>
              <a:t>регуляции</a:t>
            </a:r>
            <a:endParaRPr lang="en-US" sz="1200" b="1">
              <a:ea typeface="Open Sans"/>
              <a:cs typeface="Open Sans"/>
            </a:endParaRPr>
          </a:p>
          <a:p>
            <a:pPr>
              <a:lnSpc>
                <a:spcPct val="120000"/>
              </a:lnSpc>
              <a:spcBef>
                <a:spcPts val="600"/>
              </a:spcBef>
            </a:pPr>
            <a:r>
              <a:rPr lang="en-US" sz="1000" dirty="0" err="1">
                <a:solidFill>
                  <a:schemeClr val="tx1">
                    <a:alpha val="70000"/>
                  </a:schemeClr>
                </a:solidFill>
              </a:rPr>
              <a:t>Криптовалютные</a:t>
            </a:r>
            <a:r>
              <a:rPr lang="en-US" sz="1000" dirty="0">
                <a:solidFill>
                  <a:schemeClr val="tx1">
                    <a:alpha val="70000"/>
                  </a:schemeClr>
                </a:solidFill>
              </a:rPr>
              <a:t> </a:t>
            </a:r>
            <a:r>
              <a:rPr lang="en-US" sz="1000" dirty="0" err="1">
                <a:solidFill>
                  <a:schemeClr val="tx1">
                    <a:alpha val="70000"/>
                  </a:schemeClr>
                </a:solidFill>
              </a:rPr>
              <a:t>обменники</a:t>
            </a:r>
            <a:r>
              <a:rPr lang="en-US" sz="1000" dirty="0">
                <a:solidFill>
                  <a:schemeClr val="tx1">
                    <a:alpha val="70000"/>
                  </a:schemeClr>
                </a:solidFill>
              </a:rPr>
              <a:t> </a:t>
            </a:r>
            <a:r>
              <a:rPr lang="en-US" sz="1000" dirty="0" err="1">
                <a:solidFill>
                  <a:schemeClr val="tx1">
                    <a:alpha val="70000"/>
                  </a:schemeClr>
                </a:solidFill>
              </a:rPr>
              <a:t>подвержены</a:t>
            </a:r>
            <a:r>
              <a:rPr lang="en-US" sz="1000" dirty="0">
                <a:solidFill>
                  <a:schemeClr val="tx1">
                    <a:alpha val="70000"/>
                  </a:schemeClr>
                </a:solidFill>
              </a:rPr>
              <a:t> </a:t>
            </a:r>
            <a:r>
              <a:rPr lang="en-US" sz="1000" dirty="0" err="1">
                <a:solidFill>
                  <a:schemeClr val="tx1">
                    <a:alpha val="70000"/>
                  </a:schemeClr>
                </a:solidFill>
              </a:rPr>
              <a:t>строгой</a:t>
            </a:r>
            <a:r>
              <a:rPr lang="en-US" sz="1000" dirty="0">
                <a:solidFill>
                  <a:schemeClr val="tx1">
                    <a:alpha val="70000"/>
                  </a:schemeClr>
                </a:solidFill>
              </a:rPr>
              <a:t> </a:t>
            </a:r>
            <a:r>
              <a:rPr lang="en-US" sz="1000" dirty="0" err="1">
                <a:solidFill>
                  <a:schemeClr val="tx1">
                    <a:alpha val="70000"/>
                  </a:schemeClr>
                </a:solidFill>
              </a:rPr>
              <a:t>регуляции</a:t>
            </a:r>
            <a:r>
              <a:rPr lang="en-US" sz="1000" dirty="0">
                <a:solidFill>
                  <a:schemeClr val="tx1">
                    <a:alpha val="70000"/>
                  </a:schemeClr>
                </a:solidFill>
              </a:rPr>
              <a:t> в </a:t>
            </a:r>
            <a:r>
              <a:rPr lang="en-US" sz="1000" dirty="0" err="1">
                <a:solidFill>
                  <a:schemeClr val="tx1">
                    <a:alpha val="70000"/>
                  </a:schemeClr>
                </a:solidFill>
              </a:rPr>
              <a:t>разных</a:t>
            </a:r>
            <a:r>
              <a:rPr lang="en-US" sz="1000" dirty="0">
                <a:solidFill>
                  <a:schemeClr val="tx1">
                    <a:alpha val="70000"/>
                  </a:schemeClr>
                </a:solidFill>
              </a:rPr>
              <a:t> </a:t>
            </a:r>
            <a:r>
              <a:rPr lang="en-US" sz="1000" dirty="0" err="1">
                <a:solidFill>
                  <a:schemeClr val="tx1">
                    <a:alpha val="70000"/>
                  </a:schemeClr>
                </a:solidFill>
              </a:rPr>
              <a:t>странах</a:t>
            </a:r>
            <a:endParaRPr lang="en-US" sz="1000" dirty="0">
              <a:solidFill>
                <a:schemeClr val="tx1">
                  <a:alpha val="70000"/>
                </a:schemeClr>
              </a:solidFill>
              <a:ea typeface="Open Sans"/>
              <a:cs typeface="Open Sans"/>
            </a:endParaRPr>
          </a:p>
        </p:txBody>
      </p:sp>
      <p:sp>
        <p:nvSpPr>
          <p:cNvPr id="29" name="Oval 28"/>
          <p:cNvSpPr/>
          <p:nvPr/>
        </p:nvSpPr>
        <p:spPr>
          <a:xfrm>
            <a:off x="7605522" y="800083"/>
            <a:ext cx="343116" cy="343114"/>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01</a:t>
            </a:r>
          </a:p>
        </p:txBody>
      </p:sp>
      <p:sp>
        <p:nvSpPr>
          <p:cNvPr id="31" name="Oval 30"/>
          <p:cNvSpPr/>
          <p:nvPr/>
        </p:nvSpPr>
        <p:spPr>
          <a:xfrm>
            <a:off x="7605522" y="1714602"/>
            <a:ext cx="343116" cy="34311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02</a:t>
            </a:r>
          </a:p>
        </p:txBody>
      </p:sp>
      <p:sp>
        <p:nvSpPr>
          <p:cNvPr id="33" name="Oval 32"/>
          <p:cNvSpPr/>
          <p:nvPr/>
        </p:nvSpPr>
        <p:spPr>
          <a:xfrm>
            <a:off x="7605522" y="2629121"/>
            <a:ext cx="343116" cy="343114"/>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03</a:t>
            </a:r>
          </a:p>
        </p:txBody>
      </p:sp>
      <p:sp>
        <p:nvSpPr>
          <p:cNvPr id="35" name="Oval 34"/>
          <p:cNvSpPr/>
          <p:nvPr/>
        </p:nvSpPr>
        <p:spPr>
          <a:xfrm>
            <a:off x="7605522" y="3543640"/>
            <a:ext cx="343116" cy="343114"/>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04</a:t>
            </a:r>
          </a:p>
        </p:txBody>
      </p:sp>
      <p:sp>
        <p:nvSpPr>
          <p:cNvPr id="37" name="Oval 36"/>
          <p:cNvSpPr/>
          <p:nvPr/>
        </p:nvSpPr>
        <p:spPr>
          <a:xfrm>
            <a:off x="7605522" y="4458159"/>
            <a:ext cx="343116" cy="343114"/>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05</a:t>
            </a:r>
          </a:p>
        </p:txBody>
      </p:sp>
      <p:sp>
        <p:nvSpPr>
          <p:cNvPr id="39" name="Oval 38"/>
          <p:cNvSpPr/>
          <p:nvPr/>
        </p:nvSpPr>
        <p:spPr>
          <a:xfrm>
            <a:off x="7605522" y="5372676"/>
            <a:ext cx="343116" cy="343114"/>
          </a:xfrm>
          <a:prstGeom prst="ellipse">
            <a:avLst/>
          </a:prstGeom>
          <a:solidFill>
            <a:schemeClr val="accent6"/>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06</a:t>
            </a:r>
          </a:p>
        </p:txBody>
      </p:sp>
      <p:sp>
        <p:nvSpPr>
          <p:cNvPr id="40" name="TextBox 39"/>
          <p:cNvSpPr txBox="1"/>
          <p:nvPr/>
        </p:nvSpPr>
        <p:spPr>
          <a:xfrm>
            <a:off x="8131248" y="1624113"/>
            <a:ext cx="2875005" cy="747128"/>
          </a:xfrm>
          <a:prstGeom prst="rect">
            <a:avLst/>
          </a:prstGeom>
          <a:noFill/>
        </p:spPr>
        <p:txBody>
          <a:bodyPr wrap="square" lIns="0" tIns="45720" rIns="0" bIns="45720" rtlCol="0" anchor="t">
            <a:spAutoFit/>
          </a:bodyPr>
          <a:lstStyle/>
          <a:p>
            <a:pPr>
              <a:lnSpc>
                <a:spcPct val="120000"/>
              </a:lnSpc>
              <a:spcBef>
                <a:spcPts val="600"/>
              </a:spcBef>
            </a:pPr>
            <a:r>
              <a:rPr lang="en-US" sz="1200" b="1" dirty="0" err="1">
                <a:ea typeface="Open Sans"/>
                <a:cs typeface="Open Sans"/>
              </a:rPr>
              <a:t>Технические</a:t>
            </a:r>
            <a:r>
              <a:rPr lang="en-US" sz="1200" b="1" dirty="0">
                <a:ea typeface="Open Sans"/>
                <a:cs typeface="Open Sans"/>
              </a:rPr>
              <a:t> </a:t>
            </a:r>
            <a:r>
              <a:rPr lang="en-US" sz="1200" b="1" dirty="0" err="1">
                <a:ea typeface="Open Sans"/>
                <a:cs typeface="Open Sans"/>
              </a:rPr>
              <a:t>риски</a:t>
            </a:r>
          </a:p>
          <a:p>
            <a:pPr>
              <a:lnSpc>
                <a:spcPct val="120000"/>
              </a:lnSpc>
              <a:spcBef>
                <a:spcPts val="600"/>
              </a:spcBef>
            </a:pPr>
            <a:r>
              <a:rPr lang="en-US" sz="1000" dirty="0" err="1">
                <a:solidFill>
                  <a:schemeClr val="tx1">
                    <a:alpha val="70000"/>
                  </a:schemeClr>
                </a:solidFill>
              </a:rPr>
              <a:t>Кибербезопасность</a:t>
            </a:r>
            <a:r>
              <a:rPr lang="en-US" sz="1000" dirty="0">
                <a:solidFill>
                  <a:schemeClr val="tx1">
                    <a:alpha val="70000"/>
                  </a:schemeClr>
                </a:solidFill>
              </a:rPr>
              <a:t> - </a:t>
            </a:r>
            <a:r>
              <a:rPr lang="en-US" sz="1000" dirty="0" err="1">
                <a:solidFill>
                  <a:schemeClr val="tx1">
                    <a:alpha val="70000"/>
                  </a:schemeClr>
                </a:solidFill>
              </a:rPr>
              <a:t>это</a:t>
            </a:r>
            <a:r>
              <a:rPr lang="en-US" sz="1000" dirty="0">
                <a:solidFill>
                  <a:schemeClr val="tx1">
                    <a:alpha val="70000"/>
                  </a:schemeClr>
                </a:solidFill>
              </a:rPr>
              <a:t> </a:t>
            </a:r>
            <a:r>
              <a:rPr lang="en-US" sz="1000" dirty="0" err="1">
                <a:solidFill>
                  <a:schemeClr val="tx1">
                    <a:alpha val="70000"/>
                  </a:schemeClr>
                </a:solidFill>
              </a:rPr>
              <a:t>важный</a:t>
            </a:r>
            <a:r>
              <a:rPr lang="en-US" sz="1000" dirty="0">
                <a:solidFill>
                  <a:schemeClr val="tx1">
                    <a:alpha val="70000"/>
                  </a:schemeClr>
                </a:solidFill>
              </a:rPr>
              <a:t> </a:t>
            </a:r>
            <a:r>
              <a:rPr lang="en-US" sz="1000" dirty="0" err="1">
                <a:solidFill>
                  <a:schemeClr val="tx1">
                    <a:alpha val="70000"/>
                  </a:schemeClr>
                </a:solidFill>
              </a:rPr>
              <a:t>аспект</a:t>
            </a:r>
            <a:r>
              <a:rPr lang="en-US" sz="1000" dirty="0">
                <a:solidFill>
                  <a:schemeClr val="tx1">
                    <a:alpha val="70000"/>
                  </a:schemeClr>
                </a:solidFill>
              </a:rPr>
              <a:t> </a:t>
            </a:r>
            <a:r>
              <a:rPr lang="en-US" sz="1000" dirty="0" err="1">
                <a:solidFill>
                  <a:schemeClr val="tx1">
                    <a:alpha val="70000"/>
                  </a:schemeClr>
                </a:solidFill>
              </a:rPr>
              <a:t>для</a:t>
            </a:r>
            <a:r>
              <a:rPr lang="en-US" sz="1000" dirty="0">
                <a:solidFill>
                  <a:schemeClr val="tx1">
                    <a:alpha val="70000"/>
                  </a:schemeClr>
                </a:solidFill>
              </a:rPr>
              <a:t> </a:t>
            </a:r>
            <a:r>
              <a:rPr lang="en-US" sz="1000" dirty="0" err="1">
                <a:solidFill>
                  <a:schemeClr val="tx1">
                    <a:alpha val="70000"/>
                  </a:schemeClr>
                </a:solidFill>
              </a:rPr>
              <a:t>обменников</a:t>
            </a:r>
            <a:endParaRPr lang="en-US" sz="1000" dirty="0" err="1">
              <a:solidFill>
                <a:schemeClr val="tx1">
                  <a:alpha val="70000"/>
                </a:schemeClr>
              </a:solidFill>
              <a:ea typeface="Open Sans"/>
              <a:cs typeface="Open Sans"/>
            </a:endParaRPr>
          </a:p>
        </p:txBody>
      </p:sp>
      <p:sp>
        <p:nvSpPr>
          <p:cNvPr id="41" name="TextBox 40"/>
          <p:cNvSpPr txBox="1"/>
          <p:nvPr/>
        </p:nvSpPr>
        <p:spPr>
          <a:xfrm>
            <a:off x="8131248" y="2538434"/>
            <a:ext cx="2875005" cy="747128"/>
          </a:xfrm>
          <a:prstGeom prst="rect">
            <a:avLst/>
          </a:prstGeom>
          <a:noFill/>
        </p:spPr>
        <p:txBody>
          <a:bodyPr wrap="square" lIns="0" tIns="45720" rIns="0" bIns="45720" rtlCol="0" anchor="t">
            <a:spAutoFit/>
          </a:bodyPr>
          <a:lstStyle/>
          <a:p>
            <a:pPr>
              <a:lnSpc>
                <a:spcPct val="120000"/>
              </a:lnSpc>
              <a:spcBef>
                <a:spcPts val="600"/>
              </a:spcBef>
            </a:pPr>
            <a:r>
              <a:rPr lang="en-US" sz="1200" b="1" dirty="0" err="1"/>
              <a:t>Финансовые</a:t>
            </a:r>
            <a:r>
              <a:rPr lang="en-US" sz="1200" b="1" dirty="0"/>
              <a:t> </a:t>
            </a:r>
            <a:r>
              <a:rPr lang="en-US" sz="1200" b="1" dirty="0" err="1"/>
              <a:t>риски</a:t>
            </a:r>
            <a:endParaRPr lang="en-US" sz="1200" b="1" dirty="0" err="1">
              <a:ea typeface="Open Sans"/>
              <a:cs typeface="Open Sans"/>
            </a:endParaRPr>
          </a:p>
          <a:p>
            <a:pPr>
              <a:lnSpc>
                <a:spcPct val="120000"/>
              </a:lnSpc>
              <a:spcBef>
                <a:spcPts val="600"/>
              </a:spcBef>
            </a:pPr>
            <a:r>
              <a:rPr lang="en-US" sz="1000" dirty="0" err="1">
                <a:solidFill>
                  <a:schemeClr val="tx1">
                    <a:alpha val="70000"/>
                  </a:schemeClr>
                </a:solidFill>
              </a:rPr>
              <a:t>Нам</a:t>
            </a:r>
            <a:r>
              <a:rPr lang="en-US" sz="1000" dirty="0">
                <a:solidFill>
                  <a:schemeClr val="tx1">
                    <a:alpha val="70000"/>
                  </a:schemeClr>
                </a:solidFill>
              </a:rPr>
              <a:t> </a:t>
            </a:r>
            <a:r>
              <a:rPr lang="en-US" sz="1000" dirty="0" err="1">
                <a:solidFill>
                  <a:schemeClr val="tx1">
                    <a:alpha val="70000"/>
                  </a:schemeClr>
                </a:solidFill>
              </a:rPr>
              <a:t>нужно</a:t>
            </a:r>
            <a:r>
              <a:rPr lang="en-US" sz="1000" dirty="0">
                <a:solidFill>
                  <a:schemeClr val="tx1">
                    <a:alpha val="70000"/>
                  </a:schemeClr>
                </a:solidFill>
              </a:rPr>
              <a:t> </a:t>
            </a:r>
            <a:r>
              <a:rPr lang="en-US" sz="1000" dirty="0" err="1">
                <a:solidFill>
                  <a:schemeClr val="tx1">
                    <a:alpha val="70000"/>
                  </a:schemeClr>
                </a:solidFill>
              </a:rPr>
              <a:t>обеспечивать</a:t>
            </a:r>
            <a:r>
              <a:rPr lang="en-US" sz="1000" dirty="0">
                <a:solidFill>
                  <a:schemeClr val="tx1">
                    <a:alpha val="70000"/>
                  </a:schemeClr>
                </a:solidFill>
              </a:rPr>
              <a:t> </a:t>
            </a:r>
            <a:r>
              <a:rPr lang="en-US" sz="1000" dirty="0" err="1">
                <a:solidFill>
                  <a:schemeClr val="tx1">
                    <a:alpha val="70000"/>
                  </a:schemeClr>
                </a:solidFill>
              </a:rPr>
              <a:t>достаточные</a:t>
            </a:r>
            <a:r>
              <a:rPr lang="en-US" sz="1000" dirty="0">
                <a:solidFill>
                  <a:schemeClr val="tx1">
                    <a:alpha val="70000"/>
                  </a:schemeClr>
                </a:solidFill>
              </a:rPr>
              <a:t> </a:t>
            </a:r>
            <a:r>
              <a:rPr lang="en-US" sz="1000" dirty="0" err="1">
                <a:solidFill>
                  <a:schemeClr val="tx1">
                    <a:alpha val="70000"/>
                  </a:schemeClr>
                </a:solidFill>
              </a:rPr>
              <a:t>резервы</a:t>
            </a:r>
            <a:endParaRPr lang="en-US" sz="1000" dirty="0" err="1">
              <a:solidFill>
                <a:schemeClr val="tx1">
                  <a:alpha val="70000"/>
                </a:schemeClr>
              </a:solidFill>
              <a:ea typeface="Open Sans"/>
              <a:cs typeface="Open Sans"/>
            </a:endParaRPr>
          </a:p>
        </p:txBody>
      </p:sp>
      <p:sp>
        <p:nvSpPr>
          <p:cNvPr id="42" name="TextBox 41"/>
          <p:cNvSpPr txBox="1"/>
          <p:nvPr/>
        </p:nvSpPr>
        <p:spPr>
          <a:xfrm>
            <a:off x="8131248" y="3452755"/>
            <a:ext cx="2875005" cy="747128"/>
          </a:xfrm>
          <a:prstGeom prst="rect">
            <a:avLst/>
          </a:prstGeom>
          <a:noFill/>
        </p:spPr>
        <p:txBody>
          <a:bodyPr wrap="square" lIns="0" tIns="45720" rIns="0" bIns="45720" rtlCol="0" anchor="t">
            <a:spAutoFit/>
          </a:bodyPr>
          <a:lstStyle/>
          <a:p>
            <a:pPr>
              <a:lnSpc>
                <a:spcPct val="120000"/>
              </a:lnSpc>
              <a:spcBef>
                <a:spcPts val="600"/>
              </a:spcBef>
            </a:pPr>
            <a:r>
              <a:rPr lang="en-US" sz="1200" b="1" dirty="0" err="1">
                <a:ea typeface="Open Sans"/>
                <a:cs typeface="Open Sans"/>
              </a:rPr>
              <a:t>Риски</a:t>
            </a:r>
            <a:r>
              <a:rPr lang="en-US" sz="1200" b="1" dirty="0">
                <a:ea typeface="Open Sans"/>
                <a:cs typeface="Open Sans"/>
              </a:rPr>
              <a:t> </a:t>
            </a:r>
            <a:r>
              <a:rPr lang="en-US" sz="1200" b="1" dirty="0" err="1">
                <a:ea typeface="Open Sans"/>
                <a:cs typeface="Open Sans"/>
              </a:rPr>
              <a:t>волатильности</a:t>
            </a:r>
            <a:r>
              <a:rPr lang="en-US" sz="1200" b="1" dirty="0">
                <a:ea typeface="Open Sans"/>
                <a:cs typeface="Open Sans"/>
              </a:rPr>
              <a:t> </a:t>
            </a:r>
            <a:r>
              <a:rPr lang="en-US" sz="1200" b="1" dirty="0" err="1">
                <a:ea typeface="Open Sans"/>
                <a:cs typeface="Open Sans"/>
              </a:rPr>
              <a:t>рынка</a:t>
            </a:r>
          </a:p>
          <a:p>
            <a:pPr>
              <a:lnSpc>
                <a:spcPct val="120000"/>
              </a:lnSpc>
              <a:spcBef>
                <a:spcPts val="600"/>
              </a:spcBef>
            </a:pPr>
            <a:r>
              <a:rPr lang="ru-RU" sz="1000" dirty="0">
                <a:solidFill>
                  <a:schemeClr val="tx1">
                    <a:alpha val="70000"/>
                  </a:schemeClr>
                </a:solidFill>
              </a:rPr>
              <a:t>Криптовалюты известны своей высокой волатильностью</a:t>
            </a:r>
            <a:endParaRPr lang="ru-RU" sz="1000" dirty="0">
              <a:solidFill>
                <a:schemeClr val="tx1">
                  <a:alpha val="70000"/>
                </a:schemeClr>
              </a:solidFill>
              <a:ea typeface="Open Sans"/>
              <a:cs typeface="Open Sans"/>
            </a:endParaRPr>
          </a:p>
        </p:txBody>
      </p:sp>
      <p:sp>
        <p:nvSpPr>
          <p:cNvPr id="43" name="TextBox 42"/>
          <p:cNvSpPr txBox="1"/>
          <p:nvPr/>
        </p:nvSpPr>
        <p:spPr>
          <a:xfrm>
            <a:off x="8131248" y="4367076"/>
            <a:ext cx="2875005" cy="747128"/>
          </a:xfrm>
          <a:prstGeom prst="rect">
            <a:avLst/>
          </a:prstGeom>
          <a:noFill/>
        </p:spPr>
        <p:txBody>
          <a:bodyPr wrap="square" lIns="0" tIns="45720" rIns="0" bIns="45720" rtlCol="0" anchor="t">
            <a:spAutoFit/>
          </a:bodyPr>
          <a:lstStyle/>
          <a:p>
            <a:pPr>
              <a:lnSpc>
                <a:spcPct val="120000"/>
              </a:lnSpc>
              <a:spcBef>
                <a:spcPts val="600"/>
              </a:spcBef>
            </a:pPr>
            <a:r>
              <a:rPr lang="en-US" sz="1200" b="1" dirty="0" err="1"/>
              <a:t>Риски</a:t>
            </a:r>
            <a:r>
              <a:rPr lang="en-US" sz="1200" b="1" dirty="0"/>
              <a:t> </a:t>
            </a:r>
            <a:r>
              <a:rPr lang="en-US" sz="1200" b="1" dirty="0" err="1"/>
              <a:t>отношений</a:t>
            </a:r>
            <a:r>
              <a:rPr lang="en-US" sz="1200" b="1" dirty="0"/>
              <a:t> с </a:t>
            </a:r>
            <a:r>
              <a:rPr lang="en-US" sz="1200" b="1" dirty="0" err="1"/>
              <a:t>клиентами</a:t>
            </a:r>
            <a:endParaRPr lang="en-US" sz="1200" b="1" dirty="0" err="1">
              <a:ea typeface="Open Sans"/>
              <a:cs typeface="Open Sans"/>
            </a:endParaRPr>
          </a:p>
          <a:p>
            <a:pPr>
              <a:lnSpc>
                <a:spcPct val="120000"/>
              </a:lnSpc>
              <a:spcBef>
                <a:spcPts val="600"/>
              </a:spcBef>
            </a:pPr>
            <a:r>
              <a:rPr lang="en-US" sz="1000" dirty="0" err="1">
                <a:solidFill>
                  <a:schemeClr val="tx1">
                    <a:alpha val="70000"/>
                  </a:schemeClr>
                </a:solidFill>
              </a:rPr>
              <a:t>Необходимо</a:t>
            </a:r>
            <a:r>
              <a:rPr lang="en-US" sz="1000" dirty="0">
                <a:solidFill>
                  <a:schemeClr val="tx1">
                    <a:alpha val="70000"/>
                  </a:schemeClr>
                </a:solidFill>
              </a:rPr>
              <a:t> </a:t>
            </a:r>
            <a:r>
              <a:rPr lang="en-US" sz="1000" dirty="0" err="1">
                <a:solidFill>
                  <a:schemeClr val="tx1">
                    <a:alpha val="70000"/>
                  </a:schemeClr>
                </a:solidFill>
              </a:rPr>
              <a:t>уделять</a:t>
            </a:r>
            <a:r>
              <a:rPr lang="en-US" sz="1000" dirty="0">
                <a:solidFill>
                  <a:schemeClr val="tx1">
                    <a:alpha val="70000"/>
                  </a:schemeClr>
                </a:solidFill>
              </a:rPr>
              <a:t> </a:t>
            </a:r>
            <a:r>
              <a:rPr lang="en-US" sz="1000" dirty="0" err="1">
                <a:solidFill>
                  <a:schemeClr val="tx1">
                    <a:alpha val="70000"/>
                  </a:schemeClr>
                </a:solidFill>
              </a:rPr>
              <a:t>внимание</a:t>
            </a:r>
            <a:r>
              <a:rPr lang="en-US" sz="1000" dirty="0">
                <a:solidFill>
                  <a:schemeClr val="tx1">
                    <a:alpha val="70000"/>
                  </a:schemeClr>
                </a:solidFill>
              </a:rPr>
              <a:t> </a:t>
            </a:r>
            <a:r>
              <a:rPr lang="en-US" sz="1000" dirty="0" err="1">
                <a:solidFill>
                  <a:schemeClr val="tx1">
                    <a:alpha val="70000"/>
                  </a:schemeClr>
                </a:solidFill>
              </a:rPr>
              <a:t>обратной</a:t>
            </a:r>
            <a:r>
              <a:rPr lang="en-US" sz="1000" dirty="0">
                <a:solidFill>
                  <a:schemeClr val="tx1">
                    <a:alpha val="70000"/>
                  </a:schemeClr>
                </a:solidFill>
              </a:rPr>
              <a:t> </a:t>
            </a:r>
            <a:r>
              <a:rPr lang="en-US" sz="1000" dirty="0" err="1">
                <a:solidFill>
                  <a:schemeClr val="tx1">
                    <a:alpha val="70000"/>
                  </a:schemeClr>
                </a:solidFill>
              </a:rPr>
              <a:t>связи</a:t>
            </a:r>
            <a:r>
              <a:rPr lang="en-US" sz="1000" dirty="0">
                <a:solidFill>
                  <a:schemeClr val="tx1">
                    <a:alpha val="70000"/>
                  </a:schemeClr>
                </a:solidFill>
              </a:rPr>
              <a:t> </a:t>
            </a:r>
            <a:r>
              <a:rPr lang="en-US" sz="1000" dirty="0" err="1">
                <a:solidFill>
                  <a:schemeClr val="tx1">
                    <a:alpha val="70000"/>
                  </a:schemeClr>
                </a:solidFill>
              </a:rPr>
              <a:t>пользователей</a:t>
            </a:r>
            <a:endParaRPr lang="en-US" sz="1000" dirty="0" err="1">
              <a:solidFill>
                <a:schemeClr val="tx1">
                  <a:alpha val="70000"/>
                </a:schemeClr>
              </a:solidFill>
              <a:ea typeface="Open Sans"/>
              <a:cs typeface="Open Sans"/>
            </a:endParaRPr>
          </a:p>
        </p:txBody>
      </p:sp>
      <p:sp>
        <p:nvSpPr>
          <p:cNvPr id="44" name="TextBox 43"/>
          <p:cNvSpPr txBox="1"/>
          <p:nvPr/>
        </p:nvSpPr>
        <p:spPr>
          <a:xfrm>
            <a:off x="8131248" y="5281395"/>
            <a:ext cx="2875005" cy="562462"/>
          </a:xfrm>
          <a:prstGeom prst="rect">
            <a:avLst/>
          </a:prstGeom>
          <a:noFill/>
        </p:spPr>
        <p:txBody>
          <a:bodyPr wrap="square" lIns="0" tIns="45720" rIns="0" bIns="45720" rtlCol="0" anchor="t">
            <a:spAutoFit/>
          </a:bodyPr>
          <a:lstStyle/>
          <a:p>
            <a:pPr>
              <a:lnSpc>
                <a:spcPct val="120000"/>
              </a:lnSpc>
              <a:spcBef>
                <a:spcPts val="600"/>
              </a:spcBef>
            </a:pPr>
            <a:r>
              <a:rPr lang="en-US" sz="1200" b="1" dirty="0" err="1"/>
              <a:t>Непредвиденные</a:t>
            </a:r>
            <a:r>
              <a:rPr lang="en-US" sz="1200" b="1" dirty="0"/>
              <a:t> </a:t>
            </a:r>
            <a:r>
              <a:rPr lang="en-US" sz="1200" b="1" dirty="0" err="1"/>
              <a:t>риски</a:t>
            </a:r>
            <a:endParaRPr lang="en-US" sz="1200" b="1" dirty="0" err="1">
              <a:ea typeface="Open Sans"/>
              <a:cs typeface="Open Sans"/>
            </a:endParaRPr>
          </a:p>
          <a:p>
            <a:pPr>
              <a:lnSpc>
                <a:spcPct val="120000"/>
              </a:lnSpc>
              <a:spcBef>
                <a:spcPts val="600"/>
              </a:spcBef>
            </a:pPr>
            <a:r>
              <a:rPr lang="en-US" sz="1000" dirty="0" err="1">
                <a:solidFill>
                  <a:schemeClr val="tx1">
                    <a:alpha val="70000"/>
                  </a:schemeClr>
                </a:solidFill>
              </a:rPr>
              <a:t>Непредсказуемые</a:t>
            </a:r>
            <a:r>
              <a:rPr lang="en-US" sz="1000" dirty="0">
                <a:solidFill>
                  <a:schemeClr val="tx1">
                    <a:alpha val="70000"/>
                  </a:schemeClr>
                </a:solidFill>
              </a:rPr>
              <a:t> </a:t>
            </a:r>
            <a:r>
              <a:rPr lang="en-US" sz="1000" dirty="0" err="1">
                <a:solidFill>
                  <a:schemeClr val="tx1">
                    <a:alpha val="70000"/>
                  </a:schemeClr>
                </a:solidFill>
              </a:rPr>
              <a:t>риски</a:t>
            </a:r>
            <a:endParaRPr lang="en-US" sz="1000" dirty="0" err="1">
              <a:solidFill>
                <a:schemeClr val="tx1">
                  <a:alpha val="70000"/>
                </a:schemeClr>
              </a:solidFill>
              <a:ea typeface="Open Sans"/>
              <a:cs typeface="Open Sans"/>
            </a:endParaRPr>
          </a:p>
        </p:txBody>
      </p:sp>
      <p:pic>
        <p:nvPicPr>
          <p:cNvPr id="2" name="Рисунок 1" descr="Изображение выглядит как текст, дизайн&#10;&#10;Автоматически созданное описание">
            <a:extLst>
              <a:ext uri="{FF2B5EF4-FFF2-40B4-BE49-F238E27FC236}">
                <a16:creationId xmlns:a16="http://schemas.microsoft.com/office/drawing/2014/main" id="{B01ACC97-5162-3C9F-73F1-805F67FAF439}"/>
              </a:ext>
            </a:extLst>
          </p:cNvPr>
          <p:cNvPicPr>
            <a:picLocks noChangeAspect="1"/>
          </p:cNvPicPr>
          <p:nvPr/>
        </p:nvPicPr>
        <p:blipFill>
          <a:blip r:embed="rId2"/>
          <a:stretch>
            <a:fillRect/>
          </a:stretch>
        </p:blipFill>
        <p:spPr>
          <a:xfrm>
            <a:off x="601217" y="192422"/>
            <a:ext cx="1703540" cy="1693102"/>
          </a:xfrm>
          <a:prstGeom prst="rect">
            <a:avLst/>
          </a:prstGeom>
        </p:spPr>
      </p:pic>
    </p:spTree>
    <p:extLst>
      <p:ext uri="{BB962C8B-B14F-4D97-AF65-F5344CB8AC3E}">
        <p14:creationId xmlns:p14="http://schemas.microsoft.com/office/powerpoint/2010/main" val="108872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rot="13500000" flipH="1">
            <a:off x="3060433" y="3651180"/>
            <a:ext cx="1990980" cy="1990982"/>
          </a:xfrm>
          <a:prstGeom prst="pie">
            <a:avLst>
              <a:gd name="adj1" fmla="val 10799998"/>
              <a:gd name="adj2" fmla="val 5307"/>
            </a:avLst>
          </a:prstGeom>
          <a:gradFill>
            <a:gsLst>
              <a:gs pos="0">
                <a:schemeClr val="accent1">
                  <a:alpha val="20000"/>
                </a:schemeClr>
              </a:gs>
              <a:gs pos="99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3047024" y="3649106"/>
            <a:ext cx="1995134" cy="1995130"/>
          </a:xfrm>
          <a:prstGeom prst="ellipse">
            <a:avLst/>
          </a:pr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7" name="TextBox 6"/>
          <p:cNvSpPr txBox="1"/>
          <p:nvPr/>
        </p:nvSpPr>
        <p:spPr>
          <a:xfrm>
            <a:off x="2855060" y="5920938"/>
            <a:ext cx="2379062" cy="366960"/>
          </a:xfrm>
          <a:prstGeom prst="rect">
            <a:avLst/>
          </a:prstGeom>
          <a:noFill/>
        </p:spPr>
        <p:txBody>
          <a:bodyPr wrap="square" lIns="0" tIns="45720" rIns="0" bIns="45720" rtlCol="0" anchor="t">
            <a:spAutoFit/>
          </a:bodyPr>
          <a:lstStyle/>
          <a:p>
            <a:pPr algn="ctr">
              <a:lnSpc>
                <a:spcPct val="120000"/>
              </a:lnSpc>
              <a:spcBef>
                <a:spcPts val="600"/>
              </a:spcBef>
            </a:pPr>
            <a:r>
              <a:rPr lang="en-US" sz="1600" b="1" err="1"/>
              <a:t>Комиссии</a:t>
            </a:r>
            <a:r>
              <a:rPr lang="en-US" sz="1600" b="1" dirty="0"/>
              <a:t> $150,000</a:t>
            </a:r>
            <a:endParaRPr lang="en-US" sz="1600" b="1" dirty="0">
              <a:ea typeface="Open Sans"/>
              <a:cs typeface="Open Sans"/>
            </a:endParaRPr>
          </a:p>
        </p:txBody>
      </p:sp>
      <p:sp>
        <p:nvSpPr>
          <p:cNvPr id="8" name="Pie 7"/>
          <p:cNvSpPr/>
          <p:nvPr/>
        </p:nvSpPr>
        <p:spPr>
          <a:xfrm rot="13500000" flipH="1">
            <a:off x="4623361" y="3651181"/>
            <a:ext cx="1990980" cy="1990982"/>
          </a:xfrm>
          <a:prstGeom prst="pie">
            <a:avLst>
              <a:gd name="adj1" fmla="val 10799998"/>
              <a:gd name="adj2" fmla="val 5307"/>
            </a:avLst>
          </a:prstGeom>
          <a:gradFill>
            <a:gsLst>
              <a:gs pos="0">
                <a:schemeClr val="accent2">
                  <a:alpha val="20000"/>
                </a:schemeClr>
              </a:gs>
              <a:gs pos="99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09952" y="3649107"/>
            <a:ext cx="1995134" cy="1995130"/>
          </a:xfrm>
          <a:prstGeom prst="ellipse">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10" name="Pie 9"/>
          <p:cNvSpPr/>
          <p:nvPr/>
        </p:nvSpPr>
        <p:spPr>
          <a:xfrm rot="13500000" flipH="1">
            <a:off x="6234548" y="3651182"/>
            <a:ext cx="1990980" cy="1990982"/>
          </a:xfrm>
          <a:prstGeom prst="pie">
            <a:avLst>
              <a:gd name="adj1" fmla="val 10799998"/>
              <a:gd name="adj2" fmla="val 5307"/>
            </a:avLst>
          </a:prstGeom>
          <a:gradFill>
            <a:gsLst>
              <a:gs pos="0">
                <a:schemeClr val="accent3">
                  <a:alpha val="20000"/>
                </a:schemeClr>
              </a:gs>
              <a:gs pos="99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221139" y="3649108"/>
            <a:ext cx="1995134" cy="1995130"/>
          </a:xfrm>
          <a:prstGeom prst="ellipse">
            <a:avLst/>
          </a:prstGeom>
          <a:no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12" name="Pie 11"/>
          <p:cNvSpPr/>
          <p:nvPr/>
        </p:nvSpPr>
        <p:spPr>
          <a:xfrm rot="13500000" flipH="1">
            <a:off x="8488795" y="2482086"/>
            <a:ext cx="1990980" cy="1990982"/>
          </a:xfrm>
          <a:prstGeom prst="pie">
            <a:avLst>
              <a:gd name="adj1" fmla="val 10799998"/>
              <a:gd name="adj2" fmla="val 5307"/>
            </a:avLst>
          </a:prstGeom>
          <a:gradFill>
            <a:gsLst>
              <a:gs pos="0">
                <a:schemeClr val="accent4">
                  <a:alpha val="20000"/>
                </a:schemeClr>
              </a:gs>
              <a:gs pos="99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8475386" y="2480012"/>
            <a:ext cx="1995134" cy="1995130"/>
          </a:xfrm>
          <a:prstGeom prst="ellipse">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14" name="Freeform 851"/>
          <p:cNvSpPr>
            <a:spLocks noEditPoints="1"/>
          </p:cNvSpPr>
          <p:nvPr/>
        </p:nvSpPr>
        <p:spPr bwMode="auto">
          <a:xfrm>
            <a:off x="9320015" y="3264086"/>
            <a:ext cx="328539" cy="376247"/>
          </a:xfrm>
          <a:custGeom>
            <a:avLst/>
            <a:gdLst>
              <a:gd name="T0" fmla="*/ 119 w 141"/>
              <a:gd name="T1" fmla="*/ 84 h 160"/>
              <a:gd name="T2" fmla="*/ 95 w 141"/>
              <a:gd name="T3" fmla="*/ 20 h 160"/>
              <a:gd name="T4" fmla="*/ 84 w 141"/>
              <a:gd name="T5" fmla="*/ 15 h 160"/>
              <a:gd name="T6" fmla="*/ 55 w 141"/>
              <a:gd name="T7" fmla="*/ 15 h 160"/>
              <a:gd name="T8" fmla="*/ 46 w 141"/>
              <a:gd name="T9" fmla="*/ 20 h 160"/>
              <a:gd name="T10" fmla="*/ 20 w 141"/>
              <a:gd name="T11" fmla="*/ 84 h 160"/>
              <a:gd name="T12" fmla="*/ 0 w 141"/>
              <a:gd name="T13" fmla="*/ 135 h 160"/>
              <a:gd name="T14" fmla="*/ 30 w 141"/>
              <a:gd name="T15" fmla="*/ 141 h 160"/>
              <a:gd name="T16" fmla="*/ 70 w 141"/>
              <a:gd name="T17" fmla="*/ 160 h 160"/>
              <a:gd name="T18" fmla="*/ 111 w 141"/>
              <a:gd name="T19" fmla="*/ 141 h 160"/>
              <a:gd name="T20" fmla="*/ 140 w 141"/>
              <a:gd name="T21" fmla="*/ 135 h 160"/>
              <a:gd name="T22" fmla="*/ 61 w 141"/>
              <a:gd name="T23" fmla="*/ 15 h 160"/>
              <a:gd name="T24" fmla="*/ 79 w 141"/>
              <a:gd name="T25" fmla="*/ 15 h 160"/>
              <a:gd name="T26" fmla="*/ 61 w 141"/>
              <a:gd name="T27" fmla="*/ 15 h 160"/>
              <a:gd name="T28" fmla="*/ 52 w 141"/>
              <a:gd name="T29" fmla="*/ 145 h 160"/>
              <a:gd name="T30" fmla="*/ 89 w 141"/>
              <a:gd name="T31" fmla="*/ 145 h 160"/>
              <a:gd name="T32" fmla="*/ 110 w 141"/>
              <a:gd name="T33" fmla="*/ 136 h 160"/>
              <a:gd name="T34" fmla="*/ 94 w 141"/>
              <a:gd name="T35" fmla="*/ 138 h 160"/>
              <a:gd name="T36" fmla="*/ 88 w 141"/>
              <a:gd name="T37" fmla="*/ 139 h 160"/>
              <a:gd name="T38" fmla="*/ 81 w 141"/>
              <a:gd name="T39" fmla="*/ 139 h 160"/>
              <a:gd name="T40" fmla="*/ 76 w 141"/>
              <a:gd name="T41" fmla="*/ 140 h 160"/>
              <a:gd name="T42" fmla="*/ 64 w 141"/>
              <a:gd name="T43" fmla="*/ 140 h 160"/>
              <a:gd name="T44" fmla="*/ 58 w 141"/>
              <a:gd name="T45" fmla="*/ 139 h 160"/>
              <a:gd name="T46" fmla="*/ 53 w 141"/>
              <a:gd name="T47" fmla="*/ 139 h 160"/>
              <a:gd name="T48" fmla="*/ 47 w 141"/>
              <a:gd name="T49" fmla="*/ 138 h 160"/>
              <a:gd name="T50" fmla="*/ 9 w 141"/>
              <a:gd name="T51" fmla="*/ 132 h 160"/>
              <a:gd name="T52" fmla="*/ 26 w 141"/>
              <a:gd name="T53" fmla="*/ 58 h 160"/>
              <a:gd name="T54" fmla="*/ 59 w 141"/>
              <a:gd name="T55" fmla="*/ 22 h 160"/>
              <a:gd name="T56" fmla="*/ 81 w 141"/>
              <a:gd name="T57" fmla="*/ 21 h 160"/>
              <a:gd name="T58" fmla="*/ 92 w 141"/>
              <a:gd name="T59" fmla="*/ 25 h 160"/>
              <a:gd name="T60" fmla="*/ 114 w 141"/>
              <a:gd name="T61" fmla="*/ 84 h 160"/>
              <a:gd name="T62" fmla="*/ 110 w 141"/>
              <a:gd name="T63" fmla="*/ 136 h 160"/>
              <a:gd name="T64" fmla="*/ 86 w 141"/>
              <a:gd name="T65" fmla="*/ 38 h 160"/>
              <a:gd name="T66" fmla="*/ 41 w 141"/>
              <a:gd name="T67" fmla="*/ 58 h 160"/>
              <a:gd name="T68" fmla="*/ 38 w 141"/>
              <a:gd name="T69" fmla="*/ 61 h 160"/>
              <a:gd name="T70" fmla="*/ 52 w 141"/>
              <a:gd name="T71" fmla="*/ 33 h 160"/>
              <a:gd name="T72" fmla="*/ 90 w 141"/>
              <a:gd name="T73" fmla="*/ 3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60">
                <a:moveTo>
                  <a:pt x="140" y="132"/>
                </a:moveTo>
                <a:cubicBezTo>
                  <a:pt x="126" y="118"/>
                  <a:pt x="119" y="102"/>
                  <a:pt x="119" y="84"/>
                </a:cubicBezTo>
                <a:cubicBezTo>
                  <a:pt x="119" y="58"/>
                  <a:pt x="119" y="58"/>
                  <a:pt x="119" y="58"/>
                </a:cubicBezTo>
                <a:cubicBezTo>
                  <a:pt x="119" y="38"/>
                  <a:pt x="106" y="25"/>
                  <a:pt x="95" y="20"/>
                </a:cubicBezTo>
                <a:cubicBezTo>
                  <a:pt x="91" y="18"/>
                  <a:pt x="88" y="17"/>
                  <a:pt x="84" y="16"/>
                </a:cubicBezTo>
                <a:cubicBezTo>
                  <a:pt x="84" y="15"/>
                  <a:pt x="84" y="15"/>
                  <a:pt x="84" y="15"/>
                </a:cubicBezTo>
                <a:cubicBezTo>
                  <a:pt x="84" y="7"/>
                  <a:pt x="78" y="0"/>
                  <a:pt x="70" y="0"/>
                </a:cubicBezTo>
                <a:cubicBezTo>
                  <a:pt x="62" y="0"/>
                  <a:pt x="55" y="7"/>
                  <a:pt x="55" y="15"/>
                </a:cubicBezTo>
                <a:cubicBezTo>
                  <a:pt x="55" y="16"/>
                  <a:pt x="55" y="16"/>
                  <a:pt x="55" y="16"/>
                </a:cubicBezTo>
                <a:cubicBezTo>
                  <a:pt x="52" y="17"/>
                  <a:pt x="49" y="18"/>
                  <a:pt x="46" y="20"/>
                </a:cubicBezTo>
                <a:cubicBezTo>
                  <a:pt x="33" y="26"/>
                  <a:pt x="20" y="40"/>
                  <a:pt x="20" y="58"/>
                </a:cubicBezTo>
                <a:cubicBezTo>
                  <a:pt x="20" y="84"/>
                  <a:pt x="20" y="84"/>
                  <a:pt x="20" y="84"/>
                </a:cubicBezTo>
                <a:cubicBezTo>
                  <a:pt x="20" y="103"/>
                  <a:pt x="14" y="119"/>
                  <a:pt x="1" y="132"/>
                </a:cubicBezTo>
                <a:cubicBezTo>
                  <a:pt x="0" y="133"/>
                  <a:pt x="0" y="134"/>
                  <a:pt x="0" y="135"/>
                </a:cubicBezTo>
                <a:cubicBezTo>
                  <a:pt x="0" y="136"/>
                  <a:pt x="1" y="137"/>
                  <a:pt x="2" y="137"/>
                </a:cubicBezTo>
                <a:cubicBezTo>
                  <a:pt x="30" y="141"/>
                  <a:pt x="30" y="141"/>
                  <a:pt x="30" y="141"/>
                </a:cubicBezTo>
                <a:cubicBezTo>
                  <a:pt x="35" y="142"/>
                  <a:pt x="40" y="143"/>
                  <a:pt x="44" y="144"/>
                </a:cubicBezTo>
                <a:cubicBezTo>
                  <a:pt x="49" y="154"/>
                  <a:pt x="59" y="160"/>
                  <a:pt x="70" y="160"/>
                </a:cubicBezTo>
                <a:cubicBezTo>
                  <a:pt x="81" y="160"/>
                  <a:pt x="91" y="154"/>
                  <a:pt x="96" y="144"/>
                </a:cubicBezTo>
                <a:cubicBezTo>
                  <a:pt x="101" y="143"/>
                  <a:pt x="105" y="142"/>
                  <a:pt x="111" y="141"/>
                </a:cubicBezTo>
                <a:cubicBezTo>
                  <a:pt x="138" y="137"/>
                  <a:pt x="138" y="137"/>
                  <a:pt x="138" y="137"/>
                </a:cubicBezTo>
                <a:cubicBezTo>
                  <a:pt x="139" y="137"/>
                  <a:pt x="140" y="136"/>
                  <a:pt x="140" y="135"/>
                </a:cubicBezTo>
                <a:cubicBezTo>
                  <a:pt x="141" y="134"/>
                  <a:pt x="141" y="133"/>
                  <a:pt x="140" y="132"/>
                </a:cubicBezTo>
                <a:close/>
                <a:moveTo>
                  <a:pt x="61" y="15"/>
                </a:moveTo>
                <a:cubicBezTo>
                  <a:pt x="61" y="10"/>
                  <a:pt x="65" y="6"/>
                  <a:pt x="70" y="6"/>
                </a:cubicBezTo>
                <a:cubicBezTo>
                  <a:pt x="75" y="6"/>
                  <a:pt x="79" y="10"/>
                  <a:pt x="79" y="15"/>
                </a:cubicBezTo>
                <a:cubicBezTo>
                  <a:pt x="79" y="15"/>
                  <a:pt x="79" y="15"/>
                  <a:pt x="79" y="15"/>
                </a:cubicBezTo>
                <a:cubicBezTo>
                  <a:pt x="73" y="14"/>
                  <a:pt x="67" y="14"/>
                  <a:pt x="61" y="15"/>
                </a:cubicBezTo>
                <a:close/>
                <a:moveTo>
                  <a:pt x="70" y="154"/>
                </a:moveTo>
                <a:cubicBezTo>
                  <a:pt x="63" y="154"/>
                  <a:pt x="56" y="151"/>
                  <a:pt x="52" y="145"/>
                </a:cubicBezTo>
                <a:cubicBezTo>
                  <a:pt x="58" y="145"/>
                  <a:pt x="64" y="146"/>
                  <a:pt x="70" y="146"/>
                </a:cubicBezTo>
                <a:cubicBezTo>
                  <a:pt x="76" y="146"/>
                  <a:pt x="82" y="145"/>
                  <a:pt x="89" y="145"/>
                </a:cubicBezTo>
                <a:cubicBezTo>
                  <a:pt x="85" y="151"/>
                  <a:pt x="78" y="154"/>
                  <a:pt x="70" y="154"/>
                </a:cubicBezTo>
                <a:close/>
                <a:moveTo>
                  <a:pt x="110" y="136"/>
                </a:moveTo>
                <a:cubicBezTo>
                  <a:pt x="104" y="137"/>
                  <a:pt x="99" y="137"/>
                  <a:pt x="94" y="138"/>
                </a:cubicBezTo>
                <a:cubicBezTo>
                  <a:pt x="94" y="138"/>
                  <a:pt x="94" y="138"/>
                  <a:pt x="94" y="138"/>
                </a:cubicBezTo>
                <a:cubicBezTo>
                  <a:pt x="92" y="138"/>
                  <a:pt x="90" y="139"/>
                  <a:pt x="88" y="139"/>
                </a:cubicBezTo>
                <a:cubicBezTo>
                  <a:pt x="88" y="139"/>
                  <a:pt x="88" y="139"/>
                  <a:pt x="88" y="139"/>
                </a:cubicBezTo>
                <a:cubicBezTo>
                  <a:pt x="86" y="139"/>
                  <a:pt x="84" y="139"/>
                  <a:pt x="82" y="139"/>
                </a:cubicBezTo>
                <a:cubicBezTo>
                  <a:pt x="82" y="139"/>
                  <a:pt x="82" y="139"/>
                  <a:pt x="81" y="139"/>
                </a:cubicBezTo>
                <a:cubicBezTo>
                  <a:pt x="80" y="139"/>
                  <a:pt x="78" y="140"/>
                  <a:pt x="77" y="140"/>
                </a:cubicBezTo>
                <a:cubicBezTo>
                  <a:pt x="76" y="140"/>
                  <a:pt x="76" y="140"/>
                  <a:pt x="76" y="140"/>
                </a:cubicBezTo>
                <a:cubicBezTo>
                  <a:pt x="72" y="140"/>
                  <a:pt x="69" y="140"/>
                  <a:pt x="65" y="140"/>
                </a:cubicBezTo>
                <a:cubicBezTo>
                  <a:pt x="65" y="140"/>
                  <a:pt x="64" y="140"/>
                  <a:pt x="64" y="140"/>
                </a:cubicBezTo>
                <a:cubicBezTo>
                  <a:pt x="62" y="140"/>
                  <a:pt x="61" y="139"/>
                  <a:pt x="59" y="139"/>
                </a:cubicBezTo>
                <a:cubicBezTo>
                  <a:pt x="59" y="139"/>
                  <a:pt x="59" y="139"/>
                  <a:pt x="58" y="139"/>
                </a:cubicBezTo>
                <a:cubicBezTo>
                  <a:pt x="57" y="139"/>
                  <a:pt x="55" y="139"/>
                  <a:pt x="53" y="139"/>
                </a:cubicBezTo>
                <a:cubicBezTo>
                  <a:pt x="53" y="139"/>
                  <a:pt x="53" y="139"/>
                  <a:pt x="53" y="139"/>
                </a:cubicBezTo>
                <a:cubicBezTo>
                  <a:pt x="51" y="139"/>
                  <a:pt x="49" y="138"/>
                  <a:pt x="47" y="138"/>
                </a:cubicBezTo>
                <a:cubicBezTo>
                  <a:pt x="47" y="138"/>
                  <a:pt x="47" y="138"/>
                  <a:pt x="47" y="138"/>
                </a:cubicBezTo>
                <a:cubicBezTo>
                  <a:pt x="42" y="137"/>
                  <a:pt x="37" y="137"/>
                  <a:pt x="31" y="136"/>
                </a:cubicBezTo>
                <a:cubicBezTo>
                  <a:pt x="9" y="132"/>
                  <a:pt x="9" y="132"/>
                  <a:pt x="9" y="132"/>
                </a:cubicBezTo>
                <a:cubicBezTo>
                  <a:pt x="20" y="119"/>
                  <a:pt x="26" y="103"/>
                  <a:pt x="26" y="84"/>
                </a:cubicBezTo>
                <a:cubicBezTo>
                  <a:pt x="26" y="58"/>
                  <a:pt x="26" y="58"/>
                  <a:pt x="26" y="58"/>
                </a:cubicBezTo>
                <a:cubicBezTo>
                  <a:pt x="26" y="42"/>
                  <a:pt x="37" y="30"/>
                  <a:pt x="49" y="25"/>
                </a:cubicBezTo>
                <a:cubicBezTo>
                  <a:pt x="52" y="24"/>
                  <a:pt x="55" y="22"/>
                  <a:pt x="59" y="22"/>
                </a:cubicBezTo>
                <a:cubicBezTo>
                  <a:pt x="59" y="22"/>
                  <a:pt x="59" y="22"/>
                  <a:pt x="59" y="22"/>
                </a:cubicBezTo>
                <a:cubicBezTo>
                  <a:pt x="66" y="20"/>
                  <a:pt x="74" y="20"/>
                  <a:pt x="81" y="21"/>
                </a:cubicBezTo>
                <a:cubicBezTo>
                  <a:pt x="81" y="21"/>
                  <a:pt x="81" y="21"/>
                  <a:pt x="81" y="21"/>
                </a:cubicBezTo>
                <a:cubicBezTo>
                  <a:pt x="85" y="22"/>
                  <a:pt x="89" y="23"/>
                  <a:pt x="92" y="25"/>
                </a:cubicBezTo>
                <a:cubicBezTo>
                  <a:pt x="103" y="30"/>
                  <a:pt x="114" y="42"/>
                  <a:pt x="114" y="58"/>
                </a:cubicBezTo>
                <a:cubicBezTo>
                  <a:pt x="114" y="84"/>
                  <a:pt x="114" y="84"/>
                  <a:pt x="114" y="84"/>
                </a:cubicBezTo>
                <a:cubicBezTo>
                  <a:pt x="114" y="102"/>
                  <a:pt x="120" y="118"/>
                  <a:pt x="132" y="132"/>
                </a:cubicBezTo>
                <a:lnTo>
                  <a:pt x="110" y="136"/>
                </a:lnTo>
                <a:close/>
                <a:moveTo>
                  <a:pt x="90" y="37"/>
                </a:moveTo>
                <a:cubicBezTo>
                  <a:pt x="89" y="38"/>
                  <a:pt x="88" y="39"/>
                  <a:pt x="86" y="38"/>
                </a:cubicBezTo>
                <a:cubicBezTo>
                  <a:pt x="76" y="34"/>
                  <a:pt x="64" y="34"/>
                  <a:pt x="55" y="38"/>
                </a:cubicBezTo>
                <a:cubicBezTo>
                  <a:pt x="50" y="41"/>
                  <a:pt x="41" y="48"/>
                  <a:pt x="41" y="58"/>
                </a:cubicBezTo>
                <a:cubicBezTo>
                  <a:pt x="41" y="60"/>
                  <a:pt x="39" y="61"/>
                  <a:pt x="38" y="61"/>
                </a:cubicBezTo>
                <a:cubicBezTo>
                  <a:pt x="38" y="61"/>
                  <a:pt x="38" y="61"/>
                  <a:pt x="38" y="61"/>
                </a:cubicBezTo>
                <a:cubicBezTo>
                  <a:pt x="36" y="61"/>
                  <a:pt x="35" y="60"/>
                  <a:pt x="35" y="58"/>
                </a:cubicBezTo>
                <a:cubicBezTo>
                  <a:pt x="35" y="45"/>
                  <a:pt x="46" y="36"/>
                  <a:pt x="52" y="33"/>
                </a:cubicBezTo>
                <a:cubicBezTo>
                  <a:pt x="63" y="28"/>
                  <a:pt x="77" y="28"/>
                  <a:pt x="88" y="33"/>
                </a:cubicBezTo>
                <a:cubicBezTo>
                  <a:pt x="90" y="34"/>
                  <a:pt x="91" y="35"/>
                  <a:pt x="90" y="3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50"/>
          <p:cNvSpPr>
            <a:spLocks noEditPoints="1"/>
          </p:cNvSpPr>
          <p:nvPr/>
        </p:nvSpPr>
        <p:spPr bwMode="auto">
          <a:xfrm>
            <a:off x="3849933" y="4514237"/>
            <a:ext cx="372995" cy="338296"/>
          </a:xfrm>
          <a:custGeom>
            <a:avLst/>
            <a:gdLst>
              <a:gd name="T0" fmla="*/ 115 w 160"/>
              <a:gd name="T1" fmla="*/ 0 h 144"/>
              <a:gd name="T2" fmla="*/ 89 w 160"/>
              <a:gd name="T3" fmla="*/ 37 h 144"/>
              <a:gd name="T4" fmla="*/ 63 w 160"/>
              <a:gd name="T5" fmla="*/ 7 h 144"/>
              <a:gd name="T6" fmla="*/ 4 w 160"/>
              <a:gd name="T7" fmla="*/ 91 h 144"/>
              <a:gd name="T8" fmla="*/ 71 w 160"/>
              <a:gd name="T9" fmla="*/ 110 h 144"/>
              <a:gd name="T10" fmla="*/ 71 w 160"/>
              <a:gd name="T11" fmla="*/ 82 h 144"/>
              <a:gd name="T12" fmla="*/ 89 w 160"/>
              <a:gd name="T13" fmla="*/ 110 h 144"/>
              <a:gd name="T14" fmla="*/ 160 w 160"/>
              <a:gd name="T15" fmla="*/ 109 h 144"/>
              <a:gd name="T16" fmla="*/ 6 w 160"/>
              <a:gd name="T17" fmla="*/ 109 h 144"/>
              <a:gd name="T18" fmla="*/ 12 w 160"/>
              <a:gd name="T19" fmla="*/ 90 h 144"/>
              <a:gd name="T20" fmla="*/ 20 w 160"/>
              <a:gd name="T21" fmla="*/ 83 h 144"/>
              <a:gd name="T22" fmla="*/ 28 w 160"/>
              <a:gd name="T23" fmla="*/ 80 h 144"/>
              <a:gd name="T24" fmla="*/ 36 w 160"/>
              <a:gd name="T25" fmla="*/ 79 h 144"/>
              <a:gd name="T26" fmla="*/ 65 w 160"/>
              <a:gd name="T27" fmla="*/ 110 h 144"/>
              <a:gd name="T28" fmla="*/ 63 w 160"/>
              <a:gd name="T29" fmla="*/ 86 h 144"/>
              <a:gd name="T30" fmla="*/ 59 w 160"/>
              <a:gd name="T31" fmla="*/ 82 h 144"/>
              <a:gd name="T32" fmla="*/ 53 w 160"/>
              <a:gd name="T33" fmla="*/ 78 h 144"/>
              <a:gd name="T34" fmla="*/ 48 w 160"/>
              <a:gd name="T35" fmla="*/ 75 h 144"/>
              <a:gd name="T36" fmla="*/ 41 w 160"/>
              <a:gd name="T37" fmla="*/ 73 h 144"/>
              <a:gd name="T38" fmla="*/ 32 w 160"/>
              <a:gd name="T39" fmla="*/ 73 h 144"/>
              <a:gd name="T40" fmla="*/ 27 w 160"/>
              <a:gd name="T41" fmla="*/ 74 h 144"/>
              <a:gd name="T42" fmla="*/ 23 w 160"/>
              <a:gd name="T43" fmla="*/ 75 h 144"/>
              <a:gd name="T44" fmla="*/ 18 w 160"/>
              <a:gd name="T45" fmla="*/ 78 h 144"/>
              <a:gd name="T46" fmla="*/ 15 w 160"/>
              <a:gd name="T47" fmla="*/ 80 h 144"/>
              <a:gd name="T48" fmla="*/ 45 w 160"/>
              <a:gd name="T49" fmla="*/ 6 h 144"/>
              <a:gd name="T50" fmla="*/ 65 w 160"/>
              <a:gd name="T51" fmla="*/ 40 h 144"/>
              <a:gd name="T52" fmla="*/ 65 w 160"/>
              <a:gd name="T53" fmla="*/ 89 h 144"/>
              <a:gd name="T54" fmla="*/ 71 w 160"/>
              <a:gd name="T55" fmla="*/ 43 h 144"/>
              <a:gd name="T56" fmla="*/ 71 w 160"/>
              <a:gd name="T57" fmla="*/ 76 h 144"/>
              <a:gd name="T58" fmla="*/ 95 w 160"/>
              <a:gd name="T59" fmla="*/ 40 h 144"/>
              <a:gd name="T60" fmla="*/ 114 w 160"/>
              <a:gd name="T61" fmla="*/ 6 h 144"/>
              <a:gd name="T62" fmla="*/ 147 w 160"/>
              <a:gd name="T63" fmla="*/ 81 h 144"/>
              <a:gd name="T64" fmla="*/ 140 w 160"/>
              <a:gd name="T65" fmla="*/ 77 h 144"/>
              <a:gd name="T66" fmla="*/ 136 w 160"/>
              <a:gd name="T67" fmla="*/ 75 h 144"/>
              <a:gd name="T68" fmla="*/ 131 w 160"/>
              <a:gd name="T69" fmla="*/ 74 h 144"/>
              <a:gd name="T70" fmla="*/ 124 w 160"/>
              <a:gd name="T71" fmla="*/ 73 h 144"/>
              <a:gd name="T72" fmla="*/ 116 w 160"/>
              <a:gd name="T73" fmla="*/ 74 h 144"/>
              <a:gd name="T74" fmla="*/ 111 w 160"/>
              <a:gd name="T75" fmla="*/ 76 h 144"/>
              <a:gd name="T76" fmla="*/ 104 w 160"/>
              <a:gd name="T77" fmla="*/ 79 h 144"/>
              <a:gd name="T78" fmla="*/ 100 w 160"/>
              <a:gd name="T79" fmla="*/ 83 h 144"/>
              <a:gd name="T80" fmla="*/ 95 w 160"/>
              <a:gd name="T81" fmla="*/ 89 h 144"/>
              <a:gd name="T82" fmla="*/ 95 w 160"/>
              <a:gd name="T83" fmla="*/ 110 h 144"/>
              <a:gd name="T84" fmla="*/ 95 w 160"/>
              <a:gd name="T85" fmla="*/ 109 h 144"/>
              <a:gd name="T86" fmla="*/ 129 w 160"/>
              <a:gd name="T87" fmla="*/ 79 h 144"/>
              <a:gd name="T88" fmla="*/ 139 w 160"/>
              <a:gd name="T89" fmla="*/ 83 h 144"/>
              <a:gd name="T90" fmla="*/ 143 w 160"/>
              <a:gd name="T91" fmla="*/ 85 h 144"/>
              <a:gd name="T92" fmla="*/ 150 w 160"/>
              <a:gd name="T93" fmla="*/ 9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144">
                <a:moveTo>
                  <a:pt x="156" y="91"/>
                </a:moveTo>
                <a:cubicBezTo>
                  <a:pt x="138" y="20"/>
                  <a:pt x="138" y="20"/>
                  <a:pt x="138" y="20"/>
                </a:cubicBezTo>
                <a:cubicBezTo>
                  <a:pt x="135" y="9"/>
                  <a:pt x="126" y="1"/>
                  <a:pt x="115" y="0"/>
                </a:cubicBezTo>
                <a:cubicBezTo>
                  <a:pt x="108" y="0"/>
                  <a:pt x="102" y="2"/>
                  <a:pt x="97" y="7"/>
                </a:cubicBezTo>
                <a:cubicBezTo>
                  <a:pt x="92" y="12"/>
                  <a:pt x="89" y="18"/>
                  <a:pt x="89" y="25"/>
                </a:cubicBezTo>
                <a:cubicBezTo>
                  <a:pt x="89" y="37"/>
                  <a:pt x="89" y="37"/>
                  <a:pt x="89" y="37"/>
                </a:cubicBezTo>
                <a:cubicBezTo>
                  <a:pt x="71" y="37"/>
                  <a:pt x="71" y="37"/>
                  <a:pt x="71" y="37"/>
                </a:cubicBezTo>
                <a:cubicBezTo>
                  <a:pt x="71" y="25"/>
                  <a:pt x="71" y="25"/>
                  <a:pt x="71" y="25"/>
                </a:cubicBezTo>
                <a:cubicBezTo>
                  <a:pt x="71" y="18"/>
                  <a:pt x="68" y="12"/>
                  <a:pt x="63" y="7"/>
                </a:cubicBezTo>
                <a:cubicBezTo>
                  <a:pt x="58" y="2"/>
                  <a:pt x="52" y="0"/>
                  <a:pt x="45" y="0"/>
                </a:cubicBezTo>
                <a:cubicBezTo>
                  <a:pt x="34" y="1"/>
                  <a:pt x="25" y="9"/>
                  <a:pt x="22" y="20"/>
                </a:cubicBezTo>
                <a:cubicBezTo>
                  <a:pt x="4" y="91"/>
                  <a:pt x="4" y="91"/>
                  <a:pt x="4" y="91"/>
                </a:cubicBezTo>
                <a:cubicBezTo>
                  <a:pt x="2" y="97"/>
                  <a:pt x="0" y="102"/>
                  <a:pt x="0" y="109"/>
                </a:cubicBezTo>
                <a:cubicBezTo>
                  <a:pt x="0" y="128"/>
                  <a:pt x="16" y="144"/>
                  <a:pt x="36" y="144"/>
                </a:cubicBezTo>
                <a:cubicBezTo>
                  <a:pt x="55" y="144"/>
                  <a:pt x="70" y="129"/>
                  <a:pt x="71" y="110"/>
                </a:cubicBezTo>
                <a:cubicBezTo>
                  <a:pt x="71" y="110"/>
                  <a:pt x="71" y="110"/>
                  <a:pt x="71" y="110"/>
                </a:cubicBezTo>
                <a:cubicBezTo>
                  <a:pt x="71" y="109"/>
                  <a:pt x="71" y="109"/>
                  <a:pt x="71" y="109"/>
                </a:cubicBezTo>
                <a:cubicBezTo>
                  <a:pt x="71" y="82"/>
                  <a:pt x="71" y="82"/>
                  <a:pt x="71" y="82"/>
                </a:cubicBezTo>
                <a:cubicBezTo>
                  <a:pt x="89" y="82"/>
                  <a:pt x="89" y="82"/>
                  <a:pt x="89" y="82"/>
                </a:cubicBezTo>
                <a:cubicBezTo>
                  <a:pt x="89" y="109"/>
                  <a:pt x="89" y="109"/>
                  <a:pt x="89" y="109"/>
                </a:cubicBezTo>
                <a:cubicBezTo>
                  <a:pt x="89" y="110"/>
                  <a:pt x="89" y="110"/>
                  <a:pt x="89" y="110"/>
                </a:cubicBezTo>
                <a:cubicBezTo>
                  <a:pt x="89" y="110"/>
                  <a:pt x="89" y="110"/>
                  <a:pt x="89" y="110"/>
                </a:cubicBezTo>
                <a:cubicBezTo>
                  <a:pt x="90" y="129"/>
                  <a:pt x="105" y="144"/>
                  <a:pt x="124" y="144"/>
                </a:cubicBezTo>
                <a:cubicBezTo>
                  <a:pt x="144" y="144"/>
                  <a:pt x="160" y="128"/>
                  <a:pt x="160" y="109"/>
                </a:cubicBezTo>
                <a:cubicBezTo>
                  <a:pt x="160" y="102"/>
                  <a:pt x="158" y="97"/>
                  <a:pt x="156" y="91"/>
                </a:cubicBezTo>
                <a:close/>
                <a:moveTo>
                  <a:pt x="36" y="138"/>
                </a:moveTo>
                <a:cubicBezTo>
                  <a:pt x="19" y="138"/>
                  <a:pt x="6" y="125"/>
                  <a:pt x="6" y="109"/>
                </a:cubicBezTo>
                <a:cubicBezTo>
                  <a:pt x="6" y="103"/>
                  <a:pt x="7" y="98"/>
                  <a:pt x="10" y="94"/>
                </a:cubicBezTo>
                <a:cubicBezTo>
                  <a:pt x="10" y="93"/>
                  <a:pt x="11" y="92"/>
                  <a:pt x="12" y="91"/>
                </a:cubicBezTo>
                <a:cubicBezTo>
                  <a:pt x="12" y="91"/>
                  <a:pt x="12" y="91"/>
                  <a:pt x="12" y="90"/>
                </a:cubicBezTo>
                <a:cubicBezTo>
                  <a:pt x="14" y="89"/>
                  <a:pt x="15" y="87"/>
                  <a:pt x="17" y="85"/>
                </a:cubicBezTo>
                <a:cubicBezTo>
                  <a:pt x="17" y="85"/>
                  <a:pt x="18" y="85"/>
                  <a:pt x="18" y="85"/>
                </a:cubicBezTo>
                <a:cubicBezTo>
                  <a:pt x="19" y="84"/>
                  <a:pt x="19" y="84"/>
                  <a:pt x="20" y="83"/>
                </a:cubicBezTo>
                <a:cubicBezTo>
                  <a:pt x="21" y="83"/>
                  <a:pt x="21" y="83"/>
                  <a:pt x="21" y="83"/>
                </a:cubicBezTo>
                <a:cubicBezTo>
                  <a:pt x="23" y="82"/>
                  <a:pt x="25" y="81"/>
                  <a:pt x="28" y="80"/>
                </a:cubicBezTo>
                <a:cubicBezTo>
                  <a:pt x="28" y="80"/>
                  <a:pt x="28" y="80"/>
                  <a:pt x="28" y="80"/>
                </a:cubicBezTo>
                <a:cubicBezTo>
                  <a:pt x="29" y="80"/>
                  <a:pt x="30" y="79"/>
                  <a:pt x="31" y="79"/>
                </a:cubicBezTo>
                <a:cubicBezTo>
                  <a:pt x="31" y="79"/>
                  <a:pt x="32" y="79"/>
                  <a:pt x="32" y="79"/>
                </a:cubicBezTo>
                <a:cubicBezTo>
                  <a:pt x="33" y="79"/>
                  <a:pt x="34" y="79"/>
                  <a:pt x="36" y="79"/>
                </a:cubicBezTo>
                <a:cubicBezTo>
                  <a:pt x="52" y="79"/>
                  <a:pt x="65" y="92"/>
                  <a:pt x="65" y="109"/>
                </a:cubicBezTo>
                <a:cubicBezTo>
                  <a:pt x="65" y="109"/>
                  <a:pt x="65" y="109"/>
                  <a:pt x="65" y="109"/>
                </a:cubicBezTo>
                <a:cubicBezTo>
                  <a:pt x="65" y="110"/>
                  <a:pt x="65" y="110"/>
                  <a:pt x="65" y="110"/>
                </a:cubicBezTo>
                <a:cubicBezTo>
                  <a:pt x="65" y="110"/>
                  <a:pt x="65" y="110"/>
                  <a:pt x="65" y="110"/>
                </a:cubicBezTo>
                <a:cubicBezTo>
                  <a:pt x="64" y="126"/>
                  <a:pt x="51" y="138"/>
                  <a:pt x="36" y="138"/>
                </a:cubicBezTo>
                <a:close/>
                <a:moveTo>
                  <a:pt x="63" y="86"/>
                </a:moveTo>
                <a:cubicBezTo>
                  <a:pt x="63" y="85"/>
                  <a:pt x="62" y="85"/>
                  <a:pt x="62" y="85"/>
                </a:cubicBezTo>
                <a:cubicBezTo>
                  <a:pt x="61" y="84"/>
                  <a:pt x="61" y="83"/>
                  <a:pt x="60" y="83"/>
                </a:cubicBezTo>
                <a:cubicBezTo>
                  <a:pt x="60" y="83"/>
                  <a:pt x="59" y="82"/>
                  <a:pt x="59" y="82"/>
                </a:cubicBezTo>
                <a:cubicBezTo>
                  <a:pt x="58" y="81"/>
                  <a:pt x="58" y="81"/>
                  <a:pt x="57" y="80"/>
                </a:cubicBezTo>
                <a:cubicBezTo>
                  <a:pt x="57" y="80"/>
                  <a:pt x="56" y="80"/>
                  <a:pt x="56" y="79"/>
                </a:cubicBezTo>
                <a:cubicBezTo>
                  <a:pt x="55" y="79"/>
                  <a:pt x="54" y="78"/>
                  <a:pt x="53" y="78"/>
                </a:cubicBezTo>
                <a:cubicBezTo>
                  <a:pt x="53" y="78"/>
                  <a:pt x="53" y="77"/>
                  <a:pt x="53" y="77"/>
                </a:cubicBezTo>
                <a:cubicBezTo>
                  <a:pt x="51" y="77"/>
                  <a:pt x="50" y="76"/>
                  <a:pt x="49" y="76"/>
                </a:cubicBezTo>
                <a:cubicBezTo>
                  <a:pt x="49" y="76"/>
                  <a:pt x="48" y="75"/>
                  <a:pt x="48" y="75"/>
                </a:cubicBezTo>
                <a:cubicBezTo>
                  <a:pt x="47" y="75"/>
                  <a:pt x="46" y="75"/>
                  <a:pt x="45" y="74"/>
                </a:cubicBezTo>
                <a:cubicBezTo>
                  <a:pt x="45" y="74"/>
                  <a:pt x="44" y="74"/>
                  <a:pt x="44" y="74"/>
                </a:cubicBezTo>
                <a:cubicBezTo>
                  <a:pt x="43" y="74"/>
                  <a:pt x="42" y="74"/>
                  <a:pt x="41" y="73"/>
                </a:cubicBezTo>
                <a:cubicBezTo>
                  <a:pt x="41" y="73"/>
                  <a:pt x="40" y="73"/>
                  <a:pt x="40" y="73"/>
                </a:cubicBezTo>
                <a:cubicBezTo>
                  <a:pt x="38" y="73"/>
                  <a:pt x="37" y="73"/>
                  <a:pt x="36" y="73"/>
                </a:cubicBezTo>
                <a:cubicBezTo>
                  <a:pt x="34" y="73"/>
                  <a:pt x="33" y="73"/>
                  <a:pt x="32" y="73"/>
                </a:cubicBezTo>
                <a:cubicBezTo>
                  <a:pt x="32" y="73"/>
                  <a:pt x="31" y="73"/>
                  <a:pt x="31" y="73"/>
                </a:cubicBezTo>
                <a:cubicBezTo>
                  <a:pt x="30" y="73"/>
                  <a:pt x="30" y="74"/>
                  <a:pt x="29" y="74"/>
                </a:cubicBezTo>
                <a:cubicBezTo>
                  <a:pt x="28" y="74"/>
                  <a:pt x="28" y="74"/>
                  <a:pt x="27" y="74"/>
                </a:cubicBezTo>
                <a:cubicBezTo>
                  <a:pt x="27" y="74"/>
                  <a:pt x="26" y="74"/>
                  <a:pt x="26" y="74"/>
                </a:cubicBezTo>
                <a:cubicBezTo>
                  <a:pt x="25" y="75"/>
                  <a:pt x="25" y="75"/>
                  <a:pt x="24" y="75"/>
                </a:cubicBezTo>
                <a:cubicBezTo>
                  <a:pt x="24" y="75"/>
                  <a:pt x="23" y="75"/>
                  <a:pt x="23" y="75"/>
                </a:cubicBezTo>
                <a:cubicBezTo>
                  <a:pt x="22" y="76"/>
                  <a:pt x="22" y="76"/>
                  <a:pt x="21" y="76"/>
                </a:cubicBezTo>
                <a:cubicBezTo>
                  <a:pt x="21" y="76"/>
                  <a:pt x="20" y="76"/>
                  <a:pt x="20" y="77"/>
                </a:cubicBezTo>
                <a:cubicBezTo>
                  <a:pt x="19" y="77"/>
                  <a:pt x="19" y="77"/>
                  <a:pt x="18" y="78"/>
                </a:cubicBezTo>
                <a:cubicBezTo>
                  <a:pt x="18" y="78"/>
                  <a:pt x="18" y="78"/>
                  <a:pt x="17" y="78"/>
                </a:cubicBezTo>
                <a:cubicBezTo>
                  <a:pt x="17" y="79"/>
                  <a:pt x="16" y="79"/>
                  <a:pt x="15" y="79"/>
                </a:cubicBezTo>
                <a:cubicBezTo>
                  <a:pt x="15" y="79"/>
                  <a:pt x="15" y="79"/>
                  <a:pt x="15" y="80"/>
                </a:cubicBezTo>
                <a:cubicBezTo>
                  <a:pt x="14" y="80"/>
                  <a:pt x="14" y="81"/>
                  <a:pt x="13" y="81"/>
                </a:cubicBezTo>
                <a:cubicBezTo>
                  <a:pt x="28" y="21"/>
                  <a:pt x="28" y="21"/>
                  <a:pt x="28" y="21"/>
                </a:cubicBezTo>
                <a:cubicBezTo>
                  <a:pt x="30" y="13"/>
                  <a:pt x="37" y="6"/>
                  <a:pt x="45" y="6"/>
                </a:cubicBezTo>
                <a:cubicBezTo>
                  <a:pt x="51" y="6"/>
                  <a:pt x="56" y="8"/>
                  <a:pt x="59" y="11"/>
                </a:cubicBezTo>
                <a:cubicBezTo>
                  <a:pt x="63" y="15"/>
                  <a:pt x="65" y="20"/>
                  <a:pt x="65" y="25"/>
                </a:cubicBezTo>
                <a:cubicBezTo>
                  <a:pt x="65" y="40"/>
                  <a:pt x="65" y="40"/>
                  <a:pt x="65" y="40"/>
                </a:cubicBezTo>
                <a:cubicBezTo>
                  <a:pt x="65" y="79"/>
                  <a:pt x="65" y="79"/>
                  <a:pt x="65" y="79"/>
                </a:cubicBezTo>
                <a:cubicBezTo>
                  <a:pt x="65" y="89"/>
                  <a:pt x="65" y="89"/>
                  <a:pt x="65" y="89"/>
                </a:cubicBezTo>
                <a:cubicBezTo>
                  <a:pt x="65" y="89"/>
                  <a:pt x="65" y="89"/>
                  <a:pt x="65" y="89"/>
                </a:cubicBezTo>
                <a:cubicBezTo>
                  <a:pt x="64" y="88"/>
                  <a:pt x="64" y="87"/>
                  <a:pt x="63" y="86"/>
                </a:cubicBezTo>
                <a:close/>
                <a:moveTo>
                  <a:pt x="71" y="76"/>
                </a:moveTo>
                <a:cubicBezTo>
                  <a:pt x="71" y="43"/>
                  <a:pt x="71" y="43"/>
                  <a:pt x="71" y="43"/>
                </a:cubicBezTo>
                <a:cubicBezTo>
                  <a:pt x="89" y="43"/>
                  <a:pt x="89" y="43"/>
                  <a:pt x="89" y="43"/>
                </a:cubicBezTo>
                <a:cubicBezTo>
                  <a:pt x="89" y="76"/>
                  <a:pt x="89" y="76"/>
                  <a:pt x="89" y="76"/>
                </a:cubicBezTo>
                <a:lnTo>
                  <a:pt x="71" y="76"/>
                </a:lnTo>
                <a:close/>
                <a:moveTo>
                  <a:pt x="95" y="89"/>
                </a:moveTo>
                <a:cubicBezTo>
                  <a:pt x="95" y="79"/>
                  <a:pt x="95" y="79"/>
                  <a:pt x="95" y="79"/>
                </a:cubicBezTo>
                <a:cubicBezTo>
                  <a:pt x="95" y="40"/>
                  <a:pt x="95" y="40"/>
                  <a:pt x="95" y="40"/>
                </a:cubicBezTo>
                <a:cubicBezTo>
                  <a:pt x="95" y="25"/>
                  <a:pt x="95" y="25"/>
                  <a:pt x="95" y="25"/>
                </a:cubicBezTo>
                <a:cubicBezTo>
                  <a:pt x="95" y="20"/>
                  <a:pt x="97" y="15"/>
                  <a:pt x="101" y="11"/>
                </a:cubicBezTo>
                <a:cubicBezTo>
                  <a:pt x="104" y="8"/>
                  <a:pt x="109" y="6"/>
                  <a:pt x="114" y="6"/>
                </a:cubicBezTo>
                <a:cubicBezTo>
                  <a:pt x="114" y="6"/>
                  <a:pt x="114" y="6"/>
                  <a:pt x="115" y="6"/>
                </a:cubicBezTo>
                <a:cubicBezTo>
                  <a:pt x="123" y="6"/>
                  <a:pt x="130" y="13"/>
                  <a:pt x="132" y="21"/>
                </a:cubicBezTo>
                <a:cubicBezTo>
                  <a:pt x="147" y="81"/>
                  <a:pt x="147" y="81"/>
                  <a:pt x="147" y="81"/>
                </a:cubicBezTo>
                <a:cubicBezTo>
                  <a:pt x="146" y="80"/>
                  <a:pt x="144" y="79"/>
                  <a:pt x="143" y="78"/>
                </a:cubicBezTo>
                <a:cubicBezTo>
                  <a:pt x="142" y="78"/>
                  <a:pt x="142" y="78"/>
                  <a:pt x="142" y="78"/>
                </a:cubicBezTo>
                <a:cubicBezTo>
                  <a:pt x="141" y="77"/>
                  <a:pt x="141" y="77"/>
                  <a:pt x="140" y="77"/>
                </a:cubicBezTo>
                <a:cubicBezTo>
                  <a:pt x="140" y="76"/>
                  <a:pt x="139" y="76"/>
                  <a:pt x="139" y="76"/>
                </a:cubicBezTo>
                <a:cubicBezTo>
                  <a:pt x="138" y="76"/>
                  <a:pt x="138" y="76"/>
                  <a:pt x="137" y="75"/>
                </a:cubicBezTo>
                <a:cubicBezTo>
                  <a:pt x="137" y="75"/>
                  <a:pt x="136" y="75"/>
                  <a:pt x="136" y="75"/>
                </a:cubicBezTo>
                <a:cubicBezTo>
                  <a:pt x="135" y="75"/>
                  <a:pt x="135" y="75"/>
                  <a:pt x="134" y="74"/>
                </a:cubicBezTo>
                <a:cubicBezTo>
                  <a:pt x="134" y="74"/>
                  <a:pt x="133" y="74"/>
                  <a:pt x="133" y="74"/>
                </a:cubicBezTo>
                <a:cubicBezTo>
                  <a:pt x="132" y="74"/>
                  <a:pt x="132" y="74"/>
                  <a:pt x="131" y="74"/>
                </a:cubicBezTo>
                <a:cubicBezTo>
                  <a:pt x="130" y="74"/>
                  <a:pt x="130" y="73"/>
                  <a:pt x="129" y="73"/>
                </a:cubicBezTo>
                <a:cubicBezTo>
                  <a:pt x="129" y="73"/>
                  <a:pt x="128" y="73"/>
                  <a:pt x="128" y="73"/>
                </a:cubicBezTo>
                <a:cubicBezTo>
                  <a:pt x="127" y="73"/>
                  <a:pt x="126" y="73"/>
                  <a:pt x="124" y="73"/>
                </a:cubicBezTo>
                <a:cubicBezTo>
                  <a:pt x="123" y="73"/>
                  <a:pt x="122" y="73"/>
                  <a:pt x="120" y="73"/>
                </a:cubicBezTo>
                <a:cubicBezTo>
                  <a:pt x="120" y="73"/>
                  <a:pt x="119" y="73"/>
                  <a:pt x="119" y="73"/>
                </a:cubicBezTo>
                <a:cubicBezTo>
                  <a:pt x="118" y="74"/>
                  <a:pt x="117" y="74"/>
                  <a:pt x="116" y="74"/>
                </a:cubicBezTo>
                <a:cubicBezTo>
                  <a:pt x="116" y="74"/>
                  <a:pt x="115" y="74"/>
                  <a:pt x="115" y="74"/>
                </a:cubicBezTo>
                <a:cubicBezTo>
                  <a:pt x="114" y="75"/>
                  <a:pt x="113" y="75"/>
                  <a:pt x="112" y="75"/>
                </a:cubicBezTo>
                <a:cubicBezTo>
                  <a:pt x="112" y="75"/>
                  <a:pt x="111" y="76"/>
                  <a:pt x="111" y="76"/>
                </a:cubicBezTo>
                <a:cubicBezTo>
                  <a:pt x="110" y="76"/>
                  <a:pt x="109" y="77"/>
                  <a:pt x="107" y="77"/>
                </a:cubicBezTo>
                <a:cubicBezTo>
                  <a:pt x="107" y="77"/>
                  <a:pt x="107" y="78"/>
                  <a:pt x="107" y="78"/>
                </a:cubicBezTo>
                <a:cubicBezTo>
                  <a:pt x="106" y="78"/>
                  <a:pt x="105" y="79"/>
                  <a:pt x="104" y="79"/>
                </a:cubicBezTo>
                <a:cubicBezTo>
                  <a:pt x="104" y="80"/>
                  <a:pt x="103" y="80"/>
                  <a:pt x="103" y="80"/>
                </a:cubicBezTo>
                <a:cubicBezTo>
                  <a:pt x="102" y="81"/>
                  <a:pt x="102" y="81"/>
                  <a:pt x="101" y="82"/>
                </a:cubicBezTo>
                <a:cubicBezTo>
                  <a:pt x="101" y="82"/>
                  <a:pt x="100" y="83"/>
                  <a:pt x="100" y="83"/>
                </a:cubicBezTo>
                <a:cubicBezTo>
                  <a:pt x="99" y="83"/>
                  <a:pt x="99" y="84"/>
                  <a:pt x="98" y="85"/>
                </a:cubicBezTo>
                <a:cubicBezTo>
                  <a:pt x="98" y="85"/>
                  <a:pt x="97" y="85"/>
                  <a:pt x="97" y="86"/>
                </a:cubicBezTo>
                <a:cubicBezTo>
                  <a:pt x="96" y="87"/>
                  <a:pt x="96" y="88"/>
                  <a:pt x="95" y="89"/>
                </a:cubicBezTo>
                <a:cubicBezTo>
                  <a:pt x="95" y="89"/>
                  <a:pt x="95" y="89"/>
                  <a:pt x="95" y="89"/>
                </a:cubicBezTo>
                <a:close/>
                <a:moveTo>
                  <a:pt x="124" y="138"/>
                </a:moveTo>
                <a:cubicBezTo>
                  <a:pt x="109" y="138"/>
                  <a:pt x="96" y="126"/>
                  <a:pt x="95" y="110"/>
                </a:cubicBezTo>
                <a:cubicBezTo>
                  <a:pt x="95" y="110"/>
                  <a:pt x="95" y="110"/>
                  <a:pt x="95" y="110"/>
                </a:cubicBezTo>
                <a:cubicBezTo>
                  <a:pt x="95" y="109"/>
                  <a:pt x="95" y="109"/>
                  <a:pt x="95" y="109"/>
                </a:cubicBezTo>
                <a:cubicBezTo>
                  <a:pt x="95" y="109"/>
                  <a:pt x="95" y="109"/>
                  <a:pt x="95" y="109"/>
                </a:cubicBezTo>
                <a:cubicBezTo>
                  <a:pt x="95" y="92"/>
                  <a:pt x="108" y="79"/>
                  <a:pt x="124" y="79"/>
                </a:cubicBezTo>
                <a:cubicBezTo>
                  <a:pt x="126" y="79"/>
                  <a:pt x="127" y="79"/>
                  <a:pt x="128" y="79"/>
                </a:cubicBezTo>
                <a:cubicBezTo>
                  <a:pt x="128" y="79"/>
                  <a:pt x="129" y="79"/>
                  <a:pt x="129" y="79"/>
                </a:cubicBezTo>
                <a:cubicBezTo>
                  <a:pt x="130" y="79"/>
                  <a:pt x="131" y="80"/>
                  <a:pt x="132" y="80"/>
                </a:cubicBezTo>
                <a:cubicBezTo>
                  <a:pt x="132" y="80"/>
                  <a:pt x="132" y="80"/>
                  <a:pt x="132" y="80"/>
                </a:cubicBezTo>
                <a:cubicBezTo>
                  <a:pt x="135" y="81"/>
                  <a:pt x="137" y="82"/>
                  <a:pt x="139" y="83"/>
                </a:cubicBezTo>
                <a:cubicBezTo>
                  <a:pt x="139" y="83"/>
                  <a:pt x="139" y="83"/>
                  <a:pt x="140" y="83"/>
                </a:cubicBezTo>
                <a:cubicBezTo>
                  <a:pt x="141" y="84"/>
                  <a:pt x="141" y="84"/>
                  <a:pt x="142" y="85"/>
                </a:cubicBezTo>
                <a:cubicBezTo>
                  <a:pt x="142" y="85"/>
                  <a:pt x="143" y="85"/>
                  <a:pt x="143" y="85"/>
                </a:cubicBezTo>
                <a:cubicBezTo>
                  <a:pt x="145" y="87"/>
                  <a:pt x="146" y="89"/>
                  <a:pt x="148" y="90"/>
                </a:cubicBezTo>
                <a:cubicBezTo>
                  <a:pt x="148" y="91"/>
                  <a:pt x="148" y="91"/>
                  <a:pt x="148" y="91"/>
                </a:cubicBezTo>
                <a:cubicBezTo>
                  <a:pt x="149" y="92"/>
                  <a:pt x="150" y="93"/>
                  <a:pt x="150" y="94"/>
                </a:cubicBezTo>
                <a:cubicBezTo>
                  <a:pt x="153" y="98"/>
                  <a:pt x="154" y="103"/>
                  <a:pt x="154" y="109"/>
                </a:cubicBezTo>
                <a:cubicBezTo>
                  <a:pt x="154" y="125"/>
                  <a:pt x="141" y="138"/>
                  <a:pt x="124" y="1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37"/>
          <p:cNvSpPr>
            <a:spLocks noEditPoints="1"/>
          </p:cNvSpPr>
          <p:nvPr/>
        </p:nvSpPr>
        <p:spPr bwMode="auto">
          <a:xfrm>
            <a:off x="7046090" y="4535114"/>
            <a:ext cx="372995" cy="338296"/>
          </a:xfrm>
          <a:custGeom>
            <a:avLst/>
            <a:gdLst>
              <a:gd name="T0" fmla="*/ 160 w 160"/>
              <a:gd name="T1" fmla="*/ 45 h 144"/>
              <a:gd name="T2" fmla="*/ 160 w 160"/>
              <a:gd name="T3" fmla="*/ 45 h 144"/>
              <a:gd name="T4" fmla="*/ 160 w 160"/>
              <a:gd name="T5" fmla="*/ 44 h 144"/>
              <a:gd name="T6" fmla="*/ 160 w 160"/>
              <a:gd name="T7" fmla="*/ 44 h 144"/>
              <a:gd name="T8" fmla="*/ 133 w 160"/>
              <a:gd name="T9" fmla="*/ 1 h 144"/>
              <a:gd name="T10" fmla="*/ 132 w 160"/>
              <a:gd name="T11" fmla="*/ 0 h 144"/>
              <a:gd name="T12" fmla="*/ 132 w 160"/>
              <a:gd name="T13" fmla="*/ 0 h 144"/>
              <a:gd name="T14" fmla="*/ 29 w 160"/>
              <a:gd name="T15" fmla="*/ 0 h 144"/>
              <a:gd name="T16" fmla="*/ 28 w 160"/>
              <a:gd name="T17" fmla="*/ 0 h 144"/>
              <a:gd name="T18" fmla="*/ 28 w 160"/>
              <a:gd name="T19" fmla="*/ 1 h 144"/>
              <a:gd name="T20" fmla="*/ 27 w 160"/>
              <a:gd name="T21" fmla="*/ 1 h 144"/>
              <a:gd name="T22" fmla="*/ 0 w 160"/>
              <a:gd name="T23" fmla="*/ 44 h 144"/>
              <a:gd name="T24" fmla="*/ 0 w 160"/>
              <a:gd name="T25" fmla="*/ 44 h 144"/>
              <a:gd name="T26" fmla="*/ 0 w 160"/>
              <a:gd name="T27" fmla="*/ 45 h 144"/>
              <a:gd name="T28" fmla="*/ 0 w 160"/>
              <a:gd name="T29" fmla="*/ 46 h 144"/>
              <a:gd name="T30" fmla="*/ 0 w 160"/>
              <a:gd name="T31" fmla="*/ 46 h 144"/>
              <a:gd name="T32" fmla="*/ 0 w 160"/>
              <a:gd name="T33" fmla="*/ 47 h 144"/>
              <a:gd name="T34" fmla="*/ 78 w 160"/>
              <a:gd name="T35" fmla="*/ 143 h 144"/>
              <a:gd name="T36" fmla="*/ 78 w 160"/>
              <a:gd name="T37" fmla="*/ 143 h 144"/>
              <a:gd name="T38" fmla="*/ 79 w 160"/>
              <a:gd name="T39" fmla="*/ 144 h 144"/>
              <a:gd name="T40" fmla="*/ 80 w 160"/>
              <a:gd name="T41" fmla="*/ 144 h 144"/>
              <a:gd name="T42" fmla="*/ 81 w 160"/>
              <a:gd name="T43" fmla="*/ 144 h 144"/>
              <a:gd name="T44" fmla="*/ 82 w 160"/>
              <a:gd name="T45" fmla="*/ 143 h 144"/>
              <a:gd name="T46" fmla="*/ 159 w 160"/>
              <a:gd name="T47" fmla="*/ 47 h 144"/>
              <a:gd name="T48" fmla="*/ 160 w 160"/>
              <a:gd name="T49" fmla="*/ 47 h 144"/>
              <a:gd name="T50" fmla="*/ 160 w 160"/>
              <a:gd name="T51" fmla="*/ 46 h 144"/>
              <a:gd name="T52" fmla="*/ 86 w 160"/>
              <a:gd name="T53" fmla="*/ 5 h 144"/>
              <a:gd name="T54" fmla="*/ 114 w 160"/>
              <a:gd name="T55" fmla="*/ 40 h 144"/>
              <a:gd name="T56" fmla="*/ 109 w 160"/>
              <a:gd name="T57" fmla="*/ 43 h 144"/>
              <a:gd name="T58" fmla="*/ 80 w 160"/>
              <a:gd name="T59" fmla="*/ 7 h 144"/>
              <a:gd name="T60" fmla="*/ 46 w 160"/>
              <a:gd name="T61" fmla="*/ 40 h 144"/>
              <a:gd name="T62" fmla="*/ 74 w 160"/>
              <a:gd name="T63" fmla="*/ 5 h 144"/>
              <a:gd name="T64" fmla="*/ 111 w 160"/>
              <a:gd name="T65" fmla="*/ 48 h 144"/>
              <a:gd name="T66" fmla="*/ 49 w 160"/>
              <a:gd name="T67" fmla="*/ 48 h 144"/>
              <a:gd name="T68" fmla="*/ 131 w 160"/>
              <a:gd name="T69" fmla="*/ 9 h 144"/>
              <a:gd name="T70" fmla="*/ 119 w 160"/>
              <a:gd name="T71" fmla="*/ 43 h 144"/>
              <a:gd name="T72" fmla="*/ 29 w 160"/>
              <a:gd name="T73" fmla="*/ 9 h 144"/>
              <a:gd name="T74" fmla="*/ 7 w 160"/>
              <a:gd name="T75" fmla="*/ 43 h 144"/>
              <a:gd name="T76" fmla="*/ 43 w 160"/>
              <a:gd name="T77" fmla="*/ 48 h 144"/>
              <a:gd name="T78" fmla="*/ 8 w 160"/>
              <a:gd name="T79" fmla="*/ 48 h 144"/>
              <a:gd name="T80" fmla="*/ 86 w 160"/>
              <a:gd name="T81" fmla="*/ 129 h 144"/>
              <a:gd name="T82" fmla="*/ 152 w 160"/>
              <a:gd name="T83" fmla="*/ 4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44">
                <a:moveTo>
                  <a:pt x="160" y="46"/>
                </a:moveTo>
                <a:cubicBezTo>
                  <a:pt x="160" y="46"/>
                  <a:pt x="160" y="46"/>
                  <a:pt x="160" y="45"/>
                </a:cubicBezTo>
                <a:cubicBezTo>
                  <a:pt x="160" y="45"/>
                  <a:pt x="160" y="45"/>
                  <a:pt x="160" y="45"/>
                </a:cubicBezTo>
                <a:cubicBezTo>
                  <a:pt x="160" y="45"/>
                  <a:pt x="160" y="45"/>
                  <a:pt x="160" y="45"/>
                </a:cubicBezTo>
                <a:cubicBezTo>
                  <a:pt x="160" y="45"/>
                  <a:pt x="160" y="45"/>
                  <a:pt x="160" y="44"/>
                </a:cubicBezTo>
                <a:cubicBezTo>
                  <a:pt x="160" y="44"/>
                  <a:pt x="160" y="44"/>
                  <a:pt x="160" y="44"/>
                </a:cubicBezTo>
                <a:cubicBezTo>
                  <a:pt x="160" y="44"/>
                  <a:pt x="160" y="44"/>
                  <a:pt x="160" y="44"/>
                </a:cubicBezTo>
                <a:cubicBezTo>
                  <a:pt x="160" y="44"/>
                  <a:pt x="160" y="44"/>
                  <a:pt x="160" y="44"/>
                </a:cubicBezTo>
                <a:cubicBezTo>
                  <a:pt x="133" y="1"/>
                  <a:pt x="133" y="1"/>
                  <a:pt x="133" y="1"/>
                </a:cubicBezTo>
                <a:cubicBezTo>
                  <a:pt x="133" y="1"/>
                  <a:pt x="133" y="1"/>
                  <a:pt x="133" y="1"/>
                </a:cubicBezTo>
                <a:cubicBezTo>
                  <a:pt x="133" y="1"/>
                  <a:pt x="133" y="1"/>
                  <a:pt x="133" y="1"/>
                </a:cubicBezTo>
                <a:cubicBezTo>
                  <a:pt x="132" y="1"/>
                  <a:pt x="132" y="0"/>
                  <a:pt x="132" y="0"/>
                </a:cubicBezTo>
                <a:cubicBezTo>
                  <a:pt x="132" y="0"/>
                  <a:pt x="132" y="0"/>
                  <a:pt x="132" y="0"/>
                </a:cubicBezTo>
                <a:cubicBezTo>
                  <a:pt x="132" y="0"/>
                  <a:pt x="132" y="0"/>
                  <a:pt x="132" y="0"/>
                </a:cubicBezTo>
                <a:cubicBezTo>
                  <a:pt x="131" y="0"/>
                  <a:pt x="131" y="0"/>
                  <a:pt x="131" y="0"/>
                </a:cubicBezTo>
                <a:cubicBezTo>
                  <a:pt x="29" y="0"/>
                  <a:pt x="29" y="0"/>
                  <a:pt x="29" y="0"/>
                </a:cubicBezTo>
                <a:cubicBezTo>
                  <a:pt x="29" y="0"/>
                  <a:pt x="29" y="0"/>
                  <a:pt x="29" y="0"/>
                </a:cubicBezTo>
                <a:cubicBezTo>
                  <a:pt x="28" y="0"/>
                  <a:pt x="28" y="0"/>
                  <a:pt x="28" y="0"/>
                </a:cubicBezTo>
                <a:cubicBezTo>
                  <a:pt x="28" y="0"/>
                  <a:pt x="28" y="0"/>
                  <a:pt x="28" y="0"/>
                </a:cubicBezTo>
                <a:cubicBezTo>
                  <a:pt x="28" y="0"/>
                  <a:pt x="28" y="0"/>
                  <a:pt x="28" y="1"/>
                </a:cubicBezTo>
                <a:cubicBezTo>
                  <a:pt x="28" y="1"/>
                  <a:pt x="28" y="1"/>
                  <a:pt x="28" y="1"/>
                </a:cubicBezTo>
                <a:cubicBezTo>
                  <a:pt x="27" y="1"/>
                  <a:pt x="27" y="1"/>
                  <a:pt x="27" y="1"/>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0" y="45"/>
                  <a:pt x="0" y="45"/>
                  <a:pt x="0" y="45"/>
                </a:cubicBezTo>
                <a:cubicBezTo>
                  <a:pt x="0" y="45"/>
                  <a:pt x="0" y="45"/>
                  <a:pt x="0" y="45"/>
                </a:cubicBezTo>
                <a:cubicBezTo>
                  <a:pt x="0" y="46"/>
                  <a:pt x="0" y="46"/>
                  <a:pt x="0" y="46"/>
                </a:cubicBezTo>
                <a:cubicBezTo>
                  <a:pt x="0" y="46"/>
                  <a:pt x="0" y="46"/>
                  <a:pt x="0" y="46"/>
                </a:cubicBezTo>
                <a:cubicBezTo>
                  <a:pt x="0" y="46"/>
                  <a:pt x="0" y="46"/>
                  <a:pt x="0" y="46"/>
                </a:cubicBezTo>
                <a:cubicBezTo>
                  <a:pt x="0" y="47"/>
                  <a:pt x="0" y="47"/>
                  <a:pt x="0" y="47"/>
                </a:cubicBezTo>
                <a:cubicBezTo>
                  <a:pt x="0" y="47"/>
                  <a:pt x="0" y="47"/>
                  <a:pt x="0" y="47"/>
                </a:cubicBezTo>
                <a:cubicBezTo>
                  <a:pt x="1" y="47"/>
                  <a:pt x="1" y="47"/>
                  <a:pt x="1" y="47"/>
                </a:cubicBezTo>
                <a:cubicBezTo>
                  <a:pt x="78" y="143"/>
                  <a:pt x="78" y="143"/>
                  <a:pt x="78" y="143"/>
                </a:cubicBezTo>
                <a:cubicBezTo>
                  <a:pt x="78" y="143"/>
                  <a:pt x="78" y="143"/>
                  <a:pt x="78" y="143"/>
                </a:cubicBezTo>
                <a:cubicBezTo>
                  <a:pt x="78" y="143"/>
                  <a:pt x="78" y="143"/>
                  <a:pt x="78" y="143"/>
                </a:cubicBezTo>
                <a:cubicBezTo>
                  <a:pt x="78" y="143"/>
                  <a:pt x="78" y="143"/>
                  <a:pt x="78" y="143"/>
                </a:cubicBezTo>
                <a:cubicBezTo>
                  <a:pt x="78" y="143"/>
                  <a:pt x="78" y="144"/>
                  <a:pt x="79" y="144"/>
                </a:cubicBezTo>
                <a:cubicBezTo>
                  <a:pt x="79" y="144"/>
                  <a:pt x="79" y="144"/>
                  <a:pt x="79" y="144"/>
                </a:cubicBezTo>
                <a:cubicBezTo>
                  <a:pt x="79" y="144"/>
                  <a:pt x="80" y="144"/>
                  <a:pt x="80" y="144"/>
                </a:cubicBezTo>
                <a:cubicBezTo>
                  <a:pt x="80" y="144"/>
                  <a:pt x="81" y="144"/>
                  <a:pt x="81" y="144"/>
                </a:cubicBezTo>
                <a:cubicBezTo>
                  <a:pt x="81" y="144"/>
                  <a:pt x="81" y="144"/>
                  <a:pt x="81" y="144"/>
                </a:cubicBezTo>
                <a:cubicBezTo>
                  <a:pt x="81" y="144"/>
                  <a:pt x="81" y="144"/>
                  <a:pt x="81" y="144"/>
                </a:cubicBezTo>
                <a:cubicBezTo>
                  <a:pt x="82" y="143"/>
                  <a:pt x="82" y="143"/>
                  <a:pt x="82" y="143"/>
                </a:cubicBezTo>
                <a:cubicBezTo>
                  <a:pt x="82" y="143"/>
                  <a:pt x="82" y="143"/>
                  <a:pt x="82" y="143"/>
                </a:cubicBezTo>
                <a:cubicBezTo>
                  <a:pt x="159" y="47"/>
                  <a:pt x="159" y="47"/>
                  <a:pt x="159" y="47"/>
                </a:cubicBezTo>
                <a:cubicBezTo>
                  <a:pt x="159" y="47"/>
                  <a:pt x="159" y="47"/>
                  <a:pt x="160" y="47"/>
                </a:cubicBezTo>
                <a:cubicBezTo>
                  <a:pt x="160" y="47"/>
                  <a:pt x="160" y="47"/>
                  <a:pt x="160" y="47"/>
                </a:cubicBezTo>
                <a:cubicBezTo>
                  <a:pt x="160" y="47"/>
                  <a:pt x="160" y="47"/>
                  <a:pt x="160" y="46"/>
                </a:cubicBezTo>
                <a:cubicBezTo>
                  <a:pt x="160" y="46"/>
                  <a:pt x="160" y="46"/>
                  <a:pt x="160" y="46"/>
                </a:cubicBezTo>
                <a:cubicBezTo>
                  <a:pt x="160" y="46"/>
                  <a:pt x="160" y="46"/>
                  <a:pt x="160" y="46"/>
                </a:cubicBezTo>
                <a:close/>
                <a:moveTo>
                  <a:pt x="86" y="5"/>
                </a:moveTo>
                <a:cubicBezTo>
                  <a:pt x="127" y="5"/>
                  <a:pt x="127" y="5"/>
                  <a:pt x="127" y="5"/>
                </a:cubicBezTo>
                <a:cubicBezTo>
                  <a:pt x="114" y="40"/>
                  <a:pt x="114" y="40"/>
                  <a:pt x="114" y="40"/>
                </a:cubicBezTo>
                <a:lnTo>
                  <a:pt x="86" y="5"/>
                </a:lnTo>
                <a:close/>
                <a:moveTo>
                  <a:pt x="109" y="43"/>
                </a:moveTo>
                <a:cubicBezTo>
                  <a:pt x="51" y="43"/>
                  <a:pt x="51" y="43"/>
                  <a:pt x="51" y="43"/>
                </a:cubicBezTo>
                <a:cubicBezTo>
                  <a:pt x="80" y="7"/>
                  <a:pt x="80" y="7"/>
                  <a:pt x="80" y="7"/>
                </a:cubicBezTo>
                <a:lnTo>
                  <a:pt x="109" y="43"/>
                </a:lnTo>
                <a:close/>
                <a:moveTo>
                  <a:pt x="46" y="40"/>
                </a:moveTo>
                <a:cubicBezTo>
                  <a:pt x="33" y="5"/>
                  <a:pt x="33" y="5"/>
                  <a:pt x="33" y="5"/>
                </a:cubicBezTo>
                <a:cubicBezTo>
                  <a:pt x="74" y="5"/>
                  <a:pt x="74" y="5"/>
                  <a:pt x="74" y="5"/>
                </a:cubicBezTo>
                <a:lnTo>
                  <a:pt x="46" y="40"/>
                </a:lnTo>
                <a:close/>
                <a:moveTo>
                  <a:pt x="111" y="48"/>
                </a:moveTo>
                <a:cubicBezTo>
                  <a:pt x="80" y="132"/>
                  <a:pt x="80" y="132"/>
                  <a:pt x="80" y="132"/>
                </a:cubicBezTo>
                <a:cubicBezTo>
                  <a:pt x="49" y="48"/>
                  <a:pt x="49" y="48"/>
                  <a:pt x="49" y="48"/>
                </a:cubicBezTo>
                <a:lnTo>
                  <a:pt x="111" y="48"/>
                </a:lnTo>
                <a:close/>
                <a:moveTo>
                  <a:pt x="131" y="9"/>
                </a:moveTo>
                <a:cubicBezTo>
                  <a:pt x="153" y="43"/>
                  <a:pt x="153" y="43"/>
                  <a:pt x="153" y="43"/>
                </a:cubicBezTo>
                <a:cubicBezTo>
                  <a:pt x="119" y="43"/>
                  <a:pt x="119" y="43"/>
                  <a:pt x="119" y="43"/>
                </a:cubicBezTo>
                <a:lnTo>
                  <a:pt x="131" y="9"/>
                </a:lnTo>
                <a:close/>
                <a:moveTo>
                  <a:pt x="29" y="9"/>
                </a:moveTo>
                <a:cubicBezTo>
                  <a:pt x="41" y="43"/>
                  <a:pt x="41" y="43"/>
                  <a:pt x="41" y="43"/>
                </a:cubicBezTo>
                <a:cubicBezTo>
                  <a:pt x="7" y="43"/>
                  <a:pt x="7" y="43"/>
                  <a:pt x="7" y="43"/>
                </a:cubicBezTo>
                <a:lnTo>
                  <a:pt x="29" y="9"/>
                </a:lnTo>
                <a:close/>
                <a:moveTo>
                  <a:pt x="43" y="48"/>
                </a:moveTo>
                <a:cubicBezTo>
                  <a:pt x="72" y="127"/>
                  <a:pt x="72" y="127"/>
                  <a:pt x="72" y="127"/>
                </a:cubicBezTo>
                <a:cubicBezTo>
                  <a:pt x="8" y="48"/>
                  <a:pt x="8" y="48"/>
                  <a:pt x="8" y="48"/>
                </a:cubicBezTo>
                <a:lnTo>
                  <a:pt x="43" y="48"/>
                </a:lnTo>
                <a:close/>
                <a:moveTo>
                  <a:pt x="86" y="129"/>
                </a:moveTo>
                <a:cubicBezTo>
                  <a:pt x="117" y="48"/>
                  <a:pt x="117" y="48"/>
                  <a:pt x="117" y="48"/>
                </a:cubicBezTo>
                <a:cubicBezTo>
                  <a:pt x="152" y="48"/>
                  <a:pt x="152" y="48"/>
                  <a:pt x="152" y="48"/>
                </a:cubicBezTo>
                <a:lnTo>
                  <a:pt x="86" y="12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47"/>
          <p:cNvSpPr>
            <a:spLocks noEditPoints="1"/>
          </p:cNvSpPr>
          <p:nvPr/>
        </p:nvSpPr>
        <p:spPr bwMode="auto">
          <a:xfrm>
            <a:off x="5400116" y="4471133"/>
            <a:ext cx="380584" cy="382753"/>
          </a:xfrm>
          <a:custGeom>
            <a:avLst/>
            <a:gdLst>
              <a:gd name="T0" fmla="*/ 116 w 163"/>
              <a:gd name="T1" fmla="*/ 11 h 163"/>
              <a:gd name="T2" fmla="*/ 11 w 163"/>
              <a:gd name="T3" fmla="*/ 115 h 163"/>
              <a:gd name="T4" fmla="*/ 10 w 163"/>
              <a:gd name="T5" fmla="*/ 116 h 163"/>
              <a:gd name="T6" fmla="*/ 10 w 163"/>
              <a:gd name="T7" fmla="*/ 116 h 163"/>
              <a:gd name="T8" fmla="*/ 0 w 163"/>
              <a:gd name="T9" fmla="*/ 160 h 163"/>
              <a:gd name="T10" fmla="*/ 0 w 163"/>
              <a:gd name="T11" fmla="*/ 161 h 163"/>
              <a:gd name="T12" fmla="*/ 1 w 163"/>
              <a:gd name="T13" fmla="*/ 162 h 163"/>
              <a:gd name="T14" fmla="*/ 3 w 163"/>
              <a:gd name="T15" fmla="*/ 163 h 163"/>
              <a:gd name="T16" fmla="*/ 47 w 163"/>
              <a:gd name="T17" fmla="*/ 153 h 163"/>
              <a:gd name="T18" fmla="*/ 47 w 163"/>
              <a:gd name="T19" fmla="*/ 152 h 163"/>
              <a:gd name="T20" fmla="*/ 48 w 163"/>
              <a:gd name="T21" fmla="*/ 152 h 163"/>
              <a:gd name="T22" fmla="*/ 152 w 163"/>
              <a:gd name="T23" fmla="*/ 47 h 163"/>
              <a:gd name="T24" fmla="*/ 148 w 163"/>
              <a:gd name="T25" fmla="*/ 15 h 163"/>
              <a:gd name="T26" fmla="*/ 122 w 163"/>
              <a:gd name="T27" fmla="*/ 13 h 163"/>
              <a:gd name="T28" fmla="*/ 134 w 163"/>
              <a:gd name="T29" fmla="*/ 58 h 163"/>
              <a:gd name="T30" fmla="*/ 109 w 163"/>
              <a:gd name="T31" fmla="*/ 25 h 163"/>
              <a:gd name="T32" fmla="*/ 134 w 163"/>
              <a:gd name="T33" fmla="*/ 58 h 163"/>
              <a:gd name="T34" fmla="*/ 10 w 163"/>
              <a:gd name="T35" fmla="*/ 149 h 163"/>
              <a:gd name="T36" fmla="*/ 15 w 163"/>
              <a:gd name="T37" fmla="*/ 120 h 163"/>
              <a:gd name="T38" fmla="*/ 27 w 163"/>
              <a:gd name="T39" fmla="*/ 133 h 163"/>
              <a:gd name="T40" fmla="*/ 27 w 163"/>
              <a:gd name="T41" fmla="*/ 134 h 163"/>
              <a:gd name="T42" fmla="*/ 27 w 163"/>
              <a:gd name="T43" fmla="*/ 135 h 163"/>
              <a:gd name="T44" fmla="*/ 27 w 163"/>
              <a:gd name="T45" fmla="*/ 135 h 163"/>
              <a:gd name="T46" fmla="*/ 28 w 163"/>
              <a:gd name="T47" fmla="*/ 136 h 163"/>
              <a:gd name="T48" fmla="*/ 29 w 163"/>
              <a:gd name="T49" fmla="*/ 136 h 163"/>
              <a:gd name="T50" fmla="*/ 30 w 163"/>
              <a:gd name="T51" fmla="*/ 136 h 163"/>
              <a:gd name="T52" fmla="*/ 30 w 163"/>
              <a:gd name="T53" fmla="*/ 136 h 163"/>
              <a:gd name="T54" fmla="*/ 30 w 163"/>
              <a:gd name="T55" fmla="*/ 136 h 163"/>
              <a:gd name="T56" fmla="*/ 43 w 163"/>
              <a:gd name="T57" fmla="*/ 148 h 163"/>
              <a:gd name="T58" fmla="*/ 14 w 163"/>
              <a:gd name="T59" fmla="*/ 153 h 163"/>
              <a:gd name="T60" fmla="*/ 51 w 163"/>
              <a:gd name="T61" fmla="*/ 133 h 163"/>
              <a:gd name="T62" fmla="*/ 116 w 163"/>
              <a:gd name="T63" fmla="*/ 64 h 163"/>
              <a:gd name="T64" fmla="*/ 47 w 163"/>
              <a:gd name="T65" fmla="*/ 129 h 163"/>
              <a:gd name="T66" fmla="*/ 34 w 163"/>
              <a:gd name="T67" fmla="*/ 116 h 163"/>
              <a:gd name="T68" fmla="*/ 99 w 163"/>
              <a:gd name="T69" fmla="*/ 47 h 163"/>
              <a:gd name="T70" fmla="*/ 30 w 163"/>
              <a:gd name="T71" fmla="*/ 112 h 163"/>
              <a:gd name="T72" fmla="*/ 101 w 163"/>
              <a:gd name="T73" fmla="*/ 33 h 163"/>
              <a:gd name="T74" fmla="*/ 50 w 163"/>
              <a:gd name="T75" fmla="*/ 142 h 163"/>
              <a:gd name="T76" fmla="*/ 142 w 163"/>
              <a:gd name="T77" fmla="*/ 50 h 163"/>
              <a:gd name="T78" fmla="*/ 118 w 163"/>
              <a:gd name="T79" fmla="*/ 17 h 163"/>
              <a:gd name="T80" fmla="*/ 142 w 163"/>
              <a:gd name="T81" fmla="*/ 5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163">
                <a:moveTo>
                  <a:pt x="152" y="11"/>
                </a:moveTo>
                <a:cubicBezTo>
                  <a:pt x="142" y="0"/>
                  <a:pt x="126" y="0"/>
                  <a:pt x="116" y="11"/>
                </a:cubicBezTo>
                <a:cubicBezTo>
                  <a:pt x="11" y="115"/>
                  <a:pt x="11" y="115"/>
                  <a:pt x="11" y="115"/>
                </a:cubicBezTo>
                <a:cubicBezTo>
                  <a:pt x="11" y="115"/>
                  <a:pt x="11" y="115"/>
                  <a:pt x="11" y="115"/>
                </a:cubicBezTo>
                <a:cubicBezTo>
                  <a:pt x="11" y="115"/>
                  <a:pt x="11" y="115"/>
                  <a:pt x="11" y="115"/>
                </a:cubicBezTo>
                <a:cubicBezTo>
                  <a:pt x="11" y="116"/>
                  <a:pt x="11" y="116"/>
                  <a:pt x="10" y="116"/>
                </a:cubicBezTo>
                <a:cubicBezTo>
                  <a:pt x="10" y="116"/>
                  <a:pt x="10" y="116"/>
                  <a:pt x="10" y="116"/>
                </a:cubicBezTo>
                <a:cubicBezTo>
                  <a:pt x="10" y="116"/>
                  <a:pt x="10" y="116"/>
                  <a:pt x="10" y="116"/>
                </a:cubicBezTo>
                <a:cubicBezTo>
                  <a:pt x="0" y="159"/>
                  <a:pt x="0" y="159"/>
                  <a:pt x="0" y="159"/>
                </a:cubicBezTo>
                <a:cubicBezTo>
                  <a:pt x="0" y="160"/>
                  <a:pt x="0" y="160"/>
                  <a:pt x="0" y="160"/>
                </a:cubicBezTo>
                <a:cubicBezTo>
                  <a:pt x="0" y="160"/>
                  <a:pt x="0" y="160"/>
                  <a:pt x="0" y="160"/>
                </a:cubicBezTo>
                <a:cubicBezTo>
                  <a:pt x="0" y="160"/>
                  <a:pt x="0" y="161"/>
                  <a:pt x="0" y="161"/>
                </a:cubicBezTo>
                <a:cubicBezTo>
                  <a:pt x="0" y="161"/>
                  <a:pt x="0" y="161"/>
                  <a:pt x="0" y="161"/>
                </a:cubicBezTo>
                <a:cubicBezTo>
                  <a:pt x="0" y="162"/>
                  <a:pt x="1" y="162"/>
                  <a:pt x="1" y="162"/>
                </a:cubicBezTo>
                <a:cubicBezTo>
                  <a:pt x="1" y="162"/>
                  <a:pt x="1" y="163"/>
                  <a:pt x="2" y="163"/>
                </a:cubicBezTo>
                <a:cubicBezTo>
                  <a:pt x="2" y="163"/>
                  <a:pt x="3" y="163"/>
                  <a:pt x="3" y="163"/>
                </a:cubicBezTo>
                <a:cubicBezTo>
                  <a:pt x="3" y="163"/>
                  <a:pt x="3" y="163"/>
                  <a:pt x="4" y="163"/>
                </a:cubicBezTo>
                <a:cubicBezTo>
                  <a:pt x="47" y="153"/>
                  <a:pt x="47" y="153"/>
                  <a:pt x="47" y="153"/>
                </a:cubicBezTo>
                <a:cubicBezTo>
                  <a:pt x="47" y="153"/>
                  <a:pt x="47" y="153"/>
                  <a:pt x="47" y="153"/>
                </a:cubicBezTo>
                <a:cubicBezTo>
                  <a:pt x="47" y="153"/>
                  <a:pt x="47" y="153"/>
                  <a:pt x="47" y="152"/>
                </a:cubicBezTo>
                <a:cubicBezTo>
                  <a:pt x="47" y="152"/>
                  <a:pt x="47" y="152"/>
                  <a:pt x="48" y="152"/>
                </a:cubicBezTo>
                <a:cubicBezTo>
                  <a:pt x="48" y="152"/>
                  <a:pt x="48" y="152"/>
                  <a:pt x="48" y="152"/>
                </a:cubicBezTo>
                <a:cubicBezTo>
                  <a:pt x="48" y="152"/>
                  <a:pt x="48" y="152"/>
                  <a:pt x="48" y="152"/>
                </a:cubicBezTo>
                <a:cubicBezTo>
                  <a:pt x="152" y="47"/>
                  <a:pt x="152" y="47"/>
                  <a:pt x="152" y="47"/>
                </a:cubicBezTo>
                <a:cubicBezTo>
                  <a:pt x="163" y="37"/>
                  <a:pt x="163" y="21"/>
                  <a:pt x="152" y="11"/>
                </a:cubicBezTo>
                <a:close/>
                <a:moveTo>
                  <a:pt x="148" y="15"/>
                </a:moveTo>
                <a:cubicBezTo>
                  <a:pt x="155" y="22"/>
                  <a:pt x="156" y="33"/>
                  <a:pt x="150" y="41"/>
                </a:cubicBezTo>
                <a:cubicBezTo>
                  <a:pt x="122" y="13"/>
                  <a:pt x="122" y="13"/>
                  <a:pt x="122" y="13"/>
                </a:cubicBezTo>
                <a:cubicBezTo>
                  <a:pt x="130" y="7"/>
                  <a:pt x="141" y="8"/>
                  <a:pt x="148" y="15"/>
                </a:cubicBezTo>
                <a:close/>
                <a:moveTo>
                  <a:pt x="134" y="58"/>
                </a:moveTo>
                <a:cubicBezTo>
                  <a:pt x="105" y="29"/>
                  <a:pt x="105" y="29"/>
                  <a:pt x="105" y="29"/>
                </a:cubicBezTo>
                <a:cubicBezTo>
                  <a:pt x="109" y="25"/>
                  <a:pt x="109" y="25"/>
                  <a:pt x="109" y="25"/>
                </a:cubicBezTo>
                <a:cubicBezTo>
                  <a:pt x="138" y="54"/>
                  <a:pt x="138" y="54"/>
                  <a:pt x="138" y="54"/>
                </a:cubicBezTo>
                <a:lnTo>
                  <a:pt x="134" y="58"/>
                </a:lnTo>
                <a:close/>
                <a:moveTo>
                  <a:pt x="14" y="149"/>
                </a:moveTo>
                <a:cubicBezTo>
                  <a:pt x="13" y="148"/>
                  <a:pt x="11" y="148"/>
                  <a:pt x="10" y="149"/>
                </a:cubicBezTo>
                <a:cubicBezTo>
                  <a:pt x="8" y="151"/>
                  <a:pt x="8" y="151"/>
                  <a:pt x="8" y="151"/>
                </a:cubicBezTo>
                <a:cubicBezTo>
                  <a:pt x="15" y="120"/>
                  <a:pt x="15" y="120"/>
                  <a:pt x="15" y="120"/>
                </a:cubicBezTo>
                <a:cubicBezTo>
                  <a:pt x="28" y="118"/>
                  <a:pt x="28" y="118"/>
                  <a:pt x="28" y="118"/>
                </a:cubicBezTo>
                <a:cubicBezTo>
                  <a:pt x="27" y="133"/>
                  <a:pt x="27" y="133"/>
                  <a:pt x="27" y="133"/>
                </a:cubicBezTo>
                <a:cubicBezTo>
                  <a:pt x="27" y="133"/>
                  <a:pt x="27" y="133"/>
                  <a:pt x="27" y="133"/>
                </a:cubicBezTo>
                <a:cubicBezTo>
                  <a:pt x="27" y="134"/>
                  <a:pt x="27" y="134"/>
                  <a:pt x="27" y="134"/>
                </a:cubicBezTo>
                <a:cubicBezTo>
                  <a:pt x="27" y="134"/>
                  <a:pt x="27" y="134"/>
                  <a:pt x="27" y="134"/>
                </a:cubicBezTo>
                <a:cubicBezTo>
                  <a:pt x="27" y="134"/>
                  <a:pt x="27" y="134"/>
                  <a:pt x="27" y="135"/>
                </a:cubicBezTo>
                <a:cubicBezTo>
                  <a:pt x="27" y="135"/>
                  <a:pt x="27" y="135"/>
                  <a:pt x="27" y="135"/>
                </a:cubicBezTo>
                <a:cubicBezTo>
                  <a:pt x="27" y="135"/>
                  <a:pt x="27" y="135"/>
                  <a:pt x="27" y="135"/>
                </a:cubicBezTo>
                <a:cubicBezTo>
                  <a:pt x="28" y="136"/>
                  <a:pt x="28" y="136"/>
                  <a:pt x="28" y="136"/>
                </a:cubicBezTo>
                <a:cubicBezTo>
                  <a:pt x="28" y="136"/>
                  <a:pt x="28" y="136"/>
                  <a:pt x="28" y="136"/>
                </a:cubicBezTo>
                <a:cubicBezTo>
                  <a:pt x="28" y="136"/>
                  <a:pt x="29" y="136"/>
                  <a:pt x="29" y="136"/>
                </a:cubicBezTo>
                <a:cubicBezTo>
                  <a:pt x="29" y="136"/>
                  <a:pt x="29" y="136"/>
                  <a:pt x="29" y="136"/>
                </a:cubicBezTo>
                <a:cubicBezTo>
                  <a:pt x="29" y="136"/>
                  <a:pt x="29" y="136"/>
                  <a:pt x="30" y="136"/>
                </a:cubicBezTo>
                <a:cubicBezTo>
                  <a:pt x="30" y="136"/>
                  <a:pt x="30" y="136"/>
                  <a:pt x="30" y="136"/>
                </a:cubicBezTo>
                <a:cubicBezTo>
                  <a:pt x="30" y="136"/>
                  <a:pt x="30" y="136"/>
                  <a:pt x="30" y="136"/>
                </a:cubicBezTo>
                <a:cubicBezTo>
                  <a:pt x="30" y="136"/>
                  <a:pt x="30" y="136"/>
                  <a:pt x="30" y="136"/>
                </a:cubicBezTo>
                <a:cubicBezTo>
                  <a:pt x="30" y="136"/>
                  <a:pt x="30" y="136"/>
                  <a:pt x="30" y="136"/>
                </a:cubicBezTo>
                <a:cubicBezTo>
                  <a:pt x="30" y="136"/>
                  <a:pt x="30" y="136"/>
                  <a:pt x="30" y="136"/>
                </a:cubicBezTo>
                <a:cubicBezTo>
                  <a:pt x="45" y="135"/>
                  <a:pt x="45" y="135"/>
                  <a:pt x="45" y="135"/>
                </a:cubicBezTo>
                <a:cubicBezTo>
                  <a:pt x="43" y="148"/>
                  <a:pt x="43" y="148"/>
                  <a:pt x="43" y="148"/>
                </a:cubicBezTo>
                <a:cubicBezTo>
                  <a:pt x="12" y="155"/>
                  <a:pt x="12" y="155"/>
                  <a:pt x="12" y="155"/>
                </a:cubicBezTo>
                <a:cubicBezTo>
                  <a:pt x="14" y="153"/>
                  <a:pt x="14" y="153"/>
                  <a:pt x="14" y="153"/>
                </a:cubicBezTo>
                <a:cubicBezTo>
                  <a:pt x="15" y="152"/>
                  <a:pt x="15" y="150"/>
                  <a:pt x="14" y="149"/>
                </a:cubicBezTo>
                <a:close/>
                <a:moveTo>
                  <a:pt x="51" y="133"/>
                </a:moveTo>
                <a:cubicBezTo>
                  <a:pt x="116" y="68"/>
                  <a:pt x="116" y="68"/>
                  <a:pt x="116" y="68"/>
                </a:cubicBezTo>
                <a:cubicBezTo>
                  <a:pt x="117" y="67"/>
                  <a:pt x="117" y="65"/>
                  <a:pt x="116" y="64"/>
                </a:cubicBezTo>
                <a:cubicBezTo>
                  <a:pt x="114" y="63"/>
                  <a:pt x="113" y="63"/>
                  <a:pt x="111" y="64"/>
                </a:cubicBezTo>
                <a:cubicBezTo>
                  <a:pt x="47" y="129"/>
                  <a:pt x="47" y="129"/>
                  <a:pt x="47" y="129"/>
                </a:cubicBezTo>
                <a:cubicBezTo>
                  <a:pt x="33" y="130"/>
                  <a:pt x="33" y="130"/>
                  <a:pt x="33" y="130"/>
                </a:cubicBezTo>
                <a:cubicBezTo>
                  <a:pt x="34" y="116"/>
                  <a:pt x="34" y="116"/>
                  <a:pt x="34" y="116"/>
                </a:cubicBezTo>
                <a:cubicBezTo>
                  <a:pt x="99" y="52"/>
                  <a:pt x="99" y="52"/>
                  <a:pt x="99" y="52"/>
                </a:cubicBezTo>
                <a:cubicBezTo>
                  <a:pt x="100" y="50"/>
                  <a:pt x="100" y="49"/>
                  <a:pt x="99" y="47"/>
                </a:cubicBezTo>
                <a:cubicBezTo>
                  <a:pt x="98" y="46"/>
                  <a:pt x="96" y="46"/>
                  <a:pt x="95" y="47"/>
                </a:cubicBezTo>
                <a:cubicBezTo>
                  <a:pt x="30" y="112"/>
                  <a:pt x="30" y="112"/>
                  <a:pt x="30" y="112"/>
                </a:cubicBezTo>
                <a:cubicBezTo>
                  <a:pt x="21" y="113"/>
                  <a:pt x="21" y="113"/>
                  <a:pt x="21" y="113"/>
                </a:cubicBezTo>
                <a:cubicBezTo>
                  <a:pt x="101" y="33"/>
                  <a:pt x="101" y="33"/>
                  <a:pt x="101" y="33"/>
                </a:cubicBezTo>
                <a:cubicBezTo>
                  <a:pt x="130" y="62"/>
                  <a:pt x="130" y="62"/>
                  <a:pt x="130" y="62"/>
                </a:cubicBezTo>
                <a:cubicBezTo>
                  <a:pt x="50" y="142"/>
                  <a:pt x="50" y="142"/>
                  <a:pt x="50" y="142"/>
                </a:cubicBezTo>
                <a:lnTo>
                  <a:pt x="51" y="133"/>
                </a:lnTo>
                <a:close/>
                <a:moveTo>
                  <a:pt x="142" y="50"/>
                </a:moveTo>
                <a:cubicBezTo>
                  <a:pt x="113" y="21"/>
                  <a:pt x="113" y="21"/>
                  <a:pt x="113" y="21"/>
                </a:cubicBezTo>
                <a:cubicBezTo>
                  <a:pt x="118" y="17"/>
                  <a:pt x="118" y="17"/>
                  <a:pt x="118" y="17"/>
                </a:cubicBezTo>
                <a:cubicBezTo>
                  <a:pt x="146" y="45"/>
                  <a:pt x="146" y="45"/>
                  <a:pt x="146" y="45"/>
                </a:cubicBezTo>
                <a:lnTo>
                  <a:pt x="142" y="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6029175" y="5920938"/>
            <a:ext cx="2379062" cy="366960"/>
          </a:xfrm>
          <a:prstGeom prst="rect">
            <a:avLst/>
          </a:prstGeom>
          <a:noFill/>
        </p:spPr>
        <p:txBody>
          <a:bodyPr wrap="square" lIns="0" tIns="45720" rIns="0" bIns="45720" rtlCol="0" anchor="t">
            <a:spAutoFit/>
          </a:bodyPr>
          <a:lstStyle/>
          <a:p>
            <a:pPr algn="ctr">
              <a:lnSpc>
                <a:spcPct val="120000"/>
              </a:lnSpc>
              <a:spcBef>
                <a:spcPts val="600"/>
              </a:spcBef>
            </a:pPr>
            <a:r>
              <a:rPr lang="en-US" sz="1600" b="1" err="1"/>
              <a:t>Реклама</a:t>
            </a:r>
            <a:r>
              <a:rPr lang="en-US" sz="1600" b="1" dirty="0"/>
              <a:t> $20,000</a:t>
            </a:r>
            <a:endParaRPr lang="en-US" sz="1600" b="1" dirty="0">
              <a:ea typeface="Open Sans"/>
              <a:cs typeface="Open Sans"/>
            </a:endParaRPr>
          </a:p>
        </p:txBody>
      </p:sp>
      <p:sp>
        <p:nvSpPr>
          <p:cNvPr id="19" name="TextBox 18"/>
          <p:cNvSpPr txBox="1"/>
          <p:nvPr/>
        </p:nvSpPr>
        <p:spPr>
          <a:xfrm>
            <a:off x="4432699" y="2943971"/>
            <a:ext cx="2379062" cy="366960"/>
          </a:xfrm>
          <a:prstGeom prst="rect">
            <a:avLst/>
          </a:prstGeom>
          <a:noFill/>
        </p:spPr>
        <p:txBody>
          <a:bodyPr wrap="square" lIns="0" tIns="45720" rIns="0" bIns="45720" rtlCol="0" anchor="t">
            <a:spAutoFit/>
          </a:bodyPr>
          <a:lstStyle/>
          <a:p>
            <a:pPr algn="ctr">
              <a:lnSpc>
                <a:spcPct val="120000"/>
              </a:lnSpc>
              <a:spcBef>
                <a:spcPts val="600"/>
              </a:spcBef>
            </a:pPr>
            <a:r>
              <a:rPr lang="en-US" sz="1600" b="1" dirty="0" err="1"/>
              <a:t>Подписки</a:t>
            </a:r>
            <a:r>
              <a:rPr lang="en-US" sz="1600" b="1" dirty="0"/>
              <a:t> $20,000</a:t>
            </a:r>
          </a:p>
        </p:txBody>
      </p:sp>
      <p:sp>
        <p:nvSpPr>
          <p:cNvPr id="20" name="TextBox 19"/>
          <p:cNvSpPr txBox="1"/>
          <p:nvPr/>
        </p:nvSpPr>
        <p:spPr>
          <a:xfrm>
            <a:off x="8283422" y="1232080"/>
            <a:ext cx="2379062" cy="957891"/>
          </a:xfrm>
          <a:prstGeom prst="rect">
            <a:avLst/>
          </a:prstGeom>
          <a:noFill/>
        </p:spPr>
        <p:txBody>
          <a:bodyPr wrap="square" lIns="0" tIns="45720" rIns="0" bIns="45720" rtlCol="0" anchor="t">
            <a:spAutoFit/>
          </a:bodyPr>
          <a:lstStyle/>
          <a:p>
            <a:pPr algn="ctr">
              <a:lnSpc>
                <a:spcPct val="120000"/>
              </a:lnSpc>
              <a:spcBef>
                <a:spcPts val="600"/>
              </a:spcBef>
            </a:pPr>
            <a:r>
              <a:rPr lang="en-US" sz="1600" b="1" dirty="0">
                <a:ea typeface="Open Sans"/>
                <a:cs typeface="Open Sans"/>
              </a:rPr>
              <a:t>Выгода </a:t>
            </a:r>
            <a:r>
              <a:rPr lang="en-US" sz="1600" b="1" dirty="0" err="1">
                <a:ea typeface="Open Sans"/>
                <a:cs typeface="Open Sans"/>
              </a:rPr>
              <a:t>составляет</a:t>
            </a:r>
            <a:r>
              <a:rPr lang="en-US" sz="1600" b="1" dirty="0">
                <a:ea typeface="Open Sans"/>
                <a:cs typeface="Open Sans"/>
              </a:rPr>
              <a:t> </a:t>
            </a:r>
            <a:r>
              <a:rPr lang="en-US" sz="1600" b="1" dirty="0" err="1">
                <a:ea typeface="Open Sans"/>
                <a:cs typeface="Open Sans"/>
              </a:rPr>
              <a:t>около</a:t>
            </a:r>
            <a:r>
              <a:rPr lang="en-US" sz="1600" b="1" dirty="0">
                <a:ea typeface="Open Sans"/>
                <a:cs typeface="Open Sans"/>
              </a:rPr>
              <a:t> $160,000 </a:t>
            </a:r>
            <a:r>
              <a:rPr lang="en-US" sz="1600" b="1" dirty="0" err="1">
                <a:ea typeface="Open Sans"/>
                <a:cs typeface="Open Sans"/>
              </a:rPr>
              <a:t>до</a:t>
            </a:r>
            <a:r>
              <a:rPr lang="en-US" sz="1600" b="1" dirty="0">
                <a:ea typeface="Open Sans"/>
                <a:cs typeface="Open Sans"/>
              </a:rPr>
              <a:t> </a:t>
            </a:r>
            <a:r>
              <a:rPr lang="en-US" sz="1600" b="1" dirty="0" err="1">
                <a:ea typeface="Open Sans"/>
                <a:cs typeface="Open Sans"/>
              </a:rPr>
              <a:t>вычета</a:t>
            </a:r>
            <a:r>
              <a:rPr lang="en-US" sz="1600" b="1" dirty="0">
                <a:ea typeface="Open Sans"/>
                <a:cs typeface="Open Sans"/>
              </a:rPr>
              <a:t> </a:t>
            </a:r>
            <a:r>
              <a:rPr lang="en-US" sz="1600" b="1" dirty="0" err="1">
                <a:ea typeface="Open Sans"/>
                <a:cs typeface="Open Sans"/>
              </a:rPr>
              <a:t>налогов</a:t>
            </a:r>
            <a:endParaRPr lang="en-US" sz="1600" b="1" dirty="0">
              <a:solidFill>
                <a:schemeClr val="tx1">
                  <a:alpha val="70000"/>
                </a:schemeClr>
              </a:solidFill>
              <a:ea typeface="Open Sans"/>
              <a:cs typeface="Open Sans"/>
            </a:endParaRPr>
          </a:p>
        </p:txBody>
      </p:sp>
      <p:sp>
        <p:nvSpPr>
          <p:cNvPr id="22" name="Oval 21"/>
          <p:cNvSpPr/>
          <p:nvPr/>
        </p:nvSpPr>
        <p:spPr>
          <a:xfrm>
            <a:off x="3884365" y="5470902"/>
            <a:ext cx="343116" cy="343114"/>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01</a:t>
            </a:r>
          </a:p>
        </p:txBody>
      </p:sp>
      <p:sp>
        <p:nvSpPr>
          <p:cNvPr id="23" name="Oval 22"/>
          <p:cNvSpPr/>
          <p:nvPr/>
        </p:nvSpPr>
        <p:spPr>
          <a:xfrm>
            <a:off x="7030435" y="5470902"/>
            <a:ext cx="343116" cy="343114"/>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03</a:t>
            </a:r>
          </a:p>
        </p:txBody>
      </p:sp>
      <p:sp>
        <p:nvSpPr>
          <p:cNvPr id="24" name="Oval 23"/>
          <p:cNvSpPr/>
          <p:nvPr/>
        </p:nvSpPr>
        <p:spPr>
          <a:xfrm>
            <a:off x="5445548" y="3485175"/>
            <a:ext cx="343116" cy="34311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02</a:t>
            </a:r>
          </a:p>
        </p:txBody>
      </p:sp>
      <p:sp>
        <p:nvSpPr>
          <p:cNvPr id="25" name="Oval 24"/>
          <p:cNvSpPr/>
          <p:nvPr/>
        </p:nvSpPr>
        <p:spPr>
          <a:xfrm>
            <a:off x="9305701" y="2316079"/>
            <a:ext cx="343116" cy="343114"/>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04</a:t>
            </a:r>
          </a:p>
        </p:txBody>
      </p:sp>
      <p:sp>
        <p:nvSpPr>
          <p:cNvPr id="6" name="Title 1">
            <a:extLst>
              <a:ext uri="{FF2B5EF4-FFF2-40B4-BE49-F238E27FC236}">
                <a16:creationId xmlns:a16="http://schemas.microsoft.com/office/drawing/2014/main" id="{0C90EE4A-5E6D-5292-7404-0025B3EC3B35}"/>
              </a:ext>
            </a:extLst>
          </p:cNvPr>
          <p:cNvSpPr txBox="1">
            <a:spLocks/>
          </p:cNvSpPr>
          <p:nvPr/>
        </p:nvSpPr>
        <p:spPr>
          <a:xfrm>
            <a:off x="2758339" y="808792"/>
            <a:ext cx="5456650" cy="1842893"/>
          </a:xfrm>
          <a:prstGeom prst="rect">
            <a:avLst/>
          </a:prstGeom>
          <a:ln>
            <a:solidFill>
              <a:schemeClr val="accent1"/>
            </a:solidFill>
          </a:ln>
        </p:spPr>
        <p:txBody>
          <a:bodyPr lIns="91440" tIns="45720" rIns="91440" bIns="45720" anchor="t"/>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endParaRPr lang="en-US" dirty="0">
              <a:solidFill>
                <a:schemeClr val="accent1"/>
              </a:solidFill>
            </a:endParaRPr>
          </a:p>
          <a:p>
            <a:r>
              <a:rPr lang="en-US" dirty="0" err="1">
                <a:solidFill>
                  <a:schemeClr val="accent1"/>
                </a:solidFill>
              </a:rPr>
              <a:t>Оценим</a:t>
            </a:r>
            <a:r>
              <a:rPr lang="en-US" dirty="0">
                <a:solidFill>
                  <a:schemeClr val="accent1"/>
                </a:solidFill>
              </a:rPr>
              <a:t> </a:t>
            </a:r>
            <a:r>
              <a:rPr lang="en-US" dirty="0" err="1">
                <a:solidFill>
                  <a:schemeClr val="accent1"/>
                </a:solidFill>
              </a:rPr>
              <a:t>выгоду</a:t>
            </a:r>
            <a:r>
              <a:rPr lang="en-US" dirty="0">
                <a:solidFill>
                  <a:schemeClr val="accent1"/>
                </a:solidFill>
              </a:rPr>
              <a:t> </a:t>
            </a:r>
            <a:r>
              <a:rPr lang="en-US" dirty="0" err="1">
                <a:solidFill>
                  <a:srgbClr val="FFFFFF"/>
                </a:solidFill>
              </a:rPr>
              <a:t>от</a:t>
            </a:r>
            <a:r>
              <a:rPr lang="en-US" dirty="0">
                <a:solidFill>
                  <a:srgbClr val="FFFFFF"/>
                </a:solidFill>
              </a:rPr>
              <a:t> </a:t>
            </a:r>
            <a:r>
              <a:rPr lang="en-US" dirty="0" err="1">
                <a:solidFill>
                  <a:srgbClr val="FFFFFF"/>
                </a:solidFill>
              </a:rPr>
              <a:t>криптообменника</a:t>
            </a:r>
            <a:endParaRPr lang="en-US" dirty="0">
              <a:solidFill>
                <a:srgbClr val="FFFFFF"/>
              </a:solidFill>
            </a:endParaRPr>
          </a:p>
        </p:txBody>
      </p:sp>
      <p:pic>
        <p:nvPicPr>
          <p:cNvPr id="2" name="Рисунок 1" descr="Изображение выглядит как текст, дизайн&#10;&#10;Автоматически созданное описание">
            <a:extLst>
              <a:ext uri="{FF2B5EF4-FFF2-40B4-BE49-F238E27FC236}">
                <a16:creationId xmlns:a16="http://schemas.microsoft.com/office/drawing/2014/main" id="{FDD54903-2401-F3A2-EE57-AFBEBCD65742}"/>
              </a:ext>
            </a:extLst>
          </p:cNvPr>
          <p:cNvPicPr>
            <a:picLocks noChangeAspect="1"/>
          </p:cNvPicPr>
          <p:nvPr/>
        </p:nvPicPr>
        <p:blipFill>
          <a:blip r:embed="rId2"/>
          <a:stretch>
            <a:fillRect/>
          </a:stretch>
        </p:blipFill>
        <p:spPr>
          <a:xfrm>
            <a:off x="529919" y="385529"/>
            <a:ext cx="1703540" cy="1693102"/>
          </a:xfrm>
          <a:prstGeom prst="rect">
            <a:avLst/>
          </a:prstGeom>
        </p:spPr>
      </p:pic>
      <p:sp>
        <p:nvSpPr>
          <p:cNvPr id="3" name="TextBox 2">
            <a:extLst>
              <a:ext uri="{FF2B5EF4-FFF2-40B4-BE49-F238E27FC236}">
                <a16:creationId xmlns:a16="http://schemas.microsoft.com/office/drawing/2014/main" id="{5202481E-67F8-0E2B-518C-40CFDC549B2F}"/>
              </a:ext>
            </a:extLst>
          </p:cNvPr>
          <p:cNvSpPr txBox="1"/>
          <p:nvPr/>
        </p:nvSpPr>
        <p:spPr>
          <a:xfrm>
            <a:off x="8679376" y="5335070"/>
            <a:ext cx="2584027" cy="957891"/>
          </a:xfrm>
          <a:prstGeom prst="rect">
            <a:avLst/>
          </a:prstGeom>
          <a:noFill/>
        </p:spPr>
        <p:txBody>
          <a:bodyPr wrap="square" lIns="0" tIns="45720" rIns="0" bIns="45720" rtlCol="0" anchor="t">
            <a:spAutoFit/>
          </a:bodyPr>
          <a:lstStyle/>
          <a:p>
            <a:pPr algn="ctr">
              <a:lnSpc>
                <a:spcPct val="120000"/>
              </a:lnSpc>
              <a:spcBef>
                <a:spcPts val="600"/>
              </a:spcBef>
            </a:pPr>
            <a:r>
              <a:rPr lang="ru-RU" sz="1600" b="1" dirty="0"/>
              <a:t>После года работы по плану: </a:t>
            </a:r>
            <a:r>
              <a:rPr lang="en-US" sz="1600" b="1" dirty="0"/>
              <a:t>ROI = (</a:t>
            </a:r>
            <a:r>
              <a:rPr lang="ru-RU" sz="1600" b="1" dirty="0"/>
              <a:t>190</a:t>
            </a:r>
            <a:r>
              <a:rPr lang="en-US" sz="1600" b="1" dirty="0"/>
              <a:t>k </a:t>
            </a:r>
            <a:r>
              <a:rPr lang="ru-RU" sz="1600" b="1" dirty="0"/>
              <a:t>* (1 – 0.13) – 29</a:t>
            </a:r>
            <a:r>
              <a:rPr lang="en-US" sz="1600" b="1" dirty="0"/>
              <a:t>k) / 29k = </a:t>
            </a:r>
            <a:r>
              <a:rPr lang="ru-RU" sz="1600" b="1" dirty="0"/>
              <a:t>470%</a:t>
            </a:r>
            <a:r>
              <a:rPr lang="en-US" sz="1600" b="1" dirty="0"/>
              <a:t> </a:t>
            </a:r>
          </a:p>
        </p:txBody>
      </p:sp>
    </p:spTree>
    <p:extLst>
      <p:ext uri="{BB962C8B-B14F-4D97-AF65-F5344CB8AC3E}">
        <p14:creationId xmlns:p14="http://schemas.microsoft.com/office/powerpoint/2010/main" val="54884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Изображение выглядит как текст, дизайн&#10;&#10;Автоматически созданное описание">
            <a:extLst>
              <a:ext uri="{FF2B5EF4-FFF2-40B4-BE49-F238E27FC236}">
                <a16:creationId xmlns:a16="http://schemas.microsoft.com/office/drawing/2014/main" id="{097C92D3-17A8-5EE9-AAEF-82E2055780B4}"/>
              </a:ext>
            </a:extLst>
          </p:cNvPr>
          <p:cNvPicPr>
            <a:picLocks noChangeAspect="1"/>
          </p:cNvPicPr>
          <p:nvPr/>
        </p:nvPicPr>
        <p:blipFill>
          <a:blip r:embed="rId2"/>
          <a:stretch>
            <a:fillRect/>
          </a:stretch>
        </p:blipFill>
        <p:spPr>
          <a:xfrm>
            <a:off x="171744" y="0"/>
            <a:ext cx="1703540" cy="1693102"/>
          </a:xfrm>
          <a:prstGeom prst="rect">
            <a:avLst/>
          </a:prstGeom>
        </p:spPr>
      </p:pic>
      <p:graphicFrame>
        <p:nvGraphicFramePr>
          <p:cNvPr id="4" name="Таблица 3">
            <a:extLst>
              <a:ext uri="{FF2B5EF4-FFF2-40B4-BE49-F238E27FC236}">
                <a16:creationId xmlns:a16="http://schemas.microsoft.com/office/drawing/2014/main" id="{D89F37F0-C20A-B6AC-C769-ED327DACEB6E}"/>
              </a:ext>
            </a:extLst>
          </p:cNvPr>
          <p:cNvGraphicFramePr>
            <a:graphicFrameLocks noGrp="1"/>
          </p:cNvGraphicFramePr>
          <p:nvPr>
            <p:extLst>
              <p:ext uri="{D42A27DB-BD31-4B8C-83A1-F6EECF244321}">
                <p14:modId xmlns:p14="http://schemas.microsoft.com/office/powerpoint/2010/main" val="1303452868"/>
              </p:ext>
            </p:extLst>
          </p:nvPr>
        </p:nvGraphicFramePr>
        <p:xfrm>
          <a:off x="171744" y="1535837"/>
          <a:ext cx="11848512" cy="5202926"/>
        </p:xfrm>
        <a:graphic>
          <a:graphicData uri="http://schemas.openxmlformats.org/drawingml/2006/table">
            <a:tbl>
              <a:tblPr>
                <a:tableStyleId>{5C22544A-7EE6-4342-B048-85BDC9FD1C3A}</a:tableStyleId>
              </a:tblPr>
              <a:tblGrid>
                <a:gridCol w="2134755">
                  <a:extLst>
                    <a:ext uri="{9D8B030D-6E8A-4147-A177-3AD203B41FA5}">
                      <a16:colId xmlns:a16="http://schemas.microsoft.com/office/drawing/2014/main" val="4160099176"/>
                    </a:ext>
                  </a:extLst>
                </a:gridCol>
                <a:gridCol w="1856855">
                  <a:extLst>
                    <a:ext uri="{9D8B030D-6E8A-4147-A177-3AD203B41FA5}">
                      <a16:colId xmlns:a16="http://schemas.microsoft.com/office/drawing/2014/main" val="2303861608"/>
                    </a:ext>
                  </a:extLst>
                </a:gridCol>
                <a:gridCol w="4951618">
                  <a:extLst>
                    <a:ext uri="{9D8B030D-6E8A-4147-A177-3AD203B41FA5}">
                      <a16:colId xmlns:a16="http://schemas.microsoft.com/office/drawing/2014/main" val="539553712"/>
                    </a:ext>
                  </a:extLst>
                </a:gridCol>
                <a:gridCol w="2905284">
                  <a:extLst>
                    <a:ext uri="{9D8B030D-6E8A-4147-A177-3AD203B41FA5}">
                      <a16:colId xmlns:a16="http://schemas.microsoft.com/office/drawing/2014/main" val="1329440310"/>
                    </a:ext>
                  </a:extLst>
                </a:gridCol>
              </a:tblGrid>
              <a:tr h="122907">
                <a:tc>
                  <a:txBody>
                    <a:bodyPr/>
                    <a:lstStyle/>
                    <a:p>
                      <a:pPr algn="ctr" fontAlgn="b"/>
                      <a:r>
                        <a:rPr lang="ru-RU" sz="800" u="none" strike="noStrike" dirty="0">
                          <a:solidFill>
                            <a:schemeClr val="tx2"/>
                          </a:solidFill>
                          <a:effectLst/>
                        </a:rPr>
                        <a:t>Угроза</a:t>
                      </a:r>
                      <a:endParaRPr lang="ru-RU" sz="800" b="1" i="0" u="none" strike="noStrike" dirty="0">
                        <a:solidFill>
                          <a:schemeClr val="tx2"/>
                        </a:solidFill>
                        <a:effectLst/>
                        <a:latin typeface="Calibri" panose="020F0502020204030204" pitchFamily="34" charset="0"/>
                      </a:endParaRPr>
                    </a:p>
                  </a:txBody>
                  <a:tcPr marL="2252" marR="2252" marT="2252"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ru-RU" sz="800" u="none" strike="noStrike">
                          <a:solidFill>
                            <a:schemeClr val="tx2"/>
                          </a:solidFill>
                          <a:effectLst/>
                        </a:rPr>
                        <a:t>Риск</a:t>
                      </a:r>
                      <a:endParaRPr lang="ru-RU" sz="800" b="1" i="0" u="none" strike="noStrike">
                        <a:solidFill>
                          <a:schemeClr val="tx2"/>
                        </a:solidFill>
                        <a:effectLst/>
                        <a:latin typeface="Calibri" panose="020F0502020204030204" pitchFamily="34" charset="0"/>
                      </a:endParaRPr>
                    </a:p>
                  </a:txBody>
                  <a:tcPr marL="2252" marR="2252" marT="2252"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ru-RU" sz="800" u="none" strike="noStrike">
                          <a:solidFill>
                            <a:schemeClr val="tx2"/>
                          </a:solidFill>
                          <a:effectLst/>
                        </a:rPr>
                        <a:t>Описание</a:t>
                      </a:r>
                      <a:endParaRPr lang="ru-RU" sz="800" b="1" i="0" u="none" strike="noStrike">
                        <a:solidFill>
                          <a:schemeClr val="tx2"/>
                        </a:solidFill>
                        <a:effectLst/>
                        <a:latin typeface="Calibri" panose="020F0502020204030204" pitchFamily="34" charset="0"/>
                      </a:endParaRPr>
                    </a:p>
                  </a:txBody>
                  <a:tcPr marL="2252" marR="2252" marT="2252"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ru-RU" sz="800" u="none" strike="noStrike">
                          <a:solidFill>
                            <a:schemeClr val="tx2"/>
                          </a:solidFill>
                          <a:effectLst/>
                        </a:rPr>
                        <a:t>Направления работ</a:t>
                      </a:r>
                      <a:endParaRPr lang="ru-RU" sz="800" b="1" i="0" u="none" strike="noStrike">
                        <a:solidFill>
                          <a:schemeClr val="tx2"/>
                        </a:solidFill>
                        <a:effectLst/>
                        <a:latin typeface="Calibri" panose="020F0502020204030204" pitchFamily="34" charset="0"/>
                      </a:endParaRPr>
                    </a:p>
                  </a:txBody>
                  <a:tcPr marL="2252" marR="2252" marT="2252"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371370"/>
                  </a:ext>
                </a:extLst>
              </a:tr>
              <a:tr h="484098">
                <a:tc>
                  <a:txBody>
                    <a:bodyPr/>
                    <a:lstStyle/>
                    <a:p>
                      <a:pPr algn="ctr" fontAlgn="ctr"/>
                      <a:r>
                        <a:rPr lang="ru-RU" sz="800" u="none" strike="noStrike" dirty="0">
                          <a:solidFill>
                            <a:schemeClr val="tx2"/>
                          </a:solidFill>
                          <a:effectLst/>
                        </a:rPr>
                        <a:t>Угроза нестабильности поставщиков</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dirty="0">
                          <a:solidFill>
                            <a:schemeClr val="tx2"/>
                          </a:solidFill>
                          <a:effectLst/>
                        </a:rPr>
                        <a:t>Низкий уровень влияния поставщиков</a:t>
                      </a:r>
                      <a:endParaRPr lang="ru-RU" sz="800" b="0" i="0" u="none" strike="noStrike" dirty="0">
                        <a:solidFill>
                          <a:schemeClr val="tx2"/>
                        </a:solidFill>
                        <a:effectLst/>
                        <a:latin typeface="Arial" panose="020B060402020202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1">
                        <a:lumMod val="25000"/>
                      </a:schemeClr>
                    </a:solidFill>
                  </a:tcPr>
                </a:tc>
                <a:tc>
                  <a:txBody>
                    <a:bodyPr/>
                    <a:lstStyle/>
                    <a:p>
                      <a:pPr algn="l" fontAlgn="ctr"/>
                      <a:r>
                        <a:rPr lang="ru-RU" sz="800" u="none" strike="noStrike" dirty="0">
                          <a:solidFill>
                            <a:schemeClr val="tx2"/>
                          </a:solidFill>
                          <a:effectLst/>
                        </a:rPr>
                        <a:t>Поскольку продукт, по сути, предоставляет посреднические услуги, </a:t>
                      </a:r>
                      <a:r>
                        <a:rPr lang="ru-RU" sz="800" u="none" strike="noStrike" dirty="0" err="1">
                          <a:solidFill>
                            <a:schemeClr val="tx2"/>
                          </a:solidFill>
                          <a:effectLst/>
                        </a:rPr>
                        <a:t>криптообменник</a:t>
                      </a:r>
                      <a:r>
                        <a:rPr lang="ru-RU" sz="800" u="none" strike="noStrike" dirty="0">
                          <a:solidFill>
                            <a:schemeClr val="tx2"/>
                          </a:solidFill>
                          <a:effectLst/>
                        </a:rPr>
                        <a:t> не нуждается в поставщиках. Поэтому риск потерять прибыль из-за поведения поставщиков составляет 0 процентов. </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a:solidFill>
                            <a:schemeClr val="tx2"/>
                          </a:solidFill>
                          <a:effectLst/>
                        </a:rPr>
                        <a:t>-</a:t>
                      </a:r>
                      <a:endParaRPr lang="ru-RU" sz="800" b="0" i="0" u="none" strike="noStrike">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1462605"/>
                  </a:ext>
                </a:extLst>
              </a:tr>
              <a:tr h="471993">
                <a:tc>
                  <a:txBody>
                    <a:bodyPr/>
                    <a:lstStyle/>
                    <a:p>
                      <a:pPr algn="ctr" fontAlgn="ctr"/>
                      <a:r>
                        <a:rPr lang="ru-RU" sz="800" u="none" strike="noStrike" dirty="0">
                          <a:solidFill>
                            <a:schemeClr val="tx2"/>
                          </a:solidFill>
                          <a:effectLst/>
                        </a:rPr>
                        <a:t>Угроза со стороны товаров-заменителей</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dirty="0">
                          <a:solidFill>
                            <a:schemeClr val="tx2"/>
                          </a:solidFill>
                          <a:effectLst/>
                        </a:rPr>
                        <a:t>Низкий уровень угрозы входа новых игроков</a:t>
                      </a:r>
                      <a:endParaRPr lang="ru-RU" sz="800" b="0" i="0" u="none" strike="noStrike" dirty="0">
                        <a:solidFill>
                          <a:schemeClr val="tx2"/>
                        </a:solidFill>
                        <a:effectLst/>
                        <a:latin typeface="Arial" panose="020B060402020202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1">
                        <a:lumMod val="25000"/>
                      </a:schemeClr>
                    </a:solidFill>
                  </a:tcPr>
                </a:tc>
                <a:tc>
                  <a:txBody>
                    <a:bodyPr/>
                    <a:lstStyle/>
                    <a:p>
                      <a:pPr algn="l" fontAlgn="ctr"/>
                      <a:r>
                        <a:rPr lang="ru-RU" sz="800" u="none" strike="noStrike" dirty="0">
                          <a:solidFill>
                            <a:schemeClr val="tx2"/>
                          </a:solidFill>
                          <a:effectLst/>
                        </a:rPr>
                        <a:t>Возможности решить проблему клиента сейчас с помощью другого товара или услуги нельзя. Поскольку в настоящее время заменить криптовалюту можно только другой криптовалютой или </a:t>
                      </a:r>
                      <a:r>
                        <a:rPr lang="ru-RU" sz="800" u="none" strike="noStrike" dirty="0" err="1">
                          <a:solidFill>
                            <a:schemeClr val="tx2"/>
                          </a:solidFill>
                          <a:effectLst/>
                        </a:rPr>
                        <a:t>фиатом</a:t>
                      </a:r>
                      <a:r>
                        <a:rPr lang="ru-RU" sz="800" u="none" strike="noStrike" dirty="0">
                          <a:solidFill>
                            <a:schemeClr val="tx2"/>
                          </a:solidFill>
                          <a:effectLst/>
                        </a:rPr>
                        <a:t>. Поэтому в ближайшее время заменителей ждать не стоит. </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ru-RU" sz="800" u="none" strike="noStrike" dirty="0">
                          <a:solidFill>
                            <a:schemeClr val="tx2"/>
                          </a:solidFill>
                          <a:effectLst/>
                        </a:rPr>
                        <a:t>Следить за появлением новых технологий</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9524068"/>
                  </a:ext>
                </a:extLst>
              </a:tr>
              <a:tr h="1450369">
                <a:tc>
                  <a:txBody>
                    <a:bodyPr/>
                    <a:lstStyle/>
                    <a:p>
                      <a:pPr algn="ctr" fontAlgn="ctr"/>
                      <a:r>
                        <a:rPr lang="ru-RU" sz="800" u="none" strike="noStrike" dirty="0">
                          <a:solidFill>
                            <a:schemeClr val="tx2"/>
                          </a:solidFill>
                          <a:effectLst/>
                        </a:rPr>
                        <a:t>Угроза потери текущих клиентов</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dirty="0">
                          <a:solidFill>
                            <a:schemeClr val="tx2"/>
                          </a:solidFill>
                          <a:effectLst/>
                        </a:rPr>
                        <a:t>Средний уровень угрозы потери клиентов</a:t>
                      </a:r>
                      <a:endParaRPr lang="ru-RU" sz="800" b="0" i="0" u="none" strike="noStrike" dirty="0">
                        <a:solidFill>
                          <a:schemeClr val="tx2"/>
                        </a:solidFill>
                        <a:effectLst/>
                        <a:latin typeface="Arial" panose="020B060402020202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B88C00"/>
                    </a:solidFill>
                  </a:tcPr>
                </a:tc>
                <a:tc>
                  <a:txBody>
                    <a:bodyPr/>
                    <a:lstStyle/>
                    <a:p>
                      <a:pPr algn="l" fontAlgn="ctr"/>
                      <a:r>
                        <a:rPr lang="ru-RU" sz="800" u="none" strike="noStrike" dirty="0">
                          <a:solidFill>
                            <a:schemeClr val="tx2"/>
                          </a:solidFill>
                          <a:effectLst/>
                        </a:rPr>
                        <a:t>Для покупателей с большим чеком </a:t>
                      </a:r>
                      <a:r>
                        <a:rPr lang="ru-RU" sz="800" u="none" strike="noStrike" dirty="0" err="1">
                          <a:solidFill>
                            <a:schemeClr val="tx2"/>
                          </a:solidFill>
                          <a:effectLst/>
                        </a:rPr>
                        <a:t>криптообменник</a:t>
                      </a:r>
                      <a:r>
                        <a:rPr lang="ru-RU" sz="800" u="none" strike="noStrike" dirty="0">
                          <a:solidFill>
                            <a:schemeClr val="tx2"/>
                          </a:solidFill>
                          <a:effectLst/>
                        </a:rPr>
                        <a:t> будет смотреться привлекательно за счет фиксированных процентов. То есть для покупателей с большим чеком будет полезно знать, что процент комиссий остается неизменным и не растет с увеличением суммы обмена криптовалюты (или других операций). Что касаемо риска переключиться на другие товары конкурентов то все не однозначно. Несмотря на то, что уникальной особенностью нашего обменника является доставка наличных курьером в РБ, основная деятельность ведется в интернете. И не всем может понадобиться эта особенность, поэтому все еще сохраняется риск переключения на конкурентов. Чувствительность к цене является средней, так как клиенты перейдут к конкурентам только в случае значительной разницы. Все потому, что помимо цены на выбор обменника влияет не только ценовая политика, но и, что немало важно, безопасность. Качество безусловно важно, но все </a:t>
                      </a:r>
                      <a:r>
                        <a:rPr lang="ru-RU" sz="800" u="none" strike="noStrike" dirty="0" err="1">
                          <a:solidFill>
                            <a:schemeClr val="tx2"/>
                          </a:solidFill>
                          <a:effectLst/>
                        </a:rPr>
                        <a:t>криптообменники</a:t>
                      </a:r>
                      <a:r>
                        <a:rPr lang="ru-RU" sz="800" u="none" strike="noStrike" dirty="0">
                          <a:solidFill>
                            <a:schemeClr val="tx2"/>
                          </a:solidFill>
                          <a:effectLst/>
                        </a:rPr>
                        <a:t> схожи по качеству основных функций, поэтому этот критерий не имеет веса. </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ru-RU" sz="800" u="none" strike="noStrike">
                          <a:solidFill>
                            <a:schemeClr val="tx2"/>
                          </a:solidFill>
                          <a:effectLst/>
                        </a:rPr>
                        <a:t>При потере клиентов с крупным чеком вводить динамические комиссии с уменьшением процента комиссий при росте капитала. Развивать уникальные направления, такие как, например, доставка наличных на дом. Делать опросы для оценки удовлетворенности клиентов обменником.</a:t>
                      </a:r>
                      <a:endParaRPr lang="ru-RU" sz="800" b="0" i="0" u="none" strike="noStrike">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7180528"/>
                  </a:ext>
                </a:extLst>
              </a:tr>
              <a:tr h="967655">
                <a:tc>
                  <a:txBody>
                    <a:bodyPr/>
                    <a:lstStyle/>
                    <a:p>
                      <a:pPr algn="ctr" fontAlgn="ctr"/>
                      <a:r>
                        <a:rPr lang="ru-RU" sz="800" u="none" strike="noStrike">
                          <a:solidFill>
                            <a:schemeClr val="tx2"/>
                          </a:solidFill>
                          <a:effectLst/>
                        </a:rPr>
                        <a:t>Угрозы внутриотраслевой конкуренции</a:t>
                      </a:r>
                      <a:endParaRPr lang="ru-RU" sz="800" b="0" i="0" u="none" strike="noStrike">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dirty="0">
                          <a:solidFill>
                            <a:schemeClr val="tx2"/>
                          </a:solidFill>
                          <a:effectLst/>
                        </a:rPr>
                        <a:t>Средний уровень угрозы потери клиентов</a:t>
                      </a:r>
                      <a:endParaRPr lang="ru-RU" sz="800" b="0" i="0" u="none" strike="noStrike" dirty="0">
                        <a:solidFill>
                          <a:schemeClr val="tx2"/>
                        </a:solidFill>
                        <a:effectLst/>
                        <a:latin typeface="Arial" panose="020B060402020202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B88C00"/>
                    </a:solidFill>
                  </a:tcPr>
                </a:tc>
                <a:tc>
                  <a:txBody>
                    <a:bodyPr/>
                    <a:lstStyle/>
                    <a:p>
                      <a:pPr algn="l" fontAlgn="ctr"/>
                      <a:r>
                        <a:rPr lang="ru-RU" sz="800" u="none" strike="noStrike">
                          <a:solidFill>
                            <a:schemeClr val="tx2"/>
                          </a:solidFill>
                          <a:effectLst/>
                        </a:rPr>
                        <a:t>В РБ действует достаточное количество обменников, однако можно создать такой криптообменник, который с учетом особенностей может занять свою нишу. Интерес к криптовалютам постоянно повышается, поэтому темпы роста большие. Чувствительность к цене является средней, так как клиенты перейдут к конкурентам только в случае значительной разницы. Все потому, что помимо цены на выбор обменника влияет не только ценовая политика, но и, что немало важно, безопасность. Незначительное повышение комиссий, не сильно влияет на решение отказаться от услуг криптообменника. При этом это позволит покрыть растущие, например, зарплаты персонала. </a:t>
                      </a:r>
                      <a:endParaRPr lang="ru-RU" sz="800" b="0" i="0" u="none" strike="noStrike">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ru-RU" sz="800" u="none" strike="noStrike">
                          <a:solidFill>
                            <a:schemeClr val="tx2"/>
                          </a:solidFill>
                          <a:effectLst/>
                        </a:rPr>
                        <a:t>Устраивать различные акции и договариваться о коллаборациях для удержания текущей аудитории и привлечения новой. Поддерживать высокий уровень безопасности обменника</a:t>
                      </a:r>
                      <a:endParaRPr lang="ru-RU" sz="800" b="0" i="0" u="none" strike="noStrike">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7260365"/>
                  </a:ext>
                </a:extLst>
              </a:tr>
              <a:tr h="1679759">
                <a:tc>
                  <a:txBody>
                    <a:bodyPr/>
                    <a:lstStyle/>
                    <a:p>
                      <a:pPr algn="ctr" fontAlgn="ctr"/>
                      <a:r>
                        <a:rPr lang="ru-RU" sz="800" u="none" strike="noStrike" dirty="0">
                          <a:solidFill>
                            <a:schemeClr val="tx2"/>
                          </a:solidFill>
                          <a:effectLst/>
                        </a:rPr>
                        <a:t>Угроза со стороны новых игроков</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ru-RU" sz="800" u="none" strike="noStrike" dirty="0">
                          <a:solidFill>
                            <a:schemeClr val="tx2"/>
                          </a:solidFill>
                          <a:effectLst/>
                        </a:rPr>
                        <a:t>Средний уровень угрозы входа новых игроков</a:t>
                      </a:r>
                      <a:endParaRPr lang="ru-RU" sz="800" b="0" i="0" u="none" strike="noStrike" dirty="0">
                        <a:solidFill>
                          <a:schemeClr val="tx2"/>
                        </a:solidFill>
                        <a:effectLst/>
                        <a:latin typeface="Arial" panose="020B060402020202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B88C00"/>
                    </a:solidFill>
                  </a:tcPr>
                </a:tc>
                <a:tc>
                  <a:txBody>
                    <a:bodyPr/>
                    <a:lstStyle/>
                    <a:p>
                      <a:pPr algn="ctr" fontAlgn="ctr"/>
                      <a:r>
                        <a:rPr lang="ru-RU" sz="800" u="none" strike="noStrike" dirty="0">
                          <a:solidFill>
                            <a:schemeClr val="tx2"/>
                          </a:solidFill>
                          <a:effectLst/>
                        </a:rPr>
                        <a:t>В целом этот бизнес легко масштабируется при небольших затратах. Это может быть всего лишь наем дополнительного персонала. На рынке существуют множество крупных игроков, которые уже удерживают большую часть целевой аудитории, при этом успешно существуют несколько относительно небольших </a:t>
                      </a:r>
                      <a:r>
                        <a:rPr lang="ru-RU" sz="800" u="none" strike="noStrike" dirty="0" err="1">
                          <a:solidFill>
                            <a:schemeClr val="tx2"/>
                          </a:solidFill>
                          <a:effectLst/>
                        </a:rPr>
                        <a:t>криптообменников</a:t>
                      </a:r>
                      <a:r>
                        <a:rPr lang="ru-RU" sz="800" u="none" strike="noStrike" dirty="0">
                          <a:solidFill>
                            <a:schemeClr val="tx2"/>
                          </a:solidFill>
                          <a:effectLst/>
                        </a:rPr>
                        <a:t>. В этой отрасли также имеются микро-ниши для развития: это доставка средств, оплата, коллаборации. У продуктов такого типа достаточно быстрая окупаемость даже при небольших комиссиях, поскольку поток денежных средств в криптовалюте постоянно растет. Реклама требует умеренных инвестиций, поскольку для поддержания имиджа и популярности в настоящее время требуются коллаборации с блогерами и стримерами. Государство полностью контролирует отрасль, поэтому для нормальной работы </a:t>
                      </a:r>
                      <a:r>
                        <a:rPr lang="ru-RU" sz="800" u="none" strike="noStrike" dirty="0" err="1">
                          <a:solidFill>
                            <a:schemeClr val="tx2"/>
                          </a:solidFill>
                          <a:effectLst/>
                        </a:rPr>
                        <a:t>криптообменника</a:t>
                      </a:r>
                      <a:r>
                        <a:rPr lang="ru-RU" sz="800" u="none" strike="noStrike" dirty="0">
                          <a:solidFill>
                            <a:schemeClr val="tx2"/>
                          </a:solidFill>
                          <a:effectLst/>
                        </a:rPr>
                        <a:t> требуется соблюсти все правовые аспекты. У крупных игроков имеются </a:t>
                      </a:r>
                      <a:r>
                        <a:rPr lang="ru-RU" sz="800" u="none" strike="noStrike" dirty="0" err="1">
                          <a:solidFill>
                            <a:schemeClr val="tx2"/>
                          </a:solidFill>
                          <a:effectLst/>
                        </a:rPr>
                        <a:t>достатоочно</a:t>
                      </a:r>
                      <a:r>
                        <a:rPr lang="ru-RU" sz="800" u="none" strike="noStrike" dirty="0">
                          <a:solidFill>
                            <a:schemeClr val="tx2"/>
                          </a:solidFill>
                          <a:effectLst/>
                        </a:rPr>
                        <a:t> большие резервы, что позволяет им на определенный промежуток времени не снижать цен при росте затрат. Интерес к криптовалютам постоянно повышается, поэтому темпы роста большие. </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ru-RU" sz="800" u="none" strike="noStrike" dirty="0">
                          <a:solidFill>
                            <a:schemeClr val="tx2"/>
                          </a:solidFill>
                          <a:effectLst/>
                        </a:rPr>
                        <a:t>Создавать лояльную аудиторию путем разработки программ, дающих бонусы пользователям, которые пользуются обменником регулярно и продолжительное время. Устраивать акции и коллаборации для повышения заинтересованности клиентов в обменнике.</a:t>
                      </a:r>
                      <a:endParaRPr lang="ru-RU" sz="800" b="0" i="0" u="none" strike="noStrike" dirty="0">
                        <a:solidFill>
                          <a:schemeClr val="tx2"/>
                        </a:solidFill>
                        <a:effectLst/>
                        <a:latin typeface="Calibri" panose="020F0502020204030204" pitchFamily="34" charset="0"/>
                      </a:endParaRPr>
                    </a:p>
                  </a:txBody>
                  <a:tcPr marL="2252" marR="2252" marT="2252"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1958950"/>
                  </a:ext>
                </a:extLst>
              </a:tr>
            </a:tbl>
          </a:graphicData>
        </a:graphic>
      </p:graphicFrame>
      <p:sp>
        <p:nvSpPr>
          <p:cNvPr id="5" name="Title 1">
            <a:extLst>
              <a:ext uri="{FF2B5EF4-FFF2-40B4-BE49-F238E27FC236}">
                <a16:creationId xmlns:a16="http://schemas.microsoft.com/office/drawing/2014/main" id="{9E29960D-7D86-5F35-8822-F789E2C7815B}"/>
              </a:ext>
            </a:extLst>
          </p:cNvPr>
          <p:cNvSpPr txBox="1">
            <a:spLocks/>
          </p:cNvSpPr>
          <p:nvPr/>
        </p:nvSpPr>
        <p:spPr>
          <a:xfrm>
            <a:off x="2429865" y="221942"/>
            <a:ext cx="5781980" cy="1109708"/>
          </a:xfrm>
          <a:prstGeom prst="rect">
            <a:avLst/>
          </a:prstGeom>
          <a:ln>
            <a:solidFill>
              <a:schemeClr val="accent1"/>
            </a:solidFill>
          </a:ln>
        </p:spPr>
        <p:txBody>
          <a:bodyPr lIns="91440" tIns="45720" rIns="91440" bIns="45720" anchor="t"/>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endParaRPr lang="en-US" dirty="0">
              <a:solidFill>
                <a:schemeClr val="accent1"/>
              </a:solidFill>
            </a:endParaRPr>
          </a:p>
          <a:p>
            <a:r>
              <a:rPr lang="ru-RU" sz="3200" dirty="0">
                <a:solidFill>
                  <a:schemeClr val="accent1"/>
                </a:solidFill>
              </a:rPr>
              <a:t>Полный анализ </a:t>
            </a:r>
            <a:r>
              <a:rPr lang="ru-RU" sz="3200" dirty="0">
                <a:solidFill>
                  <a:srgbClr val="FFFFFF"/>
                </a:solidFill>
              </a:rPr>
              <a:t>по Портеру</a:t>
            </a:r>
          </a:p>
        </p:txBody>
      </p:sp>
    </p:spTree>
    <p:extLst>
      <p:ext uri="{BB962C8B-B14F-4D97-AF65-F5344CB8AC3E}">
        <p14:creationId xmlns:p14="http://schemas.microsoft.com/office/powerpoint/2010/main" val="3389347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Изображение выглядит как текст, дизайн&#10;&#10;Автоматически созданное описание">
            <a:extLst>
              <a:ext uri="{FF2B5EF4-FFF2-40B4-BE49-F238E27FC236}">
                <a16:creationId xmlns:a16="http://schemas.microsoft.com/office/drawing/2014/main" id="{F4F96AC4-9293-BEBC-0DEF-9A92F614C381}"/>
              </a:ext>
            </a:extLst>
          </p:cNvPr>
          <p:cNvPicPr>
            <a:picLocks noChangeAspect="1"/>
          </p:cNvPicPr>
          <p:nvPr/>
        </p:nvPicPr>
        <p:blipFill>
          <a:blip r:embed="rId2"/>
          <a:stretch>
            <a:fillRect/>
          </a:stretch>
        </p:blipFill>
        <p:spPr>
          <a:xfrm>
            <a:off x="1210431" y="157130"/>
            <a:ext cx="1703540" cy="1693102"/>
          </a:xfrm>
          <a:prstGeom prst="rect">
            <a:avLst/>
          </a:prstGeom>
        </p:spPr>
      </p:pic>
      <p:graphicFrame>
        <p:nvGraphicFramePr>
          <p:cNvPr id="3" name="Таблица 2">
            <a:extLst>
              <a:ext uri="{FF2B5EF4-FFF2-40B4-BE49-F238E27FC236}">
                <a16:creationId xmlns:a16="http://schemas.microsoft.com/office/drawing/2014/main" id="{4D1189ED-6170-E835-8112-BE59967C1BC9}"/>
              </a:ext>
            </a:extLst>
          </p:cNvPr>
          <p:cNvGraphicFramePr>
            <a:graphicFrameLocks noGrp="1"/>
          </p:cNvGraphicFramePr>
          <p:nvPr>
            <p:extLst>
              <p:ext uri="{D42A27DB-BD31-4B8C-83A1-F6EECF244321}">
                <p14:modId xmlns:p14="http://schemas.microsoft.com/office/powerpoint/2010/main" val="1183333294"/>
              </p:ext>
            </p:extLst>
          </p:nvPr>
        </p:nvGraphicFramePr>
        <p:xfrm>
          <a:off x="2317750" y="2033588"/>
          <a:ext cx="7556500" cy="2790825"/>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737023845"/>
                    </a:ext>
                  </a:extLst>
                </a:gridCol>
                <a:gridCol w="1511300">
                  <a:extLst>
                    <a:ext uri="{9D8B030D-6E8A-4147-A177-3AD203B41FA5}">
                      <a16:colId xmlns:a16="http://schemas.microsoft.com/office/drawing/2014/main" val="3617569972"/>
                    </a:ext>
                  </a:extLst>
                </a:gridCol>
                <a:gridCol w="1511300">
                  <a:extLst>
                    <a:ext uri="{9D8B030D-6E8A-4147-A177-3AD203B41FA5}">
                      <a16:colId xmlns:a16="http://schemas.microsoft.com/office/drawing/2014/main" val="2306108210"/>
                    </a:ext>
                  </a:extLst>
                </a:gridCol>
                <a:gridCol w="1511300">
                  <a:extLst>
                    <a:ext uri="{9D8B030D-6E8A-4147-A177-3AD203B41FA5}">
                      <a16:colId xmlns:a16="http://schemas.microsoft.com/office/drawing/2014/main" val="2731710576"/>
                    </a:ext>
                  </a:extLst>
                </a:gridCol>
                <a:gridCol w="1511300">
                  <a:extLst>
                    <a:ext uri="{9D8B030D-6E8A-4147-A177-3AD203B41FA5}">
                      <a16:colId xmlns:a16="http://schemas.microsoft.com/office/drawing/2014/main" val="212089905"/>
                    </a:ext>
                  </a:extLst>
                </a:gridCol>
              </a:tblGrid>
              <a:tr h="409575">
                <a:tc>
                  <a:txBody>
                    <a:bodyPr/>
                    <a:lstStyle/>
                    <a:p>
                      <a:pPr algn="ctr" fontAlgn="ctr"/>
                      <a:r>
                        <a:rPr lang="ru-RU" sz="1000" u="none" strike="noStrike">
                          <a:solidFill>
                            <a:schemeClr val="tx2"/>
                          </a:solidFill>
                          <a:effectLst/>
                        </a:rPr>
                        <a:t>Сила / Оценка</a:t>
                      </a:r>
                      <a:endParaRPr lang="ru-RU" sz="1000" b="1"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Выраженность риска</a:t>
                      </a:r>
                      <a:endParaRPr lang="ru-RU" sz="1000" b="1"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Степень влияния</a:t>
                      </a:r>
                      <a:endParaRPr lang="ru-RU" sz="1000" b="1"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Возможность решения</a:t>
                      </a:r>
                      <a:endParaRPr lang="ru-RU" sz="1000" b="1"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Итоговый рейтинг</a:t>
                      </a:r>
                      <a:endParaRPr lang="ru-RU" sz="1000" b="1"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27767231"/>
                  </a:ext>
                </a:extLst>
              </a:tr>
              <a:tr h="476250">
                <a:tc>
                  <a:txBody>
                    <a:bodyPr/>
                    <a:lstStyle/>
                    <a:p>
                      <a:pPr algn="l" fontAlgn="ctr"/>
                      <a:r>
                        <a:rPr lang="ru-RU" sz="1000" u="none" strike="noStrike" dirty="0">
                          <a:solidFill>
                            <a:schemeClr val="tx2"/>
                          </a:solidFill>
                          <a:effectLst/>
                        </a:rPr>
                        <a:t>Давление поставщиков</a:t>
                      </a:r>
                      <a:endParaRPr lang="ru-RU" sz="1000" b="0" i="0" u="none" strike="noStrike" dirty="0">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dirty="0">
                          <a:solidFill>
                            <a:schemeClr val="tx2"/>
                          </a:solidFill>
                          <a:effectLst/>
                        </a:rPr>
                        <a:t>0</a:t>
                      </a:r>
                      <a:endParaRPr lang="ru-RU" sz="1000" b="0" i="0" u="none" strike="noStrike" dirty="0">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0</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10</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-10</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99211535"/>
                  </a:ext>
                </a:extLst>
              </a:tr>
              <a:tr h="476250">
                <a:tc>
                  <a:txBody>
                    <a:bodyPr/>
                    <a:lstStyle/>
                    <a:p>
                      <a:pPr algn="l" fontAlgn="ctr"/>
                      <a:r>
                        <a:rPr lang="ru-RU" sz="1000" u="none" strike="noStrike">
                          <a:solidFill>
                            <a:schemeClr val="tx2"/>
                          </a:solidFill>
                          <a:effectLst/>
                        </a:rPr>
                        <a:t>Давление покупателей</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4</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8</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7</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5</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255371190"/>
                  </a:ext>
                </a:extLst>
              </a:tr>
              <a:tr h="476250">
                <a:tc>
                  <a:txBody>
                    <a:bodyPr/>
                    <a:lstStyle/>
                    <a:p>
                      <a:pPr algn="l" fontAlgn="ctr"/>
                      <a:r>
                        <a:rPr lang="ru-RU" sz="1000" u="none" strike="noStrike">
                          <a:solidFill>
                            <a:schemeClr val="tx2"/>
                          </a:solidFill>
                          <a:effectLst/>
                        </a:rPr>
                        <a:t>Давление действующих конкурентов</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6</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8</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5</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9</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915597360"/>
                  </a:ext>
                </a:extLst>
              </a:tr>
              <a:tr h="476250">
                <a:tc>
                  <a:txBody>
                    <a:bodyPr/>
                    <a:lstStyle/>
                    <a:p>
                      <a:pPr algn="l" fontAlgn="ctr"/>
                      <a:r>
                        <a:rPr lang="ru-RU" sz="1000" u="none" strike="noStrike">
                          <a:solidFill>
                            <a:schemeClr val="tx2"/>
                          </a:solidFill>
                          <a:effectLst/>
                        </a:rPr>
                        <a:t>Угроза появления новых конкурентов</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6</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6</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7</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5</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70885329"/>
                  </a:ext>
                </a:extLst>
              </a:tr>
              <a:tr h="476250">
                <a:tc>
                  <a:txBody>
                    <a:bodyPr/>
                    <a:lstStyle/>
                    <a:p>
                      <a:pPr algn="l" fontAlgn="ctr"/>
                      <a:r>
                        <a:rPr lang="ru-RU" sz="1000" u="none" strike="noStrike">
                          <a:solidFill>
                            <a:schemeClr val="tx2"/>
                          </a:solidFill>
                          <a:effectLst/>
                        </a:rPr>
                        <a:t>Давление товаров-заменителей</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dirty="0">
                          <a:solidFill>
                            <a:schemeClr val="tx2"/>
                          </a:solidFill>
                          <a:effectLst/>
                        </a:rPr>
                        <a:t>1</a:t>
                      </a:r>
                      <a:endParaRPr lang="ru-RU" sz="1000" b="0" i="0" u="none" strike="noStrike" dirty="0">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10</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a:solidFill>
                            <a:schemeClr val="tx2"/>
                          </a:solidFill>
                          <a:effectLst/>
                        </a:rPr>
                        <a:t>4</a:t>
                      </a:r>
                      <a:endParaRPr lang="ru-RU" sz="1000" b="0" i="0" u="none" strike="noStrike">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fontAlgn="ctr"/>
                      <a:r>
                        <a:rPr lang="ru-RU" sz="1000" u="none" strike="noStrike" dirty="0">
                          <a:solidFill>
                            <a:schemeClr val="tx2"/>
                          </a:solidFill>
                          <a:effectLst/>
                        </a:rPr>
                        <a:t>7</a:t>
                      </a:r>
                      <a:endParaRPr lang="ru-RU" sz="1000" b="0" i="0" u="none" strike="noStrike" dirty="0">
                        <a:solidFill>
                          <a:schemeClr val="tx2"/>
                        </a:solidFill>
                        <a:effectLst/>
                        <a:latin typeface="Arial" panose="020B0604020202020204" pitchFamily="34" charset="0"/>
                      </a:endParaRPr>
                    </a:p>
                  </a:txBody>
                  <a:tcPr marL="9525" marR="9525" marT="952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266214533"/>
                  </a:ext>
                </a:extLst>
              </a:tr>
            </a:tbl>
          </a:graphicData>
        </a:graphic>
      </p:graphicFrame>
      <p:sp>
        <p:nvSpPr>
          <p:cNvPr id="6" name="Title 1">
            <a:extLst>
              <a:ext uri="{FF2B5EF4-FFF2-40B4-BE49-F238E27FC236}">
                <a16:creationId xmlns:a16="http://schemas.microsoft.com/office/drawing/2014/main" id="{964B0C86-1E68-C98C-3EC2-B0D5B8602E6A}"/>
              </a:ext>
            </a:extLst>
          </p:cNvPr>
          <p:cNvSpPr txBox="1">
            <a:spLocks/>
          </p:cNvSpPr>
          <p:nvPr/>
        </p:nvSpPr>
        <p:spPr>
          <a:xfrm>
            <a:off x="3353143" y="448827"/>
            <a:ext cx="4237265" cy="1109708"/>
          </a:xfrm>
          <a:prstGeom prst="rect">
            <a:avLst/>
          </a:prstGeom>
          <a:ln>
            <a:solidFill>
              <a:schemeClr val="accent1"/>
            </a:solidFill>
          </a:ln>
        </p:spPr>
        <p:txBody>
          <a:bodyPr lIns="91440" tIns="45720" rIns="91440" bIns="45720" anchor="t"/>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endParaRPr lang="en-US" dirty="0">
              <a:solidFill>
                <a:schemeClr val="accent1"/>
              </a:solidFill>
            </a:endParaRPr>
          </a:p>
          <a:p>
            <a:r>
              <a:rPr lang="ru-RU" sz="3200" dirty="0">
                <a:solidFill>
                  <a:schemeClr val="accent1"/>
                </a:solidFill>
              </a:rPr>
              <a:t>Анализ </a:t>
            </a:r>
            <a:r>
              <a:rPr lang="ru-RU" sz="3200" dirty="0">
                <a:solidFill>
                  <a:srgbClr val="FFFFFF"/>
                </a:solidFill>
              </a:rPr>
              <a:t>по Портеру</a:t>
            </a:r>
          </a:p>
        </p:txBody>
      </p:sp>
    </p:spTree>
    <p:extLst>
      <p:ext uri="{BB962C8B-B14F-4D97-AF65-F5344CB8AC3E}">
        <p14:creationId xmlns:p14="http://schemas.microsoft.com/office/powerpoint/2010/main" val="320198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52748" y="2021728"/>
            <a:ext cx="4381500" cy="1703388"/>
          </a:xfrm>
        </p:spPr>
        <p:txBody>
          <a:bodyPr/>
          <a:lstStyle/>
          <a:p>
            <a:r>
              <a:rPr lang="ru-RU" dirty="0"/>
              <a:t>Потребности и</a:t>
            </a:r>
            <a:r>
              <a:rPr lang="en-US" dirty="0"/>
              <a:t> </a:t>
            </a:r>
            <a:r>
              <a:rPr lang="ru-RU" dirty="0">
                <a:solidFill>
                  <a:schemeClr val="accent1"/>
                </a:solidFill>
              </a:rPr>
              <a:t>проблемы</a:t>
            </a:r>
            <a:br>
              <a:rPr lang="en-US" dirty="0"/>
            </a:br>
            <a:endParaRPr lang="en-US" dirty="0">
              <a:solidFill>
                <a:schemeClr val="accent1"/>
              </a:solidFill>
            </a:endParaRPr>
          </a:p>
        </p:txBody>
      </p:sp>
      <p:cxnSp>
        <p:nvCxnSpPr>
          <p:cNvPr id="4" name="Straight Connector 3"/>
          <p:cNvCxnSpPr>
            <a:cxnSpLocks/>
            <a:endCxn id="13" idx="2"/>
          </p:cNvCxnSpPr>
          <p:nvPr/>
        </p:nvCxnSpPr>
        <p:spPr>
          <a:xfrm>
            <a:off x="1706207" y="5490339"/>
            <a:ext cx="3667112" cy="3324"/>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505044" y="5283200"/>
            <a:ext cx="416560" cy="416560"/>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30652" y="5160089"/>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1</a:t>
            </a:r>
          </a:p>
        </p:txBody>
      </p:sp>
      <p:sp>
        <p:nvSpPr>
          <p:cNvPr id="7" name="TextBox 6"/>
          <p:cNvSpPr txBox="1"/>
          <p:nvPr/>
        </p:nvSpPr>
        <p:spPr>
          <a:xfrm>
            <a:off x="1872365" y="5544931"/>
            <a:ext cx="1319400" cy="646331"/>
          </a:xfrm>
          <a:prstGeom prst="rect">
            <a:avLst/>
          </a:prstGeom>
          <a:noFill/>
        </p:spPr>
        <p:txBody>
          <a:bodyPr wrap="none" lIns="0" rIns="0" rtlCol="0">
            <a:spAutoFit/>
          </a:bodyPr>
          <a:lstStyle/>
          <a:p>
            <a:r>
              <a:rPr lang="ru-RU" sz="1200" b="1" dirty="0">
                <a:latin typeface="Open Sans" charset="0"/>
                <a:ea typeface="Open Sans" charset="0"/>
                <a:cs typeface="Open Sans" charset="0"/>
              </a:rPr>
              <a:t>Декомпозиция</a:t>
            </a:r>
          </a:p>
          <a:p>
            <a:r>
              <a:rPr lang="ru-RU" sz="1200" b="1" dirty="0">
                <a:latin typeface="Open Sans" charset="0"/>
                <a:ea typeface="Open Sans" charset="0"/>
                <a:cs typeface="Open Sans" charset="0"/>
              </a:rPr>
              <a:t>стратегических </a:t>
            </a:r>
          </a:p>
          <a:p>
            <a:r>
              <a:rPr lang="ru-RU" sz="1200" b="1" dirty="0">
                <a:latin typeface="Open Sans" charset="0"/>
                <a:ea typeface="Open Sans" charset="0"/>
                <a:cs typeface="Open Sans" charset="0"/>
              </a:rPr>
              <a:t>целей</a:t>
            </a:r>
            <a:endParaRPr lang="en-US" sz="1200" b="1" dirty="0">
              <a:latin typeface="Open Sans" charset="0"/>
              <a:ea typeface="Open Sans" charset="0"/>
              <a:cs typeface="Open Sans" charset="0"/>
            </a:endParaRPr>
          </a:p>
        </p:txBody>
      </p:sp>
      <p:sp>
        <p:nvSpPr>
          <p:cNvPr id="8" name="TextBox 7"/>
          <p:cNvSpPr txBox="1"/>
          <p:nvPr/>
        </p:nvSpPr>
        <p:spPr>
          <a:xfrm>
            <a:off x="3026191" y="5176341"/>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2</a:t>
            </a:r>
          </a:p>
        </p:txBody>
      </p:sp>
      <p:sp>
        <p:nvSpPr>
          <p:cNvPr id="9" name="TextBox 8"/>
          <p:cNvSpPr txBox="1"/>
          <p:nvPr/>
        </p:nvSpPr>
        <p:spPr>
          <a:xfrm>
            <a:off x="3361182" y="5544931"/>
            <a:ext cx="1739515" cy="461665"/>
          </a:xfrm>
          <a:prstGeom prst="rect">
            <a:avLst/>
          </a:prstGeom>
          <a:noFill/>
        </p:spPr>
        <p:txBody>
          <a:bodyPr wrap="none" lIns="0" rIns="0" rtlCol="0">
            <a:spAutoFit/>
          </a:bodyPr>
          <a:lstStyle/>
          <a:p>
            <a:r>
              <a:rPr lang="ru-RU" sz="1200" b="1" dirty="0">
                <a:latin typeface="Open Sans" charset="0"/>
                <a:ea typeface="Open Sans" charset="0"/>
                <a:cs typeface="Open Sans" charset="0"/>
              </a:rPr>
              <a:t>Определение</a:t>
            </a:r>
          </a:p>
          <a:p>
            <a:r>
              <a:rPr lang="ru-RU" sz="1200" b="1" dirty="0">
                <a:latin typeface="Open Sans" charset="0"/>
                <a:ea typeface="Open Sans" charset="0"/>
                <a:cs typeface="Open Sans" charset="0"/>
              </a:rPr>
              <a:t>бизнес-потребностей</a:t>
            </a:r>
            <a:endParaRPr lang="en-US" sz="1200" b="1" dirty="0">
              <a:latin typeface="Open Sans" charset="0"/>
              <a:ea typeface="Open Sans" charset="0"/>
              <a:cs typeface="Open Sans" charset="0"/>
            </a:endParaRPr>
          </a:p>
        </p:txBody>
      </p:sp>
      <p:sp>
        <p:nvSpPr>
          <p:cNvPr id="10" name="TextBox 9"/>
          <p:cNvSpPr txBox="1"/>
          <p:nvPr/>
        </p:nvSpPr>
        <p:spPr>
          <a:xfrm>
            <a:off x="5034050" y="5176341"/>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3</a:t>
            </a:r>
          </a:p>
        </p:txBody>
      </p:sp>
      <p:sp>
        <p:nvSpPr>
          <p:cNvPr id="11" name="TextBox 10"/>
          <p:cNvSpPr txBox="1"/>
          <p:nvPr/>
        </p:nvSpPr>
        <p:spPr>
          <a:xfrm>
            <a:off x="5373319" y="5544931"/>
            <a:ext cx="1017907" cy="461665"/>
          </a:xfrm>
          <a:prstGeom prst="rect">
            <a:avLst/>
          </a:prstGeom>
          <a:noFill/>
        </p:spPr>
        <p:txBody>
          <a:bodyPr wrap="none" lIns="0" rIns="0" rtlCol="0">
            <a:spAutoFit/>
          </a:bodyPr>
          <a:lstStyle/>
          <a:p>
            <a:r>
              <a:rPr lang="ru-RU" sz="1200" b="1" dirty="0">
                <a:latin typeface="Open Sans" charset="0"/>
                <a:ea typeface="Open Sans" charset="0"/>
                <a:cs typeface="Open Sans" charset="0"/>
              </a:rPr>
              <a:t>Обсуждение</a:t>
            </a:r>
          </a:p>
          <a:p>
            <a:r>
              <a:rPr lang="ru-RU" sz="1200" b="1" dirty="0">
                <a:latin typeface="Open Sans" charset="0"/>
                <a:ea typeface="Open Sans" charset="0"/>
                <a:cs typeface="Open Sans" charset="0"/>
              </a:rPr>
              <a:t>проблем</a:t>
            </a:r>
            <a:endParaRPr lang="en-US" sz="1200" b="1" dirty="0">
              <a:latin typeface="Open Sans" charset="0"/>
              <a:ea typeface="Open Sans" charset="0"/>
              <a:cs typeface="Open Sans" charset="0"/>
            </a:endParaRPr>
          </a:p>
        </p:txBody>
      </p:sp>
      <p:sp>
        <p:nvSpPr>
          <p:cNvPr id="12" name="Oval 11"/>
          <p:cNvSpPr/>
          <p:nvPr/>
        </p:nvSpPr>
        <p:spPr>
          <a:xfrm>
            <a:off x="3362776" y="5461000"/>
            <a:ext cx="60960" cy="60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73319" y="5463183"/>
            <a:ext cx="60960" cy="60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985709" y="1991766"/>
            <a:ext cx="2534329" cy="2473702"/>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900">
            <a:extLst>
              <a:ext uri="{FF2B5EF4-FFF2-40B4-BE49-F238E27FC236}">
                <a16:creationId xmlns:a16="http://schemas.microsoft.com/office/drawing/2014/main" id="{5A9A99AD-DC6C-4FDA-B46C-09DF196EE3BF}"/>
              </a:ext>
            </a:extLst>
          </p:cNvPr>
          <p:cNvSpPr>
            <a:spLocks noEditPoints="1"/>
          </p:cNvSpPr>
          <p:nvPr/>
        </p:nvSpPr>
        <p:spPr bwMode="auto">
          <a:xfrm>
            <a:off x="8592840" y="2606932"/>
            <a:ext cx="1320065" cy="1243370"/>
          </a:xfrm>
          <a:custGeom>
            <a:avLst/>
            <a:gdLst>
              <a:gd name="T0" fmla="*/ 8 w 157"/>
              <a:gd name="T1" fmla="*/ 43 h 160"/>
              <a:gd name="T2" fmla="*/ 7 w 157"/>
              <a:gd name="T3" fmla="*/ 114 h 160"/>
              <a:gd name="T4" fmla="*/ 79 w 157"/>
              <a:gd name="T5" fmla="*/ 159 h 160"/>
              <a:gd name="T6" fmla="*/ 54 w 157"/>
              <a:gd name="T7" fmla="*/ 10 h 160"/>
              <a:gd name="T8" fmla="*/ 20 w 157"/>
              <a:gd name="T9" fmla="*/ 127 h 160"/>
              <a:gd name="T10" fmla="*/ 28 w 157"/>
              <a:gd name="T11" fmla="*/ 124 h 160"/>
              <a:gd name="T12" fmla="*/ 20 w 157"/>
              <a:gd name="T13" fmla="*/ 55 h 160"/>
              <a:gd name="T14" fmla="*/ 17 w 157"/>
              <a:gd name="T15" fmla="*/ 75 h 160"/>
              <a:gd name="T16" fmla="*/ 17 w 157"/>
              <a:gd name="T17" fmla="*/ 92 h 160"/>
              <a:gd name="T18" fmla="*/ 19 w 157"/>
              <a:gd name="T19" fmla="*/ 61 h 160"/>
              <a:gd name="T20" fmla="*/ 6 w 157"/>
              <a:gd name="T21" fmla="*/ 69 h 160"/>
              <a:gd name="T22" fmla="*/ 21 w 157"/>
              <a:gd name="T23" fmla="*/ 108 h 160"/>
              <a:gd name="T24" fmla="*/ 28 w 157"/>
              <a:gd name="T25" fmla="*/ 36 h 160"/>
              <a:gd name="T26" fmla="*/ 22 w 157"/>
              <a:gd name="T27" fmla="*/ 30 h 160"/>
              <a:gd name="T28" fmla="*/ 42 w 157"/>
              <a:gd name="T29" fmla="*/ 18 h 160"/>
              <a:gd name="T30" fmla="*/ 37 w 157"/>
              <a:gd name="T31" fmla="*/ 17 h 160"/>
              <a:gd name="T32" fmla="*/ 40 w 157"/>
              <a:gd name="T33" fmla="*/ 140 h 160"/>
              <a:gd name="T34" fmla="*/ 47 w 157"/>
              <a:gd name="T35" fmla="*/ 146 h 160"/>
              <a:gd name="T36" fmla="*/ 59 w 157"/>
              <a:gd name="T37" fmla="*/ 153 h 160"/>
              <a:gd name="T38" fmla="*/ 76 w 157"/>
              <a:gd name="T39" fmla="*/ 153 h 160"/>
              <a:gd name="T40" fmla="*/ 66 w 157"/>
              <a:gd name="T41" fmla="*/ 150 h 160"/>
              <a:gd name="T42" fmla="*/ 27 w 157"/>
              <a:gd name="T43" fmla="*/ 109 h 160"/>
              <a:gd name="T44" fmla="*/ 24 w 157"/>
              <a:gd name="T45" fmla="*/ 99 h 160"/>
              <a:gd name="T46" fmla="*/ 23 w 157"/>
              <a:gd name="T47" fmla="*/ 89 h 160"/>
              <a:gd name="T48" fmla="*/ 22 w 157"/>
              <a:gd name="T49" fmla="*/ 75 h 160"/>
              <a:gd name="T50" fmla="*/ 24 w 157"/>
              <a:gd name="T51" fmla="*/ 64 h 160"/>
              <a:gd name="T52" fmla="*/ 26 w 157"/>
              <a:gd name="T53" fmla="*/ 54 h 160"/>
              <a:gd name="T54" fmla="*/ 30 w 157"/>
              <a:gd name="T55" fmla="*/ 44 h 160"/>
              <a:gd name="T56" fmla="*/ 73 w 157"/>
              <a:gd name="T57" fmla="*/ 7 h 160"/>
              <a:gd name="T58" fmla="*/ 80 w 157"/>
              <a:gd name="T59" fmla="*/ 6 h 160"/>
              <a:gd name="T60" fmla="*/ 87 w 157"/>
              <a:gd name="T61" fmla="*/ 21 h 160"/>
              <a:gd name="T62" fmla="*/ 92 w 157"/>
              <a:gd name="T63" fmla="*/ 24 h 160"/>
              <a:gd name="T64" fmla="*/ 115 w 157"/>
              <a:gd name="T65" fmla="*/ 30 h 160"/>
              <a:gd name="T66" fmla="*/ 134 w 157"/>
              <a:gd name="T67" fmla="*/ 56 h 160"/>
              <a:gd name="T68" fmla="*/ 133 w 157"/>
              <a:gd name="T69" fmla="*/ 59 h 160"/>
              <a:gd name="T70" fmla="*/ 119 w 157"/>
              <a:gd name="T71" fmla="*/ 123 h 160"/>
              <a:gd name="T72" fmla="*/ 123 w 157"/>
              <a:gd name="T73" fmla="*/ 41 h 160"/>
              <a:gd name="T74" fmla="*/ 109 w 157"/>
              <a:gd name="T75" fmla="*/ 137 h 160"/>
              <a:gd name="T76" fmla="*/ 111 w 157"/>
              <a:gd name="T77" fmla="*/ 133 h 160"/>
              <a:gd name="T78" fmla="*/ 82 w 157"/>
              <a:gd name="T79" fmla="*/ 136 h 160"/>
              <a:gd name="T80" fmla="*/ 132 w 157"/>
              <a:gd name="T81" fmla="*/ 109 h 160"/>
              <a:gd name="T82" fmla="*/ 142 w 157"/>
              <a:gd name="T83" fmla="*/ 80 h 160"/>
              <a:gd name="T84" fmla="*/ 139 w 157"/>
              <a:gd name="T85" fmla="*/ 77 h 160"/>
              <a:gd name="T86" fmla="*/ 35 w 157"/>
              <a:gd name="T87" fmla="*/ 72 h 160"/>
              <a:gd name="T88" fmla="*/ 38 w 157"/>
              <a:gd name="T89" fmla="*/ 104 h 160"/>
              <a:gd name="T90" fmla="*/ 63 w 157"/>
              <a:gd name="T91" fmla="*/ 27 h 160"/>
              <a:gd name="T92" fmla="*/ 66 w 157"/>
              <a:gd name="T93" fmla="*/ 29 h 160"/>
              <a:gd name="T94" fmla="*/ 36 w 157"/>
              <a:gd name="T95" fmla="*/ 58 h 160"/>
              <a:gd name="T96" fmla="*/ 65 w 157"/>
              <a:gd name="T97" fmla="*/ 137 h 160"/>
              <a:gd name="T98" fmla="*/ 51 w 157"/>
              <a:gd name="T99" fmla="*/ 119 h 160"/>
              <a:gd name="T100" fmla="*/ 48 w 157"/>
              <a:gd name="T101" fmla="*/ 115 h 160"/>
              <a:gd name="T102" fmla="*/ 47 w 157"/>
              <a:gd name="T103" fmla="*/ 42 h 160"/>
              <a:gd name="T104" fmla="*/ 107 w 157"/>
              <a:gd name="T105" fmla="*/ 49 h 160"/>
              <a:gd name="T106" fmla="*/ 73 w 157"/>
              <a:gd name="T107" fmla="*/ 90 h 160"/>
              <a:gd name="T108" fmla="*/ 67 w 157"/>
              <a:gd name="T109" fmla="*/ 105 h 160"/>
              <a:gd name="T110" fmla="*/ 106 w 157"/>
              <a:gd name="T111" fmla="*/ 75 h 160"/>
              <a:gd name="T112" fmla="*/ 95 w 157"/>
              <a:gd name="T113" fmla="*/ 73 h 160"/>
              <a:gd name="T114" fmla="*/ 79 w 157"/>
              <a:gd name="T115" fmla="*/ 105 h 160"/>
              <a:gd name="T116" fmla="*/ 79 w 157"/>
              <a:gd name="T117" fmla="*/ 7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60">
                <a:moveTo>
                  <a:pt x="87" y="0"/>
                </a:moveTo>
                <a:cubicBezTo>
                  <a:pt x="84" y="0"/>
                  <a:pt x="81" y="0"/>
                  <a:pt x="79" y="1"/>
                </a:cubicBezTo>
                <a:cubicBezTo>
                  <a:pt x="76" y="0"/>
                  <a:pt x="73" y="0"/>
                  <a:pt x="70" y="0"/>
                </a:cubicBezTo>
                <a:cubicBezTo>
                  <a:pt x="50" y="0"/>
                  <a:pt x="32" y="10"/>
                  <a:pt x="19" y="26"/>
                </a:cubicBezTo>
                <a:cubicBezTo>
                  <a:pt x="19" y="26"/>
                  <a:pt x="19" y="26"/>
                  <a:pt x="19" y="26"/>
                </a:cubicBezTo>
                <a:cubicBezTo>
                  <a:pt x="14" y="31"/>
                  <a:pt x="11" y="37"/>
                  <a:pt x="8" y="43"/>
                </a:cubicBezTo>
                <a:cubicBezTo>
                  <a:pt x="8" y="43"/>
                  <a:pt x="8" y="43"/>
                  <a:pt x="8" y="43"/>
                </a:cubicBezTo>
                <a:cubicBezTo>
                  <a:pt x="6" y="48"/>
                  <a:pt x="4" y="52"/>
                  <a:pt x="3" y="57"/>
                </a:cubicBezTo>
                <a:cubicBezTo>
                  <a:pt x="3" y="57"/>
                  <a:pt x="3" y="57"/>
                  <a:pt x="3" y="58"/>
                </a:cubicBezTo>
                <a:cubicBezTo>
                  <a:pt x="1" y="65"/>
                  <a:pt x="0" y="72"/>
                  <a:pt x="0" y="80"/>
                </a:cubicBezTo>
                <a:cubicBezTo>
                  <a:pt x="0" y="92"/>
                  <a:pt x="2" y="104"/>
                  <a:pt x="7" y="114"/>
                </a:cubicBezTo>
                <a:cubicBezTo>
                  <a:pt x="7" y="114"/>
                  <a:pt x="7" y="114"/>
                  <a:pt x="7" y="114"/>
                </a:cubicBezTo>
                <a:cubicBezTo>
                  <a:pt x="9" y="120"/>
                  <a:pt x="13" y="126"/>
                  <a:pt x="16" y="131"/>
                </a:cubicBezTo>
                <a:cubicBezTo>
                  <a:pt x="16" y="131"/>
                  <a:pt x="17" y="132"/>
                  <a:pt x="17" y="132"/>
                </a:cubicBezTo>
                <a:cubicBezTo>
                  <a:pt x="21" y="137"/>
                  <a:pt x="25" y="141"/>
                  <a:pt x="30" y="145"/>
                </a:cubicBezTo>
                <a:cubicBezTo>
                  <a:pt x="30" y="145"/>
                  <a:pt x="30" y="146"/>
                  <a:pt x="30" y="146"/>
                </a:cubicBezTo>
                <a:cubicBezTo>
                  <a:pt x="42" y="155"/>
                  <a:pt x="55" y="160"/>
                  <a:pt x="70" y="160"/>
                </a:cubicBezTo>
                <a:cubicBezTo>
                  <a:pt x="73" y="160"/>
                  <a:pt x="76" y="160"/>
                  <a:pt x="79" y="159"/>
                </a:cubicBezTo>
                <a:cubicBezTo>
                  <a:pt x="81" y="160"/>
                  <a:pt x="84" y="160"/>
                  <a:pt x="87" y="160"/>
                </a:cubicBezTo>
                <a:cubicBezTo>
                  <a:pt x="126" y="160"/>
                  <a:pt x="157" y="124"/>
                  <a:pt x="157" y="80"/>
                </a:cubicBezTo>
                <a:cubicBezTo>
                  <a:pt x="157" y="36"/>
                  <a:pt x="126" y="0"/>
                  <a:pt x="87" y="0"/>
                </a:cubicBezTo>
                <a:close/>
                <a:moveTo>
                  <a:pt x="58" y="7"/>
                </a:moveTo>
                <a:cubicBezTo>
                  <a:pt x="57" y="8"/>
                  <a:pt x="56" y="8"/>
                  <a:pt x="55" y="9"/>
                </a:cubicBezTo>
                <a:cubicBezTo>
                  <a:pt x="55" y="9"/>
                  <a:pt x="54" y="9"/>
                  <a:pt x="54" y="10"/>
                </a:cubicBezTo>
                <a:cubicBezTo>
                  <a:pt x="53" y="10"/>
                  <a:pt x="52" y="11"/>
                  <a:pt x="51" y="11"/>
                </a:cubicBezTo>
                <a:cubicBezTo>
                  <a:pt x="46" y="11"/>
                  <a:pt x="46" y="11"/>
                  <a:pt x="46" y="11"/>
                </a:cubicBezTo>
                <a:cubicBezTo>
                  <a:pt x="50" y="9"/>
                  <a:pt x="54" y="8"/>
                  <a:pt x="59" y="7"/>
                </a:cubicBezTo>
                <a:cubicBezTo>
                  <a:pt x="58" y="7"/>
                  <a:pt x="58" y="7"/>
                  <a:pt x="58" y="7"/>
                </a:cubicBezTo>
                <a:close/>
                <a:moveTo>
                  <a:pt x="30" y="127"/>
                </a:moveTo>
                <a:cubicBezTo>
                  <a:pt x="20" y="127"/>
                  <a:pt x="20" y="127"/>
                  <a:pt x="20" y="127"/>
                </a:cubicBezTo>
                <a:cubicBezTo>
                  <a:pt x="18" y="123"/>
                  <a:pt x="15" y="120"/>
                  <a:pt x="14" y="116"/>
                </a:cubicBezTo>
                <a:cubicBezTo>
                  <a:pt x="24" y="116"/>
                  <a:pt x="24" y="116"/>
                  <a:pt x="24" y="116"/>
                </a:cubicBezTo>
                <a:cubicBezTo>
                  <a:pt x="24" y="117"/>
                  <a:pt x="25" y="118"/>
                  <a:pt x="25" y="119"/>
                </a:cubicBezTo>
                <a:cubicBezTo>
                  <a:pt x="26" y="119"/>
                  <a:pt x="26" y="120"/>
                  <a:pt x="26" y="120"/>
                </a:cubicBezTo>
                <a:cubicBezTo>
                  <a:pt x="27" y="121"/>
                  <a:pt x="27" y="122"/>
                  <a:pt x="28" y="123"/>
                </a:cubicBezTo>
                <a:cubicBezTo>
                  <a:pt x="28" y="124"/>
                  <a:pt x="28" y="124"/>
                  <a:pt x="28" y="124"/>
                </a:cubicBezTo>
                <a:cubicBezTo>
                  <a:pt x="29" y="125"/>
                  <a:pt x="29" y="126"/>
                  <a:pt x="30" y="127"/>
                </a:cubicBezTo>
                <a:close/>
                <a:moveTo>
                  <a:pt x="12" y="47"/>
                </a:moveTo>
                <a:cubicBezTo>
                  <a:pt x="23" y="47"/>
                  <a:pt x="23" y="47"/>
                  <a:pt x="23" y="47"/>
                </a:cubicBezTo>
                <a:cubicBezTo>
                  <a:pt x="22" y="48"/>
                  <a:pt x="22" y="49"/>
                  <a:pt x="22" y="51"/>
                </a:cubicBezTo>
                <a:cubicBezTo>
                  <a:pt x="21" y="51"/>
                  <a:pt x="21" y="51"/>
                  <a:pt x="21" y="52"/>
                </a:cubicBezTo>
                <a:cubicBezTo>
                  <a:pt x="21" y="53"/>
                  <a:pt x="20" y="54"/>
                  <a:pt x="20" y="55"/>
                </a:cubicBezTo>
                <a:cubicBezTo>
                  <a:pt x="9" y="55"/>
                  <a:pt x="9" y="55"/>
                  <a:pt x="9" y="55"/>
                </a:cubicBezTo>
                <a:cubicBezTo>
                  <a:pt x="10" y="52"/>
                  <a:pt x="11" y="50"/>
                  <a:pt x="12" y="47"/>
                </a:cubicBezTo>
                <a:close/>
                <a:moveTo>
                  <a:pt x="6" y="80"/>
                </a:moveTo>
                <a:cubicBezTo>
                  <a:pt x="6" y="78"/>
                  <a:pt x="6" y="76"/>
                  <a:pt x="6" y="74"/>
                </a:cubicBezTo>
                <a:cubicBezTo>
                  <a:pt x="17" y="74"/>
                  <a:pt x="17" y="74"/>
                  <a:pt x="17" y="74"/>
                </a:cubicBezTo>
                <a:cubicBezTo>
                  <a:pt x="17" y="75"/>
                  <a:pt x="17" y="75"/>
                  <a:pt x="17" y="75"/>
                </a:cubicBezTo>
                <a:cubicBezTo>
                  <a:pt x="17" y="76"/>
                  <a:pt x="17" y="78"/>
                  <a:pt x="17" y="80"/>
                </a:cubicBezTo>
                <a:cubicBezTo>
                  <a:pt x="17" y="81"/>
                  <a:pt x="17" y="82"/>
                  <a:pt x="17" y="83"/>
                </a:cubicBezTo>
                <a:cubicBezTo>
                  <a:pt x="6" y="83"/>
                  <a:pt x="6" y="83"/>
                  <a:pt x="6" y="83"/>
                </a:cubicBezTo>
                <a:cubicBezTo>
                  <a:pt x="6" y="82"/>
                  <a:pt x="6" y="81"/>
                  <a:pt x="6" y="80"/>
                </a:cubicBezTo>
                <a:close/>
                <a:moveTo>
                  <a:pt x="17" y="88"/>
                </a:moveTo>
                <a:cubicBezTo>
                  <a:pt x="17" y="89"/>
                  <a:pt x="17" y="91"/>
                  <a:pt x="17" y="92"/>
                </a:cubicBezTo>
                <a:cubicBezTo>
                  <a:pt x="17" y="92"/>
                  <a:pt x="17" y="92"/>
                  <a:pt x="17" y="92"/>
                </a:cubicBezTo>
                <a:cubicBezTo>
                  <a:pt x="18" y="94"/>
                  <a:pt x="18" y="95"/>
                  <a:pt x="18" y="97"/>
                </a:cubicBezTo>
                <a:cubicBezTo>
                  <a:pt x="7" y="97"/>
                  <a:pt x="7" y="97"/>
                  <a:pt x="7" y="97"/>
                </a:cubicBezTo>
                <a:cubicBezTo>
                  <a:pt x="7" y="94"/>
                  <a:pt x="6" y="91"/>
                  <a:pt x="6" y="88"/>
                </a:cubicBezTo>
                <a:lnTo>
                  <a:pt x="17" y="88"/>
                </a:lnTo>
                <a:close/>
                <a:moveTo>
                  <a:pt x="19" y="61"/>
                </a:moveTo>
                <a:cubicBezTo>
                  <a:pt x="19" y="61"/>
                  <a:pt x="19" y="61"/>
                  <a:pt x="18" y="62"/>
                </a:cubicBezTo>
                <a:cubicBezTo>
                  <a:pt x="18" y="62"/>
                  <a:pt x="18" y="62"/>
                  <a:pt x="18" y="63"/>
                </a:cubicBezTo>
                <a:cubicBezTo>
                  <a:pt x="18" y="64"/>
                  <a:pt x="18" y="66"/>
                  <a:pt x="17" y="68"/>
                </a:cubicBezTo>
                <a:cubicBezTo>
                  <a:pt x="17" y="68"/>
                  <a:pt x="17" y="68"/>
                  <a:pt x="17" y="68"/>
                </a:cubicBezTo>
                <a:cubicBezTo>
                  <a:pt x="17" y="68"/>
                  <a:pt x="17" y="69"/>
                  <a:pt x="17" y="69"/>
                </a:cubicBezTo>
                <a:cubicBezTo>
                  <a:pt x="6" y="69"/>
                  <a:pt x="6" y="69"/>
                  <a:pt x="6" y="69"/>
                </a:cubicBezTo>
                <a:cubicBezTo>
                  <a:pt x="7" y="66"/>
                  <a:pt x="7" y="63"/>
                  <a:pt x="8" y="61"/>
                </a:cubicBezTo>
                <a:lnTo>
                  <a:pt x="19" y="61"/>
                </a:lnTo>
                <a:close/>
                <a:moveTo>
                  <a:pt x="19" y="102"/>
                </a:moveTo>
                <a:cubicBezTo>
                  <a:pt x="19" y="102"/>
                  <a:pt x="19" y="103"/>
                  <a:pt x="20" y="103"/>
                </a:cubicBezTo>
                <a:cubicBezTo>
                  <a:pt x="20" y="103"/>
                  <a:pt x="20" y="103"/>
                  <a:pt x="20" y="103"/>
                </a:cubicBezTo>
                <a:cubicBezTo>
                  <a:pt x="20" y="105"/>
                  <a:pt x="21" y="107"/>
                  <a:pt x="21" y="108"/>
                </a:cubicBezTo>
                <a:cubicBezTo>
                  <a:pt x="21" y="109"/>
                  <a:pt x="21" y="109"/>
                  <a:pt x="22" y="109"/>
                </a:cubicBezTo>
                <a:cubicBezTo>
                  <a:pt x="22" y="110"/>
                  <a:pt x="22" y="110"/>
                  <a:pt x="22" y="110"/>
                </a:cubicBezTo>
                <a:cubicBezTo>
                  <a:pt x="11" y="110"/>
                  <a:pt x="11" y="110"/>
                  <a:pt x="11" y="110"/>
                </a:cubicBezTo>
                <a:cubicBezTo>
                  <a:pt x="10" y="108"/>
                  <a:pt x="9" y="105"/>
                  <a:pt x="8" y="102"/>
                </a:cubicBezTo>
                <a:cubicBezTo>
                  <a:pt x="19" y="102"/>
                  <a:pt x="19" y="102"/>
                  <a:pt x="19" y="102"/>
                </a:cubicBezTo>
                <a:close/>
                <a:moveTo>
                  <a:pt x="28" y="36"/>
                </a:moveTo>
                <a:cubicBezTo>
                  <a:pt x="28" y="36"/>
                  <a:pt x="28" y="36"/>
                  <a:pt x="28" y="37"/>
                </a:cubicBezTo>
                <a:cubicBezTo>
                  <a:pt x="27" y="38"/>
                  <a:pt x="27" y="39"/>
                  <a:pt x="26" y="40"/>
                </a:cubicBezTo>
                <a:cubicBezTo>
                  <a:pt x="26" y="40"/>
                  <a:pt x="26" y="41"/>
                  <a:pt x="25" y="41"/>
                </a:cubicBezTo>
                <a:cubicBezTo>
                  <a:pt x="25" y="41"/>
                  <a:pt x="25" y="41"/>
                  <a:pt x="25" y="41"/>
                </a:cubicBezTo>
                <a:cubicBezTo>
                  <a:pt x="15" y="41"/>
                  <a:pt x="15" y="41"/>
                  <a:pt x="15" y="41"/>
                </a:cubicBezTo>
                <a:cubicBezTo>
                  <a:pt x="17" y="37"/>
                  <a:pt x="19" y="34"/>
                  <a:pt x="22" y="30"/>
                </a:cubicBezTo>
                <a:cubicBezTo>
                  <a:pt x="32" y="30"/>
                  <a:pt x="32" y="30"/>
                  <a:pt x="32" y="30"/>
                </a:cubicBezTo>
                <a:cubicBezTo>
                  <a:pt x="31" y="31"/>
                  <a:pt x="31" y="31"/>
                  <a:pt x="31" y="32"/>
                </a:cubicBezTo>
                <a:cubicBezTo>
                  <a:pt x="30" y="33"/>
                  <a:pt x="29" y="34"/>
                  <a:pt x="28" y="36"/>
                </a:cubicBezTo>
                <a:close/>
                <a:moveTo>
                  <a:pt x="37" y="17"/>
                </a:moveTo>
                <a:cubicBezTo>
                  <a:pt x="44" y="17"/>
                  <a:pt x="44" y="17"/>
                  <a:pt x="44" y="17"/>
                </a:cubicBezTo>
                <a:cubicBezTo>
                  <a:pt x="43" y="17"/>
                  <a:pt x="43" y="18"/>
                  <a:pt x="42" y="18"/>
                </a:cubicBezTo>
                <a:cubicBezTo>
                  <a:pt x="42" y="19"/>
                  <a:pt x="41" y="19"/>
                  <a:pt x="40" y="20"/>
                </a:cubicBezTo>
                <a:cubicBezTo>
                  <a:pt x="40" y="21"/>
                  <a:pt x="39" y="21"/>
                  <a:pt x="39" y="22"/>
                </a:cubicBezTo>
                <a:cubicBezTo>
                  <a:pt x="38" y="22"/>
                  <a:pt x="38" y="23"/>
                  <a:pt x="37" y="23"/>
                </a:cubicBezTo>
                <a:cubicBezTo>
                  <a:pt x="37" y="24"/>
                  <a:pt x="36" y="24"/>
                  <a:pt x="36" y="25"/>
                </a:cubicBezTo>
                <a:cubicBezTo>
                  <a:pt x="27" y="25"/>
                  <a:pt x="27" y="25"/>
                  <a:pt x="27" y="25"/>
                </a:cubicBezTo>
                <a:cubicBezTo>
                  <a:pt x="30" y="22"/>
                  <a:pt x="33" y="19"/>
                  <a:pt x="37" y="17"/>
                </a:cubicBezTo>
                <a:close/>
                <a:moveTo>
                  <a:pt x="24" y="132"/>
                </a:moveTo>
                <a:cubicBezTo>
                  <a:pt x="34" y="132"/>
                  <a:pt x="34" y="132"/>
                  <a:pt x="34" y="132"/>
                </a:cubicBezTo>
                <a:cubicBezTo>
                  <a:pt x="34" y="133"/>
                  <a:pt x="34" y="133"/>
                  <a:pt x="35" y="134"/>
                </a:cubicBezTo>
                <a:cubicBezTo>
                  <a:pt x="36" y="135"/>
                  <a:pt x="36" y="136"/>
                  <a:pt x="37" y="137"/>
                </a:cubicBezTo>
                <a:cubicBezTo>
                  <a:pt x="38" y="137"/>
                  <a:pt x="38" y="138"/>
                  <a:pt x="39" y="138"/>
                </a:cubicBezTo>
                <a:cubicBezTo>
                  <a:pt x="39" y="139"/>
                  <a:pt x="40" y="139"/>
                  <a:pt x="40" y="140"/>
                </a:cubicBezTo>
                <a:cubicBezTo>
                  <a:pt x="41" y="140"/>
                  <a:pt x="41" y="140"/>
                  <a:pt x="41" y="141"/>
                </a:cubicBezTo>
                <a:cubicBezTo>
                  <a:pt x="33" y="141"/>
                  <a:pt x="33" y="141"/>
                  <a:pt x="33" y="141"/>
                </a:cubicBezTo>
                <a:cubicBezTo>
                  <a:pt x="30" y="138"/>
                  <a:pt x="27" y="135"/>
                  <a:pt x="24" y="132"/>
                </a:cubicBezTo>
                <a:close/>
                <a:moveTo>
                  <a:pt x="59" y="153"/>
                </a:moveTo>
                <a:cubicBezTo>
                  <a:pt x="52" y="152"/>
                  <a:pt x="46" y="149"/>
                  <a:pt x="41" y="146"/>
                </a:cubicBezTo>
                <a:cubicBezTo>
                  <a:pt x="47" y="146"/>
                  <a:pt x="47" y="146"/>
                  <a:pt x="47" y="146"/>
                </a:cubicBezTo>
                <a:cubicBezTo>
                  <a:pt x="48" y="146"/>
                  <a:pt x="48" y="147"/>
                  <a:pt x="49" y="147"/>
                </a:cubicBezTo>
                <a:cubicBezTo>
                  <a:pt x="49" y="147"/>
                  <a:pt x="50" y="148"/>
                  <a:pt x="50" y="148"/>
                </a:cubicBezTo>
                <a:cubicBezTo>
                  <a:pt x="51" y="149"/>
                  <a:pt x="52" y="150"/>
                  <a:pt x="54" y="150"/>
                </a:cubicBezTo>
                <a:cubicBezTo>
                  <a:pt x="54" y="151"/>
                  <a:pt x="55" y="151"/>
                  <a:pt x="55" y="151"/>
                </a:cubicBezTo>
                <a:cubicBezTo>
                  <a:pt x="56" y="152"/>
                  <a:pt x="57" y="152"/>
                  <a:pt x="58" y="153"/>
                </a:cubicBezTo>
                <a:cubicBezTo>
                  <a:pt x="58" y="153"/>
                  <a:pt x="58" y="153"/>
                  <a:pt x="59" y="153"/>
                </a:cubicBezTo>
                <a:close/>
                <a:moveTo>
                  <a:pt x="87" y="154"/>
                </a:moveTo>
                <a:cubicBezTo>
                  <a:pt x="85" y="154"/>
                  <a:pt x="83" y="154"/>
                  <a:pt x="80" y="154"/>
                </a:cubicBezTo>
                <a:cubicBezTo>
                  <a:pt x="79" y="154"/>
                  <a:pt x="79" y="154"/>
                  <a:pt x="79" y="154"/>
                </a:cubicBezTo>
                <a:cubicBezTo>
                  <a:pt x="79" y="154"/>
                  <a:pt x="79" y="154"/>
                  <a:pt x="79" y="154"/>
                </a:cubicBezTo>
                <a:cubicBezTo>
                  <a:pt x="78" y="154"/>
                  <a:pt x="77" y="154"/>
                  <a:pt x="76" y="153"/>
                </a:cubicBezTo>
                <a:cubicBezTo>
                  <a:pt x="76" y="153"/>
                  <a:pt x="76" y="153"/>
                  <a:pt x="76" y="153"/>
                </a:cubicBezTo>
                <a:cubicBezTo>
                  <a:pt x="75" y="153"/>
                  <a:pt x="74" y="153"/>
                  <a:pt x="73" y="153"/>
                </a:cubicBezTo>
                <a:cubicBezTo>
                  <a:pt x="73" y="153"/>
                  <a:pt x="73" y="153"/>
                  <a:pt x="73" y="153"/>
                </a:cubicBezTo>
                <a:cubicBezTo>
                  <a:pt x="72" y="152"/>
                  <a:pt x="71" y="152"/>
                  <a:pt x="70" y="152"/>
                </a:cubicBezTo>
                <a:cubicBezTo>
                  <a:pt x="70" y="152"/>
                  <a:pt x="70" y="152"/>
                  <a:pt x="70" y="152"/>
                </a:cubicBezTo>
                <a:cubicBezTo>
                  <a:pt x="69" y="152"/>
                  <a:pt x="68" y="151"/>
                  <a:pt x="67" y="151"/>
                </a:cubicBezTo>
                <a:cubicBezTo>
                  <a:pt x="67" y="151"/>
                  <a:pt x="66" y="151"/>
                  <a:pt x="66" y="150"/>
                </a:cubicBezTo>
                <a:cubicBezTo>
                  <a:pt x="65" y="150"/>
                  <a:pt x="65" y="150"/>
                  <a:pt x="65" y="150"/>
                </a:cubicBezTo>
                <a:cubicBezTo>
                  <a:pt x="50" y="144"/>
                  <a:pt x="37" y="131"/>
                  <a:pt x="30" y="116"/>
                </a:cubicBezTo>
                <a:cubicBezTo>
                  <a:pt x="30" y="115"/>
                  <a:pt x="30" y="115"/>
                  <a:pt x="30" y="115"/>
                </a:cubicBezTo>
                <a:cubicBezTo>
                  <a:pt x="29" y="114"/>
                  <a:pt x="29" y="113"/>
                  <a:pt x="29" y="112"/>
                </a:cubicBezTo>
                <a:cubicBezTo>
                  <a:pt x="28" y="112"/>
                  <a:pt x="28" y="112"/>
                  <a:pt x="28" y="111"/>
                </a:cubicBezTo>
                <a:cubicBezTo>
                  <a:pt x="28" y="111"/>
                  <a:pt x="28" y="110"/>
                  <a:pt x="27" y="109"/>
                </a:cubicBezTo>
                <a:cubicBezTo>
                  <a:pt x="27" y="109"/>
                  <a:pt x="27" y="108"/>
                  <a:pt x="27" y="108"/>
                </a:cubicBezTo>
                <a:cubicBezTo>
                  <a:pt x="27" y="107"/>
                  <a:pt x="26" y="107"/>
                  <a:pt x="26" y="106"/>
                </a:cubicBezTo>
                <a:cubicBezTo>
                  <a:pt x="26" y="106"/>
                  <a:pt x="26" y="105"/>
                  <a:pt x="26" y="105"/>
                </a:cubicBezTo>
                <a:cubicBezTo>
                  <a:pt x="26" y="104"/>
                  <a:pt x="25" y="103"/>
                  <a:pt x="25" y="103"/>
                </a:cubicBezTo>
                <a:cubicBezTo>
                  <a:pt x="25" y="102"/>
                  <a:pt x="25" y="102"/>
                  <a:pt x="25" y="101"/>
                </a:cubicBezTo>
                <a:cubicBezTo>
                  <a:pt x="25" y="101"/>
                  <a:pt x="24" y="100"/>
                  <a:pt x="24" y="99"/>
                </a:cubicBezTo>
                <a:cubicBezTo>
                  <a:pt x="24" y="99"/>
                  <a:pt x="24" y="98"/>
                  <a:pt x="24" y="98"/>
                </a:cubicBezTo>
                <a:cubicBezTo>
                  <a:pt x="24" y="97"/>
                  <a:pt x="24" y="97"/>
                  <a:pt x="24" y="96"/>
                </a:cubicBezTo>
                <a:cubicBezTo>
                  <a:pt x="24" y="95"/>
                  <a:pt x="23" y="95"/>
                  <a:pt x="23" y="94"/>
                </a:cubicBezTo>
                <a:cubicBezTo>
                  <a:pt x="23" y="94"/>
                  <a:pt x="23" y="93"/>
                  <a:pt x="23" y="93"/>
                </a:cubicBezTo>
                <a:cubicBezTo>
                  <a:pt x="23" y="92"/>
                  <a:pt x="23" y="91"/>
                  <a:pt x="23" y="91"/>
                </a:cubicBezTo>
                <a:cubicBezTo>
                  <a:pt x="23" y="90"/>
                  <a:pt x="23" y="90"/>
                  <a:pt x="23" y="89"/>
                </a:cubicBezTo>
                <a:cubicBezTo>
                  <a:pt x="22" y="88"/>
                  <a:pt x="22" y="88"/>
                  <a:pt x="22" y="87"/>
                </a:cubicBezTo>
                <a:cubicBezTo>
                  <a:pt x="22" y="87"/>
                  <a:pt x="22" y="86"/>
                  <a:pt x="22" y="85"/>
                </a:cubicBezTo>
                <a:cubicBezTo>
                  <a:pt x="22" y="85"/>
                  <a:pt x="22" y="84"/>
                  <a:pt x="22" y="84"/>
                </a:cubicBezTo>
                <a:cubicBezTo>
                  <a:pt x="22" y="82"/>
                  <a:pt x="22" y="81"/>
                  <a:pt x="22" y="80"/>
                </a:cubicBezTo>
                <a:cubicBezTo>
                  <a:pt x="22" y="79"/>
                  <a:pt x="22" y="78"/>
                  <a:pt x="22" y="76"/>
                </a:cubicBezTo>
                <a:cubicBezTo>
                  <a:pt x="22" y="76"/>
                  <a:pt x="22" y="75"/>
                  <a:pt x="22" y="75"/>
                </a:cubicBezTo>
                <a:cubicBezTo>
                  <a:pt x="22" y="74"/>
                  <a:pt x="22" y="73"/>
                  <a:pt x="22" y="73"/>
                </a:cubicBezTo>
                <a:cubicBezTo>
                  <a:pt x="22" y="72"/>
                  <a:pt x="22" y="72"/>
                  <a:pt x="23" y="71"/>
                </a:cubicBezTo>
                <a:cubicBezTo>
                  <a:pt x="23" y="70"/>
                  <a:pt x="23" y="70"/>
                  <a:pt x="23" y="69"/>
                </a:cubicBezTo>
                <a:cubicBezTo>
                  <a:pt x="23" y="69"/>
                  <a:pt x="23" y="68"/>
                  <a:pt x="23" y="67"/>
                </a:cubicBezTo>
                <a:cubicBezTo>
                  <a:pt x="23" y="67"/>
                  <a:pt x="23" y="66"/>
                  <a:pt x="23" y="66"/>
                </a:cubicBezTo>
                <a:cubicBezTo>
                  <a:pt x="23" y="65"/>
                  <a:pt x="23" y="65"/>
                  <a:pt x="24" y="64"/>
                </a:cubicBezTo>
                <a:cubicBezTo>
                  <a:pt x="24" y="63"/>
                  <a:pt x="24" y="63"/>
                  <a:pt x="24" y="62"/>
                </a:cubicBezTo>
                <a:cubicBezTo>
                  <a:pt x="24" y="62"/>
                  <a:pt x="24" y="61"/>
                  <a:pt x="24" y="60"/>
                </a:cubicBezTo>
                <a:cubicBezTo>
                  <a:pt x="24" y="60"/>
                  <a:pt x="25" y="59"/>
                  <a:pt x="25" y="59"/>
                </a:cubicBezTo>
                <a:cubicBezTo>
                  <a:pt x="25" y="58"/>
                  <a:pt x="25" y="58"/>
                  <a:pt x="25" y="57"/>
                </a:cubicBezTo>
                <a:cubicBezTo>
                  <a:pt x="25" y="57"/>
                  <a:pt x="26" y="56"/>
                  <a:pt x="26" y="55"/>
                </a:cubicBezTo>
                <a:cubicBezTo>
                  <a:pt x="26" y="55"/>
                  <a:pt x="26" y="54"/>
                  <a:pt x="26" y="54"/>
                </a:cubicBezTo>
                <a:cubicBezTo>
                  <a:pt x="26" y="53"/>
                  <a:pt x="27" y="53"/>
                  <a:pt x="27" y="52"/>
                </a:cubicBezTo>
                <a:cubicBezTo>
                  <a:pt x="27" y="52"/>
                  <a:pt x="27" y="51"/>
                  <a:pt x="27" y="51"/>
                </a:cubicBezTo>
                <a:cubicBezTo>
                  <a:pt x="28" y="50"/>
                  <a:pt x="28" y="49"/>
                  <a:pt x="28" y="49"/>
                </a:cubicBezTo>
                <a:cubicBezTo>
                  <a:pt x="28" y="48"/>
                  <a:pt x="28" y="48"/>
                  <a:pt x="29" y="48"/>
                </a:cubicBezTo>
                <a:cubicBezTo>
                  <a:pt x="29" y="47"/>
                  <a:pt x="29" y="46"/>
                  <a:pt x="30" y="45"/>
                </a:cubicBezTo>
                <a:cubicBezTo>
                  <a:pt x="30" y="45"/>
                  <a:pt x="30" y="45"/>
                  <a:pt x="30" y="44"/>
                </a:cubicBezTo>
                <a:cubicBezTo>
                  <a:pt x="37" y="29"/>
                  <a:pt x="50" y="16"/>
                  <a:pt x="65" y="10"/>
                </a:cubicBezTo>
                <a:cubicBezTo>
                  <a:pt x="65" y="10"/>
                  <a:pt x="65" y="10"/>
                  <a:pt x="66" y="10"/>
                </a:cubicBezTo>
                <a:cubicBezTo>
                  <a:pt x="66" y="9"/>
                  <a:pt x="67" y="9"/>
                  <a:pt x="67" y="9"/>
                </a:cubicBezTo>
                <a:cubicBezTo>
                  <a:pt x="68" y="9"/>
                  <a:pt x="69" y="8"/>
                  <a:pt x="70" y="8"/>
                </a:cubicBezTo>
                <a:cubicBezTo>
                  <a:pt x="70" y="8"/>
                  <a:pt x="70" y="8"/>
                  <a:pt x="70" y="8"/>
                </a:cubicBezTo>
                <a:cubicBezTo>
                  <a:pt x="71" y="8"/>
                  <a:pt x="72" y="8"/>
                  <a:pt x="73" y="7"/>
                </a:cubicBezTo>
                <a:cubicBezTo>
                  <a:pt x="73" y="7"/>
                  <a:pt x="73" y="7"/>
                  <a:pt x="73" y="7"/>
                </a:cubicBezTo>
                <a:cubicBezTo>
                  <a:pt x="74" y="7"/>
                  <a:pt x="75" y="7"/>
                  <a:pt x="76" y="7"/>
                </a:cubicBezTo>
                <a:cubicBezTo>
                  <a:pt x="76" y="7"/>
                  <a:pt x="76" y="7"/>
                  <a:pt x="76" y="7"/>
                </a:cubicBezTo>
                <a:cubicBezTo>
                  <a:pt x="77" y="6"/>
                  <a:pt x="78" y="6"/>
                  <a:pt x="79" y="6"/>
                </a:cubicBezTo>
                <a:cubicBezTo>
                  <a:pt x="79" y="6"/>
                  <a:pt x="79" y="6"/>
                  <a:pt x="79" y="6"/>
                </a:cubicBezTo>
                <a:cubicBezTo>
                  <a:pt x="80" y="6"/>
                  <a:pt x="80" y="6"/>
                  <a:pt x="80" y="6"/>
                </a:cubicBezTo>
                <a:cubicBezTo>
                  <a:pt x="83" y="6"/>
                  <a:pt x="85" y="6"/>
                  <a:pt x="87" y="6"/>
                </a:cubicBezTo>
                <a:cubicBezTo>
                  <a:pt x="123" y="6"/>
                  <a:pt x="152" y="39"/>
                  <a:pt x="152" y="80"/>
                </a:cubicBezTo>
                <a:cubicBezTo>
                  <a:pt x="152" y="121"/>
                  <a:pt x="123" y="154"/>
                  <a:pt x="87" y="154"/>
                </a:cubicBezTo>
                <a:close/>
                <a:moveTo>
                  <a:pt x="84" y="21"/>
                </a:moveTo>
                <a:cubicBezTo>
                  <a:pt x="84" y="19"/>
                  <a:pt x="85" y="18"/>
                  <a:pt x="87" y="18"/>
                </a:cubicBezTo>
                <a:cubicBezTo>
                  <a:pt x="87" y="21"/>
                  <a:pt x="87" y="21"/>
                  <a:pt x="87" y="21"/>
                </a:cubicBezTo>
                <a:cubicBezTo>
                  <a:pt x="87" y="18"/>
                  <a:pt x="87" y="18"/>
                  <a:pt x="87" y="18"/>
                </a:cubicBezTo>
                <a:cubicBezTo>
                  <a:pt x="87" y="18"/>
                  <a:pt x="87" y="18"/>
                  <a:pt x="87" y="18"/>
                </a:cubicBezTo>
                <a:cubicBezTo>
                  <a:pt x="89" y="18"/>
                  <a:pt x="91" y="18"/>
                  <a:pt x="93" y="18"/>
                </a:cubicBezTo>
                <a:cubicBezTo>
                  <a:pt x="94" y="18"/>
                  <a:pt x="95" y="20"/>
                  <a:pt x="95" y="21"/>
                </a:cubicBezTo>
                <a:cubicBezTo>
                  <a:pt x="95" y="23"/>
                  <a:pt x="94" y="24"/>
                  <a:pt x="92" y="24"/>
                </a:cubicBezTo>
                <a:cubicBezTo>
                  <a:pt x="92" y="24"/>
                  <a:pt x="92" y="24"/>
                  <a:pt x="92" y="24"/>
                </a:cubicBezTo>
                <a:cubicBezTo>
                  <a:pt x="90" y="23"/>
                  <a:pt x="89" y="23"/>
                  <a:pt x="87" y="23"/>
                </a:cubicBezTo>
                <a:cubicBezTo>
                  <a:pt x="85" y="23"/>
                  <a:pt x="84" y="22"/>
                  <a:pt x="84" y="21"/>
                </a:cubicBezTo>
                <a:close/>
                <a:moveTo>
                  <a:pt x="105" y="24"/>
                </a:moveTo>
                <a:cubicBezTo>
                  <a:pt x="106" y="23"/>
                  <a:pt x="108" y="23"/>
                  <a:pt x="109" y="23"/>
                </a:cubicBezTo>
                <a:cubicBezTo>
                  <a:pt x="111" y="24"/>
                  <a:pt x="112" y="25"/>
                  <a:pt x="114" y="26"/>
                </a:cubicBezTo>
                <a:cubicBezTo>
                  <a:pt x="115" y="27"/>
                  <a:pt x="116" y="29"/>
                  <a:pt x="115" y="30"/>
                </a:cubicBezTo>
                <a:cubicBezTo>
                  <a:pt x="114" y="31"/>
                  <a:pt x="113" y="31"/>
                  <a:pt x="113" y="31"/>
                </a:cubicBezTo>
                <a:cubicBezTo>
                  <a:pt x="112" y="31"/>
                  <a:pt x="112" y="31"/>
                  <a:pt x="111" y="31"/>
                </a:cubicBezTo>
                <a:cubicBezTo>
                  <a:pt x="110" y="30"/>
                  <a:pt x="108" y="29"/>
                  <a:pt x="107" y="28"/>
                </a:cubicBezTo>
                <a:cubicBezTo>
                  <a:pt x="105" y="27"/>
                  <a:pt x="105" y="26"/>
                  <a:pt x="105" y="24"/>
                </a:cubicBezTo>
                <a:close/>
                <a:moveTo>
                  <a:pt x="133" y="59"/>
                </a:moveTo>
                <a:cubicBezTo>
                  <a:pt x="132" y="58"/>
                  <a:pt x="133" y="56"/>
                  <a:pt x="134" y="56"/>
                </a:cubicBezTo>
                <a:cubicBezTo>
                  <a:pt x="136" y="55"/>
                  <a:pt x="137" y="56"/>
                  <a:pt x="138" y="57"/>
                </a:cubicBezTo>
                <a:cubicBezTo>
                  <a:pt x="139" y="59"/>
                  <a:pt x="139" y="61"/>
                  <a:pt x="140" y="63"/>
                </a:cubicBezTo>
                <a:cubicBezTo>
                  <a:pt x="140" y="64"/>
                  <a:pt x="139" y="66"/>
                  <a:pt x="138" y="66"/>
                </a:cubicBezTo>
                <a:cubicBezTo>
                  <a:pt x="137" y="66"/>
                  <a:pt x="137" y="66"/>
                  <a:pt x="137" y="66"/>
                </a:cubicBezTo>
                <a:cubicBezTo>
                  <a:pt x="136" y="66"/>
                  <a:pt x="134" y="66"/>
                  <a:pt x="134" y="64"/>
                </a:cubicBezTo>
                <a:cubicBezTo>
                  <a:pt x="134" y="63"/>
                  <a:pt x="133" y="61"/>
                  <a:pt x="133" y="59"/>
                </a:cubicBezTo>
                <a:close/>
                <a:moveTo>
                  <a:pt x="127" y="118"/>
                </a:moveTo>
                <a:cubicBezTo>
                  <a:pt x="128" y="119"/>
                  <a:pt x="128" y="121"/>
                  <a:pt x="127" y="122"/>
                </a:cubicBezTo>
                <a:cubicBezTo>
                  <a:pt x="126" y="124"/>
                  <a:pt x="125" y="125"/>
                  <a:pt x="123" y="126"/>
                </a:cubicBezTo>
                <a:cubicBezTo>
                  <a:pt x="123" y="127"/>
                  <a:pt x="122" y="127"/>
                  <a:pt x="121" y="127"/>
                </a:cubicBezTo>
                <a:cubicBezTo>
                  <a:pt x="121" y="127"/>
                  <a:pt x="120" y="127"/>
                  <a:pt x="119" y="126"/>
                </a:cubicBezTo>
                <a:cubicBezTo>
                  <a:pt x="118" y="125"/>
                  <a:pt x="118" y="124"/>
                  <a:pt x="119" y="123"/>
                </a:cubicBezTo>
                <a:cubicBezTo>
                  <a:pt x="121" y="121"/>
                  <a:pt x="122" y="120"/>
                  <a:pt x="123" y="119"/>
                </a:cubicBezTo>
                <a:cubicBezTo>
                  <a:pt x="124" y="117"/>
                  <a:pt x="126" y="117"/>
                  <a:pt x="127" y="118"/>
                </a:cubicBezTo>
                <a:close/>
                <a:moveTo>
                  <a:pt x="130" y="46"/>
                </a:moveTo>
                <a:cubicBezTo>
                  <a:pt x="129" y="46"/>
                  <a:pt x="129" y="46"/>
                  <a:pt x="128" y="46"/>
                </a:cubicBezTo>
                <a:cubicBezTo>
                  <a:pt x="127" y="46"/>
                  <a:pt x="126" y="46"/>
                  <a:pt x="126" y="45"/>
                </a:cubicBezTo>
                <a:cubicBezTo>
                  <a:pt x="125" y="44"/>
                  <a:pt x="124" y="42"/>
                  <a:pt x="123" y="41"/>
                </a:cubicBezTo>
                <a:cubicBezTo>
                  <a:pt x="122" y="40"/>
                  <a:pt x="122" y="38"/>
                  <a:pt x="123" y="37"/>
                </a:cubicBezTo>
                <a:cubicBezTo>
                  <a:pt x="124" y="36"/>
                  <a:pt x="126" y="36"/>
                  <a:pt x="127" y="38"/>
                </a:cubicBezTo>
                <a:cubicBezTo>
                  <a:pt x="128" y="39"/>
                  <a:pt x="129" y="41"/>
                  <a:pt x="130" y="42"/>
                </a:cubicBezTo>
                <a:cubicBezTo>
                  <a:pt x="131" y="43"/>
                  <a:pt x="131" y="45"/>
                  <a:pt x="130" y="46"/>
                </a:cubicBezTo>
                <a:close/>
                <a:moveTo>
                  <a:pt x="111" y="133"/>
                </a:moveTo>
                <a:cubicBezTo>
                  <a:pt x="111" y="134"/>
                  <a:pt x="111" y="136"/>
                  <a:pt x="109" y="137"/>
                </a:cubicBezTo>
                <a:cubicBezTo>
                  <a:pt x="108" y="138"/>
                  <a:pt x="106" y="138"/>
                  <a:pt x="104" y="139"/>
                </a:cubicBezTo>
                <a:cubicBezTo>
                  <a:pt x="104" y="139"/>
                  <a:pt x="104" y="139"/>
                  <a:pt x="103" y="139"/>
                </a:cubicBezTo>
                <a:cubicBezTo>
                  <a:pt x="102" y="139"/>
                  <a:pt x="101" y="138"/>
                  <a:pt x="101" y="137"/>
                </a:cubicBezTo>
                <a:cubicBezTo>
                  <a:pt x="100" y="136"/>
                  <a:pt x="101" y="134"/>
                  <a:pt x="102" y="134"/>
                </a:cubicBezTo>
                <a:cubicBezTo>
                  <a:pt x="104" y="133"/>
                  <a:pt x="105" y="133"/>
                  <a:pt x="107" y="132"/>
                </a:cubicBezTo>
                <a:cubicBezTo>
                  <a:pt x="108" y="131"/>
                  <a:pt x="110" y="132"/>
                  <a:pt x="111" y="133"/>
                </a:cubicBezTo>
                <a:close/>
                <a:moveTo>
                  <a:pt x="90" y="139"/>
                </a:moveTo>
                <a:cubicBezTo>
                  <a:pt x="90" y="141"/>
                  <a:pt x="89" y="142"/>
                  <a:pt x="87" y="142"/>
                </a:cubicBezTo>
                <a:cubicBezTo>
                  <a:pt x="87" y="142"/>
                  <a:pt x="87" y="142"/>
                  <a:pt x="87" y="142"/>
                </a:cubicBezTo>
                <a:cubicBezTo>
                  <a:pt x="85" y="142"/>
                  <a:pt x="83" y="142"/>
                  <a:pt x="81" y="142"/>
                </a:cubicBezTo>
                <a:cubicBezTo>
                  <a:pt x="80" y="142"/>
                  <a:pt x="79" y="140"/>
                  <a:pt x="79" y="139"/>
                </a:cubicBezTo>
                <a:cubicBezTo>
                  <a:pt x="79" y="137"/>
                  <a:pt x="80" y="136"/>
                  <a:pt x="82" y="136"/>
                </a:cubicBezTo>
                <a:cubicBezTo>
                  <a:pt x="83" y="137"/>
                  <a:pt x="85" y="137"/>
                  <a:pt x="87" y="137"/>
                </a:cubicBezTo>
                <a:cubicBezTo>
                  <a:pt x="88" y="137"/>
                  <a:pt x="90" y="138"/>
                  <a:pt x="90" y="139"/>
                </a:cubicBezTo>
                <a:close/>
                <a:moveTo>
                  <a:pt x="138" y="102"/>
                </a:moveTo>
                <a:cubicBezTo>
                  <a:pt x="137" y="104"/>
                  <a:pt x="137" y="106"/>
                  <a:pt x="136" y="108"/>
                </a:cubicBezTo>
                <a:cubicBezTo>
                  <a:pt x="136" y="109"/>
                  <a:pt x="134" y="109"/>
                  <a:pt x="133" y="109"/>
                </a:cubicBezTo>
                <a:cubicBezTo>
                  <a:pt x="133" y="109"/>
                  <a:pt x="133" y="109"/>
                  <a:pt x="132" y="109"/>
                </a:cubicBezTo>
                <a:cubicBezTo>
                  <a:pt x="131" y="108"/>
                  <a:pt x="130" y="107"/>
                  <a:pt x="131" y="105"/>
                </a:cubicBezTo>
                <a:cubicBezTo>
                  <a:pt x="132" y="104"/>
                  <a:pt x="132" y="102"/>
                  <a:pt x="133" y="100"/>
                </a:cubicBezTo>
                <a:cubicBezTo>
                  <a:pt x="133" y="99"/>
                  <a:pt x="135" y="98"/>
                  <a:pt x="136" y="99"/>
                </a:cubicBezTo>
                <a:cubicBezTo>
                  <a:pt x="138" y="99"/>
                  <a:pt x="139" y="101"/>
                  <a:pt x="138" y="102"/>
                </a:cubicBezTo>
                <a:close/>
                <a:moveTo>
                  <a:pt x="142" y="80"/>
                </a:moveTo>
                <a:cubicBezTo>
                  <a:pt x="142" y="80"/>
                  <a:pt x="142" y="80"/>
                  <a:pt x="142" y="80"/>
                </a:cubicBezTo>
                <a:cubicBezTo>
                  <a:pt x="142" y="82"/>
                  <a:pt x="142" y="84"/>
                  <a:pt x="141" y="85"/>
                </a:cubicBezTo>
                <a:cubicBezTo>
                  <a:pt x="141" y="87"/>
                  <a:pt x="140" y="88"/>
                  <a:pt x="139" y="88"/>
                </a:cubicBezTo>
                <a:cubicBezTo>
                  <a:pt x="139" y="88"/>
                  <a:pt x="139" y="88"/>
                  <a:pt x="138" y="88"/>
                </a:cubicBezTo>
                <a:cubicBezTo>
                  <a:pt x="137" y="88"/>
                  <a:pt x="136" y="87"/>
                  <a:pt x="136" y="85"/>
                </a:cubicBezTo>
                <a:cubicBezTo>
                  <a:pt x="136" y="83"/>
                  <a:pt x="136" y="82"/>
                  <a:pt x="136" y="80"/>
                </a:cubicBezTo>
                <a:cubicBezTo>
                  <a:pt x="136" y="78"/>
                  <a:pt x="137" y="77"/>
                  <a:pt x="139" y="77"/>
                </a:cubicBezTo>
                <a:cubicBezTo>
                  <a:pt x="140" y="77"/>
                  <a:pt x="142" y="78"/>
                  <a:pt x="142" y="80"/>
                </a:cubicBezTo>
                <a:close/>
                <a:moveTo>
                  <a:pt x="35" y="83"/>
                </a:moveTo>
                <a:cubicBezTo>
                  <a:pt x="33" y="83"/>
                  <a:pt x="32" y="82"/>
                  <a:pt x="32" y="80"/>
                </a:cubicBezTo>
                <a:cubicBezTo>
                  <a:pt x="32" y="80"/>
                  <a:pt x="32" y="80"/>
                  <a:pt x="32" y="80"/>
                </a:cubicBezTo>
                <a:cubicBezTo>
                  <a:pt x="32" y="78"/>
                  <a:pt x="32" y="76"/>
                  <a:pt x="32" y="74"/>
                </a:cubicBezTo>
                <a:cubicBezTo>
                  <a:pt x="33" y="73"/>
                  <a:pt x="34" y="72"/>
                  <a:pt x="35" y="72"/>
                </a:cubicBezTo>
                <a:cubicBezTo>
                  <a:pt x="37" y="72"/>
                  <a:pt x="38" y="73"/>
                  <a:pt x="38" y="75"/>
                </a:cubicBezTo>
                <a:cubicBezTo>
                  <a:pt x="38" y="77"/>
                  <a:pt x="38" y="78"/>
                  <a:pt x="38" y="80"/>
                </a:cubicBezTo>
                <a:cubicBezTo>
                  <a:pt x="38" y="82"/>
                  <a:pt x="36" y="83"/>
                  <a:pt x="35" y="83"/>
                </a:cubicBezTo>
                <a:close/>
                <a:moveTo>
                  <a:pt x="41" y="101"/>
                </a:moveTo>
                <a:cubicBezTo>
                  <a:pt x="42" y="102"/>
                  <a:pt x="41" y="104"/>
                  <a:pt x="39" y="104"/>
                </a:cubicBezTo>
                <a:cubicBezTo>
                  <a:pt x="39" y="104"/>
                  <a:pt x="39" y="104"/>
                  <a:pt x="38" y="104"/>
                </a:cubicBezTo>
                <a:cubicBezTo>
                  <a:pt x="37" y="104"/>
                  <a:pt x="36" y="104"/>
                  <a:pt x="36" y="102"/>
                </a:cubicBezTo>
                <a:cubicBezTo>
                  <a:pt x="35" y="101"/>
                  <a:pt x="35" y="99"/>
                  <a:pt x="34" y="97"/>
                </a:cubicBezTo>
                <a:cubicBezTo>
                  <a:pt x="34" y="95"/>
                  <a:pt x="35" y="94"/>
                  <a:pt x="36" y="94"/>
                </a:cubicBezTo>
                <a:cubicBezTo>
                  <a:pt x="38" y="93"/>
                  <a:pt x="39" y="94"/>
                  <a:pt x="40" y="96"/>
                </a:cubicBezTo>
                <a:cubicBezTo>
                  <a:pt x="40" y="97"/>
                  <a:pt x="41" y="99"/>
                  <a:pt x="41" y="101"/>
                </a:cubicBezTo>
                <a:close/>
                <a:moveTo>
                  <a:pt x="63" y="27"/>
                </a:moveTo>
                <a:cubicBezTo>
                  <a:pt x="63" y="26"/>
                  <a:pt x="63" y="24"/>
                  <a:pt x="64" y="23"/>
                </a:cubicBezTo>
                <a:cubicBezTo>
                  <a:pt x="66" y="22"/>
                  <a:pt x="68" y="22"/>
                  <a:pt x="70" y="21"/>
                </a:cubicBezTo>
                <a:cubicBezTo>
                  <a:pt x="71" y="20"/>
                  <a:pt x="73" y="21"/>
                  <a:pt x="73" y="23"/>
                </a:cubicBezTo>
                <a:cubicBezTo>
                  <a:pt x="74" y="24"/>
                  <a:pt x="73" y="26"/>
                  <a:pt x="72" y="26"/>
                </a:cubicBezTo>
                <a:cubicBezTo>
                  <a:pt x="70" y="27"/>
                  <a:pt x="69" y="27"/>
                  <a:pt x="67" y="28"/>
                </a:cubicBezTo>
                <a:cubicBezTo>
                  <a:pt x="67" y="28"/>
                  <a:pt x="66" y="29"/>
                  <a:pt x="66" y="29"/>
                </a:cubicBezTo>
                <a:cubicBezTo>
                  <a:pt x="65" y="29"/>
                  <a:pt x="64" y="28"/>
                  <a:pt x="63" y="27"/>
                </a:cubicBezTo>
                <a:close/>
                <a:moveTo>
                  <a:pt x="43" y="55"/>
                </a:moveTo>
                <a:cubicBezTo>
                  <a:pt x="42" y="56"/>
                  <a:pt x="42" y="58"/>
                  <a:pt x="41" y="59"/>
                </a:cubicBezTo>
                <a:cubicBezTo>
                  <a:pt x="41" y="61"/>
                  <a:pt x="40" y="61"/>
                  <a:pt x="38" y="61"/>
                </a:cubicBezTo>
                <a:cubicBezTo>
                  <a:pt x="38" y="61"/>
                  <a:pt x="38" y="61"/>
                  <a:pt x="38" y="61"/>
                </a:cubicBezTo>
                <a:cubicBezTo>
                  <a:pt x="36" y="61"/>
                  <a:pt x="35" y="59"/>
                  <a:pt x="36" y="58"/>
                </a:cubicBezTo>
                <a:cubicBezTo>
                  <a:pt x="36" y="56"/>
                  <a:pt x="37" y="54"/>
                  <a:pt x="38" y="52"/>
                </a:cubicBezTo>
                <a:cubicBezTo>
                  <a:pt x="38" y="51"/>
                  <a:pt x="40" y="50"/>
                  <a:pt x="42" y="51"/>
                </a:cubicBezTo>
                <a:cubicBezTo>
                  <a:pt x="43" y="52"/>
                  <a:pt x="44" y="53"/>
                  <a:pt x="43" y="55"/>
                </a:cubicBezTo>
                <a:close/>
                <a:moveTo>
                  <a:pt x="68" y="136"/>
                </a:moveTo>
                <a:cubicBezTo>
                  <a:pt x="68" y="137"/>
                  <a:pt x="67" y="137"/>
                  <a:pt x="66" y="137"/>
                </a:cubicBezTo>
                <a:cubicBezTo>
                  <a:pt x="65" y="137"/>
                  <a:pt x="65" y="137"/>
                  <a:pt x="65" y="137"/>
                </a:cubicBezTo>
                <a:cubicBezTo>
                  <a:pt x="63" y="136"/>
                  <a:pt x="61" y="135"/>
                  <a:pt x="60" y="134"/>
                </a:cubicBezTo>
                <a:cubicBezTo>
                  <a:pt x="58" y="133"/>
                  <a:pt x="58" y="131"/>
                  <a:pt x="59" y="130"/>
                </a:cubicBezTo>
                <a:cubicBezTo>
                  <a:pt x="60" y="129"/>
                  <a:pt x="61" y="128"/>
                  <a:pt x="63" y="129"/>
                </a:cubicBezTo>
                <a:cubicBezTo>
                  <a:pt x="64" y="130"/>
                  <a:pt x="66" y="131"/>
                  <a:pt x="67" y="132"/>
                </a:cubicBezTo>
                <a:cubicBezTo>
                  <a:pt x="68" y="133"/>
                  <a:pt x="69" y="134"/>
                  <a:pt x="68" y="136"/>
                </a:cubicBezTo>
                <a:close/>
                <a:moveTo>
                  <a:pt x="51" y="119"/>
                </a:moveTo>
                <a:cubicBezTo>
                  <a:pt x="52" y="120"/>
                  <a:pt x="52" y="122"/>
                  <a:pt x="51" y="123"/>
                </a:cubicBezTo>
                <a:cubicBezTo>
                  <a:pt x="50" y="123"/>
                  <a:pt x="50" y="123"/>
                  <a:pt x="49" y="123"/>
                </a:cubicBezTo>
                <a:cubicBezTo>
                  <a:pt x="48" y="123"/>
                  <a:pt x="47" y="123"/>
                  <a:pt x="47" y="122"/>
                </a:cubicBezTo>
                <a:cubicBezTo>
                  <a:pt x="46" y="121"/>
                  <a:pt x="45" y="119"/>
                  <a:pt x="43" y="118"/>
                </a:cubicBezTo>
                <a:cubicBezTo>
                  <a:pt x="43" y="116"/>
                  <a:pt x="43" y="115"/>
                  <a:pt x="44" y="114"/>
                </a:cubicBezTo>
                <a:cubicBezTo>
                  <a:pt x="45" y="113"/>
                  <a:pt x="47" y="113"/>
                  <a:pt x="48" y="115"/>
                </a:cubicBezTo>
                <a:cubicBezTo>
                  <a:pt x="49" y="116"/>
                  <a:pt x="50" y="118"/>
                  <a:pt x="51" y="119"/>
                </a:cubicBezTo>
                <a:close/>
                <a:moveTo>
                  <a:pt x="55" y="33"/>
                </a:moveTo>
                <a:cubicBezTo>
                  <a:pt x="56" y="35"/>
                  <a:pt x="56" y="36"/>
                  <a:pt x="55" y="37"/>
                </a:cubicBezTo>
                <a:cubicBezTo>
                  <a:pt x="53" y="39"/>
                  <a:pt x="52" y="40"/>
                  <a:pt x="51" y="41"/>
                </a:cubicBezTo>
                <a:cubicBezTo>
                  <a:pt x="51" y="42"/>
                  <a:pt x="50" y="42"/>
                  <a:pt x="49" y="42"/>
                </a:cubicBezTo>
                <a:cubicBezTo>
                  <a:pt x="48" y="42"/>
                  <a:pt x="48" y="42"/>
                  <a:pt x="47" y="42"/>
                </a:cubicBezTo>
                <a:cubicBezTo>
                  <a:pt x="46" y="41"/>
                  <a:pt x="46" y="39"/>
                  <a:pt x="47" y="38"/>
                </a:cubicBezTo>
                <a:cubicBezTo>
                  <a:pt x="48" y="36"/>
                  <a:pt x="49" y="35"/>
                  <a:pt x="51" y="33"/>
                </a:cubicBezTo>
                <a:cubicBezTo>
                  <a:pt x="52" y="32"/>
                  <a:pt x="53" y="32"/>
                  <a:pt x="55" y="33"/>
                </a:cubicBezTo>
                <a:close/>
                <a:moveTo>
                  <a:pt x="106" y="75"/>
                </a:moveTo>
                <a:cubicBezTo>
                  <a:pt x="110" y="72"/>
                  <a:pt x="112" y="67"/>
                  <a:pt x="112" y="61"/>
                </a:cubicBezTo>
                <a:cubicBezTo>
                  <a:pt x="112" y="56"/>
                  <a:pt x="111" y="52"/>
                  <a:pt x="107" y="49"/>
                </a:cubicBezTo>
                <a:cubicBezTo>
                  <a:pt x="104" y="46"/>
                  <a:pt x="100" y="44"/>
                  <a:pt x="95" y="44"/>
                </a:cubicBezTo>
                <a:cubicBezTo>
                  <a:pt x="67" y="44"/>
                  <a:pt x="67" y="44"/>
                  <a:pt x="67" y="44"/>
                </a:cubicBezTo>
                <a:cubicBezTo>
                  <a:pt x="65" y="44"/>
                  <a:pt x="64" y="45"/>
                  <a:pt x="64" y="47"/>
                </a:cubicBezTo>
                <a:cubicBezTo>
                  <a:pt x="64" y="48"/>
                  <a:pt x="65" y="50"/>
                  <a:pt x="67" y="50"/>
                </a:cubicBezTo>
                <a:cubicBezTo>
                  <a:pt x="73" y="50"/>
                  <a:pt x="73" y="50"/>
                  <a:pt x="73" y="50"/>
                </a:cubicBezTo>
                <a:cubicBezTo>
                  <a:pt x="73" y="90"/>
                  <a:pt x="73" y="90"/>
                  <a:pt x="73" y="90"/>
                </a:cubicBezTo>
                <a:cubicBezTo>
                  <a:pt x="65" y="90"/>
                  <a:pt x="65" y="90"/>
                  <a:pt x="65" y="90"/>
                </a:cubicBezTo>
                <a:cubicBezTo>
                  <a:pt x="63" y="90"/>
                  <a:pt x="62" y="91"/>
                  <a:pt x="62" y="92"/>
                </a:cubicBezTo>
                <a:cubicBezTo>
                  <a:pt x="62" y="94"/>
                  <a:pt x="63" y="95"/>
                  <a:pt x="65" y="95"/>
                </a:cubicBezTo>
                <a:cubicBezTo>
                  <a:pt x="73" y="95"/>
                  <a:pt x="73" y="95"/>
                  <a:pt x="73" y="95"/>
                </a:cubicBezTo>
                <a:cubicBezTo>
                  <a:pt x="73" y="105"/>
                  <a:pt x="73" y="105"/>
                  <a:pt x="73" y="105"/>
                </a:cubicBezTo>
                <a:cubicBezTo>
                  <a:pt x="67" y="105"/>
                  <a:pt x="67" y="105"/>
                  <a:pt x="67" y="105"/>
                </a:cubicBezTo>
                <a:cubicBezTo>
                  <a:pt x="65" y="105"/>
                  <a:pt x="64" y="106"/>
                  <a:pt x="64" y="108"/>
                </a:cubicBezTo>
                <a:cubicBezTo>
                  <a:pt x="64" y="110"/>
                  <a:pt x="65" y="111"/>
                  <a:pt x="67" y="111"/>
                </a:cubicBezTo>
                <a:cubicBezTo>
                  <a:pt x="98" y="111"/>
                  <a:pt x="98" y="111"/>
                  <a:pt x="98" y="111"/>
                </a:cubicBezTo>
                <a:cubicBezTo>
                  <a:pt x="104" y="111"/>
                  <a:pt x="109" y="109"/>
                  <a:pt x="112" y="106"/>
                </a:cubicBezTo>
                <a:cubicBezTo>
                  <a:pt x="115" y="102"/>
                  <a:pt x="117" y="98"/>
                  <a:pt x="117" y="93"/>
                </a:cubicBezTo>
                <a:cubicBezTo>
                  <a:pt x="117" y="83"/>
                  <a:pt x="113" y="77"/>
                  <a:pt x="106" y="75"/>
                </a:cubicBezTo>
                <a:close/>
                <a:moveTo>
                  <a:pt x="79" y="50"/>
                </a:moveTo>
                <a:cubicBezTo>
                  <a:pt x="95" y="50"/>
                  <a:pt x="95" y="50"/>
                  <a:pt x="95" y="50"/>
                </a:cubicBezTo>
                <a:cubicBezTo>
                  <a:pt x="98" y="50"/>
                  <a:pt x="101" y="51"/>
                  <a:pt x="104" y="53"/>
                </a:cubicBezTo>
                <a:cubicBezTo>
                  <a:pt x="106" y="55"/>
                  <a:pt x="107" y="58"/>
                  <a:pt x="107" y="61"/>
                </a:cubicBezTo>
                <a:cubicBezTo>
                  <a:pt x="107" y="65"/>
                  <a:pt x="106" y="67"/>
                  <a:pt x="104" y="70"/>
                </a:cubicBezTo>
                <a:cubicBezTo>
                  <a:pt x="101" y="72"/>
                  <a:pt x="99" y="73"/>
                  <a:pt x="95" y="73"/>
                </a:cubicBezTo>
                <a:cubicBezTo>
                  <a:pt x="79" y="73"/>
                  <a:pt x="79" y="73"/>
                  <a:pt x="79" y="73"/>
                </a:cubicBezTo>
                <a:cubicBezTo>
                  <a:pt x="79" y="50"/>
                  <a:pt x="79" y="50"/>
                  <a:pt x="79" y="50"/>
                </a:cubicBezTo>
                <a:cubicBezTo>
                  <a:pt x="79" y="50"/>
                  <a:pt x="79" y="50"/>
                  <a:pt x="79" y="50"/>
                </a:cubicBezTo>
                <a:close/>
                <a:moveTo>
                  <a:pt x="108" y="102"/>
                </a:moveTo>
                <a:cubicBezTo>
                  <a:pt x="106" y="104"/>
                  <a:pt x="102" y="105"/>
                  <a:pt x="98" y="105"/>
                </a:cubicBezTo>
                <a:cubicBezTo>
                  <a:pt x="79" y="105"/>
                  <a:pt x="79" y="105"/>
                  <a:pt x="79" y="105"/>
                </a:cubicBezTo>
                <a:cubicBezTo>
                  <a:pt x="79" y="95"/>
                  <a:pt x="79" y="95"/>
                  <a:pt x="79" y="95"/>
                </a:cubicBezTo>
                <a:cubicBezTo>
                  <a:pt x="90" y="95"/>
                  <a:pt x="90" y="95"/>
                  <a:pt x="90" y="95"/>
                </a:cubicBezTo>
                <a:cubicBezTo>
                  <a:pt x="91" y="95"/>
                  <a:pt x="92" y="94"/>
                  <a:pt x="92" y="92"/>
                </a:cubicBezTo>
                <a:cubicBezTo>
                  <a:pt x="92" y="91"/>
                  <a:pt x="91" y="90"/>
                  <a:pt x="90" y="90"/>
                </a:cubicBezTo>
                <a:cubicBezTo>
                  <a:pt x="79" y="90"/>
                  <a:pt x="79" y="90"/>
                  <a:pt x="79" y="90"/>
                </a:cubicBezTo>
                <a:cubicBezTo>
                  <a:pt x="79" y="79"/>
                  <a:pt x="79" y="79"/>
                  <a:pt x="79" y="79"/>
                </a:cubicBezTo>
                <a:cubicBezTo>
                  <a:pt x="79" y="79"/>
                  <a:pt x="79" y="79"/>
                  <a:pt x="79" y="79"/>
                </a:cubicBezTo>
                <a:cubicBezTo>
                  <a:pt x="98" y="79"/>
                  <a:pt x="98" y="79"/>
                  <a:pt x="98" y="79"/>
                </a:cubicBezTo>
                <a:cubicBezTo>
                  <a:pt x="102" y="79"/>
                  <a:pt x="106" y="80"/>
                  <a:pt x="108" y="82"/>
                </a:cubicBezTo>
                <a:cubicBezTo>
                  <a:pt x="110" y="85"/>
                  <a:pt x="112" y="88"/>
                  <a:pt x="112" y="92"/>
                </a:cubicBezTo>
                <a:cubicBezTo>
                  <a:pt x="112" y="96"/>
                  <a:pt x="110" y="99"/>
                  <a:pt x="108" y="10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9" name="Рисунок 18">
            <a:extLst>
              <a:ext uri="{FF2B5EF4-FFF2-40B4-BE49-F238E27FC236}">
                <a16:creationId xmlns:a16="http://schemas.microsoft.com/office/drawing/2014/main" id="{B70C6E42-EFDC-93EE-B0BB-4517D85B2E29}"/>
              </a:ext>
            </a:extLst>
          </p:cNvPr>
          <p:cNvPicPr>
            <a:picLocks noChangeAspect="1"/>
          </p:cNvPicPr>
          <p:nvPr/>
        </p:nvPicPr>
        <p:blipFill>
          <a:blip r:embed="rId2"/>
          <a:stretch>
            <a:fillRect/>
          </a:stretch>
        </p:blipFill>
        <p:spPr>
          <a:xfrm>
            <a:off x="1509519" y="283661"/>
            <a:ext cx="1516672" cy="1516672"/>
          </a:xfrm>
          <a:prstGeom prst="rect">
            <a:avLst/>
          </a:prstGeom>
        </p:spPr>
      </p:pic>
    </p:spTree>
    <p:extLst>
      <p:ext uri="{BB962C8B-B14F-4D97-AF65-F5344CB8AC3E}">
        <p14:creationId xmlns:p14="http://schemas.microsoft.com/office/powerpoint/2010/main" val="165943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1548765"/>
            <a:ext cx="4381500" cy="1703070"/>
          </a:xfrm>
        </p:spPr>
        <p:txBody>
          <a:bodyPr/>
          <a:lstStyle/>
          <a:p>
            <a:r>
              <a:rPr lang="ru-RU" dirty="0"/>
              <a:t>«Что есть» и «что надо»</a:t>
            </a:r>
            <a:endParaRPr lang="en-US" dirty="0"/>
          </a:p>
        </p:txBody>
      </p:sp>
      <p:graphicFrame>
        <p:nvGraphicFramePr>
          <p:cNvPr id="5" name="Table 4"/>
          <p:cNvGraphicFramePr>
            <a:graphicFrameLocks noGrp="1"/>
          </p:cNvGraphicFramePr>
          <p:nvPr/>
        </p:nvGraphicFramePr>
        <p:xfrm>
          <a:off x="1714501" y="2966223"/>
          <a:ext cx="3113976" cy="973874"/>
        </p:xfrm>
        <a:graphic>
          <a:graphicData uri="http://schemas.openxmlformats.org/drawingml/2006/table">
            <a:tbl>
              <a:tblPr firstRow="1" bandRow="1">
                <a:tableStyleId>{5C22544A-7EE6-4342-B048-85BDC9FD1C3A}</a:tableStyleId>
              </a:tblPr>
              <a:tblGrid>
                <a:gridCol w="3113976">
                  <a:extLst>
                    <a:ext uri="{9D8B030D-6E8A-4147-A177-3AD203B41FA5}">
                      <a16:colId xmlns:a16="http://schemas.microsoft.com/office/drawing/2014/main" val="20000"/>
                    </a:ext>
                  </a:extLst>
                </a:gridCol>
              </a:tblGrid>
              <a:tr h="973874">
                <a:tc>
                  <a:txBody>
                    <a:bodyPr/>
                    <a:lstStyle/>
                    <a:p>
                      <a:pPr algn="ctr"/>
                      <a:r>
                        <a:rPr lang="ru-RU" dirty="0">
                          <a:solidFill>
                            <a:schemeClr val="tx1"/>
                          </a:solidFill>
                        </a:rPr>
                        <a:t>Внутренний анализ</a:t>
                      </a:r>
                      <a:endParaRPr lang="en-US" dirty="0">
                        <a:solidFill>
                          <a:schemeClr val="tx1"/>
                        </a:solidFill>
                      </a:endParaRPr>
                    </a:p>
                    <a:p>
                      <a:pPr algn="ctr"/>
                      <a:r>
                        <a:rPr lang="en-US" sz="1200" b="0" dirty="0">
                          <a:solidFill>
                            <a:schemeClr val="accent1"/>
                          </a:solidFill>
                        </a:rPr>
                        <a:t>Internal analysis</a:t>
                      </a:r>
                    </a:p>
                  </a:txBody>
                  <a:tcPr marT="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 name="Рисунок 3">
            <a:extLst>
              <a:ext uri="{FF2B5EF4-FFF2-40B4-BE49-F238E27FC236}">
                <a16:creationId xmlns:a16="http://schemas.microsoft.com/office/drawing/2014/main" id="{C2D98206-4545-2385-2CB9-A1640854245F}"/>
              </a:ext>
            </a:extLst>
          </p:cNvPr>
          <p:cNvPicPr>
            <a:picLocks noChangeAspect="1"/>
          </p:cNvPicPr>
          <p:nvPr/>
        </p:nvPicPr>
        <p:blipFill>
          <a:blip r:embed="rId2"/>
          <a:stretch>
            <a:fillRect/>
          </a:stretch>
        </p:blipFill>
        <p:spPr>
          <a:xfrm>
            <a:off x="1391852" y="124289"/>
            <a:ext cx="1349405" cy="1349405"/>
          </a:xfrm>
          <a:prstGeom prst="rect">
            <a:avLst/>
          </a:prstGeom>
        </p:spPr>
      </p:pic>
      <p:graphicFrame>
        <p:nvGraphicFramePr>
          <p:cNvPr id="6" name="Table 4">
            <a:extLst>
              <a:ext uri="{FF2B5EF4-FFF2-40B4-BE49-F238E27FC236}">
                <a16:creationId xmlns:a16="http://schemas.microsoft.com/office/drawing/2014/main" id="{D989A7E6-963D-7F09-ED5C-C728A3FF2E93}"/>
              </a:ext>
            </a:extLst>
          </p:cNvPr>
          <p:cNvGraphicFramePr>
            <a:graphicFrameLocks noGrp="1"/>
          </p:cNvGraphicFramePr>
          <p:nvPr/>
        </p:nvGraphicFramePr>
        <p:xfrm>
          <a:off x="1714500" y="4402962"/>
          <a:ext cx="3113976" cy="973874"/>
        </p:xfrm>
        <a:graphic>
          <a:graphicData uri="http://schemas.openxmlformats.org/drawingml/2006/table">
            <a:tbl>
              <a:tblPr firstRow="1" bandRow="1">
                <a:tableStyleId>{5C22544A-7EE6-4342-B048-85BDC9FD1C3A}</a:tableStyleId>
              </a:tblPr>
              <a:tblGrid>
                <a:gridCol w="3113976">
                  <a:extLst>
                    <a:ext uri="{9D8B030D-6E8A-4147-A177-3AD203B41FA5}">
                      <a16:colId xmlns:a16="http://schemas.microsoft.com/office/drawing/2014/main" val="20000"/>
                    </a:ext>
                  </a:extLst>
                </a:gridCol>
              </a:tblGrid>
              <a:tr h="973874">
                <a:tc>
                  <a:txBody>
                    <a:bodyPr/>
                    <a:lstStyle/>
                    <a:p>
                      <a:pPr algn="ctr"/>
                      <a:r>
                        <a:rPr lang="ru-RU" dirty="0">
                          <a:solidFill>
                            <a:schemeClr val="tx1"/>
                          </a:solidFill>
                        </a:rPr>
                        <a:t>Внешний анализ</a:t>
                      </a:r>
                      <a:endParaRPr lang="en-US" dirty="0">
                        <a:solidFill>
                          <a:schemeClr val="tx1"/>
                        </a:solidFill>
                      </a:endParaRPr>
                    </a:p>
                    <a:p>
                      <a:pPr algn="ctr"/>
                      <a:r>
                        <a:rPr lang="en-US" sz="1200" b="0" dirty="0">
                          <a:solidFill>
                            <a:schemeClr val="accent1"/>
                          </a:solidFill>
                        </a:rPr>
                        <a:t>External analysis</a:t>
                      </a:r>
                    </a:p>
                  </a:txBody>
                  <a:tcPr marT="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4">
            <a:extLst>
              <a:ext uri="{FF2B5EF4-FFF2-40B4-BE49-F238E27FC236}">
                <a16:creationId xmlns:a16="http://schemas.microsoft.com/office/drawing/2014/main" id="{5038213E-1ECD-C89A-9EF7-9A37D390DF5E}"/>
              </a:ext>
            </a:extLst>
          </p:cNvPr>
          <p:cNvGraphicFramePr>
            <a:graphicFrameLocks noGrp="1"/>
          </p:cNvGraphicFramePr>
          <p:nvPr/>
        </p:nvGraphicFramePr>
        <p:xfrm>
          <a:off x="5577766" y="2966223"/>
          <a:ext cx="3450824" cy="993240"/>
        </p:xfrm>
        <a:graphic>
          <a:graphicData uri="http://schemas.openxmlformats.org/drawingml/2006/table">
            <a:tbl>
              <a:tblPr firstRow="1" bandRow="1">
                <a:tableStyleId>{5C22544A-7EE6-4342-B048-85BDC9FD1C3A}</a:tableStyleId>
              </a:tblPr>
              <a:tblGrid>
                <a:gridCol w="3450824">
                  <a:extLst>
                    <a:ext uri="{9D8B030D-6E8A-4147-A177-3AD203B41FA5}">
                      <a16:colId xmlns:a16="http://schemas.microsoft.com/office/drawing/2014/main" val="20000"/>
                    </a:ext>
                  </a:extLst>
                </a:gridCol>
              </a:tblGrid>
              <a:tr h="972000">
                <a:tc>
                  <a:txBody>
                    <a:bodyPr/>
                    <a:lstStyle/>
                    <a:p>
                      <a:pPr algn="ctr"/>
                      <a:r>
                        <a:rPr lang="ru-RU" dirty="0">
                          <a:solidFill>
                            <a:schemeClr val="tx1"/>
                          </a:solidFill>
                        </a:rPr>
                        <a:t>Разработка желаемой архитектуры предприятия</a:t>
                      </a:r>
                      <a:endParaRPr lang="en-US" dirty="0">
                        <a:solidFill>
                          <a:schemeClr val="tx1"/>
                        </a:solidFill>
                      </a:endParaRPr>
                    </a:p>
                    <a:p>
                      <a:pPr algn="ctr"/>
                      <a:r>
                        <a:rPr lang="en-US" sz="1200" b="0" dirty="0">
                          <a:solidFill>
                            <a:schemeClr val="accent1"/>
                          </a:solidFill>
                        </a:rPr>
                        <a:t>Target state enterprise architecture</a:t>
                      </a:r>
                    </a:p>
                  </a:txBody>
                  <a:tcPr marT="21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 name="Table 4">
            <a:extLst>
              <a:ext uri="{FF2B5EF4-FFF2-40B4-BE49-F238E27FC236}">
                <a16:creationId xmlns:a16="http://schemas.microsoft.com/office/drawing/2014/main" id="{66AC97DF-07A2-D800-05CC-7C661D000E28}"/>
              </a:ext>
            </a:extLst>
          </p:cNvPr>
          <p:cNvGraphicFramePr>
            <a:graphicFrameLocks noGrp="1"/>
          </p:cNvGraphicFramePr>
          <p:nvPr/>
        </p:nvGraphicFramePr>
        <p:xfrm>
          <a:off x="5577766" y="4403324"/>
          <a:ext cx="3450824" cy="973512"/>
        </p:xfrm>
        <a:graphic>
          <a:graphicData uri="http://schemas.openxmlformats.org/drawingml/2006/table">
            <a:tbl>
              <a:tblPr firstRow="1" bandRow="1">
                <a:tableStyleId>{5C22544A-7EE6-4342-B048-85BDC9FD1C3A}</a:tableStyleId>
              </a:tblPr>
              <a:tblGrid>
                <a:gridCol w="3450824">
                  <a:extLst>
                    <a:ext uri="{9D8B030D-6E8A-4147-A177-3AD203B41FA5}">
                      <a16:colId xmlns:a16="http://schemas.microsoft.com/office/drawing/2014/main" val="20000"/>
                    </a:ext>
                  </a:extLst>
                </a:gridCol>
              </a:tblGrid>
              <a:tr h="973512">
                <a:tc>
                  <a:txBody>
                    <a:bodyPr/>
                    <a:lstStyle/>
                    <a:p>
                      <a:pPr algn="ctr"/>
                      <a:r>
                        <a:rPr lang="ru-RU" dirty="0">
                          <a:solidFill>
                            <a:schemeClr val="tx1"/>
                          </a:solidFill>
                        </a:rPr>
                        <a:t>Анализ возможностей</a:t>
                      </a:r>
                      <a:endParaRPr lang="en-US" dirty="0">
                        <a:solidFill>
                          <a:schemeClr val="tx1"/>
                        </a:solidFill>
                      </a:endParaRPr>
                    </a:p>
                    <a:p>
                      <a:pPr algn="ctr"/>
                      <a:r>
                        <a:rPr lang="en-US" sz="1200" b="0" dirty="0">
                          <a:solidFill>
                            <a:schemeClr val="accent1"/>
                          </a:solidFill>
                        </a:rPr>
                        <a:t>Gap analysis</a:t>
                      </a:r>
                    </a:p>
                  </a:txBody>
                  <a:tcPr marT="21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30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076F1-78C1-8E92-615F-97A9B1E2C0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AFED9-9A00-2BD2-A46E-AF34D2EF15C4}"/>
              </a:ext>
            </a:extLst>
          </p:cNvPr>
          <p:cNvSpPr>
            <a:spLocks noGrp="1"/>
          </p:cNvSpPr>
          <p:nvPr>
            <p:ph type="title" idx="4294967295"/>
          </p:nvPr>
        </p:nvSpPr>
        <p:spPr>
          <a:xfrm>
            <a:off x="1552748" y="2021728"/>
            <a:ext cx="4381500" cy="1703388"/>
          </a:xfrm>
        </p:spPr>
        <p:txBody>
          <a:bodyPr/>
          <a:lstStyle/>
          <a:p>
            <a:r>
              <a:rPr lang="ru-RU" dirty="0"/>
              <a:t>Исследование</a:t>
            </a:r>
            <a:r>
              <a:rPr lang="en-US" dirty="0"/>
              <a:t> </a:t>
            </a:r>
            <a:r>
              <a:rPr lang="ru-RU" dirty="0">
                <a:solidFill>
                  <a:schemeClr val="accent1"/>
                </a:solidFill>
              </a:rPr>
              <a:t>бизнеса</a:t>
            </a:r>
            <a:br>
              <a:rPr lang="en-US" dirty="0"/>
            </a:br>
            <a:endParaRPr lang="en-US" dirty="0">
              <a:solidFill>
                <a:schemeClr val="accent1"/>
              </a:solidFill>
            </a:endParaRPr>
          </a:p>
        </p:txBody>
      </p:sp>
      <p:cxnSp>
        <p:nvCxnSpPr>
          <p:cNvPr id="4" name="Straight Connector 3">
            <a:extLst>
              <a:ext uri="{FF2B5EF4-FFF2-40B4-BE49-F238E27FC236}">
                <a16:creationId xmlns:a16="http://schemas.microsoft.com/office/drawing/2014/main" id="{4BABD0BC-AB7A-0B07-3D6A-9905815810C0}"/>
              </a:ext>
            </a:extLst>
          </p:cNvPr>
          <p:cNvCxnSpPr>
            <a:cxnSpLocks/>
            <a:endCxn id="13" idx="2"/>
          </p:cNvCxnSpPr>
          <p:nvPr/>
        </p:nvCxnSpPr>
        <p:spPr>
          <a:xfrm>
            <a:off x="1706207" y="5490339"/>
            <a:ext cx="3667112" cy="3324"/>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9CCDDCA-94D6-8594-BE0B-4771D45D5692}"/>
              </a:ext>
            </a:extLst>
          </p:cNvPr>
          <p:cNvSpPr/>
          <p:nvPr/>
        </p:nvSpPr>
        <p:spPr>
          <a:xfrm>
            <a:off x="1505044" y="5283200"/>
            <a:ext cx="416560" cy="416560"/>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98FEA7-C39E-E97A-EAF4-FC8E2C00401B}"/>
              </a:ext>
            </a:extLst>
          </p:cNvPr>
          <p:cNvSpPr txBox="1"/>
          <p:nvPr/>
        </p:nvSpPr>
        <p:spPr>
          <a:xfrm>
            <a:off x="1930652" y="5160089"/>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1</a:t>
            </a:r>
          </a:p>
        </p:txBody>
      </p:sp>
      <p:sp>
        <p:nvSpPr>
          <p:cNvPr id="7" name="TextBox 6">
            <a:extLst>
              <a:ext uri="{FF2B5EF4-FFF2-40B4-BE49-F238E27FC236}">
                <a16:creationId xmlns:a16="http://schemas.microsoft.com/office/drawing/2014/main" id="{031A8CD8-0045-A1BB-2D61-536409C46AA3}"/>
              </a:ext>
            </a:extLst>
          </p:cNvPr>
          <p:cNvSpPr txBox="1"/>
          <p:nvPr/>
        </p:nvSpPr>
        <p:spPr>
          <a:xfrm>
            <a:off x="1907295" y="5541318"/>
            <a:ext cx="1118896" cy="276999"/>
          </a:xfrm>
          <a:prstGeom prst="rect">
            <a:avLst/>
          </a:prstGeom>
          <a:noFill/>
        </p:spPr>
        <p:txBody>
          <a:bodyPr wrap="none" lIns="0" rIns="0" rtlCol="0">
            <a:spAutoFit/>
          </a:bodyPr>
          <a:lstStyle/>
          <a:p>
            <a:r>
              <a:rPr lang="ru-RU" sz="1200" b="1" dirty="0">
                <a:latin typeface="Open Sans" charset="0"/>
                <a:ea typeface="Open Sans" charset="0"/>
                <a:cs typeface="Open Sans" charset="0"/>
              </a:rPr>
              <a:t>Цели бизнеса</a:t>
            </a:r>
            <a:endParaRPr lang="en-US" sz="1200" b="1" dirty="0">
              <a:latin typeface="Open Sans" charset="0"/>
              <a:ea typeface="Open Sans" charset="0"/>
              <a:cs typeface="Open Sans" charset="0"/>
            </a:endParaRPr>
          </a:p>
        </p:txBody>
      </p:sp>
      <p:sp>
        <p:nvSpPr>
          <p:cNvPr id="8" name="TextBox 7">
            <a:extLst>
              <a:ext uri="{FF2B5EF4-FFF2-40B4-BE49-F238E27FC236}">
                <a16:creationId xmlns:a16="http://schemas.microsoft.com/office/drawing/2014/main" id="{2A836C0C-43DF-65E7-FA77-1C4C52630D0B}"/>
              </a:ext>
            </a:extLst>
          </p:cNvPr>
          <p:cNvSpPr txBox="1"/>
          <p:nvPr/>
        </p:nvSpPr>
        <p:spPr>
          <a:xfrm>
            <a:off x="3026191" y="5176341"/>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2</a:t>
            </a:r>
          </a:p>
        </p:txBody>
      </p:sp>
      <p:sp>
        <p:nvSpPr>
          <p:cNvPr id="9" name="TextBox 8">
            <a:extLst>
              <a:ext uri="{FF2B5EF4-FFF2-40B4-BE49-F238E27FC236}">
                <a16:creationId xmlns:a16="http://schemas.microsoft.com/office/drawing/2014/main" id="{F56B8B0F-FDB2-1F7E-3784-61D60E8D2ACA}"/>
              </a:ext>
            </a:extLst>
          </p:cNvPr>
          <p:cNvSpPr txBox="1"/>
          <p:nvPr/>
        </p:nvSpPr>
        <p:spPr>
          <a:xfrm>
            <a:off x="3361182" y="5544931"/>
            <a:ext cx="1579215" cy="461665"/>
          </a:xfrm>
          <a:prstGeom prst="rect">
            <a:avLst/>
          </a:prstGeom>
          <a:noFill/>
        </p:spPr>
        <p:txBody>
          <a:bodyPr wrap="none" lIns="0" rIns="0" rtlCol="0">
            <a:spAutoFit/>
          </a:bodyPr>
          <a:lstStyle/>
          <a:p>
            <a:r>
              <a:rPr lang="ru-RU" sz="1200" b="1" dirty="0">
                <a:latin typeface="Open Sans" charset="0"/>
                <a:ea typeface="Open Sans" charset="0"/>
                <a:cs typeface="Open Sans" charset="0"/>
              </a:rPr>
              <a:t>Сегмент рынка,</a:t>
            </a:r>
          </a:p>
          <a:p>
            <a:r>
              <a:rPr lang="ru-RU" sz="1200" b="1" dirty="0">
                <a:latin typeface="Open Sans" charset="0"/>
                <a:ea typeface="Open Sans" charset="0"/>
                <a:cs typeface="Open Sans" charset="0"/>
              </a:rPr>
              <a:t>целевая аудитория</a:t>
            </a:r>
            <a:endParaRPr lang="en-US" sz="1200" b="1" dirty="0">
              <a:latin typeface="Open Sans" charset="0"/>
              <a:ea typeface="Open Sans" charset="0"/>
              <a:cs typeface="Open Sans" charset="0"/>
            </a:endParaRPr>
          </a:p>
        </p:txBody>
      </p:sp>
      <p:sp>
        <p:nvSpPr>
          <p:cNvPr id="10" name="TextBox 9">
            <a:extLst>
              <a:ext uri="{FF2B5EF4-FFF2-40B4-BE49-F238E27FC236}">
                <a16:creationId xmlns:a16="http://schemas.microsoft.com/office/drawing/2014/main" id="{4727DE62-4430-850F-F50A-70905BD72B27}"/>
              </a:ext>
            </a:extLst>
          </p:cNvPr>
          <p:cNvSpPr txBox="1"/>
          <p:nvPr/>
        </p:nvSpPr>
        <p:spPr>
          <a:xfrm>
            <a:off x="5034050" y="5176341"/>
            <a:ext cx="397545" cy="246221"/>
          </a:xfrm>
          <a:prstGeom prst="rect">
            <a:avLst/>
          </a:prstGeom>
          <a:noFill/>
        </p:spPr>
        <p:txBody>
          <a:bodyPr wrap="none" lIns="0" rIns="0" rtlCol="0">
            <a:spAutoFit/>
          </a:bodyPr>
          <a:lstStyle/>
          <a:p>
            <a:r>
              <a:rPr lang="ru-RU" sz="1000" dirty="0">
                <a:solidFill>
                  <a:schemeClr val="tx1">
                    <a:alpha val="70000"/>
                  </a:schemeClr>
                </a:solidFill>
              </a:rPr>
              <a:t>Этап </a:t>
            </a:r>
            <a:r>
              <a:rPr lang="en-US" sz="1000" dirty="0">
                <a:solidFill>
                  <a:schemeClr val="tx1">
                    <a:alpha val="70000"/>
                  </a:schemeClr>
                </a:solidFill>
              </a:rPr>
              <a:t>3</a:t>
            </a:r>
          </a:p>
        </p:txBody>
      </p:sp>
      <p:sp>
        <p:nvSpPr>
          <p:cNvPr id="11" name="TextBox 10">
            <a:extLst>
              <a:ext uri="{FF2B5EF4-FFF2-40B4-BE49-F238E27FC236}">
                <a16:creationId xmlns:a16="http://schemas.microsoft.com/office/drawing/2014/main" id="{5E23E3DD-D11B-4556-9D19-2662E0F9A812}"/>
              </a:ext>
            </a:extLst>
          </p:cNvPr>
          <p:cNvSpPr txBox="1"/>
          <p:nvPr/>
        </p:nvSpPr>
        <p:spPr>
          <a:xfrm>
            <a:off x="5373319" y="5544931"/>
            <a:ext cx="599523" cy="276999"/>
          </a:xfrm>
          <a:prstGeom prst="rect">
            <a:avLst/>
          </a:prstGeom>
          <a:noFill/>
        </p:spPr>
        <p:txBody>
          <a:bodyPr wrap="none" lIns="0" rIns="0" rtlCol="0">
            <a:spAutoFit/>
          </a:bodyPr>
          <a:lstStyle/>
          <a:p>
            <a:r>
              <a:rPr lang="ru-RU" sz="1200" b="1" dirty="0">
                <a:latin typeface="Open Sans" charset="0"/>
                <a:ea typeface="Open Sans" charset="0"/>
                <a:cs typeface="Open Sans" charset="0"/>
              </a:rPr>
              <a:t>Задачи</a:t>
            </a:r>
            <a:endParaRPr lang="en-US" sz="1200" b="1" dirty="0">
              <a:latin typeface="Open Sans" charset="0"/>
              <a:ea typeface="Open Sans" charset="0"/>
              <a:cs typeface="Open Sans" charset="0"/>
            </a:endParaRPr>
          </a:p>
        </p:txBody>
      </p:sp>
      <p:sp>
        <p:nvSpPr>
          <p:cNvPr id="12" name="Oval 11">
            <a:extLst>
              <a:ext uri="{FF2B5EF4-FFF2-40B4-BE49-F238E27FC236}">
                <a16:creationId xmlns:a16="http://schemas.microsoft.com/office/drawing/2014/main" id="{23AD36CC-9B75-1885-0D36-D25A0698A745}"/>
              </a:ext>
            </a:extLst>
          </p:cNvPr>
          <p:cNvSpPr/>
          <p:nvPr/>
        </p:nvSpPr>
        <p:spPr>
          <a:xfrm>
            <a:off x="3362776" y="5461000"/>
            <a:ext cx="60960" cy="60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5F4F35-776E-372B-0F91-B2EEAAF476DF}"/>
              </a:ext>
            </a:extLst>
          </p:cNvPr>
          <p:cNvSpPr/>
          <p:nvPr/>
        </p:nvSpPr>
        <p:spPr>
          <a:xfrm>
            <a:off x="5373319" y="5463183"/>
            <a:ext cx="60960" cy="60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Рисунок 18">
            <a:extLst>
              <a:ext uri="{FF2B5EF4-FFF2-40B4-BE49-F238E27FC236}">
                <a16:creationId xmlns:a16="http://schemas.microsoft.com/office/drawing/2014/main" id="{28494D68-C592-213B-8486-E58D2E75A024}"/>
              </a:ext>
            </a:extLst>
          </p:cNvPr>
          <p:cNvPicPr>
            <a:picLocks noChangeAspect="1"/>
          </p:cNvPicPr>
          <p:nvPr/>
        </p:nvPicPr>
        <p:blipFill>
          <a:blip r:embed="rId2"/>
          <a:stretch>
            <a:fillRect/>
          </a:stretch>
        </p:blipFill>
        <p:spPr>
          <a:xfrm>
            <a:off x="1509519" y="283661"/>
            <a:ext cx="1516672" cy="1516672"/>
          </a:xfrm>
          <a:prstGeom prst="rect">
            <a:avLst/>
          </a:prstGeom>
        </p:spPr>
      </p:pic>
      <p:pic>
        <p:nvPicPr>
          <p:cNvPr id="2050" name="Picture 2" descr="Исследование рынка и стратегия для бизнес-идеи">
            <a:extLst>
              <a:ext uri="{FF2B5EF4-FFF2-40B4-BE49-F238E27FC236}">
                <a16:creationId xmlns:a16="http://schemas.microsoft.com/office/drawing/2014/main" id="{EE9E500F-1624-75FD-BB5A-988AB1ECC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457" y="1616910"/>
            <a:ext cx="2513024" cy="2513024"/>
          </a:xfrm>
          <a:prstGeom prst="ellipse">
            <a:avLst/>
          </a:prstGeom>
          <a:ln w="63500" cap="rnd">
            <a:solidFill>
              <a:schemeClr val="bg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76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8F852-5D6F-5E1D-67D0-134F8A712E29}"/>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109819F8-4AF1-55CA-6294-6AB85158E639}"/>
              </a:ext>
            </a:extLst>
          </p:cNvPr>
          <p:cNvPicPr>
            <a:picLocks noChangeAspect="1"/>
          </p:cNvPicPr>
          <p:nvPr/>
        </p:nvPicPr>
        <p:blipFill>
          <a:blip r:embed="rId2"/>
          <a:stretch>
            <a:fillRect/>
          </a:stretch>
        </p:blipFill>
        <p:spPr>
          <a:xfrm>
            <a:off x="1391852" y="124289"/>
            <a:ext cx="1349405" cy="1349405"/>
          </a:xfrm>
          <a:prstGeom prst="rect">
            <a:avLst/>
          </a:prstGeom>
        </p:spPr>
      </p:pic>
      <p:graphicFrame>
        <p:nvGraphicFramePr>
          <p:cNvPr id="3" name="Таблица 2">
            <a:extLst>
              <a:ext uri="{FF2B5EF4-FFF2-40B4-BE49-F238E27FC236}">
                <a16:creationId xmlns:a16="http://schemas.microsoft.com/office/drawing/2014/main" id="{6F57F65E-E1EB-F98D-0FB5-59662903C3DB}"/>
              </a:ext>
            </a:extLst>
          </p:cNvPr>
          <p:cNvGraphicFramePr>
            <a:graphicFrameLocks noGrp="1"/>
          </p:cNvGraphicFramePr>
          <p:nvPr>
            <p:extLst>
              <p:ext uri="{D42A27DB-BD31-4B8C-83A1-F6EECF244321}">
                <p14:modId xmlns:p14="http://schemas.microsoft.com/office/powerpoint/2010/main" val="957038908"/>
              </p:ext>
            </p:extLst>
          </p:nvPr>
        </p:nvGraphicFramePr>
        <p:xfrm>
          <a:off x="1027023" y="1754964"/>
          <a:ext cx="9759346" cy="4745113"/>
        </p:xfrm>
        <a:graphic>
          <a:graphicData uri="http://schemas.openxmlformats.org/drawingml/2006/table">
            <a:tbl>
              <a:tblPr firstRow="1" firstCol="1" bandRow="1">
                <a:tableStyleId>{5C22544A-7EE6-4342-B048-85BDC9FD1C3A}</a:tableStyleId>
              </a:tblPr>
              <a:tblGrid>
                <a:gridCol w="1487048">
                  <a:extLst>
                    <a:ext uri="{9D8B030D-6E8A-4147-A177-3AD203B41FA5}">
                      <a16:colId xmlns:a16="http://schemas.microsoft.com/office/drawing/2014/main" val="1106954227"/>
                    </a:ext>
                  </a:extLst>
                </a:gridCol>
                <a:gridCol w="2946927">
                  <a:extLst>
                    <a:ext uri="{9D8B030D-6E8A-4147-A177-3AD203B41FA5}">
                      <a16:colId xmlns:a16="http://schemas.microsoft.com/office/drawing/2014/main" val="1378450991"/>
                    </a:ext>
                  </a:extLst>
                </a:gridCol>
                <a:gridCol w="1371053">
                  <a:extLst>
                    <a:ext uri="{9D8B030D-6E8A-4147-A177-3AD203B41FA5}">
                      <a16:colId xmlns:a16="http://schemas.microsoft.com/office/drawing/2014/main" val="3851292333"/>
                    </a:ext>
                  </a:extLst>
                </a:gridCol>
                <a:gridCol w="1977159">
                  <a:extLst>
                    <a:ext uri="{9D8B030D-6E8A-4147-A177-3AD203B41FA5}">
                      <a16:colId xmlns:a16="http://schemas.microsoft.com/office/drawing/2014/main" val="1537383695"/>
                    </a:ext>
                  </a:extLst>
                </a:gridCol>
                <a:gridCol w="1977159">
                  <a:extLst>
                    <a:ext uri="{9D8B030D-6E8A-4147-A177-3AD203B41FA5}">
                      <a16:colId xmlns:a16="http://schemas.microsoft.com/office/drawing/2014/main" val="3460746409"/>
                    </a:ext>
                  </a:extLst>
                </a:gridCol>
              </a:tblGrid>
              <a:tr h="711117">
                <a:tc>
                  <a:txBody>
                    <a:bodyPr/>
                    <a:lstStyle/>
                    <a:p>
                      <a:pPr algn="ctr">
                        <a:lnSpc>
                          <a:spcPct val="107000"/>
                        </a:lnSpc>
                        <a:spcAft>
                          <a:spcPts val="800"/>
                        </a:spcAft>
                      </a:pPr>
                      <a:r>
                        <a:rPr lang="ru-RU" sz="600" kern="0" dirty="0">
                          <a:solidFill>
                            <a:schemeClr val="tx1"/>
                          </a:solidFill>
                          <a:effectLst/>
                        </a:rPr>
                        <a:t>Вид фактора</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Описание фактора</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Значимость фактора, вес 1-3, (баллы)</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Оценка влияния фактора, «+»/«-»</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Влияние фактора на стратегию предприятия(3x4)</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790956123"/>
                  </a:ext>
                </a:extLst>
              </a:tr>
              <a:tr h="139435">
                <a:tc>
                  <a:txBody>
                    <a:bodyPr/>
                    <a:lstStyle/>
                    <a:p>
                      <a:pPr algn="ctr">
                        <a:lnSpc>
                          <a:spcPct val="107000"/>
                        </a:lnSpc>
                        <a:spcAft>
                          <a:spcPts val="800"/>
                        </a:spcAft>
                      </a:pPr>
                      <a:r>
                        <a:rPr lang="ru-RU" sz="600" kern="0" dirty="0">
                          <a:solidFill>
                            <a:schemeClr val="tx1"/>
                          </a:solidFill>
                          <a:effectLst/>
                        </a:rPr>
                        <a:t>1</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2</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3</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4</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5</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75064429"/>
                  </a:ext>
                </a:extLst>
              </a:tr>
              <a:tr h="388092">
                <a:tc rowSpan="2">
                  <a:txBody>
                    <a:bodyPr/>
                    <a:lstStyle/>
                    <a:p>
                      <a:pPr algn="ctr">
                        <a:lnSpc>
                          <a:spcPct val="107000"/>
                        </a:lnSpc>
                        <a:spcAft>
                          <a:spcPts val="800"/>
                        </a:spcAft>
                      </a:pPr>
                      <a:r>
                        <a:rPr lang="ru-RU" sz="600" kern="0">
                          <a:solidFill>
                            <a:schemeClr val="tx1"/>
                          </a:solidFill>
                          <a:effectLst/>
                        </a:rPr>
                        <a:t>Политический</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1. Текущее законодательство, регулирующее правила работы в отрасли.</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3</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3</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529162097"/>
                  </a:ext>
                </a:extLst>
              </a:tr>
              <a:tr h="388092">
                <a:tc vMerge="1">
                  <a:txBody>
                    <a:bodyPr/>
                    <a:lstStyle/>
                    <a:p>
                      <a:endParaRPr lang="ru-RU"/>
                    </a:p>
                  </a:txBody>
                  <a:tcPr/>
                </a:tc>
                <a:tc>
                  <a:txBody>
                    <a:bodyPr/>
                    <a:lstStyle/>
                    <a:p>
                      <a:pPr algn="ctr">
                        <a:lnSpc>
                          <a:spcPct val="107000"/>
                        </a:lnSpc>
                        <a:spcAft>
                          <a:spcPts val="800"/>
                        </a:spcAft>
                      </a:pPr>
                      <a:r>
                        <a:rPr lang="ru-RU" sz="600" kern="0" dirty="0">
                          <a:solidFill>
                            <a:schemeClr val="tx1"/>
                          </a:solidFill>
                          <a:effectLst/>
                        </a:rPr>
                        <a:t>2. Криптовалюта может служить определенным средством обхода санкций.</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99845826"/>
                  </a:ext>
                </a:extLst>
              </a:tr>
              <a:tr h="384043">
                <a:tc rowSpan="4">
                  <a:txBody>
                    <a:bodyPr/>
                    <a:lstStyle/>
                    <a:p>
                      <a:pPr algn="ctr">
                        <a:lnSpc>
                          <a:spcPct val="107000"/>
                        </a:lnSpc>
                        <a:spcAft>
                          <a:spcPts val="800"/>
                        </a:spcAft>
                      </a:pPr>
                      <a:r>
                        <a:rPr lang="ru-RU" sz="600" kern="0">
                          <a:solidFill>
                            <a:schemeClr val="tx1"/>
                          </a:solidFill>
                          <a:effectLst/>
                        </a:rPr>
                        <a:t>Экономический</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1. Криптовалюта не эмитируется и не обеспечивается ни одной юрисдикцией.</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-2</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556347943"/>
                  </a:ext>
                </a:extLst>
              </a:tr>
              <a:tr h="650694">
                <a:tc vMerge="1">
                  <a:txBody>
                    <a:bodyPr/>
                    <a:lstStyle/>
                    <a:p>
                      <a:endParaRPr lang="ru-RU"/>
                    </a:p>
                  </a:txBody>
                  <a:tcPr/>
                </a:tc>
                <a:tc>
                  <a:txBody>
                    <a:bodyPr/>
                    <a:lstStyle/>
                    <a:p>
                      <a:pPr algn="ctr">
                        <a:lnSpc>
                          <a:spcPct val="107000"/>
                        </a:lnSpc>
                        <a:spcAft>
                          <a:spcPts val="800"/>
                        </a:spcAft>
                      </a:pPr>
                      <a:r>
                        <a:rPr lang="ru-RU" sz="600" kern="0" dirty="0">
                          <a:solidFill>
                            <a:schemeClr val="tx1"/>
                          </a:solidFill>
                          <a:effectLst/>
                        </a:rPr>
                        <a:t>2. В Беларуси криптовалюта не предусмотрена в качестве средства платежа. Т.е. нельзя оплачивать криптовалютой оказание работ, услуг, реализацию товаров.</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3</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-3</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85030294"/>
                  </a:ext>
                </a:extLst>
              </a:tr>
              <a:tr h="1293919">
                <a:tc vMerge="1">
                  <a:txBody>
                    <a:bodyPr/>
                    <a:lstStyle/>
                    <a:p>
                      <a:endParaRPr lang="ru-RU"/>
                    </a:p>
                  </a:txBody>
                  <a:tcPr/>
                </a:tc>
                <a:tc>
                  <a:txBody>
                    <a:bodyPr/>
                    <a:lstStyle/>
                    <a:p>
                      <a:pPr algn="ctr">
                        <a:lnSpc>
                          <a:spcPct val="107000"/>
                        </a:lnSpc>
                        <a:spcAft>
                          <a:spcPts val="800"/>
                        </a:spcAft>
                      </a:pPr>
                      <a:r>
                        <a:rPr lang="ru-RU" sz="600" kern="0">
                          <a:solidFill>
                            <a:schemeClr val="tx1"/>
                          </a:solidFill>
                          <a:effectLst/>
                        </a:rPr>
                        <a:t>3. Граждане, признанные налогоплательщиками в Беларуси, освобождены от обязанности уплачивать налог на доходы, полученные от добычи криптовалюты, операций по приобретению и отчуждению токенов, а также обмена одних токенов на другие до 1 января 2025 года.</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3</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1</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3</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432781536"/>
                  </a:ext>
                </a:extLst>
              </a:tr>
              <a:tr h="139435">
                <a:tc vMerge="1">
                  <a:txBody>
                    <a:bodyPr/>
                    <a:lstStyle/>
                    <a:p>
                      <a:endParaRPr lang="ru-RU"/>
                    </a:p>
                  </a:txBody>
                  <a:tcPr/>
                </a:tc>
                <a:tc>
                  <a:txBody>
                    <a:bodyPr/>
                    <a:lstStyle/>
                    <a:p>
                      <a:pPr algn="ctr">
                        <a:lnSpc>
                          <a:spcPct val="107000"/>
                        </a:lnSpc>
                        <a:spcAft>
                          <a:spcPts val="800"/>
                        </a:spcAft>
                      </a:pPr>
                      <a:r>
                        <a:rPr lang="ru-RU" sz="600" kern="0">
                          <a:solidFill>
                            <a:schemeClr val="tx1"/>
                          </a:solidFill>
                          <a:effectLst/>
                        </a:rPr>
                        <a:t>4. Средство защиты от инфляции.</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2</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898804693"/>
                  </a:ext>
                </a:extLst>
              </a:tr>
              <a:tr h="256792">
                <a:tc>
                  <a:txBody>
                    <a:bodyPr/>
                    <a:lstStyle/>
                    <a:p>
                      <a:pPr algn="ctr">
                        <a:lnSpc>
                          <a:spcPct val="107000"/>
                        </a:lnSpc>
                        <a:spcAft>
                          <a:spcPts val="800"/>
                        </a:spcAft>
                      </a:pPr>
                      <a:r>
                        <a:rPr lang="ru-RU" sz="600" kern="0">
                          <a:solidFill>
                            <a:schemeClr val="tx1"/>
                          </a:solidFill>
                          <a:effectLst/>
                        </a:rPr>
                        <a:t>Социо-культурный</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 Отношение к криптовалютам в обществе.</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1</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575060633"/>
                  </a:ext>
                </a:extLst>
              </a:tr>
              <a:tr h="254059">
                <a:tc rowSpan="2">
                  <a:txBody>
                    <a:bodyPr/>
                    <a:lstStyle/>
                    <a:p>
                      <a:pPr algn="ctr">
                        <a:lnSpc>
                          <a:spcPct val="107000"/>
                        </a:lnSpc>
                        <a:spcAft>
                          <a:spcPts val="800"/>
                        </a:spcAft>
                      </a:pPr>
                      <a:r>
                        <a:rPr lang="ru-RU" sz="600" kern="0">
                          <a:solidFill>
                            <a:schemeClr val="tx1"/>
                          </a:solidFill>
                          <a:effectLst/>
                        </a:rPr>
                        <a:t>Технологический</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 Децентрализация(нет посредников).</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1</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2</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978903327"/>
                  </a:ext>
                </a:extLst>
              </a:tr>
              <a:tr h="139435">
                <a:tc vMerge="1">
                  <a:txBody>
                    <a:bodyPr/>
                    <a:lstStyle/>
                    <a:p>
                      <a:endParaRPr lang="ru-RU"/>
                    </a:p>
                  </a:txBody>
                  <a:tcPr/>
                </a:tc>
                <a:tc>
                  <a:txBody>
                    <a:bodyPr/>
                    <a:lstStyle/>
                    <a:p>
                      <a:pPr algn="ctr">
                        <a:lnSpc>
                          <a:spcPct val="107000"/>
                        </a:lnSpc>
                        <a:spcAft>
                          <a:spcPts val="800"/>
                        </a:spcAft>
                      </a:pPr>
                      <a:r>
                        <a:rPr lang="ru-RU" sz="600" kern="0" dirty="0">
                          <a:solidFill>
                            <a:schemeClr val="tx1"/>
                          </a:solidFill>
                          <a:effectLst/>
                        </a:rPr>
                        <a:t>2. Приватность и безопасность.</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2</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a:solidFill>
                            <a:schemeClr val="tx1"/>
                          </a:solidFill>
                          <a:effectLst/>
                        </a:rPr>
                        <a:t>1</a:t>
                      </a:r>
                      <a:endParaRPr lang="ru-RU" sz="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pPr algn="ctr">
                        <a:lnSpc>
                          <a:spcPct val="107000"/>
                        </a:lnSpc>
                        <a:spcAft>
                          <a:spcPts val="800"/>
                        </a:spcAft>
                      </a:pPr>
                      <a:r>
                        <a:rPr lang="ru-RU" sz="600" kern="0" dirty="0">
                          <a:solidFill>
                            <a:schemeClr val="tx1"/>
                          </a:solidFill>
                          <a:effectLst/>
                        </a:rPr>
                        <a:t>2</a:t>
                      </a:r>
                      <a:endParaRPr lang="ru-RU" sz="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789" marR="377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23863062"/>
                  </a:ext>
                </a:extLst>
              </a:tr>
            </a:tbl>
          </a:graphicData>
        </a:graphic>
      </p:graphicFrame>
      <p:sp>
        <p:nvSpPr>
          <p:cNvPr id="6" name="Title 1">
            <a:extLst>
              <a:ext uri="{FF2B5EF4-FFF2-40B4-BE49-F238E27FC236}">
                <a16:creationId xmlns:a16="http://schemas.microsoft.com/office/drawing/2014/main" id="{D59E3723-0AC7-E559-C882-9B0E2D64EDD7}"/>
              </a:ext>
            </a:extLst>
          </p:cNvPr>
          <p:cNvSpPr txBox="1">
            <a:spLocks/>
          </p:cNvSpPr>
          <p:nvPr/>
        </p:nvSpPr>
        <p:spPr>
          <a:xfrm>
            <a:off x="4027676" y="523785"/>
            <a:ext cx="4381500" cy="1703070"/>
          </a:xfrm>
          <a:prstGeom prst="rect">
            <a:avLst/>
          </a:prstGeom>
          <a:effectLst/>
        </p:spPr>
        <p:txBody>
          <a:bodyPr vert="horz" lIns="0" tIns="192024" rIns="0" bIns="0" rtlCol="0" anchor="t" anchorCtr="0">
            <a:noAutofit/>
          </a:bodyPr>
          <a:lstStyle>
            <a:lvl1pPr algn="l" defTabSz="914318" rtl="0" eaLnBrk="1" latinLnBrk="0" hangingPunct="1">
              <a:lnSpc>
                <a:spcPct val="75000"/>
              </a:lnSpc>
              <a:spcBef>
                <a:spcPct val="0"/>
              </a:spcBef>
              <a:buNone/>
              <a:defRPr sz="4400" kern="1200" spc="-151" baseline="0">
                <a:solidFill>
                  <a:schemeClr val="tx1"/>
                </a:solidFill>
                <a:latin typeface="+mj-lt"/>
                <a:ea typeface="+mj-ea"/>
                <a:cs typeface="+mj-cs"/>
              </a:defRPr>
            </a:lvl1pPr>
          </a:lstStyle>
          <a:p>
            <a:r>
              <a:rPr lang="en-US" dirty="0"/>
              <a:t>PEST-</a:t>
            </a:r>
            <a:r>
              <a:rPr lang="ru-RU" dirty="0"/>
              <a:t>анализ</a:t>
            </a:r>
            <a:endParaRPr lang="en-US" dirty="0"/>
          </a:p>
        </p:txBody>
      </p:sp>
      <p:graphicFrame>
        <p:nvGraphicFramePr>
          <p:cNvPr id="11" name="Таблица 10">
            <a:extLst>
              <a:ext uri="{FF2B5EF4-FFF2-40B4-BE49-F238E27FC236}">
                <a16:creationId xmlns:a16="http://schemas.microsoft.com/office/drawing/2014/main" id="{1EA1D12C-6D9A-8DDA-B5E7-195B2CD8947C}"/>
              </a:ext>
            </a:extLst>
          </p:cNvPr>
          <p:cNvGraphicFramePr>
            <a:graphicFrameLocks noGrp="1"/>
          </p:cNvGraphicFramePr>
          <p:nvPr/>
        </p:nvGraphicFramePr>
        <p:xfrm>
          <a:off x="1027023" y="6391512"/>
          <a:ext cx="1414336" cy="381000"/>
        </p:xfrm>
        <a:graphic>
          <a:graphicData uri="http://schemas.openxmlformats.org/drawingml/2006/table">
            <a:tbl>
              <a:tblPr firstRow="1" firstCol="1" bandRow="1">
                <a:tableStyleId>{5C22544A-7EE6-4342-B048-85BDC9FD1C3A}</a:tableStyleId>
              </a:tblPr>
              <a:tblGrid>
                <a:gridCol w="864765">
                  <a:extLst>
                    <a:ext uri="{9D8B030D-6E8A-4147-A177-3AD203B41FA5}">
                      <a16:colId xmlns:a16="http://schemas.microsoft.com/office/drawing/2014/main" val="1554087341"/>
                    </a:ext>
                  </a:extLst>
                </a:gridCol>
                <a:gridCol w="549571">
                  <a:extLst>
                    <a:ext uri="{9D8B030D-6E8A-4147-A177-3AD203B41FA5}">
                      <a16:colId xmlns:a16="http://schemas.microsoft.com/office/drawing/2014/main" val="1336518500"/>
                    </a:ext>
                  </a:extLst>
                </a:gridCol>
              </a:tblGrid>
              <a:tr h="190500">
                <a:tc>
                  <a:txBody>
                    <a:bodyPr/>
                    <a:lstStyle/>
                    <a:p>
                      <a:pPr>
                        <a:lnSpc>
                          <a:spcPct val="107000"/>
                        </a:lnSpc>
                        <a:spcAft>
                          <a:spcPts val="800"/>
                        </a:spcAft>
                      </a:pPr>
                      <a:r>
                        <a:rPr lang="ru-RU" sz="1100" kern="0" dirty="0">
                          <a:solidFill>
                            <a:schemeClr val="tx1"/>
                          </a:solidFill>
                          <a:effectLst/>
                        </a:rPr>
                        <a:t>∑</a:t>
                      </a:r>
                      <a:r>
                        <a:rPr lang="ru-RU" sz="1100" kern="0" dirty="0" err="1">
                          <a:solidFill>
                            <a:schemeClr val="tx1"/>
                          </a:solidFill>
                          <a:effectLst/>
                        </a:rPr>
                        <a:t>отр</a:t>
                      </a:r>
                      <a:r>
                        <a:rPr lang="ru-RU" sz="1100" kern="0" dirty="0">
                          <a:solidFill>
                            <a:schemeClr val="tx1"/>
                          </a:solidFill>
                          <a:effectLst/>
                        </a:rPr>
                        <a:t>.</a:t>
                      </a:r>
                      <a:endParaRPr lang="ru-RU"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800"/>
                        </a:spcAft>
                      </a:pPr>
                      <a:r>
                        <a:rPr lang="ru-RU" sz="1100" kern="0" dirty="0">
                          <a:solidFill>
                            <a:schemeClr val="tx1"/>
                          </a:solidFill>
                          <a:effectLst/>
                        </a:rPr>
                        <a:t>-5</a:t>
                      </a:r>
                      <a:endParaRPr lang="ru-RU"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719581045"/>
                  </a:ext>
                </a:extLst>
              </a:tr>
              <a:tr h="190500">
                <a:tc>
                  <a:txBody>
                    <a:bodyPr/>
                    <a:lstStyle/>
                    <a:p>
                      <a:pPr>
                        <a:lnSpc>
                          <a:spcPct val="107000"/>
                        </a:lnSpc>
                        <a:spcAft>
                          <a:spcPts val="800"/>
                        </a:spcAft>
                      </a:pPr>
                      <a:r>
                        <a:rPr lang="ru-RU" sz="1100" kern="0">
                          <a:solidFill>
                            <a:schemeClr val="tx1"/>
                          </a:solidFill>
                          <a:effectLst/>
                        </a:rPr>
                        <a:t>∑пол.</a:t>
                      </a:r>
                      <a:endParaRPr lang="ru-RU"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800"/>
                        </a:spcAft>
                      </a:pPr>
                      <a:r>
                        <a:rPr lang="ru-RU" sz="1100" kern="0" dirty="0">
                          <a:solidFill>
                            <a:schemeClr val="tx1"/>
                          </a:solidFill>
                          <a:effectLst/>
                        </a:rPr>
                        <a:t>21</a:t>
                      </a:r>
                      <a:endParaRPr lang="ru-RU"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05281258"/>
                  </a:ext>
                </a:extLst>
              </a:tr>
            </a:tbl>
          </a:graphicData>
        </a:graphic>
      </p:graphicFrame>
    </p:spTree>
    <p:extLst>
      <p:ext uri="{BB962C8B-B14F-4D97-AF65-F5344CB8AC3E}">
        <p14:creationId xmlns:p14="http://schemas.microsoft.com/office/powerpoint/2010/main" val="75846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418" y="2149779"/>
            <a:ext cx="5696733" cy="774057"/>
          </a:xfrm>
        </p:spPr>
        <p:txBody>
          <a:bodyPr/>
          <a:lstStyle/>
          <a:p>
            <a:r>
              <a:rPr lang="en-US">
                <a:solidFill>
                  <a:schemeClr val="accent1"/>
                </a:solidFill>
              </a:rPr>
              <a:t>Ключевые </a:t>
            </a:r>
            <a:r>
              <a:rPr lang="en-US" err="1">
                <a:solidFill>
                  <a:srgbClr val="FFFFFF"/>
                </a:solidFill>
              </a:rPr>
              <a:t>аспекты</a:t>
            </a:r>
            <a:endParaRPr lang="en-US">
              <a:solidFill>
                <a:srgbClr val="FFFFFF"/>
              </a:solidFill>
            </a:endParaRPr>
          </a:p>
        </p:txBody>
      </p:sp>
      <p:cxnSp>
        <p:nvCxnSpPr>
          <p:cNvPr id="4" name="Straight Connector 3"/>
          <p:cNvCxnSpPr/>
          <p:nvPr/>
        </p:nvCxnSpPr>
        <p:spPr>
          <a:xfrm flipV="1">
            <a:off x="2906618" y="3684503"/>
            <a:ext cx="6284325" cy="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753482" y="4093227"/>
            <a:ext cx="416560" cy="416560"/>
          </a:xfrm>
          <a:prstGeom prst="ellipse">
            <a:avLst/>
          </a:prstGeom>
          <a:gradFill>
            <a:gsLst>
              <a:gs pos="100000">
                <a:schemeClr val="accent2"/>
              </a:gs>
              <a:gs pos="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10106" y="3380944"/>
            <a:ext cx="758598" cy="246221"/>
          </a:xfrm>
          <a:prstGeom prst="rect">
            <a:avLst/>
          </a:prstGeom>
          <a:noFill/>
        </p:spPr>
        <p:txBody>
          <a:bodyPr wrap="square" lIns="0" rIns="0" rtlCol="0">
            <a:spAutoFit/>
          </a:bodyPr>
          <a:lstStyle/>
          <a:p>
            <a:r>
              <a:rPr lang="en-US" sz="1000">
                <a:solidFill>
                  <a:schemeClr val="tx1">
                    <a:alpha val="70000"/>
                  </a:schemeClr>
                </a:solidFill>
              </a:rPr>
              <a:t>Future#1</a:t>
            </a:r>
          </a:p>
        </p:txBody>
      </p:sp>
      <p:sp>
        <p:nvSpPr>
          <p:cNvPr id="7" name="TextBox 6"/>
          <p:cNvSpPr txBox="1"/>
          <p:nvPr/>
        </p:nvSpPr>
        <p:spPr>
          <a:xfrm>
            <a:off x="2315120" y="3780849"/>
            <a:ext cx="1946213" cy="923330"/>
          </a:xfrm>
          <a:prstGeom prst="rect">
            <a:avLst/>
          </a:prstGeom>
          <a:noFill/>
        </p:spPr>
        <p:txBody>
          <a:bodyPr wrap="square" lIns="0" tIns="45720" rIns="0" bIns="45720" rtlCol="0" anchor="t">
            <a:spAutoFit/>
          </a:bodyPr>
          <a:lstStyle/>
          <a:p>
            <a:pPr algn="ctr"/>
            <a:r>
              <a:rPr lang="en-US" b="1" err="1">
                <a:latin typeface="Open Sans"/>
                <a:ea typeface="Open Sans"/>
                <a:cs typeface="Open Sans"/>
              </a:rPr>
              <a:t>Рост</a:t>
            </a:r>
            <a:r>
              <a:rPr lang="en-US" b="1">
                <a:latin typeface="Open Sans"/>
                <a:ea typeface="Open Sans"/>
                <a:cs typeface="Open Sans"/>
              </a:rPr>
              <a:t> </a:t>
            </a:r>
            <a:r>
              <a:rPr lang="en-US" b="1" err="1">
                <a:latin typeface="Open Sans"/>
                <a:ea typeface="Open Sans"/>
                <a:cs typeface="Open Sans"/>
              </a:rPr>
              <a:t>числа</a:t>
            </a:r>
            <a:r>
              <a:rPr lang="en-US" b="1">
                <a:latin typeface="Open Sans"/>
                <a:ea typeface="Open Sans"/>
                <a:cs typeface="Open Sans"/>
              </a:rPr>
              <a:t> </a:t>
            </a:r>
            <a:endParaRPr lang="ru-RU" sz="2800" err="1">
              <a:latin typeface="Open Sans"/>
              <a:ea typeface="Open Sans"/>
              <a:cs typeface="Open Sans"/>
            </a:endParaRPr>
          </a:p>
          <a:p>
            <a:pPr algn="ctr"/>
            <a:r>
              <a:rPr lang="en-US" b="1" err="1">
                <a:latin typeface="Open Sans"/>
                <a:ea typeface="Open Sans"/>
                <a:cs typeface="Open Sans"/>
              </a:rPr>
              <a:t>владельцев</a:t>
            </a:r>
            <a:r>
              <a:rPr lang="en-US" b="1">
                <a:latin typeface="Open Sans"/>
                <a:ea typeface="Open Sans"/>
                <a:cs typeface="Open Sans"/>
              </a:rPr>
              <a:t> </a:t>
            </a:r>
            <a:endParaRPr lang="ru-RU" sz="2800">
              <a:latin typeface="Open Sans"/>
              <a:ea typeface="Open Sans"/>
              <a:cs typeface="Open Sans"/>
            </a:endParaRPr>
          </a:p>
          <a:p>
            <a:pPr algn="ctr"/>
            <a:r>
              <a:rPr lang="en-US" b="1" err="1">
                <a:latin typeface="Open Sans"/>
                <a:ea typeface="Open Sans"/>
                <a:cs typeface="Open Sans"/>
              </a:rPr>
              <a:t>криптовалюты</a:t>
            </a:r>
            <a:endParaRPr lang="ru-RU" sz="2800" err="1">
              <a:ea typeface="Open Sans"/>
              <a:cs typeface="Open Sans"/>
            </a:endParaRPr>
          </a:p>
        </p:txBody>
      </p:sp>
      <p:sp>
        <p:nvSpPr>
          <p:cNvPr id="8" name="TextBox 7"/>
          <p:cNvSpPr txBox="1"/>
          <p:nvPr/>
        </p:nvSpPr>
        <p:spPr>
          <a:xfrm>
            <a:off x="6210853" y="3391382"/>
            <a:ext cx="758598" cy="246221"/>
          </a:xfrm>
          <a:prstGeom prst="rect">
            <a:avLst/>
          </a:prstGeom>
          <a:noFill/>
        </p:spPr>
        <p:txBody>
          <a:bodyPr wrap="square" lIns="0" rIns="0" rtlCol="0">
            <a:spAutoFit/>
          </a:bodyPr>
          <a:lstStyle/>
          <a:p>
            <a:r>
              <a:rPr lang="en-US" sz="1000">
                <a:solidFill>
                  <a:schemeClr val="tx1">
                    <a:alpha val="70000"/>
                  </a:schemeClr>
                </a:solidFill>
              </a:rPr>
              <a:t>Future#2</a:t>
            </a:r>
          </a:p>
        </p:txBody>
      </p:sp>
      <p:sp>
        <p:nvSpPr>
          <p:cNvPr id="9" name="TextBox 8"/>
          <p:cNvSpPr txBox="1"/>
          <p:nvPr/>
        </p:nvSpPr>
        <p:spPr>
          <a:xfrm>
            <a:off x="5657620" y="3812164"/>
            <a:ext cx="1944165" cy="646331"/>
          </a:xfrm>
          <a:prstGeom prst="rect">
            <a:avLst/>
          </a:prstGeom>
          <a:noFill/>
        </p:spPr>
        <p:txBody>
          <a:bodyPr wrap="square" lIns="0" tIns="45720" rIns="0" bIns="45720" rtlCol="0" anchor="t">
            <a:spAutoFit/>
          </a:bodyPr>
          <a:lstStyle/>
          <a:p>
            <a:pPr algn="ctr"/>
            <a:r>
              <a:rPr lang="en-US" b="1" err="1">
                <a:latin typeface="Open Sans"/>
                <a:ea typeface="Open Sans"/>
                <a:cs typeface="Open Sans"/>
              </a:rPr>
              <a:t>Ужесточение</a:t>
            </a:r>
            <a:endParaRPr lang="ru-RU" b="1" err="1">
              <a:latin typeface="Open Sans"/>
              <a:ea typeface="Open Sans"/>
              <a:cs typeface="Open Sans"/>
            </a:endParaRPr>
          </a:p>
          <a:p>
            <a:pPr algn="ctr"/>
            <a:r>
              <a:rPr lang="en-US" b="1" err="1">
                <a:latin typeface="Open Sans"/>
                <a:ea typeface="Open Sans"/>
                <a:cs typeface="Open Sans"/>
              </a:rPr>
              <a:t>регулирования</a:t>
            </a:r>
            <a:endParaRPr lang="ru-RU" b="1" err="1">
              <a:latin typeface="Open Sans"/>
              <a:ea typeface="Open Sans"/>
              <a:cs typeface="Open Sans"/>
            </a:endParaRPr>
          </a:p>
        </p:txBody>
      </p:sp>
      <p:sp>
        <p:nvSpPr>
          <p:cNvPr id="10" name="TextBox 9"/>
          <p:cNvSpPr txBox="1"/>
          <p:nvPr/>
        </p:nvSpPr>
        <p:spPr>
          <a:xfrm>
            <a:off x="8802297" y="3412259"/>
            <a:ext cx="758598" cy="246221"/>
          </a:xfrm>
          <a:prstGeom prst="rect">
            <a:avLst/>
          </a:prstGeom>
          <a:noFill/>
        </p:spPr>
        <p:txBody>
          <a:bodyPr wrap="square" lIns="0" rIns="0" rtlCol="0">
            <a:spAutoFit/>
          </a:bodyPr>
          <a:lstStyle/>
          <a:p>
            <a:r>
              <a:rPr lang="en-US" sz="1000">
                <a:solidFill>
                  <a:schemeClr val="tx1">
                    <a:alpha val="70000"/>
                  </a:schemeClr>
                </a:solidFill>
              </a:rPr>
              <a:t>Future#3</a:t>
            </a:r>
          </a:p>
        </p:txBody>
      </p:sp>
      <p:sp>
        <p:nvSpPr>
          <p:cNvPr id="11" name="TextBox 10"/>
          <p:cNvSpPr txBox="1"/>
          <p:nvPr/>
        </p:nvSpPr>
        <p:spPr>
          <a:xfrm>
            <a:off x="8249064" y="3812164"/>
            <a:ext cx="1945190" cy="646331"/>
          </a:xfrm>
          <a:prstGeom prst="rect">
            <a:avLst/>
          </a:prstGeom>
          <a:noFill/>
        </p:spPr>
        <p:txBody>
          <a:bodyPr wrap="square" lIns="0" tIns="45720" rIns="0" bIns="45720" rtlCol="0" anchor="t">
            <a:spAutoFit/>
          </a:bodyPr>
          <a:lstStyle/>
          <a:p>
            <a:pPr algn="ctr"/>
            <a:r>
              <a:rPr lang="en-US" b="1" err="1">
                <a:latin typeface="Open Sans"/>
                <a:ea typeface="Open Sans"/>
                <a:cs typeface="Open Sans"/>
              </a:rPr>
              <a:t>Развитие</a:t>
            </a:r>
            <a:endParaRPr lang="ru-RU" b="1" err="1">
              <a:latin typeface="Open Sans"/>
              <a:ea typeface="Open Sans"/>
              <a:cs typeface="Open Sans"/>
            </a:endParaRPr>
          </a:p>
          <a:p>
            <a:pPr algn="ctr"/>
            <a:r>
              <a:rPr lang="en-US" b="1" err="1">
                <a:latin typeface="Open Sans"/>
                <a:ea typeface="Open Sans"/>
                <a:cs typeface="Open Sans"/>
              </a:rPr>
              <a:t>метавселенных</a:t>
            </a:r>
            <a:endParaRPr lang="ru-RU" b="1" err="1">
              <a:latin typeface="Open Sans"/>
              <a:ea typeface="Open Sans"/>
              <a:cs typeface="Open Sans"/>
            </a:endParaRPr>
          </a:p>
        </p:txBody>
      </p:sp>
      <p:sp>
        <p:nvSpPr>
          <p:cNvPr id="12" name="Oval 11"/>
          <p:cNvSpPr/>
          <p:nvPr/>
        </p:nvSpPr>
        <p:spPr>
          <a:xfrm>
            <a:off x="6588228" y="3655165"/>
            <a:ext cx="81836" cy="92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185387" y="3657348"/>
            <a:ext cx="81836" cy="92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927243" y="321629"/>
            <a:ext cx="1266098" cy="1203467"/>
          </a:xfrm>
          <a:prstGeom prst="ellips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55382" y="1629873"/>
            <a:ext cx="2599384" cy="1032334"/>
          </a:xfrm>
          <a:prstGeom prst="rect">
            <a:avLst/>
          </a:prstGeom>
          <a:noFill/>
        </p:spPr>
        <p:txBody>
          <a:bodyPr wrap="square" lIns="0" tIns="45720" rIns="0" bIns="45720" rtlCol="0" anchor="t">
            <a:spAutoFit/>
          </a:bodyPr>
          <a:lstStyle/>
          <a:p>
            <a:pPr algn="ctr">
              <a:lnSpc>
                <a:spcPct val="130000"/>
              </a:lnSpc>
            </a:pPr>
            <a:r>
              <a:rPr lang="en-US" sz="1200" b="1" err="1">
                <a:latin typeface="Open Sans"/>
                <a:ea typeface="Open Sans"/>
                <a:cs typeface="Open Sans"/>
              </a:rPr>
              <a:t>На</a:t>
            </a:r>
            <a:r>
              <a:rPr lang="en-US" sz="1200" b="1">
                <a:latin typeface="Open Sans"/>
                <a:ea typeface="Open Sans"/>
                <a:cs typeface="Open Sans"/>
              </a:rPr>
              <a:t> </a:t>
            </a:r>
            <a:r>
              <a:rPr lang="en-US" sz="1200" b="1" err="1">
                <a:latin typeface="Open Sans"/>
                <a:ea typeface="Open Sans"/>
                <a:cs typeface="Open Sans"/>
              </a:rPr>
              <a:t>рынке</a:t>
            </a:r>
            <a:r>
              <a:rPr lang="en-US" sz="1200" b="1">
                <a:latin typeface="Open Sans"/>
                <a:ea typeface="Open Sans"/>
                <a:cs typeface="Open Sans"/>
              </a:rPr>
              <a:t> </a:t>
            </a:r>
            <a:r>
              <a:rPr lang="en-US" sz="1200" b="1" err="1">
                <a:latin typeface="Open Sans"/>
                <a:ea typeface="Open Sans"/>
                <a:cs typeface="Open Sans"/>
              </a:rPr>
              <a:t>обменников</a:t>
            </a:r>
            <a:r>
              <a:rPr lang="en-US" sz="1200" b="1">
                <a:latin typeface="Open Sans"/>
                <a:ea typeface="Open Sans"/>
                <a:cs typeface="Open Sans"/>
              </a:rPr>
              <a:t> </a:t>
            </a:r>
            <a:r>
              <a:rPr lang="en-US" sz="1200" b="1" err="1">
                <a:latin typeface="Open Sans"/>
                <a:ea typeface="Open Sans"/>
                <a:cs typeface="Open Sans"/>
              </a:rPr>
              <a:t>криптовалют</a:t>
            </a:r>
            <a:r>
              <a:rPr lang="en-US" sz="1200" b="1">
                <a:latin typeface="Open Sans"/>
                <a:ea typeface="Open Sans"/>
                <a:cs typeface="Open Sans"/>
              </a:rPr>
              <a:t> </a:t>
            </a:r>
            <a:r>
              <a:rPr lang="en-US" sz="1200" b="1" err="1">
                <a:latin typeface="Open Sans"/>
                <a:ea typeface="Open Sans"/>
                <a:cs typeface="Open Sans"/>
              </a:rPr>
              <a:t>существует</a:t>
            </a:r>
            <a:r>
              <a:rPr lang="en-US" sz="1200" b="1">
                <a:latin typeface="Open Sans"/>
                <a:ea typeface="Open Sans"/>
                <a:cs typeface="Open Sans"/>
              </a:rPr>
              <a:t> </a:t>
            </a:r>
            <a:r>
              <a:rPr lang="en-US" sz="1200" b="1" err="1">
                <a:latin typeface="Open Sans"/>
                <a:ea typeface="Open Sans"/>
                <a:cs typeface="Open Sans"/>
              </a:rPr>
              <a:t>живая</a:t>
            </a:r>
            <a:r>
              <a:rPr lang="en-US" sz="1200" b="1">
                <a:latin typeface="Open Sans"/>
                <a:ea typeface="Open Sans"/>
                <a:cs typeface="Open Sans"/>
              </a:rPr>
              <a:t> </a:t>
            </a:r>
            <a:r>
              <a:rPr lang="en-US" sz="1200" b="1" err="1">
                <a:latin typeface="Open Sans"/>
                <a:ea typeface="Open Sans"/>
                <a:cs typeface="Open Sans"/>
              </a:rPr>
              <a:t>конкуренция</a:t>
            </a:r>
            <a:r>
              <a:rPr lang="en-US" sz="1200" b="1">
                <a:latin typeface="Open Sans"/>
                <a:ea typeface="Open Sans"/>
                <a:cs typeface="Open Sans"/>
              </a:rPr>
              <a:t>, и </a:t>
            </a:r>
            <a:r>
              <a:rPr lang="en-US" sz="1200" b="1" err="1">
                <a:latin typeface="Open Sans"/>
                <a:ea typeface="Open Sans"/>
                <a:cs typeface="Open Sans"/>
              </a:rPr>
              <a:t>важно</a:t>
            </a:r>
            <a:r>
              <a:rPr lang="en-US" sz="1200" b="1">
                <a:latin typeface="Open Sans"/>
                <a:ea typeface="Open Sans"/>
                <a:cs typeface="Open Sans"/>
              </a:rPr>
              <a:t> </a:t>
            </a:r>
            <a:r>
              <a:rPr lang="en-US" sz="1200" b="1" err="1">
                <a:latin typeface="Open Sans"/>
                <a:ea typeface="Open Sans"/>
                <a:cs typeface="Open Sans"/>
              </a:rPr>
              <a:t>понимать</a:t>
            </a:r>
            <a:r>
              <a:rPr lang="en-US" sz="1200" b="1">
                <a:latin typeface="Open Sans"/>
                <a:ea typeface="Open Sans"/>
                <a:cs typeface="Open Sans"/>
              </a:rPr>
              <a:t> </a:t>
            </a:r>
            <a:r>
              <a:rPr lang="en-US" sz="1200" b="1" err="1">
                <a:latin typeface="Open Sans"/>
                <a:ea typeface="Open Sans"/>
                <a:cs typeface="Open Sans"/>
              </a:rPr>
              <a:t>текущие</a:t>
            </a:r>
            <a:r>
              <a:rPr lang="en-US" sz="1200" b="1">
                <a:latin typeface="Open Sans"/>
                <a:ea typeface="Open Sans"/>
                <a:cs typeface="Open Sans"/>
              </a:rPr>
              <a:t> </a:t>
            </a:r>
            <a:r>
              <a:rPr lang="en-US" sz="1200" b="1" err="1">
                <a:latin typeface="Open Sans"/>
                <a:ea typeface="Open Sans"/>
                <a:cs typeface="Open Sans"/>
              </a:rPr>
              <a:t>тенденции</a:t>
            </a:r>
            <a:endParaRPr lang="ru-RU" sz="1200" b="1" err="1">
              <a:latin typeface="Open Sans"/>
              <a:ea typeface="Open Sans"/>
              <a:cs typeface="Open Sans"/>
            </a:endParaRPr>
          </a:p>
        </p:txBody>
      </p:sp>
      <p:sp>
        <p:nvSpPr>
          <p:cNvPr id="17" name="Freeform 1900">
            <a:extLst>
              <a:ext uri="{FF2B5EF4-FFF2-40B4-BE49-F238E27FC236}">
                <a16:creationId xmlns:a16="http://schemas.microsoft.com/office/drawing/2014/main" id="{5A9A99AD-DC6C-4FDA-B46C-09DF196EE3BF}"/>
              </a:ext>
            </a:extLst>
          </p:cNvPr>
          <p:cNvSpPr>
            <a:spLocks noEditPoints="1"/>
          </p:cNvSpPr>
          <p:nvPr/>
        </p:nvSpPr>
        <p:spPr bwMode="auto">
          <a:xfrm>
            <a:off x="10163120" y="515624"/>
            <a:ext cx="783908" cy="805038"/>
          </a:xfrm>
          <a:custGeom>
            <a:avLst/>
            <a:gdLst>
              <a:gd name="T0" fmla="*/ 8 w 157"/>
              <a:gd name="T1" fmla="*/ 43 h 160"/>
              <a:gd name="T2" fmla="*/ 7 w 157"/>
              <a:gd name="T3" fmla="*/ 114 h 160"/>
              <a:gd name="T4" fmla="*/ 79 w 157"/>
              <a:gd name="T5" fmla="*/ 159 h 160"/>
              <a:gd name="T6" fmla="*/ 54 w 157"/>
              <a:gd name="T7" fmla="*/ 10 h 160"/>
              <a:gd name="T8" fmla="*/ 20 w 157"/>
              <a:gd name="T9" fmla="*/ 127 h 160"/>
              <a:gd name="T10" fmla="*/ 28 w 157"/>
              <a:gd name="T11" fmla="*/ 124 h 160"/>
              <a:gd name="T12" fmla="*/ 20 w 157"/>
              <a:gd name="T13" fmla="*/ 55 h 160"/>
              <a:gd name="T14" fmla="*/ 17 w 157"/>
              <a:gd name="T15" fmla="*/ 75 h 160"/>
              <a:gd name="T16" fmla="*/ 17 w 157"/>
              <a:gd name="T17" fmla="*/ 92 h 160"/>
              <a:gd name="T18" fmla="*/ 19 w 157"/>
              <a:gd name="T19" fmla="*/ 61 h 160"/>
              <a:gd name="T20" fmla="*/ 6 w 157"/>
              <a:gd name="T21" fmla="*/ 69 h 160"/>
              <a:gd name="T22" fmla="*/ 21 w 157"/>
              <a:gd name="T23" fmla="*/ 108 h 160"/>
              <a:gd name="T24" fmla="*/ 28 w 157"/>
              <a:gd name="T25" fmla="*/ 36 h 160"/>
              <a:gd name="T26" fmla="*/ 22 w 157"/>
              <a:gd name="T27" fmla="*/ 30 h 160"/>
              <a:gd name="T28" fmla="*/ 42 w 157"/>
              <a:gd name="T29" fmla="*/ 18 h 160"/>
              <a:gd name="T30" fmla="*/ 37 w 157"/>
              <a:gd name="T31" fmla="*/ 17 h 160"/>
              <a:gd name="T32" fmla="*/ 40 w 157"/>
              <a:gd name="T33" fmla="*/ 140 h 160"/>
              <a:gd name="T34" fmla="*/ 47 w 157"/>
              <a:gd name="T35" fmla="*/ 146 h 160"/>
              <a:gd name="T36" fmla="*/ 59 w 157"/>
              <a:gd name="T37" fmla="*/ 153 h 160"/>
              <a:gd name="T38" fmla="*/ 76 w 157"/>
              <a:gd name="T39" fmla="*/ 153 h 160"/>
              <a:gd name="T40" fmla="*/ 66 w 157"/>
              <a:gd name="T41" fmla="*/ 150 h 160"/>
              <a:gd name="T42" fmla="*/ 27 w 157"/>
              <a:gd name="T43" fmla="*/ 109 h 160"/>
              <a:gd name="T44" fmla="*/ 24 w 157"/>
              <a:gd name="T45" fmla="*/ 99 h 160"/>
              <a:gd name="T46" fmla="*/ 23 w 157"/>
              <a:gd name="T47" fmla="*/ 89 h 160"/>
              <a:gd name="T48" fmla="*/ 22 w 157"/>
              <a:gd name="T49" fmla="*/ 75 h 160"/>
              <a:gd name="T50" fmla="*/ 24 w 157"/>
              <a:gd name="T51" fmla="*/ 64 h 160"/>
              <a:gd name="T52" fmla="*/ 26 w 157"/>
              <a:gd name="T53" fmla="*/ 54 h 160"/>
              <a:gd name="T54" fmla="*/ 30 w 157"/>
              <a:gd name="T55" fmla="*/ 44 h 160"/>
              <a:gd name="T56" fmla="*/ 73 w 157"/>
              <a:gd name="T57" fmla="*/ 7 h 160"/>
              <a:gd name="T58" fmla="*/ 80 w 157"/>
              <a:gd name="T59" fmla="*/ 6 h 160"/>
              <a:gd name="T60" fmla="*/ 87 w 157"/>
              <a:gd name="T61" fmla="*/ 21 h 160"/>
              <a:gd name="T62" fmla="*/ 92 w 157"/>
              <a:gd name="T63" fmla="*/ 24 h 160"/>
              <a:gd name="T64" fmla="*/ 115 w 157"/>
              <a:gd name="T65" fmla="*/ 30 h 160"/>
              <a:gd name="T66" fmla="*/ 134 w 157"/>
              <a:gd name="T67" fmla="*/ 56 h 160"/>
              <a:gd name="T68" fmla="*/ 133 w 157"/>
              <a:gd name="T69" fmla="*/ 59 h 160"/>
              <a:gd name="T70" fmla="*/ 119 w 157"/>
              <a:gd name="T71" fmla="*/ 123 h 160"/>
              <a:gd name="T72" fmla="*/ 123 w 157"/>
              <a:gd name="T73" fmla="*/ 41 h 160"/>
              <a:gd name="T74" fmla="*/ 109 w 157"/>
              <a:gd name="T75" fmla="*/ 137 h 160"/>
              <a:gd name="T76" fmla="*/ 111 w 157"/>
              <a:gd name="T77" fmla="*/ 133 h 160"/>
              <a:gd name="T78" fmla="*/ 82 w 157"/>
              <a:gd name="T79" fmla="*/ 136 h 160"/>
              <a:gd name="T80" fmla="*/ 132 w 157"/>
              <a:gd name="T81" fmla="*/ 109 h 160"/>
              <a:gd name="T82" fmla="*/ 142 w 157"/>
              <a:gd name="T83" fmla="*/ 80 h 160"/>
              <a:gd name="T84" fmla="*/ 139 w 157"/>
              <a:gd name="T85" fmla="*/ 77 h 160"/>
              <a:gd name="T86" fmla="*/ 35 w 157"/>
              <a:gd name="T87" fmla="*/ 72 h 160"/>
              <a:gd name="T88" fmla="*/ 38 w 157"/>
              <a:gd name="T89" fmla="*/ 104 h 160"/>
              <a:gd name="T90" fmla="*/ 63 w 157"/>
              <a:gd name="T91" fmla="*/ 27 h 160"/>
              <a:gd name="T92" fmla="*/ 66 w 157"/>
              <a:gd name="T93" fmla="*/ 29 h 160"/>
              <a:gd name="T94" fmla="*/ 36 w 157"/>
              <a:gd name="T95" fmla="*/ 58 h 160"/>
              <a:gd name="T96" fmla="*/ 65 w 157"/>
              <a:gd name="T97" fmla="*/ 137 h 160"/>
              <a:gd name="T98" fmla="*/ 51 w 157"/>
              <a:gd name="T99" fmla="*/ 119 h 160"/>
              <a:gd name="T100" fmla="*/ 48 w 157"/>
              <a:gd name="T101" fmla="*/ 115 h 160"/>
              <a:gd name="T102" fmla="*/ 47 w 157"/>
              <a:gd name="T103" fmla="*/ 42 h 160"/>
              <a:gd name="T104" fmla="*/ 107 w 157"/>
              <a:gd name="T105" fmla="*/ 49 h 160"/>
              <a:gd name="T106" fmla="*/ 73 w 157"/>
              <a:gd name="T107" fmla="*/ 90 h 160"/>
              <a:gd name="T108" fmla="*/ 67 w 157"/>
              <a:gd name="T109" fmla="*/ 105 h 160"/>
              <a:gd name="T110" fmla="*/ 106 w 157"/>
              <a:gd name="T111" fmla="*/ 75 h 160"/>
              <a:gd name="T112" fmla="*/ 95 w 157"/>
              <a:gd name="T113" fmla="*/ 73 h 160"/>
              <a:gd name="T114" fmla="*/ 79 w 157"/>
              <a:gd name="T115" fmla="*/ 105 h 160"/>
              <a:gd name="T116" fmla="*/ 79 w 157"/>
              <a:gd name="T117" fmla="*/ 7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7" h="160">
                <a:moveTo>
                  <a:pt x="87" y="0"/>
                </a:moveTo>
                <a:cubicBezTo>
                  <a:pt x="84" y="0"/>
                  <a:pt x="81" y="0"/>
                  <a:pt x="79" y="1"/>
                </a:cubicBezTo>
                <a:cubicBezTo>
                  <a:pt x="76" y="0"/>
                  <a:pt x="73" y="0"/>
                  <a:pt x="70" y="0"/>
                </a:cubicBezTo>
                <a:cubicBezTo>
                  <a:pt x="50" y="0"/>
                  <a:pt x="32" y="10"/>
                  <a:pt x="19" y="26"/>
                </a:cubicBezTo>
                <a:cubicBezTo>
                  <a:pt x="19" y="26"/>
                  <a:pt x="19" y="26"/>
                  <a:pt x="19" y="26"/>
                </a:cubicBezTo>
                <a:cubicBezTo>
                  <a:pt x="14" y="31"/>
                  <a:pt x="11" y="37"/>
                  <a:pt x="8" y="43"/>
                </a:cubicBezTo>
                <a:cubicBezTo>
                  <a:pt x="8" y="43"/>
                  <a:pt x="8" y="43"/>
                  <a:pt x="8" y="43"/>
                </a:cubicBezTo>
                <a:cubicBezTo>
                  <a:pt x="6" y="48"/>
                  <a:pt x="4" y="52"/>
                  <a:pt x="3" y="57"/>
                </a:cubicBezTo>
                <a:cubicBezTo>
                  <a:pt x="3" y="57"/>
                  <a:pt x="3" y="57"/>
                  <a:pt x="3" y="58"/>
                </a:cubicBezTo>
                <a:cubicBezTo>
                  <a:pt x="1" y="65"/>
                  <a:pt x="0" y="72"/>
                  <a:pt x="0" y="80"/>
                </a:cubicBezTo>
                <a:cubicBezTo>
                  <a:pt x="0" y="92"/>
                  <a:pt x="2" y="104"/>
                  <a:pt x="7" y="114"/>
                </a:cubicBezTo>
                <a:cubicBezTo>
                  <a:pt x="7" y="114"/>
                  <a:pt x="7" y="114"/>
                  <a:pt x="7" y="114"/>
                </a:cubicBezTo>
                <a:cubicBezTo>
                  <a:pt x="9" y="120"/>
                  <a:pt x="13" y="126"/>
                  <a:pt x="16" y="131"/>
                </a:cubicBezTo>
                <a:cubicBezTo>
                  <a:pt x="16" y="131"/>
                  <a:pt x="17" y="132"/>
                  <a:pt x="17" y="132"/>
                </a:cubicBezTo>
                <a:cubicBezTo>
                  <a:pt x="21" y="137"/>
                  <a:pt x="25" y="141"/>
                  <a:pt x="30" y="145"/>
                </a:cubicBezTo>
                <a:cubicBezTo>
                  <a:pt x="30" y="145"/>
                  <a:pt x="30" y="146"/>
                  <a:pt x="30" y="146"/>
                </a:cubicBezTo>
                <a:cubicBezTo>
                  <a:pt x="42" y="155"/>
                  <a:pt x="55" y="160"/>
                  <a:pt x="70" y="160"/>
                </a:cubicBezTo>
                <a:cubicBezTo>
                  <a:pt x="73" y="160"/>
                  <a:pt x="76" y="160"/>
                  <a:pt x="79" y="159"/>
                </a:cubicBezTo>
                <a:cubicBezTo>
                  <a:pt x="81" y="160"/>
                  <a:pt x="84" y="160"/>
                  <a:pt x="87" y="160"/>
                </a:cubicBezTo>
                <a:cubicBezTo>
                  <a:pt x="126" y="160"/>
                  <a:pt x="157" y="124"/>
                  <a:pt x="157" y="80"/>
                </a:cubicBezTo>
                <a:cubicBezTo>
                  <a:pt x="157" y="36"/>
                  <a:pt x="126" y="0"/>
                  <a:pt x="87" y="0"/>
                </a:cubicBezTo>
                <a:close/>
                <a:moveTo>
                  <a:pt x="58" y="7"/>
                </a:moveTo>
                <a:cubicBezTo>
                  <a:pt x="57" y="8"/>
                  <a:pt x="56" y="8"/>
                  <a:pt x="55" y="9"/>
                </a:cubicBezTo>
                <a:cubicBezTo>
                  <a:pt x="55" y="9"/>
                  <a:pt x="54" y="9"/>
                  <a:pt x="54" y="10"/>
                </a:cubicBezTo>
                <a:cubicBezTo>
                  <a:pt x="53" y="10"/>
                  <a:pt x="52" y="11"/>
                  <a:pt x="51" y="11"/>
                </a:cubicBezTo>
                <a:cubicBezTo>
                  <a:pt x="46" y="11"/>
                  <a:pt x="46" y="11"/>
                  <a:pt x="46" y="11"/>
                </a:cubicBezTo>
                <a:cubicBezTo>
                  <a:pt x="50" y="9"/>
                  <a:pt x="54" y="8"/>
                  <a:pt x="59" y="7"/>
                </a:cubicBezTo>
                <a:cubicBezTo>
                  <a:pt x="58" y="7"/>
                  <a:pt x="58" y="7"/>
                  <a:pt x="58" y="7"/>
                </a:cubicBezTo>
                <a:close/>
                <a:moveTo>
                  <a:pt x="30" y="127"/>
                </a:moveTo>
                <a:cubicBezTo>
                  <a:pt x="20" y="127"/>
                  <a:pt x="20" y="127"/>
                  <a:pt x="20" y="127"/>
                </a:cubicBezTo>
                <a:cubicBezTo>
                  <a:pt x="18" y="123"/>
                  <a:pt x="15" y="120"/>
                  <a:pt x="14" y="116"/>
                </a:cubicBezTo>
                <a:cubicBezTo>
                  <a:pt x="24" y="116"/>
                  <a:pt x="24" y="116"/>
                  <a:pt x="24" y="116"/>
                </a:cubicBezTo>
                <a:cubicBezTo>
                  <a:pt x="24" y="117"/>
                  <a:pt x="25" y="118"/>
                  <a:pt x="25" y="119"/>
                </a:cubicBezTo>
                <a:cubicBezTo>
                  <a:pt x="26" y="119"/>
                  <a:pt x="26" y="120"/>
                  <a:pt x="26" y="120"/>
                </a:cubicBezTo>
                <a:cubicBezTo>
                  <a:pt x="27" y="121"/>
                  <a:pt x="27" y="122"/>
                  <a:pt x="28" y="123"/>
                </a:cubicBezTo>
                <a:cubicBezTo>
                  <a:pt x="28" y="124"/>
                  <a:pt x="28" y="124"/>
                  <a:pt x="28" y="124"/>
                </a:cubicBezTo>
                <a:cubicBezTo>
                  <a:pt x="29" y="125"/>
                  <a:pt x="29" y="126"/>
                  <a:pt x="30" y="127"/>
                </a:cubicBezTo>
                <a:close/>
                <a:moveTo>
                  <a:pt x="12" y="47"/>
                </a:moveTo>
                <a:cubicBezTo>
                  <a:pt x="23" y="47"/>
                  <a:pt x="23" y="47"/>
                  <a:pt x="23" y="47"/>
                </a:cubicBezTo>
                <a:cubicBezTo>
                  <a:pt x="22" y="48"/>
                  <a:pt x="22" y="49"/>
                  <a:pt x="22" y="51"/>
                </a:cubicBezTo>
                <a:cubicBezTo>
                  <a:pt x="21" y="51"/>
                  <a:pt x="21" y="51"/>
                  <a:pt x="21" y="52"/>
                </a:cubicBezTo>
                <a:cubicBezTo>
                  <a:pt x="21" y="53"/>
                  <a:pt x="20" y="54"/>
                  <a:pt x="20" y="55"/>
                </a:cubicBezTo>
                <a:cubicBezTo>
                  <a:pt x="9" y="55"/>
                  <a:pt x="9" y="55"/>
                  <a:pt x="9" y="55"/>
                </a:cubicBezTo>
                <a:cubicBezTo>
                  <a:pt x="10" y="52"/>
                  <a:pt x="11" y="50"/>
                  <a:pt x="12" y="47"/>
                </a:cubicBezTo>
                <a:close/>
                <a:moveTo>
                  <a:pt x="6" y="80"/>
                </a:moveTo>
                <a:cubicBezTo>
                  <a:pt x="6" y="78"/>
                  <a:pt x="6" y="76"/>
                  <a:pt x="6" y="74"/>
                </a:cubicBezTo>
                <a:cubicBezTo>
                  <a:pt x="17" y="74"/>
                  <a:pt x="17" y="74"/>
                  <a:pt x="17" y="74"/>
                </a:cubicBezTo>
                <a:cubicBezTo>
                  <a:pt x="17" y="75"/>
                  <a:pt x="17" y="75"/>
                  <a:pt x="17" y="75"/>
                </a:cubicBezTo>
                <a:cubicBezTo>
                  <a:pt x="17" y="76"/>
                  <a:pt x="17" y="78"/>
                  <a:pt x="17" y="80"/>
                </a:cubicBezTo>
                <a:cubicBezTo>
                  <a:pt x="17" y="81"/>
                  <a:pt x="17" y="82"/>
                  <a:pt x="17" y="83"/>
                </a:cubicBezTo>
                <a:cubicBezTo>
                  <a:pt x="6" y="83"/>
                  <a:pt x="6" y="83"/>
                  <a:pt x="6" y="83"/>
                </a:cubicBezTo>
                <a:cubicBezTo>
                  <a:pt x="6" y="82"/>
                  <a:pt x="6" y="81"/>
                  <a:pt x="6" y="80"/>
                </a:cubicBezTo>
                <a:close/>
                <a:moveTo>
                  <a:pt x="17" y="88"/>
                </a:moveTo>
                <a:cubicBezTo>
                  <a:pt x="17" y="89"/>
                  <a:pt x="17" y="91"/>
                  <a:pt x="17" y="92"/>
                </a:cubicBezTo>
                <a:cubicBezTo>
                  <a:pt x="17" y="92"/>
                  <a:pt x="17" y="92"/>
                  <a:pt x="17" y="92"/>
                </a:cubicBezTo>
                <a:cubicBezTo>
                  <a:pt x="18" y="94"/>
                  <a:pt x="18" y="95"/>
                  <a:pt x="18" y="97"/>
                </a:cubicBezTo>
                <a:cubicBezTo>
                  <a:pt x="7" y="97"/>
                  <a:pt x="7" y="97"/>
                  <a:pt x="7" y="97"/>
                </a:cubicBezTo>
                <a:cubicBezTo>
                  <a:pt x="7" y="94"/>
                  <a:pt x="6" y="91"/>
                  <a:pt x="6" y="88"/>
                </a:cubicBezTo>
                <a:lnTo>
                  <a:pt x="17" y="88"/>
                </a:lnTo>
                <a:close/>
                <a:moveTo>
                  <a:pt x="19" y="61"/>
                </a:moveTo>
                <a:cubicBezTo>
                  <a:pt x="19" y="61"/>
                  <a:pt x="19" y="61"/>
                  <a:pt x="18" y="62"/>
                </a:cubicBezTo>
                <a:cubicBezTo>
                  <a:pt x="18" y="62"/>
                  <a:pt x="18" y="62"/>
                  <a:pt x="18" y="63"/>
                </a:cubicBezTo>
                <a:cubicBezTo>
                  <a:pt x="18" y="64"/>
                  <a:pt x="18" y="66"/>
                  <a:pt x="17" y="68"/>
                </a:cubicBezTo>
                <a:cubicBezTo>
                  <a:pt x="17" y="68"/>
                  <a:pt x="17" y="68"/>
                  <a:pt x="17" y="68"/>
                </a:cubicBezTo>
                <a:cubicBezTo>
                  <a:pt x="17" y="68"/>
                  <a:pt x="17" y="69"/>
                  <a:pt x="17" y="69"/>
                </a:cubicBezTo>
                <a:cubicBezTo>
                  <a:pt x="6" y="69"/>
                  <a:pt x="6" y="69"/>
                  <a:pt x="6" y="69"/>
                </a:cubicBezTo>
                <a:cubicBezTo>
                  <a:pt x="7" y="66"/>
                  <a:pt x="7" y="63"/>
                  <a:pt x="8" y="61"/>
                </a:cubicBezTo>
                <a:lnTo>
                  <a:pt x="19" y="61"/>
                </a:lnTo>
                <a:close/>
                <a:moveTo>
                  <a:pt x="19" y="102"/>
                </a:moveTo>
                <a:cubicBezTo>
                  <a:pt x="19" y="102"/>
                  <a:pt x="19" y="103"/>
                  <a:pt x="20" y="103"/>
                </a:cubicBezTo>
                <a:cubicBezTo>
                  <a:pt x="20" y="103"/>
                  <a:pt x="20" y="103"/>
                  <a:pt x="20" y="103"/>
                </a:cubicBezTo>
                <a:cubicBezTo>
                  <a:pt x="20" y="105"/>
                  <a:pt x="21" y="107"/>
                  <a:pt x="21" y="108"/>
                </a:cubicBezTo>
                <a:cubicBezTo>
                  <a:pt x="21" y="109"/>
                  <a:pt x="21" y="109"/>
                  <a:pt x="22" y="109"/>
                </a:cubicBezTo>
                <a:cubicBezTo>
                  <a:pt x="22" y="110"/>
                  <a:pt x="22" y="110"/>
                  <a:pt x="22" y="110"/>
                </a:cubicBezTo>
                <a:cubicBezTo>
                  <a:pt x="11" y="110"/>
                  <a:pt x="11" y="110"/>
                  <a:pt x="11" y="110"/>
                </a:cubicBezTo>
                <a:cubicBezTo>
                  <a:pt x="10" y="108"/>
                  <a:pt x="9" y="105"/>
                  <a:pt x="8" y="102"/>
                </a:cubicBezTo>
                <a:cubicBezTo>
                  <a:pt x="19" y="102"/>
                  <a:pt x="19" y="102"/>
                  <a:pt x="19" y="102"/>
                </a:cubicBezTo>
                <a:close/>
                <a:moveTo>
                  <a:pt x="28" y="36"/>
                </a:moveTo>
                <a:cubicBezTo>
                  <a:pt x="28" y="36"/>
                  <a:pt x="28" y="36"/>
                  <a:pt x="28" y="37"/>
                </a:cubicBezTo>
                <a:cubicBezTo>
                  <a:pt x="27" y="38"/>
                  <a:pt x="27" y="39"/>
                  <a:pt x="26" y="40"/>
                </a:cubicBezTo>
                <a:cubicBezTo>
                  <a:pt x="26" y="40"/>
                  <a:pt x="26" y="41"/>
                  <a:pt x="25" y="41"/>
                </a:cubicBezTo>
                <a:cubicBezTo>
                  <a:pt x="25" y="41"/>
                  <a:pt x="25" y="41"/>
                  <a:pt x="25" y="41"/>
                </a:cubicBezTo>
                <a:cubicBezTo>
                  <a:pt x="15" y="41"/>
                  <a:pt x="15" y="41"/>
                  <a:pt x="15" y="41"/>
                </a:cubicBezTo>
                <a:cubicBezTo>
                  <a:pt x="17" y="37"/>
                  <a:pt x="19" y="34"/>
                  <a:pt x="22" y="30"/>
                </a:cubicBezTo>
                <a:cubicBezTo>
                  <a:pt x="32" y="30"/>
                  <a:pt x="32" y="30"/>
                  <a:pt x="32" y="30"/>
                </a:cubicBezTo>
                <a:cubicBezTo>
                  <a:pt x="31" y="31"/>
                  <a:pt x="31" y="31"/>
                  <a:pt x="31" y="32"/>
                </a:cubicBezTo>
                <a:cubicBezTo>
                  <a:pt x="30" y="33"/>
                  <a:pt x="29" y="34"/>
                  <a:pt x="28" y="36"/>
                </a:cubicBezTo>
                <a:close/>
                <a:moveTo>
                  <a:pt x="37" y="17"/>
                </a:moveTo>
                <a:cubicBezTo>
                  <a:pt x="44" y="17"/>
                  <a:pt x="44" y="17"/>
                  <a:pt x="44" y="17"/>
                </a:cubicBezTo>
                <a:cubicBezTo>
                  <a:pt x="43" y="17"/>
                  <a:pt x="43" y="18"/>
                  <a:pt x="42" y="18"/>
                </a:cubicBezTo>
                <a:cubicBezTo>
                  <a:pt x="42" y="19"/>
                  <a:pt x="41" y="19"/>
                  <a:pt x="40" y="20"/>
                </a:cubicBezTo>
                <a:cubicBezTo>
                  <a:pt x="40" y="21"/>
                  <a:pt x="39" y="21"/>
                  <a:pt x="39" y="22"/>
                </a:cubicBezTo>
                <a:cubicBezTo>
                  <a:pt x="38" y="22"/>
                  <a:pt x="38" y="23"/>
                  <a:pt x="37" y="23"/>
                </a:cubicBezTo>
                <a:cubicBezTo>
                  <a:pt x="37" y="24"/>
                  <a:pt x="36" y="24"/>
                  <a:pt x="36" y="25"/>
                </a:cubicBezTo>
                <a:cubicBezTo>
                  <a:pt x="27" y="25"/>
                  <a:pt x="27" y="25"/>
                  <a:pt x="27" y="25"/>
                </a:cubicBezTo>
                <a:cubicBezTo>
                  <a:pt x="30" y="22"/>
                  <a:pt x="33" y="19"/>
                  <a:pt x="37" y="17"/>
                </a:cubicBezTo>
                <a:close/>
                <a:moveTo>
                  <a:pt x="24" y="132"/>
                </a:moveTo>
                <a:cubicBezTo>
                  <a:pt x="34" y="132"/>
                  <a:pt x="34" y="132"/>
                  <a:pt x="34" y="132"/>
                </a:cubicBezTo>
                <a:cubicBezTo>
                  <a:pt x="34" y="133"/>
                  <a:pt x="34" y="133"/>
                  <a:pt x="35" y="134"/>
                </a:cubicBezTo>
                <a:cubicBezTo>
                  <a:pt x="36" y="135"/>
                  <a:pt x="36" y="136"/>
                  <a:pt x="37" y="137"/>
                </a:cubicBezTo>
                <a:cubicBezTo>
                  <a:pt x="38" y="137"/>
                  <a:pt x="38" y="138"/>
                  <a:pt x="39" y="138"/>
                </a:cubicBezTo>
                <a:cubicBezTo>
                  <a:pt x="39" y="139"/>
                  <a:pt x="40" y="139"/>
                  <a:pt x="40" y="140"/>
                </a:cubicBezTo>
                <a:cubicBezTo>
                  <a:pt x="41" y="140"/>
                  <a:pt x="41" y="140"/>
                  <a:pt x="41" y="141"/>
                </a:cubicBezTo>
                <a:cubicBezTo>
                  <a:pt x="33" y="141"/>
                  <a:pt x="33" y="141"/>
                  <a:pt x="33" y="141"/>
                </a:cubicBezTo>
                <a:cubicBezTo>
                  <a:pt x="30" y="138"/>
                  <a:pt x="27" y="135"/>
                  <a:pt x="24" y="132"/>
                </a:cubicBezTo>
                <a:close/>
                <a:moveTo>
                  <a:pt x="59" y="153"/>
                </a:moveTo>
                <a:cubicBezTo>
                  <a:pt x="52" y="152"/>
                  <a:pt x="46" y="149"/>
                  <a:pt x="41" y="146"/>
                </a:cubicBezTo>
                <a:cubicBezTo>
                  <a:pt x="47" y="146"/>
                  <a:pt x="47" y="146"/>
                  <a:pt x="47" y="146"/>
                </a:cubicBezTo>
                <a:cubicBezTo>
                  <a:pt x="48" y="146"/>
                  <a:pt x="48" y="147"/>
                  <a:pt x="49" y="147"/>
                </a:cubicBezTo>
                <a:cubicBezTo>
                  <a:pt x="49" y="147"/>
                  <a:pt x="50" y="148"/>
                  <a:pt x="50" y="148"/>
                </a:cubicBezTo>
                <a:cubicBezTo>
                  <a:pt x="51" y="149"/>
                  <a:pt x="52" y="150"/>
                  <a:pt x="54" y="150"/>
                </a:cubicBezTo>
                <a:cubicBezTo>
                  <a:pt x="54" y="151"/>
                  <a:pt x="55" y="151"/>
                  <a:pt x="55" y="151"/>
                </a:cubicBezTo>
                <a:cubicBezTo>
                  <a:pt x="56" y="152"/>
                  <a:pt x="57" y="152"/>
                  <a:pt x="58" y="153"/>
                </a:cubicBezTo>
                <a:cubicBezTo>
                  <a:pt x="58" y="153"/>
                  <a:pt x="58" y="153"/>
                  <a:pt x="59" y="153"/>
                </a:cubicBezTo>
                <a:close/>
                <a:moveTo>
                  <a:pt x="87" y="154"/>
                </a:moveTo>
                <a:cubicBezTo>
                  <a:pt x="85" y="154"/>
                  <a:pt x="83" y="154"/>
                  <a:pt x="80" y="154"/>
                </a:cubicBezTo>
                <a:cubicBezTo>
                  <a:pt x="79" y="154"/>
                  <a:pt x="79" y="154"/>
                  <a:pt x="79" y="154"/>
                </a:cubicBezTo>
                <a:cubicBezTo>
                  <a:pt x="79" y="154"/>
                  <a:pt x="79" y="154"/>
                  <a:pt x="79" y="154"/>
                </a:cubicBezTo>
                <a:cubicBezTo>
                  <a:pt x="78" y="154"/>
                  <a:pt x="77" y="154"/>
                  <a:pt x="76" y="153"/>
                </a:cubicBezTo>
                <a:cubicBezTo>
                  <a:pt x="76" y="153"/>
                  <a:pt x="76" y="153"/>
                  <a:pt x="76" y="153"/>
                </a:cubicBezTo>
                <a:cubicBezTo>
                  <a:pt x="75" y="153"/>
                  <a:pt x="74" y="153"/>
                  <a:pt x="73" y="153"/>
                </a:cubicBezTo>
                <a:cubicBezTo>
                  <a:pt x="73" y="153"/>
                  <a:pt x="73" y="153"/>
                  <a:pt x="73" y="153"/>
                </a:cubicBezTo>
                <a:cubicBezTo>
                  <a:pt x="72" y="152"/>
                  <a:pt x="71" y="152"/>
                  <a:pt x="70" y="152"/>
                </a:cubicBezTo>
                <a:cubicBezTo>
                  <a:pt x="70" y="152"/>
                  <a:pt x="70" y="152"/>
                  <a:pt x="70" y="152"/>
                </a:cubicBezTo>
                <a:cubicBezTo>
                  <a:pt x="69" y="152"/>
                  <a:pt x="68" y="151"/>
                  <a:pt x="67" y="151"/>
                </a:cubicBezTo>
                <a:cubicBezTo>
                  <a:pt x="67" y="151"/>
                  <a:pt x="66" y="151"/>
                  <a:pt x="66" y="150"/>
                </a:cubicBezTo>
                <a:cubicBezTo>
                  <a:pt x="65" y="150"/>
                  <a:pt x="65" y="150"/>
                  <a:pt x="65" y="150"/>
                </a:cubicBezTo>
                <a:cubicBezTo>
                  <a:pt x="50" y="144"/>
                  <a:pt x="37" y="131"/>
                  <a:pt x="30" y="116"/>
                </a:cubicBezTo>
                <a:cubicBezTo>
                  <a:pt x="30" y="115"/>
                  <a:pt x="30" y="115"/>
                  <a:pt x="30" y="115"/>
                </a:cubicBezTo>
                <a:cubicBezTo>
                  <a:pt x="29" y="114"/>
                  <a:pt x="29" y="113"/>
                  <a:pt x="29" y="112"/>
                </a:cubicBezTo>
                <a:cubicBezTo>
                  <a:pt x="28" y="112"/>
                  <a:pt x="28" y="112"/>
                  <a:pt x="28" y="111"/>
                </a:cubicBezTo>
                <a:cubicBezTo>
                  <a:pt x="28" y="111"/>
                  <a:pt x="28" y="110"/>
                  <a:pt x="27" y="109"/>
                </a:cubicBezTo>
                <a:cubicBezTo>
                  <a:pt x="27" y="109"/>
                  <a:pt x="27" y="108"/>
                  <a:pt x="27" y="108"/>
                </a:cubicBezTo>
                <a:cubicBezTo>
                  <a:pt x="27" y="107"/>
                  <a:pt x="26" y="107"/>
                  <a:pt x="26" y="106"/>
                </a:cubicBezTo>
                <a:cubicBezTo>
                  <a:pt x="26" y="106"/>
                  <a:pt x="26" y="105"/>
                  <a:pt x="26" y="105"/>
                </a:cubicBezTo>
                <a:cubicBezTo>
                  <a:pt x="26" y="104"/>
                  <a:pt x="25" y="103"/>
                  <a:pt x="25" y="103"/>
                </a:cubicBezTo>
                <a:cubicBezTo>
                  <a:pt x="25" y="102"/>
                  <a:pt x="25" y="102"/>
                  <a:pt x="25" y="101"/>
                </a:cubicBezTo>
                <a:cubicBezTo>
                  <a:pt x="25" y="101"/>
                  <a:pt x="24" y="100"/>
                  <a:pt x="24" y="99"/>
                </a:cubicBezTo>
                <a:cubicBezTo>
                  <a:pt x="24" y="99"/>
                  <a:pt x="24" y="98"/>
                  <a:pt x="24" y="98"/>
                </a:cubicBezTo>
                <a:cubicBezTo>
                  <a:pt x="24" y="97"/>
                  <a:pt x="24" y="97"/>
                  <a:pt x="24" y="96"/>
                </a:cubicBezTo>
                <a:cubicBezTo>
                  <a:pt x="24" y="95"/>
                  <a:pt x="23" y="95"/>
                  <a:pt x="23" y="94"/>
                </a:cubicBezTo>
                <a:cubicBezTo>
                  <a:pt x="23" y="94"/>
                  <a:pt x="23" y="93"/>
                  <a:pt x="23" y="93"/>
                </a:cubicBezTo>
                <a:cubicBezTo>
                  <a:pt x="23" y="92"/>
                  <a:pt x="23" y="91"/>
                  <a:pt x="23" y="91"/>
                </a:cubicBezTo>
                <a:cubicBezTo>
                  <a:pt x="23" y="90"/>
                  <a:pt x="23" y="90"/>
                  <a:pt x="23" y="89"/>
                </a:cubicBezTo>
                <a:cubicBezTo>
                  <a:pt x="22" y="88"/>
                  <a:pt x="22" y="88"/>
                  <a:pt x="22" y="87"/>
                </a:cubicBezTo>
                <a:cubicBezTo>
                  <a:pt x="22" y="87"/>
                  <a:pt x="22" y="86"/>
                  <a:pt x="22" y="85"/>
                </a:cubicBezTo>
                <a:cubicBezTo>
                  <a:pt x="22" y="85"/>
                  <a:pt x="22" y="84"/>
                  <a:pt x="22" y="84"/>
                </a:cubicBezTo>
                <a:cubicBezTo>
                  <a:pt x="22" y="82"/>
                  <a:pt x="22" y="81"/>
                  <a:pt x="22" y="80"/>
                </a:cubicBezTo>
                <a:cubicBezTo>
                  <a:pt x="22" y="79"/>
                  <a:pt x="22" y="78"/>
                  <a:pt x="22" y="76"/>
                </a:cubicBezTo>
                <a:cubicBezTo>
                  <a:pt x="22" y="76"/>
                  <a:pt x="22" y="75"/>
                  <a:pt x="22" y="75"/>
                </a:cubicBezTo>
                <a:cubicBezTo>
                  <a:pt x="22" y="74"/>
                  <a:pt x="22" y="73"/>
                  <a:pt x="22" y="73"/>
                </a:cubicBezTo>
                <a:cubicBezTo>
                  <a:pt x="22" y="72"/>
                  <a:pt x="22" y="72"/>
                  <a:pt x="23" y="71"/>
                </a:cubicBezTo>
                <a:cubicBezTo>
                  <a:pt x="23" y="70"/>
                  <a:pt x="23" y="70"/>
                  <a:pt x="23" y="69"/>
                </a:cubicBezTo>
                <a:cubicBezTo>
                  <a:pt x="23" y="69"/>
                  <a:pt x="23" y="68"/>
                  <a:pt x="23" y="67"/>
                </a:cubicBezTo>
                <a:cubicBezTo>
                  <a:pt x="23" y="67"/>
                  <a:pt x="23" y="66"/>
                  <a:pt x="23" y="66"/>
                </a:cubicBezTo>
                <a:cubicBezTo>
                  <a:pt x="23" y="65"/>
                  <a:pt x="23" y="65"/>
                  <a:pt x="24" y="64"/>
                </a:cubicBezTo>
                <a:cubicBezTo>
                  <a:pt x="24" y="63"/>
                  <a:pt x="24" y="63"/>
                  <a:pt x="24" y="62"/>
                </a:cubicBezTo>
                <a:cubicBezTo>
                  <a:pt x="24" y="62"/>
                  <a:pt x="24" y="61"/>
                  <a:pt x="24" y="60"/>
                </a:cubicBezTo>
                <a:cubicBezTo>
                  <a:pt x="24" y="60"/>
                  <a:pt x="25" y="59"/>
                  <a:pt x="25" y="59"/>
                </a:cubicBezTo>
                <a:cubicBezTo>
                  <a:pt x="25" y="58"/>
                  <a:pt x="25" y="58"/>
                  <a:pt x="25" y="57"/>
                </a:cubicBezTo>
                <a:cubicBezTo>
                  <a:pt x="25" y="57"/>
                  <a:pt x="26" y="56"/>
                  <a:pt x="26" y="55"/>
                </a:cubicBezTo>
                <a:cubicBezTo>
                  <a:pt x="26" y="55"/>
                  <a:pt x="26" y="54"/>
                  <a:pt x="26" y="54"/>
                </a:cubicBezTo>
                <a:cubicBezTo>
                  <a:pt x="26" y="53"/>
                  <a:pt x="27" y="53"/>
                  <a:pt x="27" y="52"/>
                </a:cubicBezTo>
                <a:cubicBezTo>
                  <a:pt x="27" y="52"/>
                  <a:pt x="27" y="51"/>
                  <a:pt x="27" y="51"/>
                </a:cubicBezTo>
                <a:cubicBezTo>
                  <a:pt x="28" y="50"/>
                  <a:pt x="28" y="49"/>
                  <a:pt x="28" y="49"/>
                </a:cubicBezTo>
                <a:cubicBezTo>
                  <a:pt x="28" y="48"/>
                  <a:pt x="28" y="48"/>
                  <a:pt x="29" y="48"/>
                </a:cubicBezTo>
                <a:cubicBezTo>
                  <a:pt x="29" y="47"/>
                  <a:pt x="29" y="46"/>
                  <a:pt x="30" y="45"/>
                </a:cubicBezTo>
                <a:cubicBezTo>
                  <a:pt x="30" y="45"/>
                  <a:pt x="30" y="45"/>
                  <a:pt x="30" y="44"/>
                </a:cubicBezTo>
                <a:cubicBezTo>
                  <a:pt x="37" y="29"/>
                  <a:pt x="50" y="16"/>
                  <a:pt x="65" y="10"/>
                </a:cubicBezTo>
                <a:cubicBezTo>
                  <a:pt x="65" y="10"/>
                  <a:pt x="65" y="10"/>
                  <a:pt x="66" y="10"/>
                </a:cubicBezTo>
                <a:cubicBezTo>
                  <a:pt x="66" y="9"/>
                  <a:pt x="67" y="9"/>
                  <a:pt x="67" y="9"/>
                </a:cubicBezTo>
                <a:cubicBezTo>
                  <a:pt x="68" y="9"/>
                  <a:pt x="69" y="8"/>
                  <a:pt x="70" y="8"/>
                </a:cubicBezTo>
                <a:cubicBezTo>
                  <a:pt x="70" y="8"/>
                  <a:pt x="70" y="8"/>
                  <a:pt x="70" y="8"/>
                </a:cubicBezTo>
                <a:cubicBezTo>
                  <a:pt x="71" y="8"/>
                  <a:pt x="72" y="8"/>
                  <a:pt x="73" y="7"/>
                </a:cubicBezTo>
                <a:cubicBezTo>
                  <a:pt x="73" y="7"/>
                  <a:pt x="73" y="7"/>
                  <a:pt x="73" y="7"/>
                </a:cubicBezTo>
                <a:cubicBezTo>
                  <a:pt x="74" y="7"/>
                  <a:pt x="75" y="7"/>
                  <a:pt x="76" y="7"/>
                </a:cubicBezTo>
                <a:cubicBezTo>
                  <a:pt x="76" y="7"/>
                  <a:pt x="76" y="7"/>
                  <a:pt x="76" y="7"/>
                </a:cubicBezTo>
                <a:cubicBezTo>
                  <a:pt x="77" y="6"/>
                  <a:pt x="78" y="6"/>
                  <a:pt x="79" y="6"/>
                </a:cubicBezTo>
                <a:cubicBezTo>
                  <a:pt x="79" y="6"/>
                  <a:pt x="79" y="6"/>
                  <a:pt x="79" y="6"/>
                </a:cubicBezTo>
                <a:cubicBezTo>
                  <a:pt x="80" y="6"/>
                  <a:pt x="80" y="6"/>
                  <a:pt x="80" y="6"/>
                </a:cubicBezTo>
                <a:cubicBezTo>
                  <a:pt x="83" y="6"/>
                  <a:pt x="85" y="6"/>
                  <a:pt x="87" y="6"/>
                </a:cubicBezTo>
                <a:cubicBezTo>
                  <a:pt x="123" y="6"/>
                  <a:pt x="152" y="39"/>
                  <a:pt x="152" y="80"/>
                </a:cubicBezTo>
                <a:cubicBezTo>
                  <a:pt x="152" y="121"/>
                  <a:pt x="123" y="154"/>
                  <a:pt x="87" y="154"/>
                </a:cubicBezTo>
                <a:close/>
                <a:moveTo>
                  <a:pt x="84" y="21"/>
                </a:moveTo>
                <a:cubicBezTo>
                  <a:pt x="84" y="19"/>
                  <a:pt x="85" y="18"/>
                  <a:pt x="87" y="18"/>
                </a:cubicBezTo>
                <a:cubicBezTo>
                  <a:pt x="87" y="21"/>
                  <a:pt x="87" y="21"/>
                  <a:pt x="87" y="21"/>
                </a:cubicBezTo>
                <a:cubicBezTo>
                  <a:pt x="87" y="18"/>
                  <a:pt x="87" y="18"/>
                  <a:pt x="87" y="18"/>
                </a:cubicBezTo>
                <a:cubicBezTo>
                  <a:pt x="87" y="18"/>
                  <a:pt x="87" y="18"/>
                  <a:pt x="87" y="18"/>
                </a:cubicBezTo>
                <a:cubicBezTo>
                  <a:pt x="89" y="18"/>
                  <a:pt x="91" y="18"/>
                  <a:pt x="93" y="18"/>
                </a:cubicBezTo>
                <a:cubicBezTo>
                  <a:pt x="94" y="18"/>
                  <a:pt x="95" y="20"/>
                  <a:pt x="95" y="21"/>
                </a:cubicBezTo>
                <a:cubicBezTo>
                  <a:pt x="95" y="23"/>
                  <a:pt x="94" y="24"/>
                  <a:pt x="92" y="24"/>
                </a:cubicBezTo>
                <a:cubicBezTo>
                  <a:pt x="92" y="24"/>
                  <a:pt x="92" y="24"/>
                  <a:pt x="92" y="24"/>
                </a:cubicBezTo>
                <a:cubicBezTo>
                  <a:pt x="90" y="23"/>
                  <a:pt x="89" y="23"/>
                  <a:pt x="87" y="23"/>
                </a:cubicBezTo>
                <a:cubicBezTo>
                  <a:pt x="85" y="23"/>
                  <a:pt x="84" y="22"/>
                  <a:pt x="84" y="21"/>
                </a:cubicBezTo>
                <a:close/>
                <a:moveTo>
                  <a:pt x="105" y="24"/>
                </a:moveTo>
                <a:cubicBezTo>
                  <a:pt x="106" y="23"/>
                  <a:pt x="108" y="23"/>
                  <a:pt x="109" y="23"/>
                </a:cubicBezTo>
                <a:cubicBezTo>
                  <a:pt x="111" y="24"/>
                  <a:pt x="112" y="25"/>
                  <a:pt x="114" y="26"/>
                </a:cubicBezTo>
                <a:cubicBezTo>
                  <a:pt x="115" y="27"/>
                  <a:pt x="116" y="29"/>
                  <a:pt x="115" y="30"/>
                </a:cubicBezTo>
                <a:cubicBezTo>
                  <a:pt x="114" y="31"/>
                  <a:pt x="113" y="31"/>
                  <a:pt x="113" y="31"/>
                </a:cubicBezTo>
                <a:cubicBezTo>
                  <a:pt x="112" y="31"/>
                  <a:pt x="112" y="31"/>
                  <a:pt x="111" y="31"/>
                </a:cubicBezTo>
                <a:cubicBezTo>
                  <a:pt x="110" y="30"/>
                  <a:pt x="108" y="29"/>
                  <a:pt x="107" y="28"/>
                </a:cubicBezTo>
                <a:cubicBezTo>
                  <a:pt x="105" y="27"/>
                  <a:pt x="105" y="26"/>
                  <a:pt x="105" y="24"/>
                </a:cubicBezTo>
                <a:close/>
                <a:moveTo>
                  <a:pt x="133" y="59"/>
                </a:moveTo>
                <a:cubicBezTo>
                  <a:pt x="132" y="58"/>
                  <a:pt x="133" y="56"/>
                  <a:pt x="134" y="56"/>
                </a:cubicBezTo>
                <a:cubicBezTo>
                  <a:pt x="136" y="55"/>
                  <a:pt x="137" y="56"/>
                  <a:pt x="138" y="57"/>
                </a:cubicBezTo>
                <a:cubicBezTo>
                  <a:pt x="139" y="59"/>
                  <a:pt x="139" y="61"/>
                  <a:pt x="140" y="63"/>
                </a:cubicBezTo>
                <a:cubicBezTo>
                  <a:pt x="140" y="64"/>
                  <a:pt x="139" y="66"/>
                  <a:pt x="138" y="66"/>
                </a:cubicBezTo>
                <a:cubicBezTo>
                  <a:pt x="137" y="66"/>
                  <a:pt x="137" y="66"/>
                  <a:pt x="137" y="66"/>
                </a:cubicBezTo>
                <a:cubicBezTo>
                  <a:pt x="136" y="66"/>
                  <a:pt x="134" y="66"/>
                  <a:pt x="134" y="64"/>
                </a:cubicBezTo>
                <a:cubicBezTo>
                  <a:pt x="134" y="63"/>
                  <a:pt x="133" y="61"/>
                  <a:pt x="133" y="59"/>
                </a:cubicBezTo>
                <a:close/>
                <a:moveTo>
                  <a:pt x="127" y="118"/>
                </a:moveTo>
                <a:cubicBezTo>
                  <a:pt x="128" y="119"/>
                  <a:pt x="128" y="121"/>
                  <a:pt x="127" y="122"/>
                </a:cubicBezTo>
                <a:cubicBezTo>
                  <a:pt x="126" y="124"/>
                  <a:pt x="125" y="125"/>
                  <a:pt x="123" y="126"/>
                </a:cubicBezTo>
                <a:cubicBezTo>
                  <a:pt x="123" y="127"/>
                  <a:pt x="122" y="127"/>
                  <a:pt x="121" y="127"/>
                </a:cubicBezTo>
                <a:cubicBezTo>
                  <a:pt x="121" y="127"/>
                  <a:pt x="120" y="127"/>
                  <a:pt x="119" y="126"/>
                </a:cubicBezTo>
                <a:cubicBezTo>
                  <a:pt x="118" y="125"/>
                  <a:pt x="118" y="124"/>
                  <a:pt x="119" y="123"/>
                </a:cubicBezTo>
                <a:cubicBezTo>
                  <a:pt x="121" y="121"/>
                  <a:pt x="122" y="120"/>
                  <a:pt x="123" y="119"/>
                </a:cubicBezTo>
                <a:cubicBezTo>
                  <a:pt x="124" y="117"/>
                  <a:pt x="126" y="117"/>
                  <a:pt x="127" y="118"/>
                </a:cubicBezTo>
                <a:close/>
                <a:moveTo>
                  <a:pt x="130" y="46"/>
                </a:moveTo>
                <a:cubicBezTo>
                  <a:pt x="129" y="46"/>
                  <a:pt x="129" y="46"/>
                  <a:pt x="128" y="46"/>
                </a:cubicBezTo>
                <a:cubicBezTo>
                  <a:pt x="127" y="46"/>
                  <a:pt x="126" y="46"/>
                  <a:pt x="126" y="45"/>
                </a:cubicBezTo>
                <a:cubicBezTo>
                  <a:pt x="125" y="44"/>
                  <a:pt x="124" y="42"/>
                  <a:pt x="123" y="41"/>
                </a:cubicBezTo>
                <a:cubicBezTo>
                  <a:pt x="122" y="40"/>
                  <a:pt x="122" y="38"/>
                  <a:pt x="123" y="37"/>
                </a:cubicBezTo>
                <a:cubicBezTo>
                  <a:pt x="124" y="36"/>
                  <a:pt x="126" y="36"/>
                  <a:pt x="127" y="38"/>
                </a:cubicBezTo>
                <a:cubicBezTo>
                  <a:pt x="128" y="39"/>
                  <a:pt x="129" y="41"/>
                  <a:pt x="130" y="42"/>
                </a:cubicBezTo>
                <a:cubicBezTo>
                  <a:pt x="131" y="43"/>
                  <a:pt x="131" y="45"/>
                  <a:pt x="130" y="46"/>
                </a:cubicBezTo>
                <a:close/>
                <a:moveTo>
                  <a:pt x="111" y="133"/>
                </a:moveTo>
                <a:cubicBezTo>
                  <a:pt x="111" y="134"/>
                  <a:pt x="111" y="136"/>
                  <a:pt x="109" y="137"/>
                </a:cubicBezTo>
                <a:cubicBezTo>
                  <a:pt x="108" y="138"/>
                  <a:pt x="106" y="138"/>
                  <a:pt x="104" y="139"/>
                </a:cubicBezTo>
                <a:cubicBezTo>
                  <a:pt x="104" y="139"/>
                  <a:pt x="104" y="139"/>
                  <a:pt x="103" y="139"/>
                </a:cubicBezTo>
                <a:cubicBezTo>
                  <a:pt x="102" y="139"/>
                  <a:pt x="101" y="138"/>
                  <a:pt x="101" y="137"/>
                </a:cubicBezTo>
                <a:cubicBezTo>
                  <a:pt x="100" y="136"/>
                  <a:pt x="101" y="134"/>
                  <a:pt x="102" y="134"/>
                </a:cubicBezTo>
                <a:cubicBezTo>
                  <a:pt x="104" y="133"/>
                  <a:pt x="105" y="133"/>
                  <a:pt x="107" y="132"/>
                </a:cubicBezTo>
                <a:cubicBezTo>
                  <a:pt x="108" y="131"/>
                  <a:pt x="110" y="132"/>
                  <a:pt x="111" y="133"/>
                </a:cubicBezTo>
                <a:close/>
                <a:moveTo>
                  <a:pt x="90" y="139"/>
                </a:moveTo>
                <a:cubicBezTo>
                  <a:pt x="90" y="141"/>
                  <a:pt x="89" y="142"/>
                  <a:pt x="87" y="142"/>
                </a:cubicBezTo>
                <a:cubicBezTo>
                  <a:pt x="87" y="142"/>
                  <a:pt x="87" y="142"/>
                  <a:pt x="87" y="142"/>
                </a:cubicBezTo>
                <a:cubicBezTo>
                  <a:pt x="85" y="142"/>
                  <a:pt x="83" y="142"/>
                  <a:pt x="81" y="142"/>
                </a:cubicBezTo>
                <a:cubicBezTo>
                  <a:pt x="80" y="142"/>
                  <a:pt x="79" y="140"/>
                  <a:pt x="79" y="139"/>
                </a:cubicBezTo>
                <a:cubicBezTo>
                  <a:pt x="79" y="137"/>
                  <a:pt x="80" y="136"/>
                  <a:pt x="82" y="136"/>
                </a:cubicBezTo>
                <a:cubicBezTo>
                  <a:pt x="83" y="137"/>
                  <a:pt x="85" y="137"/>
                  <a:pt x="87" y="137"/>
                </a:cubicBezTo>
                <a:cubicBezTo>
                  <a:pt x="88" y="137"/>
                  <a:pt x="90" y="138"/>
                  <a:pt x="90" y="139"/>
                </a:cubicBezTo>
                <a:close/>
                <a:moveTo>
                  <a:pt x="138" y="102"/>
                </a:moveTo>
                <a:cubicBezTo>
                  <a:pt x="137" y="104"/>
                  <a:pt x="137" y="106"/>
                  <a:pt x="136" y="108"/>
                </a:cubicBezTo>
                <a:cubicBezTo>
                  <a:pt x="136" y="109"/>
                  <a:pt x="134" y="109"/>
                  <a:pt x="133" y="109"/>
                </a:cubicBezTo>
                <a:cubicBezTo>
                  <a:pt x="133" y="109"/>
                  <a:pt x="133" y="109"/>
                  <a:pt x="132" y="109"/>
                </a:cubicBezTo>
                <a:cubicBezTo>
                  <a:pt x="131" y="108"/>
                  <a:pt x="130" y="107"/>
                  <a:pt x="131" y="105"/>
                </a:cubicBezTo>
                <a:cubicBezTo>
                  <a:pt x="132" y="104"/>
                  <a:pt x="132" y="102"/>
                  <a:pt x="133" y="100"/>
                </a:cubicBezTo>
                <a:cubicBezTo>
                  <a:pt x="133" y="99"/>
                  <a:pt x="135" y="98"/>
                  <a:pt x="136" y="99"/>
                </a:cubicBezTo>
                <a:cubicBezTo>
                  <a:pt x="138" y="99"/>
                  <a:pt x="139" y="101"/>
                  <a:pt x="138" y="102"/>
                </a:cubicBezTo>
                <a:close/>
                <a:moveTo>
                  <a:pt x="142" y="80"/>
                </a:moveTo>
                <a:cubicBezTo>
                  <a:pt x="142" y="80"/>
                  <a:pt x="142" y="80"/>
                  <a:pt x="142" y="80"/>
                </a:cubicBezTo>
                <a:cubicBezTo>
                  <a:pt x="142" y="82"/>
                  <a:pt x="142" y="84"/>
                  <a:pt x="141" y="85"/>
                </a:cubicBezTo>
                <a:cubicBezTo>
                  <a:pt x="141" y="87"/>
                  <a:pt x="140" y="88"/>
                  <a:pt x="139" y="88"/>
                </a:cubicBezTo>
                <a:cubicBezTo>
                  <a:pt x="139" y="88"/>
                  <a:pt x="139" y="88"/>
                  <a:pt x="138" y="88"/>
                </a:cubicBezTo>
                <a:cubicBezTo>
                  <a:pt x="137" y="88"/>
                  <a:pt x="136" y="87"/>
                  <a:pt x="136" y="85"/>
                </a:cubicBezTo>
                <a:cubicBezTo>
                  <a:pt x="136" y="83"/>
                  <a:pt x="136" y="82"/>
                  <a:pt x="136" y="80"/>
                </a:cubicBezTo>
                <a:cubicBezTo>
                  <a:pt x="136" y="78"/>
                  <a:pt x="137" y="77"/>
                  <a:pt x="139" y="77"/>
                </a:cubicBezTo>
                <a:cubicBezTo>
                  <a:pt x="140" y="77"/>
                  <a:pt x="142" y="78"/>
                  <a:pt x="142" y="80"/>
                </a:cubicBezTo>
                <a:close/>
                <a:moveTo>
                  <a:pt x="35" y="83"/>
                </a:moveTo>
                <a:cubicBezTo>
                  <a:pt x="33" y="83"/>
                  <a:pt x="32" y="82"/>
                  <a:pt x="32" y="80"/>
                </a:cubicBezTo>
                <a:cubicBezTo>
                  <a:pt x="32" y="80"/>
                  <a:pt x="32" y="80"/>
                  <a:pt x="32" y="80"/>
                </a:cubicBezTo>
                <a:cubicBezTo>
                  <a:pt x="32" y="78"/>
                  <a:pt x="32" y="76"/>
                  <a:pt x="32" y="74"/>
                </a:cubicBezTo>
                <a:cubicBezTo>
                  <a:pt x="33" y="73"/>
                  <a:pt x="34" y="72"/>
                  <a:pt x="35" y="72"/>
                </a:cubicBezTo>
                <a:cubicBezTo>
                  <a:pt x="37" y="72"/>
                  <a:pt x="38" y="73"/>
                  <a:pt x="38" y="75"/>
                </a:cubicBezTo>
                <a:cubicBezTo>
                  <a:pt x="38" y="77"/>
                  <a:pt x="38" y="78"/>
                  <a:pt x="38" y="80"/>
                </a:cubicBezTo>
                <a:cubicBezTo>
                  <a:pt x="38" y="82"/>
                  <a:pt x="36" y="83"/>
                  <a:pt x="35" y="83"/>
                </a:cubicBezTo>
                <a:close/>
                <a:moveTo>
                  <a:pt x="41" y="101"/>
                </a:moveTo>
                <a:cubicBezTo>
                  <a:pt x="42" y="102"/>
                  <a:pt x="41" y="104"/>
                  <a:pt x="39" y="104"/>
                </a:cubicBezTo>
                <a:cubicBezTo>
                  <a:pt x="39" y="104"/>
                  <a:pt x="39" y="104"/>
                  <a:pt x="38" y="104"/>
                </a:cubicBezTo>
                <a:cubicBezTo>
                  <a:pt x="37" y="104"/>
                  <a:pt x="36" y="104"/>
                  <a:pt x="36" y="102"/>
                </a:cubicBezTo>
                <a:cubicBezTo>
                  <a:pt x="35" y="101"/>
                  <a:pt x="35" y="99"/>
                  <a:pt x="34" y="97"/>
                </a:cubicBezTo>
                <a:cubicBezTo>
                  <a:pt x="34" y="95"/>
                  <a:pt x="35" y="94"/>
                  <a:pt x="36" y="94"/>
                </a:cubicBezTo>
                <a:cubicBezTo>
                  <a:pt x="38" y="93"/>
                  <a:pt x="39" y="94"/>
                  <a:pt x="40" y="96"/>
                </a:cubicBezTo>
                <a:cubicBezTo>
                  <a:pt x="40" y="97"/>
                  <a:pt x="41" y="99"/>
                  <a:pt x="41" y="101"/>
                </a:cubicBezTo>
                <a:close/>
                <a:moveTo>
                  <a:pt x="63" y="27"/>
                </a:moveTo>
                <a:cubicBezTo>
                  <a:pt x="63" y="26"/>
                  <a:pt x="63" y="24"/>
                  <a:pt x="64" y="23"/>
                </a:cubicBezTo>
                <a:cubicBezTo>
                  <a:pt x="66" y="22"/>
                  <a:pt x="68" y="22"/>
                  <a:pt x="70" y="21"/>
                </a:cubicBezTo>
                <a:cubicBezTo>
                  <a:pt x="71" y="20"/>
                  <a:pt x="73" y="21"/>
                  <a:pt x="73" y="23"/>
                </a:cubicBezTo>
                <a:cubicBezTo>
                  <a:pt x="74" y="24"/>
                  <a:pt x="73" y="26"/>
                  <a:pt x="72" y="26"/>
                </a:cubicBezTo>
                <a:cubicBezTo>
                  <a:pt x="70" y="27"/>
                  <a:pt x="69" y="27"/>
                  <a:pt x="67" y="28"/>
                </a:cubicBezTo>
                <a:cubicBezTo>
                  <a:pt x="67" y="28"/>
                  <a:pt x="66" y="29"/>
                  <a:pt x="66" y="29"/>
                </a:cubicBezTo>
                <a:cubicBezTo>
                  <a:pt x="65" y="29"/>
                  <a:pt x="64" y="28"/>
                  <a:pt x="63" y="27"/>
                </a:cubicBezTo>
                <a:close/>
                <a:moveTo>
                  <a:pt x="43" y="55"/>
                </a:moveTo>
                <a:cubicBezTo>
                  <a:pt x="42" y="56"/>
                  <a:pt x="42" y="58"/>
                  <a:pt x="41" y="59"/>
                </a:cubicBezTo>
                <a:cubicBezTo>
                  <a:pt x="41" y="61"/>
                  <a:pt x="40" y="61"/>
                  <a:pt x="38" y="61"/>
                </a:cubicBezTo>
                <a:cubicBezTo>
                  <a:pt x="38" y="61"/>
                  <a:pt x="38" y="61"/>
                  <a:pt x="38" y="61"/>
                </a:cubicBezTo>
                <a:cubicBezTo>
                  <a:pt x="36" y="61"/>
                  <a:pt x="35" y="59"/>
                  <a:pt x="36" y="58"/>
                </a:cubicBezTo>
                <a:cubicBezTo>
                  <a:pt x="36" y="56"/>
                  <a:pt x="37" y="54"/>
                  <a:pt x="38" y="52"/>
                </a:cubicBezTo>
                <a:cubicBezTo>
                  <a:pt x="38" y="51"/>
                  <a:pt x="40" y="50"/>
                  <a:pt x="42" y="51"/>
                </a:cubicBezTo>
                <a:cubicBezTo>
                  <a:pt x="43" y="52"/>
                  <a:pt x="44" y="53"/>
                  <a:pt x="43" y="55"/>
                </a:cubicBezTo>
                <a:close/>
                <a:moveTo>
                  <a:pt x="68" y="136"/>
                </a:moveTo>
                <a:cubicBezTo>
                  <a:pt x="68" y="137"/>
                  <a:pt x="67" y="137"/>
                  <a:pt x="66" y="137"/>
                </a:cubicBezTo>
                <a:cubicBezTo>
                  <a:pt x="65" y="137"/>
                  <a:pt x="65" y="137"/>
                  <a:pt x="65" y="137"/>
                </a:cubicBezTo>
                <a:cubicBezTo>
                  <a:pt x="63" y="136"/>
                  <a:pt x="61" y="135"/>
                  <a:pt x="60" y="134"/>
                </a:cubicBezTo>
                <a:cubicBezTo>
                  <a:pt x="58" y="133"/>
                  <a:pt x="58" y="131"/>
                  <a:pt x="59" y="130"/>
                </a:cubicBezTo>
                <a:cubicBezTo>
                  <a:pt x="60" y="129"/>
                  <a:pt x="61" y="128"/>
                  <a:pt x="63" y="129"/>
                </a:cubicBezTo>
                <a:cubicBezTo>
                  <a:pt x="64" y="130"/>
                  <a:pt x="66" y="131"/>
                  <a:pt x="67" y="132"/>
                </a:cubicBezTo>
                <a:cubicBezTo>
                  <a:pt x="68" y="133"/>
                  <a:pt x="69" y="134"/>
                  <a:pt x="68" y="136"/>
                </a:cubicBezTo>
                <a:close/>
                <a:moveTo>
                  <a:pt x="51" y="119"/>
                </a:moveTo>
                <a:cubicBezTo>
                  <a:pt x="52" y="120"/>
                  <a:pt x="52" y="122"/>
                  <a:pt x="51" y="123"/>
                </a:cubicBezTo>
                <a:cubicBezTo>
                  <a:pt x="50" y="123"/>
                  <a:pt x="50" y="123"/>
                  <a:pt x="49" y="123"/>
                </a:cubicBezTo>
                <a:cubicBezTo>
                  <a:pt x="48" y="123"/>
                  <a:pt x="47" y="123"/>
                  <a:pt x="47" y="122"/>
                </a:cubicBezTo>
                <a:cubicBezTo>
                  <a:pt x="46" y="121"/>
                  <a:pt x="45" y="119"/>
                  <a:pt x="43" y="118"/>
                </a:cubicBezTo>
                <a:cubicBezTo>
                  <a:pt x="43" y="116"/>
                  <a:pt x="43" y="115"/>
                  <a:pt x="44" y="114"/>
                </a:cubicBezTo>
                <a:cubicBezTo>
                  <a:pt x="45" y="113"/>
                  <a:pt x="47" y="113"/>
                  <a:pt x="48" y="115"/>
                </a:cubicBezTo>
                <a:cubicBezTo>
                  <a:pt x="49" y="116"/>
                  <a:pt x="50" y="118"/>
                  <a:pt x="51" y="119"/>
                </a:cubicBezTo>
                <a:close/>
                <a:moveTo>
                  <a:pt x="55" y="33"/>
                </a:moveTo>
                <a:cubicBezTo>
                  <a:pt x="56" y="35"/>
                  <a:pt x="56" y="36"/>
                  <a:pt x="55" y="37"/>
                </a:cubicBezTo>
                <a:cubicBezTo>
                  <a:pt x="53" y="39"/>
                  <a:pt x="52" y="40"/>
                  <a:pt x="51" y="41"/>
                </a:cubicBezTo>
                <a:cubicBezTo>
                  <a:pt x="51" y="42"/>
                  <a:pt x="50" y="42"/>
                  <a:pt x="49" y="42"/>
                </a:cubicBezTo>
                <a:cubicBezTo>
                  <a:pt x="48" y="42"/>
                  <a:pt x="48" y="42"/>
                  <a:pt x="47" y="42"/>
                </a:cubicBezTo>
                <a:cubicBezTo>
                  <a:pt x="46" y="41"/>
                  <a:pt x="46" y="39"/>
                  <a:pt x="47" y="38"/>
                </a:cubicBezTo>
                <a:cubicBezTo>
                  <a:pt x="48" y="36"/>
                  <a:pt x="49" y="35"/>
                  <a:pt x="51" y="33"/>
                </a:cubicBezTo>
                <a:cubicBezTo>
                  <a:pt x="52" y="32"/>
                  <a:pt x="53" y="32"/>
                  <a:pt x="55" y="33"/>
                </a:cubicBezTo>
                <a:close/>
                <a:moveTo>
                  <a:pt x="106" y="75"/>
                </a:moveTo>
                <a:cubicBezTo>
                  <a:pt x="110" y="72"/>
                  <a:pt x="112" y="67"/>
                  <a:pt x="112" y="61"/>
                </a:cubicBezTo>
                <a:cubicBezTo>
                  <a:pt x="112" y="56"/>
                  <a:pt x="111" y="52"/>
                  <a:pt x="107" y="49"/>
                </a:cubicBezTo>
                <a:cubicBezTo>
                  <a:pt x="104" y="46"/>
                  <a:pt x="100" y="44"/>
                  <a:pt x="95" y="44"/>
                </a:cubicBezTo>
                <a:cubicBezTo>
                  <a:pt x="67" y="44"/>
                  <a:pt x="67" y="44"/>
                  <a:pt x="67" y="44"/>
                </a:cubicBezTo>
                <a:cubicBezTo>
                  <a:pt x="65" y="44"/>
                  <a:pt x="64" y="45"/>
                  <a:pt x="64" y="47"/>
                </a:cubicBezTo>
                <a:cubicBezTo>
                  <a:pt x="64" y="48"/>
                  <a:pt x="65" y="50"/>
                  <a:pt x="67" y="50"/>
                </a:cubicBezTo>
                <a:cubicBezTo>
                  <a:pt x="73" y="50"/>
                  <a:pt x="73" y="50"/>
                  <a:pt x="73" y="50"/>
                </a:cubicBezTo>
                <a:cubicBezTo>
                  <a:pt x="73" y="90"/>
                  <a:pt x="73" y="90"/>
                  <a:pt x="73" y="90"/>
                </a:cubicBezTo>
                <a:cubicBezTo>
                  <a:pt x="65" y="90"/>
                  <a:pt x="65" y="90"/>
                  <a:pt x="65" y="90"/>
                </a:cubicBezTo>
                <a:cubicBezTo>
                  <a:pt x="63" y="90"/>
                  <a:pt x="62" y="91"/>
                  <a:pt x="62" y="92"/>
                </a:cubicBezTo>
                <a:cubicBezTo>
                  <a:pt x="62" y="94"/>
                  <a:pt x="63" y="95"/>
                  <a:pt x="65" y="95"/>
                </a:cubicBezTo>
                <a:cubicBezTo>
                  <a:pt x="73" y="95"/>
                  <a:pt x="73" y="95"/>
                  <a:pt x="73" y="95"/>
                </a:cubicBezTo>
                <a:cubicBezTo>
                  <a:pt x="73" y="105"/>
                  <a:pt x="73" y="105"/>
                  <a:pt x="73" y="105"/>
                </a:cubicBezTo>
                <a:cubicBezTo>
                  <a:pt x="67" y="105"/>
                  <a:pt x="67" y="105"/>
                  <a:pt x="67" y="105"/>
                </a:cubicBezTo>
                <a:cubicBezTo>
                  <a:pt x="65" y="105"/>
                  <a:pt x="64" y="106"/>
                  <a:pt x="64" y="108"/>
                </a:cubicBezTo>
                <a:cubicBezTo>
                  <a:pt x="64" y="110"/>
                  <a:pt x="65" y="111"/>
                  <a:pt x="67" y="111"/>
                </a:cubicBezTo>
                <a:cubicBezTo>
                  <a:pt x="98" y="111"/>
                  <a:pt x="98" y="111"/>
                  <a:pt x="98" y="111"/>
                </a:cubicBezTo>
                <a:cubicBezTo>
                  <a:pt x="104" y="111"/>
                  <a:pt x="109" y="109"/>
                  <a:pt x="112" y="106"/>
                </a:cubicBezTo>
                <a:cubicBezTo>
                  <a:pt x="115" y="102"/>
                  <a:pt x="117" y="98"/>
                  <a:pt x="117" y="93"/>
                </a:cubicBezTo>
                <a:cubicBezTo>
                  <a:pt x="117" y="83"/>
                  <a:pt x="113" y="77"/>
                  <a:pt x="106" y="75"/>
                </a:cubicBezTo>
                <a:close/>
                <a:moveTo>
                  <a:pt x="79" y="50"/>
                </a:moveTo>
                <a:cubicBezTo>
                  <a:pt x="95" y="50"/>
                  <a:pt x="95" y="50"/>
                  <a:pt x="95" y="50"/>
                </a:cubicBezTo>
                <a:cubicBezTo>
                  <a:pt x="98" y="50"/>
                  <a:pt x="101" y="51"/>
                  <a:pt x="104" y="53"/>
                </a:cubicBezTo>
                <a:cubicBezTo>
                  <a:pt x="106" y="55"/>
                  <a:pt x="107" y="58"/>
                  <a:pt x="107" y="61"/>
                </a:cubicBezTo>
                <a:cubicBezTo>
                  <a:pt x="107" y="65"/>
                  <a:pt x="106" y="67"/>
                  <a:pt x="104" y="70"/>
                </a:cubicBezTo>
                <a:cubicBezTo>
                  <a:pt x="101" y="72"/>
                  <a:pt x="99" y="73"/>
                  <a:pt x="95" y="73"/>
                </a:cubicBezTo>
                <a:cubicBezTo>
                  <a:pt x="79" y="73"/>
                  <a:pt x="79" y="73"/>
                  <a:pt x="79" y="73"/>
                </a:cubicBezTo>
                <a:cubicBezTo>
                  <a:pt x="79" y="50"/>
                  <a:pt x="79" y="50"/>
                  <a:pt x="79" y="50"/>
                </a:cubicBezTo>
                <a:cubicBezTo>
                  <a:pt x="79" y="50"/>
                  <a:pt x="79" y="50"/>
                  <a:pt x="79" y="50"/>
                </a:cubicBezTo>
                <a:close/>
                <a:moveTo>
                  <a:pt x="108" y="102"/>
                </a:moveTo>
                <a:cubicBezTo>
                  <a:pt x="106" y="104"/>
                  <a:pt x="102" y="105"/>
                  <a:pt x="98" y="105"/>
                </a:cubicBezTo>
                <a:cubicBezTo>
                  <a:pt x="79" y="105"/>
                  <a:pt x="79" y="105"/>
                  <a:pt x="79" y="105"/>
                </a:cubicBezTo>
                <a:cubicBezTo>
                  <a:pt x="79" y="95"/>
                  <a:pt x="79" y="95"/>
                  <a:pt x="79" y="95"/>
                </a:cubicBezTo>
                <a:cubicBezTo>
                  <a:pt x="90" y="95"/>
                  <a:pt x="90" y="95"/>
                  <a:pt x="90" y="95"/>
                </a:cubicBezTo>
                <a:cubicBezTo>
                  <a:pt x="91" y="95"/>
                  <a:pt x="92" y="94"/>
                  <a:pt x="92" y="92"/>
                </a:cubicBezTo>
                <a:cubicBezTo>
                  <a:pt x="92" y="91"/>
                  <a:pt x="91" y="90"/>
                  <a:pt x="90" y="90"/>
                </a:cubicBezTo>
                <a:cubicBezTo>
                  <a:pt x="79" y="90"/>
                  <a:pt x="79" y="90"/>
                  <a:pt x="79" y="90"/>
                </a:cubicBezTo>
                <a:cubicBezTo>
                  <a:pt x="79" y="79"/>
                  <a:pt x="79" y="79"/>
                  <a:pt x="79" y="79"/>
                </a:cubicBezTo>
                <a:cubicBezTo>
                  <a:pt x="79" y="79"/>
                  <a:pt x="79" y="79"/>
                  <a:pt x="79" y="79"/>
                </a:cubicBezTo>
                <a:cubicBezTo>
                  <a:pt x="98" y="79"/>
                  <a:pt x="98" y="79"/>
                  <a:pt x="98" y="79"/>
                </a:cubicBezTo>
                <a:cubicBezTo>
                  <a:pt x="102" y="79"/>
                  <a:pt x="106" y="80"/>
                  <a:pt x="108" y="82"/>
                </a:cubicBezTo>
                <a:cubicBezTo>
                  <a:pt x="110" y="85"/>
                  <a:pt x="112" y="88"/>
                  <a:pt x="112" y="92"/>
                </a:cubicBezTo>
                <a:cubicBezTo>
                  <a:pt x="112" y="96"/>
                  <a:pt x="110" y="99"/>
                  <a:pt x="108" y="10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Рисунок 2">
            <a:extLst>
              <a:ext uri="{FF2B5EF4-FFF2-40B4-BE49-F238E27FC236}">
                <a16:creationId xmlns:a16="http://schemas.microsoft.com/office/drawing/2014/main" id="{6CDABA15-861A-9E88-3C3B-987632A472B7}"/>
              </a:ext>
            </a:extLst>
          </p:cNvPr>
          <p:cNvPicPr>
            <a:picLocks noChangeAspect="1"/>
          </p:cNvPicPr>
          <p:nvPr/>
        </p:nvPicPr>
        <p:blipFill>
          <a:blip r:embed="rId2"/>
          <a:stretch>
            <a:fillRect/>
          </a:stretch>
        </p:blipFill>
        <p:spPr>
          <a:xfrm>
            <a:off x="1470764" y="4174"/>
            <a:ext cx="1578280" cy="1599157"/>
          </a:xfrm>
          <a:prstGeom prst="rect">
            <a:avLst/>
          </a:prstGeom>
        </p:spPr>
      </p:pic>
    </p:spTree>
    <p:extLst>
      <p:ext uri="{BB962C8B-B14F-4D97-AF65-F5344CB8AC3E}">
        <p14:creationId xmlns:p14="http://schemas.microsoft.com/office/powerpoint/2010/main" val="168460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14499" y="1895049"/>
            <a:ext cx="3557588" cy="1682750"/>
          </a:xfrm>
        </p:spPr>
        <p:txBody>
          <a:bodyPr/>
          <a:lstStyle/>
          <a:p>
            <a:r>
              <a:rPr lang="en-US" dirty="0" err="1"/>
              <a:t>Конкуренты</a:t>
            </a:r>
            <a:br>
              <a:rPr lang="en-US" dirty="0"/>
            </a:br>
            <a:r>
              <a:rPr lang="en-US" dirty="0" err="1">
                <a:solidFill>
                  <a:schemeClr val="accent1"/>
                </a:solidFill>
              </a:rPr>
              <a:t>для</a:t>
            </a:r>
            <a:br>
              <a:rPr lang="en-US" dirty="0"/>
            </a:br>
            <a:r>
              <a:rPr lang="en-US" dirty="0" err="1"/>
              <a:t>анализа</a:t>
            </a:r>
            <a:endParaRPr lang="en-US" dirty="0"/>
          </a:p>
        </p:txBody>
      </p:sp>
      <p:sp>
        <p:nvSpPr>
          <p:cNvPr id="4" name="AutoShape 2"/>
          <p:cNvSpPr>
            <a:spLocks/>
          </p:cNvSpPr>
          <p:nvPr/>
        </p:nvSpPr>
        <p:spPr bwMode="auto">
          <a:xfrm>
            <a:off x="6106630" y="353413"/>
            <a:ext cx="1080000" cy="1080000"/>
          </a:xfrm>
          <a:prstGeom prst="ellipse">
            <a:avLst/>
          </a:prstGeom>
          <a:gradFill>
            <a:gsLst>
              <a:gs pos="0">
                <a:schemeClr val="accent1"/>
              </a:gs>
              <a:gs pos="100000">
                <a:schemeClr val="accent2"/>
              </a:gs>
            </a:gsLst>
            <a:lin ang="2700000" scaled="0"/>
          </a:gradFill>
          <a:ln>
            <a:noFill/>
          </a:ln>
        </p:spPr>
        <p:txBody>
          <a:bodyPr lIns="0" tIns="0" rIns="0" bIns="0" anchor="ctr"/>
          <a:lstStyle/>
          <a:p>
            <a:pPr algn="ctr"/>
            <a:r>
              <a:rPr lang="en-US">
                <a:solidFill>
                  <a:srgbClr val="FFFFFF"/>
                </a:solidFill>
                <a:latin typeface="+mj-lt"/>
                <a:ea typeface="Titillium" charset="0"/>
                <a:cs typeface="Titillium" charset="0"/>
              </a:rPr>
              <a:t>01</a:t>
            </a:r>
          </a:p>
        </p:txBody>
      </p:sp>
      <p:sp>
        <p:nvSpPr>
          <p:cNvPr id="8" name="AutoShape 2"/>
          <p:cNvSpPr>
            <a:spLocks/>
          </p:cNvSpPr>
          <p:nvPr/>
        </p:nvSpPr>
        <p:spPr bwMode="auto">
          <a:xfrm>
            <a:off x="6106630" y="1741894"/>
            <a:ext cx="1080000" cy="1080000"/>
          </a:xfrm>
          <a:prstGeom prst="ellipse">
            <a:avLst/>
          </a:prstGeom>
          <a:noFill/>
          <a:ln>
            <a:solidFill>
              <a:schemeClr val="accent1"/>
            </a:solidFill>
          </a:ln>
        </p:spPr>
        <p:txBody>
          <a:bodyPr lIns="0" tIns="0" rIns="0" bIns="0" anchor="ctr"/>
          <a:lstStyle/>
          <a:p>
            <a:pPr algn="ctr"/>
            <a:r>
              <a:rPr lang="en-US">
                <a:solidFill>
                  <a:srgbClr val="FFFFFF"/>
                </a:solidFill>
                <a:latin typeface="+mj-lt"/>
                <a:ea typeface="Titillium" charset="0"/>
                <a:cs typeface="Titillium" charset="0"/>
              </a:rPr>
              <a:t>02</a:t>
            </a:r>
          </a:p>
        </p:txBody>
      </p:sp>
      <p:sp>
        <p:nvSpPr>
          <p:cNvPr id="12" name="AutoShape 2"/>
          <p:cNvSpPr>
            <a:spLocks/>
          </p:cNvSpPr>
          <p:nvPr/>
        </p:nvSpPr>
        <p:spPr bwMode="auto">
          <a:xfrm>
            <a:off x="6106630" y="3130375"/>
            <a:ext cx="1080000" cy="1080000"/>
          </a:xfrm>
          <a:prstGeom prst="ellipse">
            <a:avLst/>
          </a:prstGeom>
          <a:noFill/>
          <a:ln>
            <a:solidFill>
              <a:schemeClr val="accent1"/>
            </a:solidFill>
          </a:ln>
        </p:spPr>
        <p:txBody>
          <a:bodyPr lIns="0" tIns="0" rIns="0" bIns="0" anchor="ctr"/>
          <a:lstStyle/>
          <a:p>
            <a:pPr algn="ctr"/>
            <a:r>
              <a:rPr lang="en-US">
                <a:solidFill>
                  <a:srgbClr val="FFFFFF"/>
                </a:solidFill>
                <a:latin typeface="+mj-lt"/>
                <a:ea typeface="Titillium" charset="0"/>
                <a:cs typeface="Titillium" charset="0"/>
              </a:rPr>
              <a:t>03</a:t>
            </a:r>
          </a:p>
        </p:txBody>
      </p:sp>
      <p:sp>
        <p:nvSpPr>
          <p:cNvPr id="15" name="TextBox 14"/>
          <p:cNvSpPr txBox="1"/>
          <p:nvPr/>
        </p:nvSpPr>
        <p:spPr>
          <a:xfrm>
            <a:off x="7465373" y="365322"/>
            <a:ext cx="1134285" cy="369332"/>
          </a:xfrm>
          <a:prstGeom prst="rect">
            <a:avLst/>
          </a:prstGeom>
          <a:noFill/>
        </p:spPr>
        <p:txBody>
          <a:bodyPr wrap="none" lIns="0" rIns="0" rtlCol="0">
            <a:spAutoFit/>
          </a:bodyPr>
          <a:lstStyle/>
          <a:p>
            <a:r>
              <a:rPr lang="ru-RU" b="1">
                <a:latin typeface="Open Sans" charset="0"/>
                <a:ea typeface="Open Sans" charset="0"/>
                <a:cs typeface="Open Sans" charset="0"/>
              </a:rPr>
              <a:t>60CEK.org</a:t>
            </a:r>
          </a:p>
        </p:txBody>
      </p:sp>
      <p:sp>
        <p:nvSpPr>
          <p:cNvPr id="16" name="TextBox 15"/>
          <p:cNvSpPr txBox="1"/>
          <p:nvPr/>
        </p:nvSpPr>
        <p:spPr>
          <a:xfrm>
            <a:off x="7465372" y="770214"/>
            <a:ext cx="3294775" cy="675570"/>
          </a:xfrm>
          <a:prstGeom prst="rect">
            <a:avLst/>
          </a:prstGeom>
          <a:noFill/>
        </p:spPr>
        <p:txBody>
          <a:bodyPr wrap="square" lIns="0" tIns="45720" rIns="0" bIns="45720" rtlCol="0" anchor="t">
            <a:spAutoFit/>
          </a:bodyPr>
          <a:lstStyle/>
          <a:p>
            <a:pPr>
              <a:lnSpc>
                <a:spcPct val="130000"/>
              </a:lnSpc>
            </a:pPr>
            <a:r>
              <a:rPr lang="ru-RU" sz="1000">
                <a:solidFill>
                  <a:schemeClr val="tx1">
                    <a:alpha val="70000"/>
                  </a:schemeClr>
                </a:solidFill>
              </a:rPr>
              <a:t>Возможность обмена криптовалют на наличные, более 20 направлений для обмена, партнерская программа с 30% от прибыли обменника</a:t>
            </a:r>
          </a:p>
        </p:txBody>
      </p:sp>
      <p:sp>
        <p:nvSpPr>
          <p:cNvPr id="17" name="TextBox 16"/>
          <p:cNvSpPr txBox="1"/>
          <p:nvPr/>
        </p:nvSpPr>
        <p:spPr>
          <a:xfrm>
            <a:off x="7465373" y="1763160"/>
            <a:ext cx="1429879" cy="369332"/>
          </a:xfrm>
          <a:prstGeom prst="rect">
            <a:avLst/>
          </a:prstGeom>
          <a:noFill/>
        </p:spPr>
        <p:txBody>
          <a:bodyPr wrap="none" lIns="0" rIns="0" rtlCol="0">
            <a:spAutoFit/>
          </a:bodyPr>
          <a:lstStyle/>
          <a:p>
            <a:r>
              <a:rPr lang="en-US" b="1">
                <a:latin typeface="Open Sans" charset="0"/>
                <a:ea typeface="Open Sans" charset="0"/>
                <a:cs typeface="Open Sans" charset="0"/>
              </a:rPr>
              <a:t>Nice Change</a:t>
            </a:r>
            <a:endParaRPr lang="ru-RU" b="1">
              <a:latin typeface="Open Sans" charset="0"/>
              <a:ea typeface="Open Sans" charset="0"/>
              <a:cs typeface="Open Sans" charset="0"/>
            </a:endParaRPr>
          </a:p>
        </p:txBody>
      </p:sp>
      <p:sp>
        <p:nvSpPr>
          <p:cNvPr id="18" name="TextBox 17"/>
          <p:cNvSpPr txBox="1"/>
          <p:nvPr/>
        </p:nvSpPr>
        <p:spPr>
          <a:xfrm>
            <a:off x="7465372" y="2168052"/>
            <a:ext cx="3294775" cy="675570"/>
          </a:xfrm>
          <a:prstGeom prst="rect">
            <a:avLst/>
          </a:prstGeom>
          <a:noFill/>
        </p:spPr>
        <p:txBody>
          <a:bodyPr wrap="square" lIns="0" rIns="0" rtlCol="0">
            <a:spAutoFit/>
          </a:bodyPr>
          <a:lstStyle/>
          <a:p>
            <a:pPr>
              <a:lnSpc>
                <a:spcPct val="130000"/>
              </a:lnSpc>
            </a:pPr>
            <a:r>
              <a:rPr lang="ru-RU" sz="1000">
                <a:solidFill>
                  <a:schemeClr val="tx1">
                    <a:alpha val="70000"/>
                  </a:schemeClr>
                </a:solidFill>
              </a:rPr>
              <a:t>Поддерживаемые криптовалюты: ТОП-100 по рыночной капитализации, включая </a:t>
            </a:r>
            <a:r>
              <a:rPr lang="ru-RU" sz="1000" err="1">
                <a:solidFill>
                  <a:schemeClr val="tx1">
                    <a:alpha val="70000"/>
                  </a:schemeClr>
                </a:solidFill>
              </a:rPr>
              <a:t>Bitcoin</a:t>
            </a:r>
            <a:r>
              <a:rPr lang="ru-RU" sz="1000">
                <a:solidFill>
                  <a:schemeClr val="tx1">
                    <a:alpha val="70000"/>
                  </a:schemeClr>
                </a:solidFill>
              </a:rPr>
              <a:t>, </a:t>
            </a:r>
            <a:r>
              <a:rPr lang="ru-RU" sz="1000" err="1">
                <a:solidFill>
                  <a:schemeClr val="tx1">
                    <a:alpha val="70000"/>
                  </a:schemeClr>
                </a:solidFill>
              </a:rPr>
              <a:t>Ethereum</a:t>
            </a:r>
            <a:r>
              <a:rPr lang="ru-RU" sz="1000">
                <a:solidFill>
                  <a:schemeClr val="tx1">
                    <a:alpha val="70000"/>
                  </a:schemeClr>
                </a:solidFill>
              </a:rPr>
              <a:t>, </a:t>
            </a:r>
            <a:r>
              <a:rPr lang="ru-RU" sz="1000" err="1">
                <a:solidFill>
                  <a:schemeClr val="tx1">
                    <a:alpha val="70000"/>
                  </a:schemeClr>
                </a:solidFill>
              </a:rPr>
              <a:t>Ripple</a:t>
            </a:r>
            <a:r>
              <a:rPr lang="ru-RU" sz="1000">
                <a:solidFill>
                  <a:schemeClr val="tx1">
                    <a:alpha val="70000"/>
                  </a:schemeClr>
                </a:solidFill>
              </a:rPr>
              <a:t>, </a:t>
            </a:r>
            <a:r>
              <a:rPr lang="ru-RU" sz="1000" err="1">
                <a:solidFill>
                  <a:schemeClr val="tx1">
                    <a:alpha val="70000"/>
                  </a:schemeClr>
                </a:solidFill>
              </a:rPr>
              <a:t>Litecoin</a:t>
            </a:r>
            <a:r>
              <a:rPr lang="ru-RU" sz="1000">
                <a:solidFill>
                  <a:schemeClr val="tx1">
                    <a:alpha val="70000"/>
                  </a:schemeClr>
                </a:solidFill>
              </a:rPr>
              <a:t> и другие</a:t>
            </a:r>
          </a:p>
        </p:txBody>
      </p:sp>
      <p:sp>
        <p:nvSpPr>
          <p:cNvPr id="19" name="TextBox 18"/>
          <p:cNvSpPr txBox="1"/>
          <p:nvPr/>
        </p:nvSpPr>
        <p:spPr>
          <a:xfrm>
            <a:off x="7465373" y="3172907"/>
            <a:ext cx="1271374" cy="369332"/>
          </a:xfrm>
          <a:prstGeom prst="rect">
            <a:avLst/>
          </a:prstGeom>
          <a:noFill/>
        </p:spPr>
        <p:txBody>
          <a:bodyPr wrap="none" lIns="0" rIns="0" rtlCol="0">
            <a:spAutoFit/>
          </a:bodyPr>
          <a:lstStyle/>
          <a:p>
            <a:r>
              <a:rPr lang="ru-RU" b="1" err="1">
                <a:latin typeface="Open Sans" charset="0"/>
                <a:ea typeface="Open Sans" charset="0"/>
                <a:cs typeface="Open Sans" charset="0"/>
              </a:rPr>
              <a:t>Prostocash</a:t>
            </a:r>
          </a:p>
        </p:txBody>
      </p:sp>
      <p:sp>
        <p:nvSpPr>
          <p:cNvPr id="20" name="TextBox 19"/>
          <p:cNvSpPr txBox="1"/>
          <p:nvPr/>
        </p:nvSpPr>
        <p:spPr>
          <a:xfrm>
            <a:off x="7465372" y="3577799"/>
            <a:ext cx="3294775" cy="675570"/>
          </a:xfrm>
          <a:prstGeom prst="rect">
            <a:avLst/>
          </a:prstGeom>
          <a:noFill/>
        </p:spPr>
        <p:txBody>
          <a:bodyPr wrap="square" lIns="0" tIns="45720" rIns="0" bIns="45720" rtlCol="0" anchor="t">
            <a:spAutoFit/>
          </a:bodyPr>
          <a:lstStyle/>
          <a:p>
            <a:pPr>
              <a:lnSpc>
                <a:spcPct val="130000"/>
              </a:lnSpc>
            </a:pPr>
            <a:r>
              <a:rPr lang="ru-RU" sz="1000">
                <a:solidFill>
                  <a:schemeClr val="tx1">
                    <a:alpha val="70000"/>
                  </a:schemeClr>
                </a:solidFill>
              </a:rPr>
              <a:t>Надежные лимиты на минимальный обмен криптовалют, уведомления о дополнительных комиссиях, если таковые есть</a:t>
            </a:r>
          </a:p>
        </p:txBody>
      </p:sp>
      <p:sp>
        <p:nvSpPr>
          <p:cNvPr id="6" name="TextBox 5">
            <a:extLst>
              <a:ext uri="{FF2B5EF4-FFF2-40B4-BE49-F238E27FC236}">
                <a16:creationId xmlns:a16="http://schemas.microsoft.com/office/drawing/2014/main" id="{C4B49AC2-03EF-1746-6DAA-7BC7B1CE2479}"/>
              </a:ext>
            </a:extLst>
          </p:cNvPr>
          <p:cNvSpPr txBox="1"/>
          <p:nvPr/>
        </p:nvSpPr>
        <p:spPr>
          <a:xfrm>
            <a:off x="1714499" y="3868362"/>
            <a:ext cx="2693011" cy="817916"/>
          </a:xfrm>
          <a:prstGeom prst="rect">
            <a:avLst/>
          </a:prstGeom>
          <a:noFill/>
        </p:spPr>
        <p:txBody>
          <a:bodyPr wrap="square" lIns="0" tIns="45720" rIns="0" bIns="45720" rtlCol="0" anchor="t">
            <a:spAutoFit/>
          </a:bodyPr>
          <a:lstStyle/>
          <a:p>
            <a:pPr>
              <a:lnSpc>
                <a:spcPct val="120000"/>
              </a:lnSpc>
            </a:pPr>
            <a:r>
              <a:rPr lang="ru-RU" sz="1000">
                <a:solidFill>
                  <a:schemeClr val="tx1">
                    <a:alpha val="70000"/>
                  </a:schemeClr>
                </a:solidFill>
              </a:rPr>
              <a:t>В целом, рынок криптовалют продолжает развиваться, и важно следить за новыми тенденциями, чтобы оставаться конкурентоспособным</a:t>
            </a:r>
            <a:endParaRPr lang="en-US" sz="1000">
              <a:solidFill>
                <a:schemeClr val="tx1">
                  <a:alpha val="70000"/>
                </a:schemeClr>
              </a:solidFill>
            </a:endParaRPr>
          </a:p>
        </p:txBody>
      </p:sp>
      <p:sp>
        <p:nvSpPr>
          <p:cNvPr id="9" name="AutoShape 2">
            <a:extLst>
              <a:ext uri="{FF2B5EF4-FFF2-40B4-BE49-F238E27FC236}">
                <a16:creationId xmlns:a16="http://schemas.microsoft.com/office/drawing/2014/main" id="{2CF73988-28DE-349B-3499-10BB47E60A31}"/>
              </a:ext>
            </a:extLst>
          </p:cNvPr>
          <p:cNvSpPr>
            <a:spLocks/>
          </p:cNvSpPr>
          <p:nvPr/>
        </p:nvSpPr>
        <p:spPr bwMode="auto">
          <a:xfrm>
            <a:off x="6106629" y="4518316"/>
            <a:ext cx="1080000" cy="1080000"/>
          </a:xfrm>
          <a:prstGeom prst="ellipse">
            <a:avLst/>
          </a:prstGeom>
          <a:gradFill>
            <a:gsLst>
              <a:gs pos="0">
                <a:schemeClr val="accent1"/>
              </a:gs>
              <a:gs pos="100000">
                <a:schemeClr val="accent2"/>
              </a:gs>
            </a:gsLst>
            <a:lin ang="2700000" scaled="0"/>
          </a:gradFill>
          <a:ln>
            <a:noFill/>
          </a:ln>
        </p:spPr>
        <p:txBody>
          <a:bodyPr lIns="0" tIns="0" rIns="0" bIns="0" anchor="ctr"/>
          <a:lstStyle/>
          <a:p>
            <a:pPr algn="ctr"/>
            <a:r>
              <a:rPr lang="en-US">
                <a:solidFill>
                  <a:srgbClr val="FFFFFF"/>
                </a:solidFill>
                <a:latin typeface="+mj-lt"/>
                <a:ea typeface="Titillium" charset="0"/>
                <a:cs typeface="Titillium" charset="0"/>
              </a:rPr>
              <a:t>04</a:t>
            </a:r>
          </a:p>
        </p:txBody>
      </p:sp>
      <p:sp>
        <p:nvSpPr>
          <p:cNvPr id="10" name="TextBox 9">
            <a:extLst>
              <a:ext uri="{FF2B5EF4-FFF2-40B4-BE49-F238E27FC236}">
                <a16:creationId xmlns:a16="http://schemas.microsoft.com/office/drawing/2014/main" id="{B2B1684D-EDC2-8698-3977-080D70653E28}"/>
              </a:ext>
            </a:extLst>
          </p:cNvPr>
          <p:cNvSpPr txBox="1"/>
          <p:nvPr/>
        </p:nvSpPr>
        <p:spPr>
          <a:xfrm>
            <a:off x="7465372" y="4477701"/>
            <a:ext cx="660437" cy="276999"/>
          </a:xfrm>
          <a:prstGeom prst="rect">
            <a:avLst/>
          </a:prstGeom>
          <a:noFill/>
        </p:spPr>
        <p:txBody>
          <a:bodyPr wrap="none" lIns="0" rIns="0" rtlCol="0">
            <a:spAutoFit/>
          </a:bodyPr>
          <a:lstStyle/>
          <a:p>
            <a:r>
              <a:rPr lang="ru-RU" b="1" err="1">
                <a:latin typeface="Open Sans" charset="0"/>
                <a:ea typeface="Open Sans" charset="0"/>
                <a:cs typeface="Open Sans" charset="0"/>
              </a:rPr>
              <a:t>Baksman</a:t>
            </a:r>
          </a:p>
        </p:txBody>
      </p:sp>
      <p:sp>
        <p:nvSpPr>
          <p:cNvPr id="11" name="TextBox 10">
            <a:extLst>
              <a:ext uri="{FF2B5EF4-FFF2-40B4-BE49-F238E27FC236}">
                <a16:creationId xmlns:a16="http://schemas.microsoft.com/office/drawing/2014/main" id="{B43E20C5-1A40-9BD6-BC04-CC8F9D771C73}"/>
              </a:ext>
            </a:extLst>
          </p:cNvPr>
          <p:cNvSpPr txBox="1"/>
          <p:nvPr/>
        </p:nvSpPr>
        <p:spPr>
          <a:xfrm>
            <a:off x="7465372" y="4882592"/>
            <a:ext cx="3294775" cy="1032334"/>
          </a:xfrm>
          <a:prstGeom prst="rect">
            <a:avLst/>
          </a:prstGeom>
          <a:noFill/>
        </p:spPr>
        <p:txBody>
          <a:bodyPr wrap="square" lIns="0" rIns="0" rtlCol="0">
            <a:spAutoFit/>
          </a:bodyPr>
          <a:lstStyle/>
          <a:p>
            <a:pPr>
              <a:lnSpc>
                <a:spcPct val="130000"/>
              </a:lnSpc>
            </a:pPr>
            <a:r>
              <a:rPr lang="ru-RU" sz="1000">
                <a:solidFill>
                  <a:schemeClr val="tx1">
                    <a:alpha val="70000"/>
                  </a:schemeClr>
                </a:solidFill>
              </a:rPr>
              <a:t>Этот прогрессивный обменный пункт поддерживает огромное количество направлений. Он также предоставляет возможность обмена на банковские карты</a:t>
            </a:r>
          </a:p>
        </p:txBody>
      </p:sp>
      <p:pic>
        <p:nvPicPr>
          <p:cNvPr id="3" name="Рисунок 2">
            <a:extLst>
              <a:ext uri="{FF2B5EF4-FFF2-40B4-BE49-F238E27FC236}">
                <a16:creationId xmlns:a16="http://schemas.microsoft.com/office/drawing/2014/main" id="{F05151A4-2A7F-5D0C-05BB-B29CC8AF007C}"/>
              </a:ext>
            </a:extLst>
          </p:cNvPr>
          <p:cNvPicPr>
            <a:picLocks noChangeAspect="1"/>
          </p:cNvPicPr>
          <p:nvPr/>
        </p:nvPicPr>
        <p:blipFill>
          <a:blip r:embed="rId2"/>
          <a:stretch>
            <a:fillRect/>
          </a:stretch>
        </p:blipFill>
        <p:spPr>
          <a:xfrm>
            <a:off x="1303075" y="255081"/>
            <a:ext cx="1349405" cy="1349405"/>
          </a:xfrm>
          <a:prstGeom prst="rect">
            <a:avLst/>
          </a:prstGeom>
        </p:spPr>
      </p:pic>
    </p:spTree>
    <p:extLst>
      <p:ext uri="{BB962C8B-B14F-4D97-AF65-F5344CB8AC3E}">
        <p14:creationId xmlns:p14="http://schemas.microsoft.com/office/powerpoint/2010/main" val="22426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a:xfrm>
            <a:off x="942064" y="2273711"/>
            <a:ext cx="3755197" cy="1953589"/>
          </a:xfrm>
          <a:ln>
            <a:solidFill>
              <a:srgbClr val="2574FB"/>
            </a:solidFill>
          </a:ln>
        </p:spPr>
        <p:txBody>
          <a:bodyPr/>
          <a:lstStyle/>
          <a:p>
            <a:r>
              <a:rPr lang="en-US" dirty="0" err="1">
                <a:solidFill>
                  <a:schemeClr val="accent1"/>
                </a:solidFill>
              </a:rPr>
              <a:t>Критерии</a:t>
            </a:r>
            <a:br>
              <a:rPr lang="en-US">
                <a:solidFill>
                  <a:schemeClr val="accent1"/>
                </a:solidFill>
              </a:rPr>
            </a:br>
            <a:r>
              <a:rPr lang="en-US" dirty="0" err="1">
                <a:solidFill>
                  <a:schemeClr val="accent1"/>
                </a:solidFill>
              </a:rPr>
              <a:t>сравнения</a:t>
            </a:r>
            <a:r>
              <a:rPr lang="en-US" dirty="0">
                <a:solidFill>
                  <a:schemeClr val="accent1"/>
                </a:solidFill>
              </a:rPr>
              <a:t> </a:t>
            </a:r>
            <a:br>
              <a:rPr lang="en-US">
                <a:solidFill>
                  <a:schemeClr val="accent1"/>
                </a:solidFill>
              </a:rPr>
            </a:br>
            <a:r>
              <a:rPr lang="en-US" dirty="0" err="1">
                <a:solidFill>
                  <a:srgbClr val="FFFFFF"/>
                </a:solidFill>
              </a:rPr>
              <a:t>конкурентов</a:t>
            </a:r>
            <a:endParaRPr lang="en-US" dirty="0">
              <a:solidFill>
                <a:srgbClr val="FFFFFF"/>
              </a:solidFill>
            </a:endParaRPr>
          </a:p>
        </p:txBody>
      </p:sp>
      <p:sp>
        <p:nvSpPr>
          <p:cNvPr id="6" name="Freeform 9"/>
          <p:cNvSpPr>
            <a:spLocks/>
          </p:cNvSpPr>
          <p:nvPr/>
        </p:nvSpPr>
        <p:spPr bwMode="auto">
          <a:xfrm>
            <a:off x="5119786" y="3873499"/>
            <a:ext cx="3265636" cy="1358119"/>
          </a:xfrm>
          <a:custGeom>
            <a:avLst/>
            <a:gdLst>
              <a:gd name="T0" fmla="*/ 0 w 3186"/>
              <a:gd name="T1" fmla="*/ 620 h 1325"/>
              <a:gd name="T2" fmla="*/ 1421 w 3186"/>
              <a:gd name="T3" fmla="*/ 0 h 1325"/>
              <a:gd name="T4" fmla="*/ 3186 w 3186"/>
              <a:gd name="T5" fmla="*/ 580 h 1325"/>
              <a:gd name="T6" fmla="*/ 1769 w 3186"/>
              <a:gd name="T7" fmla="*/ 1325 h 1325"/>
              <a:gd name="T8" fmla="*/ 0 w 3186"/>
              <a:gd name="T9" fmla="*/ 620 h 1325"/>
            </a:gdLst>
            <a:ahLst/>
            <a:cxnLst>
              <a:cxn ang="0">
                <a:pos x="T0" y="T1"/>
              </a:cxn>
              <a:cxn ang="0">
                <a:pos x="T2" y="T3"/>
              </a:cxn>
              <a:cxn ang="0">
                <a:pos x="T4" y="T5"/>
              </a:cxn>
              <a:cxn ang="0">
                <a:pos x="T6" y="T7"/>
              </a:cxn>
              <a:cxn ang="0">
                <a:pos x="T8" y="T9"/>
              </a:cxn>
            </a:cxnLst>
            <a:rect l="0" t="0" r="r" b="b"/>
            <a:pathLst>
              <a:path w="3186" h="1325">
                <a:moveTo>
                  <a:pt x="0" y="620"/>
                </a:moveTo>
                <a:lnTo>
                  <a:pt x="1421" y="0"/>
                </a:lnTo>
                <a:lnTo>
                  <a:pt x="3186" y="580"/>
                </a:lnTo>
                <a:lnTo>
                  <a:pt x="1769" y="1325"/>
                </a:lnTo>
                <a:lnTo>
                  <a:pt x="0" y="620"/>
                </a:lnTo>
                <a:close/>
              </a:path>
            </a:pathLst>
          </a:custGeom>
          <a:pattFill prst="wdUpDiag">
            <a:fgClr>
              <a:schemeClr val="bg1">
                <a:lumMod val="65000"/>
              </a:schemeClr>
            </a:fgClr>
            <a:bgClr>
              <a:schemeClr val="bg1"/>
            </a:bgClr>
          </a:pattFill>
          <a:ln w="25400">
            <a:solidFill>
              <a:schemeClr val="accent4"/>
            </a:solidFil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7" name="Freeform 12"/>
          <p:cNvSpPr>
            <a:spLocks/>
          </p:cNvSpPr>
          <p:nvPr/>
        </p:nvSpPr>
        <p:spPr bwMode="auto">
          <a:xfrm>
            <a:off x="6916284" y="4460501"/>
            <a:ext cx="1875742" cy="1448319"/>
          </a:xfrm>
          <a:custGeom>
            <a:avLst/>
            <a:gdLst>
              <a:gd name="T0" fmla="*/ 1426 w 1830"/>
              <a:gd name="T1" fmla="*/ 0 h 1413"/>
              <a:gd name="T2" fmla="*/ 0 w 1830"/>
              <a:gd name="T3" fmla="*/ 615 h 1413"/>
              <a:gd name="T4" fmla="*/ 37 w 1830"/>
              <a:gd name="T5" fmla="*/ 1413 h 1413"/>
              <a:gd name="T6" fmla="*/ 1830 w 1830"/>
              <a:gd name="T7" fmla="*/ 641 h 1413"/>
              <a:gd name="T8" fmla="*/ 1426 w 1830"/>
              <a:gd name="T9" fmla="*/ 0 h 1413"/>
            </a:gdLst>
            <a:ahLst/>
            <a:cxnLst>
              <a:cxn ang="0">
                <a:pos x="T0" y="T1"/>
              </a:cxn>
              <a:cxn ang="0">
                <a:pos x="T2" y="T3"/>
              </a:cxn>
              <a:cxn ang="0">
                <a:pos x="T4" y="T5"/>
              </a:cxn>
              <a:cxn ang="0">
                <a:pos x="T6" y="T7"/>
              </a:cxn>
              <a:cxn ang="0">
                <a:pos x="T8" y="T9"/>
              </a:cxn>
            </a:cxnLst>
            <a:rect l="0" t="0" r="r" b="b"/>
            <a:pathLst>
              <a:path w="1830" h="1413">
                <a:moveTo>
                  <a:pt x="1426" y="0"/>
                </a:moveTo>
                <a:lnTo>
                  <a:pt x="0" y="615"/>
                </a:lnTo>
                <a:lnTo>
                  <a:pt x="37" y="1413"/>
                </a:lnTo>
                <a:lnTo>
                  <a:pt x="1830" y="641"/>
                </a:lnTo>
                <a:lnTo>
                  <a:pt x="1426" y="0"/>
                </a:lnTo>
                <a:close/>
              </a:path>
            </a:pathLst>
          </a:custGeom>
          <a:solidFill>
            <a:schemeClr val="bg1"/>
          </a:solidFill>
          <a:ln w="25400">
            <a:solidFill>
              <a:schemeClr val="accent4"/>
            </a:solidFill>
            <a:beve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8" name="Freeform 16"/>
          <p:cNvSpPr>
            <a:spLocks/>
          </p:cNvSpPr>
          <p:nvPr/>
        </p:nvSpPr>
        <p:spPr bwMode="auto">
          <a:xfrm>
            <a:off x="4688263" y="4501501"/>
            <a:ext cx="2273440" cy="1407319"/>
          </a:xfrm>
          <a:custGeom>
            <a:avLst/>
            <a:gdLst>
              <a:gd name="T0" fmla="*/ 2181 w 2218"/>
              <a:gd name="T1" fmla="*/ 575 h 1373"/>
              <a:gd name="T2" fmla="*/ 2218 w 2218"/>
              <a:gd name="T3" fmla="*/ 1373 h 1373"/>
              <a:gd name="T4" fmla="*/ 0 w 2218"/>
              <a:gd name="T5" fmla="*/ 651 h 1373"/>
              <a:gd name="T6" fmla="*/ 419 w 2218"/>
              <a:gd name="T7" fmla="*/ 0 h 1373"/>
              <a:gd name="T8" fmla="*/ 2181 w 2218"/>
              <a:gd name="T9" fmla="*/ 575 h 1373"/>
            </a:gdLst>
            <a:ahLst/>
            <a:cxnLst>
              <a:cxn ang="0">
                <a:pos x="T0" y="T1"/>
              </a:cxn>
              <a:cxn ang="0">
                <a:pos x="T2" y="T3"/>
              </a:cxn>
              <a:cxn ang="0">
                <a:pos x="T4" y="T5"/>
              </a:cxn>
              <a:cxn ang="0">
                <a:pos x="T6" y="T7"/>
              </a:cxn>
              <a:cxn ang="0">
                <a:pos x="T8" y="T9"/>
              </a:cxn>
            </a:cxnLst>
            <a:rect l="0" t="0" r="r" b="b"/>
            <a:pathLst>
              <a:path w="2218" h="1373">
                <a:moveTo>
                  <a:pt x="2181" y="575"/>
                </a:moveTo>
                <a:lnTo>
                  <a:pt x="2218" y="1373"/>
                </a:lnTo>
                <a:lnTo>
                  <a:pt x="0" y="651"/>
                </a:lnTo>
                <a:lnTo>
                  <a:pt x="419" y="0"/>
                </a:lnTo>
                <a:lnTo>
                  <a:pt x="2181" y="575"/>
                </a:lnTo>
                <a:close/>
              </a:path>
            </a:pathLst>
          </a:custGeom>
          <a:solidFill>
            <a:schemeClr val="bg1"/>
          </a:solidFill>
          <a:ln w="25400">
            <a:solidFill>
              <a:schemeClr val="accent4"/>
            </a:solidFill>
            <a:bevel/>
          </a:ln>
        </p:spPr>
        <p:txBody>
          <a:bodyPr vert="horz" wrap="square" lIns="91440" tIns="45720" rIns="91440" bIns="45720" numCol="1" anchor="ctr" anchorCtr="0" compatLnSpc="1">
            <a:prstTxWarp prst="textNoShape">
              <a:avLst/>
            </a:prstTxWarp>
          </a:bodyPr>
          <a:lstStyle/>
          <a:p>
            <a:pPr algn="ctr"/>
            <a:endParaRPr lang="en-US" sz="3600">
              <a:solidFill>
                <a:srgbClr val="FFFFFF"/>
              </a:solidFill>
              <a:latin typeface="Source Sans Pro" charset="0"/>
            </a:endParaRPr>
          </a:p>
        </p:txBody>
      </p:sp>
      <p:sp>
        <p:nvSpPr>
          <p:cNvPr id="9" name="Freeform 10"/>
          <p:cNvSpPr>
            <a:spLocks/>
          </p:cNvSpPr>
          <p:nvPr/>
        </p:nvSpPr>
        <p:spPr bwMode="auto">
          <a:xfrm>
            <a:off x="5631259" y="3165971"/>
            <a:ext cx="2251915" cy="797447"/>
          </a:xfrm>
          <a:custGeom>
            <a:avLst/>
            <a:gdLst>
              <a:gd name="T0" fmla="*/ 0 w 2197"/>
              <a:gd name="T1" fmla="*/ 383 h 778"/>
              <a:gd name="T2" fmla="*/ 1005 w 2197"/>
              <a:gd name="T3" fmla="*/ 0 h 778"/>
              <a:gd name="T4" fmla="*/ 2197 w 2197"/>
              <a:gd name="T5" fmla="*/ 355 h 778"/>
              <a:gd name="T6" fmla="*/ 1213 w 2197"/>
              <a:gd name="T7" fmla="*/ 778 h 778"/>
              <a:gd name="T8" fmla="*/ 0 w 2197"/>
              <a:gd name="T9" fmla="*/ 383 h 778"/>
            </a:gdLst>
            <a:ahLst/>
            <a:cxnLst>
              <a:cxn ang="0">
                <a:pos x="T0" y="T1"/>
              </a:cxn>
              <a:cxn ang="0">
                <a:pos x="T2" y="T3"/>
              </a:cxn>
              <a:cxn ang="0">
                <a:pos x="T4" y="T5"/>
              </a:cxn>
              <a:cxn ang="0">
                <a:pos x="T6" y="T7"/>
              </a:cxn>
              <a:cxn ang="0">
                <a:pos x="T8" y="T9"/>
              </a:cxn>
            </a:cxnLst>
            <a:rect l="0" t="0" r="r" b="b"/>
            <a:pathLst>
              <a:path w="2197" h="778">
                <a:moveTo>
                  <a:pt x="0" y="383"/>
                </a:moveTo>
                <a:lnTo>
                  <a:pt x="1005" y="0"/>
                </a:lnTo>
                <a:lnTo>
                  <a:pt x="2197" y="355"/>
                </a:lnTo>
                <a:lnTo>
                  <a:pt x="1213" y="778"/>
                </a:lnTo>
                <a:lnTo>
                  <a:pt x="0" y="383"/>
                </a:lnTo>
                <a:close/>
              </a:path>
            </a:pathLst>
          </a:custGeom>
          <a:pattFill prst="wdUpDiag">
            <a:fgClr>
              <a:schemeClr val="bg1">
                <a:lumMod val="65000"/>
              </a:schemeClr>
            </a:fgClr>
            <a:bgClr>
              <a:schemeClr val="bg1"/>
            </a:bgClr>
          </a:pattFill>
          <a:ln w="25400">
            <a:solidFill>
              <a:schemeClr val="accent3"/>
            </a:solidFil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10" name="Freeform 13"/>
          <p:cNvSpPr>
            <a:spLocks/>
          </p:cNvSpPr>
          <p:nvPr/>
        </p:nvSpPr>
        <p:spPr bwMode="auto">
          <a:xfrm>
            <a:off x="6867084" y="3522350"/>
            <a:ext cx="1420644" cy="1249470"/>
          </a:xfrm>
          <a:custGeom>
            <a:avLst/>
            <a:gdLst>
              <a:gd name="T0" fmla="*/ 984 w 1386"/>
              <a:gd name="T1" fmla="*/ 0 h 1219"/>
              <a:gd name="T2" fmla="*/ 0 w 1386"/>
              <a:gd name="T3" fmla="*/ 423 h 1219"/>
              <a:gd name="T4" fmla="*/ 38 w 1386"/>
              <a:gd name="T5" fmla="*/ 1219 h 1219"/>
              <a:gd name="T6" fmla="*/ 1386 w 1386"/>
              <a:gd name="T7" fmla="*/ 636 h 1219"/>
              <a:gd name="T8" fmla="*/ 984 w 1386"/>
              <a:gd name="T9" fmla="*/ 0 h 1219"/>
            </a:gdLst>
            <a:ahLst/>
            <a:cxnLst>
              <a:cxn ang="0">
                <a:pos x="T0" y="T1"/>
              </a:cxn>
              <a:cxn ang="0">
                <a:pos x="T2" y="T3"/>
              </a:cxn>
              <a:cxn ang="0">
                <a:pos x="T4" y="T5"/>
              </a:cxn>
              <a:cxn ang="0">
                <a:pos x="T6" y="T7"/>
              </a:cxn>
              <a:cxn ang="0">
                <a:pos x="T8" y="T9"/>
              </a:cxn>
            </a:cxnLst>
            <a:rect l="0" t="0" r="r" b="b"/>
            <a:pathLst>
              <a:path w="1386" h="1219">
                <a:moveTo>
                  <a:pt x="984" y="0"/>
                </a:moveTo>
                <a:lnTo>
                  <a:pt x="0" y="423"/>
                </a:lnTo>
                <a:lnTo>
                  <a:pt x="38" y="1219"/>
                </a:lnTo>
                <a:lnTo>
                  <a:pt x="1386" y="636"/>
                </a:lnTo>
                <a:lnTo>
                  <a:pt x="984" y="0"/>
                </a:lnTo>
                <a:close/>
              </a:path>
            </a:pathLst>
          </a:custGeom>
          <a:solidFill>
            <a:schemeClr val="bg1"/>
          </a:solidFill>
          <a:ln w="25400">
            <a:solidFill>
              <a:schemeClr val="accent3"/>
            </a:solidFill>
            <a:beve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11" name="Freeform 17"/>
          <p:cNvSpPr>
            <a:spLocks/>
          </p:cNvSpPr>
          <p:nvPr/>
        </p:nvSpPr>
        <p:spPr bwMode="auto">
          <a:xfrm>
            <a:off x="5206911" y="3551049"/>
            <a:ext cx="1706618" cy="1220770"/>
          </a:xfrm>
          <a:custGeom>
            <a:avLst/>
            <a:gdLst>
              <a:gd name="T0" fmla="*/ 1665 w 1665"/>
              <a:gd name="T1" fmla="*/ 1191 h 1191"/>
              <a:gd name="T2" fmla="*/ 1627 w 1665"/>
              <a:gd name="T3" fmla="*/ 395 h 1191"/>
              <a:gd name="T4" fmla="*/ 414 w 1665"/>
              <a:gd name="T5" fmla="*/ 0 h 1191"/>
              <a:gd name="T6" fmla="*/ 0 w 1665"/>
              <a:gd name="T7" fmla="*/ 646 h 1191"/>
              <a:gd name="T8" fmla="*/ 1665 w 1665"/>
              <a:gd name="T9" fmla="*/ 1191 h 1191"/>
            </a:gdLst>
            <a:ahLst/>
            <a:cxnLst>
              <a:cxn ang="0">
                <a:pos x="T0" y="T1"/>
              </a:cxn>
              <a:cxn ang="0">
                <a:pos x="T2" y="T3"/>
              </a:cxn>
              <a:cxn ang="0">
                <a:pos x="T4" y="T5"/>
              </a:cxn>
              <a:cxn ang="0">
                <a:pos x="T6" y="T7"/>
              </a:cxn>
              <a:cxn ang="0">
                <a:pos x="T8" y="T9"/>
              </a:cxn>
            </a:cxnLst>
            <a:rect l="0" t="0" r="r" b="b"/>
            <a:pathLst>
              <a:path w="1665" h="1191">
                <a:moveTo>
                  <a:pt x="1665" y="1191"/>
                </a:moveTo>
                <a:lnTo>
                  <a:pt x="1627" y="395"/>
                </a:lnTo>
                <a:lnTo>
                  <a:pt x="414" y="0"/>
                </a:lnTo>
                <a:lnTo>
                  <a:pt x="0" y="646"/>
                </a:lnTo>
                <a:lnTo>
                  <a:pt x="1665" y="1191"/>
                </a:lnTo>
                <a:close/>
              </a:path>
            </a:pathLst>
          </a:custGeom>
          <a:solidFill>
            <a:schemeClr val="bg1"/>
          </a:solidFill>
          <a:ln w="25400">
            <a:solidFill>
              <a:schemeClr val="accent3"/>
            </a:solidFill>
            <a:bevel/>
          </a:ln>
        </p:spPr>
        <p:txBody>
          <a:bodyPr vert="horz" wrap="square" lIns="91440" tIns="45720" rIns="91440" bIns="45720" numCol="1" anchor="ctr" anchorCtr="0" compatLnSpc="1">
            <a:prstTxWarp prst="textNoShape">
              <a:avLst/>
            </a:prstTxWarp>
          </a:bodyPr>
          <a:lstStyle/>
          <a:p>
            <a:pPr algn="ctr"/>
            <a:endParaRPr lang="en-US" sz="2800">
              <a:solidFill>
                <a:srgbClr val="FFFFFF"/>
              </a:solidFill>
              <a:latin typeface="Source Sans Pro" charset="0"/>
            </a:endParaRPr>
          </a:p>
        </p:txBody>
      </p:sp>
      <p:sp>
        <p:nvSpPr>
          <p:cNvPr id="12" name="Freeform 11"/>
          <p:cNvSpPr>
            <a:spLocks/>
          </p:cNvSpPr>
          <p:nvPr/>
        </p:nvSpPr>
        <p:spPr bwMode="auto">
          <a:xfrm>
            <a:off x="6157082" y="2403487"/>
            <a:ext cx="1216670" cy="523773"/>
          </a:xfrm>
          <a:custGeom>
            <a:avLst/>
            <a:gdLst>
              <a:gd name="T0" fmla="*/ 0 w 1187"/>
              <a:gd name="T1" fmla="*/ 206 h 511"/>
              <a:gd name="T2" fmla="*/ 513 w 1187"/>
              <a:gd name="T3" fmla="*/ 0 h 511"/>
              <a:gd name="T4" fmla="*/ 1187 w 1187"/>
              <a:gd name="T5" fmla="*/ 194 h 511"/>
              <a:gd name="T6" fmla="*/ 662 w 1187"/>
              <a:gd name="T7" fmla="*/ 511 h 511"/>
              <a:gd name="T8" fmla="*/ 0 w 1187"/>
              <a:gd name="T9" fmla="*/ 206 h 511"/>
            </a:gdLst>
            <a:ahLst/>
            <a:cxnLst>
              <a:cxn ang="0">
                <a:pos x="T0" y="T1"/>
              </a:cxn>
              <a:cxn ang="0">
                <a:pos x="T2" y="T3"/>
              </a:cxn>
              <a:cxn ang="0">
                <a:pos x="T4" y="T5"/>
              </a:cxn>
              <a:cxn ang="0">
                <a:pos x="T6" y="T7"/>
              </a:cxn>
              <a:cxn ang="0">
                <a:pos x="T8" y="T9"/>
              </a:cxn>
            </a:cxnLst>
            <a:rect l="0" t="0" r="r" b="b"/>
            <a:pathLst>
              <a:path w="1187" h="511">
                <a:moveTo>
                  <a:pt x="0" y="206"/>
                </a:moveTo>
                <a:lnTo>
                  <a:pt x="513" y="0"/>
                </a:lnTo>
                <a:lnTo>
                  <a:pt x="1187" y="194"/>
                </a:lnTo>
                <a:lnTo>
                  <a:pt x="662" y="511"/>
                </a:lnTo>
                <a:lnTo>
                  <a:pt x="0" y="206"/>
                </a:lnTo>
                <a:close/>
              </a:path>
            </a:pathLst>
          </a:custGeom>
          <a:pattFill prst="wdUpDiag">
            <a:fgClr>
              <a:schemeClr val="bg1">
                <a:lumMod val="65000"/>
              </a:schemeClr>
            </a:fgClr>
            <a:bgClr>
              <a:schemeClr val="bg1"/>
            </a:bgClr>
          </a:pattFill>
          <a:ln w="25400">
            <a:solidFill>
              <a:schemeClr val="accent2"/>
            </a:solidFil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13" name="Freeform 14"/>
          <p:cNvSpPr>
            <a:spLocks/>
          </p:cNvSpPr>
          <p:nvPr/>
        </p:nvSpPr>
        <p:spPr bwMode="auto">
          <a:xfrm>
            <a:off x="6820959" y="2602336"/>
            <a:ext cx="958371" cy="1057796"/>
          </a:xfrm>
          <a:custGeom>
            <a:avLst/>
            <a:gdLst>
              <a:gd name="T0" fmla="*/ 532 w 935"/>
              <a:gd name="T1" fmla="*/ 0 h 1032"/>
              <a:gd name="T2" fmla="*/ 0 w 935"/>
              <a:gd name="T3" fmla="*/ 230 h 1032"/>
              <a:gd name="T4" fmla="*/ 38 w 935"/>
              <a:gd name="T5" fmla="*/ 1032 h 1032"/>
              <a:gd name="T6" fmla="*/ 935 w 935"/>
              <a:gd name="T7" fmla="*/ 646 h 1032"/>
              <a:gd name="T8" fmla="*/ 532 w 935"/>
              <a:gd name="T9" fmla="*/ 0 h 1032"/>
            </a:gdLst>
            <a:ahLst/>
            <a:cxnLst>
              <a:cxn ang="0">
                <a:pos x="T0" y="T1"/>
              </a:cxn>
              <a:cxn ang="0">
                <a:pos x="T2" y="T3"/>
              </a:cxn>
              <a:cxn ang="0">
                <a:pos x="T4" y="T5"/>
              </a:cxn>
              <a:cxn ang="0">
                <a:pos x="T6" y="T7"/>
              </a:cxn>
              <a:cxn ang="0">
                <a:pos x="T8" y="T9"/>
              </a:cxn>
            </a:cxnLst>
            <a:rect l="0" t="0" r="r" b="b"/>
            <a:pathLst>
              <a:path w="935" h="1032">
                <a:moveTo>
                  <a:pt x="532" y="0"/>
                </a:moveTo>
                <a:lnTo>
                  <a:pt x="0" y="230"/>
                </a:lnTo>
                <a:lnTo>
                  <a:pt x="38" y="1032"/>
                </a:lnTo>
                <a:lnTo>
                  <a:pt x="935" y="646"/>
                </a:lnTo>
                <a:lnTo>
                  <a:pt x="532" y="0"/>
                </a:lnTo>
                <a:close/>
              </a:path>
            </a:pathLst>
          </a:custGeom>
          <a:solidFill>
            <a:schemeClr val="bg1"/>
          </a:solidFill>
          <a:ln w="25400">
            <a:solidFill>
              <a:schemeClr val="accent2"/>
            </a:solidFill>
            <a:beve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14" name="Freeform 18"/>
          <p:cNvSpPr>
            <a:spLocks/>
          </p:cNvSpPr>
          <p:nvPr/>
        </p:nvSpPr>
        <p:spPr bwMode="auto">
          <a:xfrm>
            <a:off x="5728634" y="2614636"/>
            <a:ext cx="1138770" cy="1045496"/>
          </a:xfrm>
          <a:custGeom>
            <a:avLst/>
            <a:gdLst>
              <a:gd name="T0" fmla="*/ 1111 w 1111"/>
              <a:gd name="T1" fmla="*/ 1020 h 1020"/>
              <a:gd name="T2" fmla="*/ 1076 w 1111"/>
              <a:gd name="T3" fmla="*/ 215 h 1020"/>
              <a:gd name="T4" fmla="*/ 418 w 1111"/>
              <a:gd name="T5" fmla="*/ 0 h 1020"/>
              <a:gd name="T6" fmla="*/ 0 w 1111"/>
              <a:gd name="T7" fmla="*/ 655 h 1020"/>
              <a:gd name="T8" fmla="*/ 1111 w 1111"/>
              <a:gd name="T9" fmla="*/ 1020 h 1020"/>
            </a:gdLst>
            <a:ahLst/>
            <a:cxnLst>
              <a:cxn ang="0">
                <a:pos x="T0" y="T1"/>
              </a:cxn>
              <a:cxn ang="0">
                <a:pos x="T2" y="T3"/>
              </a:cxn>
              <a:cxn ang="0">
                <a:pos x="T4" y="T5"/>
              </a:cxn>
              <a:cxn ang="0">
                <a:pos x="T6" y="T7"/>
              </a:cxn>
              <a:cxn ang="0">
                <a:pos x="T8" y="T9"/>
              </a:cxn>
            </a:cxnLst>
            <a:rect l="0" t="0" r="r" b="b"/>
            <a:pathLst>
              <a:path w="1111" h="1020">
                <a:moveTo>
                  <a:pt x="1111" y="1020"/>
                </a:moveTo>
                <a:lnTo>
                  <a:pt x="1076" y="215"/>
                </a:lnTo>
                <a:lnTo>
                  <a:pt x="418" y="0"/>
                </a:lnTo>
                <a:lnTo>
                  <a:pt x="0" y="655"/>
                </a:lnTo>
                <a:lnTo>
                  <a:pt x="1111" y="1020"/>
                </a:lnTo>
                <a:close/>
              </a:path>
            </a:pathLst>
          </a:custGeom>
          <a:solidFill>
            <a:schemeClr val="bg1"/>
          </a:solidFill>
          <a:ln w="25400">
            <a:solidFill>
              <a:schemeClr val="accent2"/>
            </a:solidFill>
            <a:bevel/>
          </a:ln>
        </p:spPr>
        <p:txBody>
          <a:bodyPr vert="horz" wrap="square" lIns="91440" tIns="45720" rIns="91440" bIns="45720" numCol="1" anchor="ctr" anchorCtr="0" compatLnSpc="1">
            <a:prstTxWarp prst="textNoShape">
              <a:avLst/>
            </a:prstTxWarp>
          </a:bodyPr>
          <a:lstStyle/>
          <a:p>
            <a:pPr algn="ctr"/>
            <a:endParaRPr lang="en-US" sz="2400">
              <a:solidFill>
                <a:srgbClr val="FFFFFF"/>
              </a:solidFill>
              <a:latin typeface="Source Sans Pro" charset="0"/>
            </a:endParaRPr>
          </a:p>
        </p:txBody>
      </p:sp>
      <p:sp>
        <p:nvSpPr>
          <p:cNvPr id="15" name="Freeform 14"/>
          <p:cNvSpPr>
            <a:spLocks/>
          </p:cNvSpPr>
          <p:nvPr/>
        </p:nvSpPr>
        <p:spPr bwMode="auto">
          <a:xfrm>
            <a:off x="6775548" y="1592665"/>
            <a:ext cx="506348" cy="1002446"/>
          </a:xfrm>
          <a:custGeom>
            <a:avLst/>
            <a:gdLst>
              <a:gd name="T0" fmla="*/ 0 w 494"/>
              <a:gd name="T1" fmla="*/ 0 h 978"/>
              <a:gd name="T2" fmla="*/ 45 w 494"/>
              <a:gd name="T3" fmla="*/ 978 h 978"/>
              <a:gd name="T4" fmla="*/ 494 w 494"/>
              <a:gd name="T5" fmla="*/ 784 h 978"/>
              <a:gd name="T6" fmla="*/ 0 w 494"/>
              <a:gd name="T7" fmla="*/ 0 h 978"/>
            </a:gdLst>
            <a:ahLst/>
            <a:cxnLst>
              <a:cxn ang="0">
                <a:pos x="T0" y="T1"/>
              </a:cxn>
              <a:cxn ang="0">
                <a:pos x="T2" y="T3"/>
              </a:cxn>
              <a:cxn ang="0">
                <a:pos x="T4" y="T5"/>
              </a:cxn>
              <a:cxn ang="0">
                <a:pos x="T6" y="T7"/>
              </a:cxn>
            </a:cxnLst>
            <a:rect l="0" t="0" r="r" b="b"/>
            <a:pathLst>
              <a:path w="494" h="978">
                <a:moveTo>
                  <a:pt x="0" y="0"/>
                </a:moveTo>
                <a:lnTo>
                  <a:pt x="45" y="978"/>
                </a:lnTo>
                <a:lnTo>
                  <a:pt x="494" y="784"/>
                </a:lnTo>
                <a:lnTo>
                  <a:pt x="0" y="0"/>
                </a:lnTo>
                <a:close/>
              </a:path>
            </a:pathLst>
          </a:custGeom>
          <a:solidFill>
            <a:schemeClr val="bg1"/>
          </a:solidFill>
          <a:ln w="25400">
            <a:solidFill>
              <a:schemeClr val="accent1"/>
            </a:solidFill>
            <a:bevel/>
          </a:ln>
        </p:spPr>
        <p:txBody>
          <a:bodyPr vert="horz" wrap="square" lIns="91440" tIns="45720" rIns="91440" bIns="45720" numCol="1" anchor="t" anchorCtr="0" compatLnSpc="1">
            <a:prstTxWarp prst="textNoShape">
              <a:avLst/>
            </a:prstTxWarp>
          </a:bodyPr>
          <a:lstStyle/>
          <a:p>
            <a:endParaRPr lang="en-US">
              <a:latin typeface="Source Sans Pro" charset="0"/>
            </a:endParaRPr>
          </a:p>
        </p:txBody>
      </p:sp>
      <p:sp>
        <p:nvSpPr>
          <p:cNvPr id="16" name="Freeform 19"/>
          <p:cNvSpPr>
            <a:spLocks/>
          </p:cNvSpPr>
          <p:nvPr/>
        </p:nvSpPr>
        <p:spPr bwMode="auto">
          <a:xfrm>
            <a:off x="6251381" y="1592665"/>
            <a:ext cx="567848" cy="999371"/>
          </a:xfrm>
          <a:custGeom>
            <a:avLst/>
            <a:gdLst>
              <a:gd name="T0" fmla="*/ 554 w 554"/>
              <a:gd name="T1" fmla="*/ 975 h 975"/>
              <a:gd name="T2" fmla="*/ 0 w 554"/>
              <a:gd name="T3" fmla="*/ 793 h 975"/>
              <a:gd name="T4" fmla="*/ 509 w 554"/>
              <a:gd name="T5" fmla="*/ 0 h 975"/>
              <a:gd name="T6" fmla="*/ 554 w 554"/>
              <a:gd name="T7" fmla="*/ 975 h 975"/>
            </a:gdLst>
            <a:ahLst/>
            <a:cxnLst>
              <a:cxn ang="0">
                <a:pos x="T0" y="T1"/>
              </a:cxn>
              <a:cxn ang="0">
                <a:pos x="T2" y="T3"/>
              </a:cxn>
              <a:cxn ang="0">
                <a:pos x="T4" y="T5"/>
              </a:cxn>
              <a:cxn ang="0">
                <a:pos x="T6" y="T7"/>
              </a:cxn>
            </a:cxnLst>
            <a:rect l="0" t="0" r="r" b="b"/>
            <a:pathLst>
              <a:path w="554" h="975">
                <a:moveTo>
                  <a:pt x="554" y="975"/>
                </a:moveTo>
                <a:lnTo>
                  <a:pt x="0" y="793"/>
                </a:lnTo>
                <a:lnTo>
                  <a:pt x="509" y="0"/>
                </a:lnTo>
                <a:lnTo>
                  <a:pt x="554" y="975"/>
                </a:lnTo>
                <a:close/>
              </a:path>
            </a:pathLst>
          </a:custGeom>
          <a:solidFill>
            <a:schemeClr val="bg1"/>
          </a:solidFill>
          <a:ln w="25400">
            <a:solidFill>
              <a:schemeClr val="accent1"/>
            </a:solidFill>
            <a:bevel/>
          </a:ln>
        </p:spPr>
        <p:txBody>
          <a:bodyPr vert="horz" wrap="square" lIns="91440" tIns="91440" rIns="0" bIns="182880" numCol="1" anchor="b" anchorCtr="0" compatLnSpc="1">
            <a:prstTxWarp prst="textNoShape">
              <a:avLst/>
            </a:prstTxWarp>
          </a:bodyPr>
          <a:lstStyle/>
          <a:p>
            <a:pPr algn="ctr"/>
            <a:endParaRPr lang="en-US">
              <a:solidFill>
                <a:srgbClr val="FFFFFF"/>
              </a:solidFill>
              <a:latin typeface="Source Sans Pro" charset="0"/>
            </a:endParaRPr>
          </a:p>
        </p:txBody>
      </p:sp>
      <p:sp>
        <p:nvSpPr>
          <p:cNvPr id="17" name="Oval 16"/>
          <p:cNvSpPr/>
          <p:nvPr/>
        </p:nvSpPr>
        <p:spPr>
          <a:xfrm>
            <a:off x="6912815" y="1824884"/>
            <a:ext cx="343116" cy="343114"/>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01</a:t>
            </a:r>
          </a:p>
        </p:txBody>
      </p:sp>
      <p:sp>
        <p:nvSpPr>
          <p:cNvPr id="18" name="TextBox 17"/>
          <p:cNvSpPr txBox="1"/>
          <p:nvPr/>
        </p:nvSpPr>
        <p:spPr>
          <a:xfrm>
            <a:off x="7532921" y="1591931"/>
            <a:ext cx="1898898" cy="599395"/>
          </a:xfrm>
          <a:prstGeom prst="rect">
            <a:avLst/>
          </a:prstGeom>
          <a:noFill/>
        </p:spPr>
        <p:txBody>
          <a:bodyPr wrap="square" lIns="0" tIns="45720" rIns="0" bIns="45720" rtlCol="0" anchor="t">
            <a:spAutoFit/>
          </a:bodyPr>
          <a:lstStyle/>
          <a:p>
            <a:pPr>
              <a:lnSpc>
                <a:spcPct val="120000"/>
              </a:lnSpc>
              <a:spcBef>
                <a:spcPts val="600"/>
              </a:spcBef>
            </a:pPr>
            <a:r>
              <a:rPr lang="en-US" sz="1400" b="1" err="1"/>
              <a:t>Локализация</a:t>
            </a:r>
            <a:endParaRPr lang="en-US" sz="1400" b="1">
              <a:ea typeface="Open Sans"/>
              <a:cs typeface="Open Sans"/>
            </a:endParaRPr>
          </a:p>
          <a:p>
            <a:pPr>
              <a:lnSpc>
                <a:spcPct val="120000"/>
              </a:lnSpc>
              <a:spcBef>
                <a:spcPts val="600"/>
              </a:spcBef>
            </a:pPr>
            <a:r>
              <a:rPr lang="en-US" sz="1000" dirty="0" err="1">
                <a:solidFill>
                  <a:schemeClr val="tx1">
                    <a:alpha val="70000"/>
                  </a:schemeClr>
                </a:solidFill>
              </a:rPr>
              <a:t>Уровень</a:t>
            </a:r>
            <a:r>
              <a:rPr lang="en-US" sz="1000" dirty="0">
                <a:solidFill>
                  <a:schemeClr val="tx1">
                    <a:alpha val="70000"/>
                  </a:schemeClr>
                </a:solidFill>
              </a:rPr>
              <a:t> </a:t>
            </a:r>
            <a:r>
              <a:rPr lang="en-US" sz="1000" dirty="0" err="1">
                <a:solidFill>
                  <a:schemeClr val="tx1">
                    <a:alpha val="70000"/>
                  </a:schemeClr>
                </a:solidFill>
              </a:rPr>
              <a:t>локализации</a:t>
            </a:r>
            <a:r>
              <a:rPr lang="en-US" sz="1000" dirty="0">
                <a:solidFill>
                  <a:schemeClr val="tx1">
                    <a:alpha val="70000"/>
                  </a:schemeClr>
                </a:solidFill>
              </a:rPr>
              <a:t> </a:t>
            </a:r>
            <a:r>
              <a:rPr lang="en-US" sz="1000" dirty="0" err="1">
                <a:solidFill>
                  <a:schemeClr val="tx1">
                    <a:alpha val="70000"/>
                  </a:schemeClr>
                </a:solidFill>
              </a:rPr>
              <a:t>важен</a:t>
            </a:r>
            <a:endParaRPr lang="en-US" sz="1000" dirty="0" err="1">
              <a:solidFill>
                <a:schemeClr val="tx1">
                  <a:alpha val="70000"/>
                </a:schemeClr>
              </a:solidFill>
              <a:ea typeface="Open Sans"/>
              <a:cs typeface="Open Sans"/>
            </a:endParaRPr>
          </a:p>
        </p:txBody>
      </p:sp>
      <p:sp>
        <p:nvSpPr>
          <p:cNvPr id="19" name="Oval 18"/>
          <p:cNvSpPr/>
          <p:nvPr/>
        </p:nvSpPr>
        <p:spPr>
          <a:xfrm>
            <a:off x="7405848" y="2750093"/>
            <a:ext cx="343116" cy="343114"/>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02</a:t>
            </a:r>
          </a:p>
        </p:txBody>
      </p:sp>
      <p:sp>
        <p:nvSpPr>
          <p:cNvPr id="20" name="TextBox 19"/>
          <p:cNvSpPr txBox="1"/>
          <p:nvPr/>
        </p:nvSpPr>
        <p:spPr>
          <a:xfrm>
            <a:off x="8025954" y="2517140"/>
            <a:ext cx="2566952" cy="599395"/>
          </a:xfrm>
          <a:prstGeom prst="rect">
            <a:avLst/>
          </a:prstGeom>
          <a:noFill/>
        </p:spPr>
        <p:txBody>
          <a:bodyPr wrap="square" lIns="0" tIns="45720" rIns="0" bIns="45720" rtlCol="0" anchor="t">
            <a:spAutoFit/>
          </a:bodyPr>
          <a:lstStyle/>
          <a:p>
            <a:pPr>
              <a:lnSpc>
                <a:spcPct val="120000"/>
              </a:lnSpc>
              <a:spcBef>
                <a:spcPts val="600"/>
              </a:spcBef>
            </a:pPr>
            <a:r>
              <a:rPr lang="en-US" sz="1400" b="1" err="1"/>
              <a:t>Уровень</a:t>
            </a:r>
            <a:r>
              <a:rPr lang="en-US" sz="1400" b="1" dirty="0"/>
              <a:t> </a:t>
            </a:r>
            <a:r>
              <a:rPr lang="en-US" sz="1400" b="1" err="1"/>
              <a:t>лицензирования</a:t>
            </a:r>
            <a:endParaRPr lang="en-US" sz="1400" b="1">
              <a:ea typeface="Open Sans"/>
              <a:cs typeface="Open Sans"/>
            </a:endParaRPr>
          </a:p>
          <a:p>
            <a:pPr>
              <a:lnSpc>
                <a:spcPct val="120000"/>
              </a:lnSpc>
              <a:spcBef>
                <a:spcPts val="600"/>
              </a:spcBef>
            </a:pPr>
            <a:r>
              <a:rPr lang="en-US" sz="1000" dirty="0" err="1">
                <a:solidFill>
                  <a:schemeClr val="tx1">
                    <a:alpha val="70000"/>
                  </a:schemeClr>
                </a:solidFill>
                <a:ea typeface="Open Sans"/>
                <a:cs typeface="Open Sans"/>
              </a:rPr>
              <a:t>Наличие</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проверок</a:t>
            </a:r>
            <a:r>
              <a:rPr lang="en-US" sz="1000" dirty="0">
                <a:solidFill>
                  <a:schemeClr val="tx1">
                    <a:alpha val="70000"/>
                  </a:schemeClr>
                </a:solidFill>
                <a:ea typeface="Open Sans"/>
                <a:cs typeface="Open Sans"/>
              </a:rPr>
              <a:t> </a:t>
            </a:r>
            <a:r>
              <a:rPr lang="en-US" sz="1000" dirty="0" err="1">
                <a:solidFill>
                  <a:schemeClr val="tx1">
                    <a:alpha val="70000"/>
                  </a:schemeClr>
                </a:solidFill>
                <a:ea typeface="Open Sans"/>
                <a:cs typeface="Open Sans"/>
              </a:rPr>
              <a:t>качества</a:t>
            </a:r>
            <a:endParaRPr lang="en-US" sz="1000" dirty="0">
              <a:solidFill>
                <a:schemeClr val="tx1">
                  <a:alpha val="70000"/>
                </a:schemeClr>
              </a:solidFill>
              <a:ea typeface="Open Sans"/>
              <a:cs typeface="Open Sans"/>
            </a:endParaRPr>
          </a:p>
        </p:txBody>
      </p:sp>
      <p:sp>
        <p:nvSpPr>
          <p:cNvPr id="21" name="Oval 20"/>
          <p:cNvSpPr/>
          <p:nvPr/>
        </p:nvSpPr>
        <p:spPr>
          <a:xfrm>
            <a:off x="7907471" y="3649705"/>
            <a:ext cx="343116" cy="343114"/>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03</a:t>
            </a:r>
          </a:p>
        </p:txBody>
      </p:sp>
      <p:sp>
        <p:nvSpPr>
          <p:cNvPr id="22" name="TextBox 21"/>
          <p:cNvSpPr txBox="1"/>
          <p:nvPr/>
        </p:nvSpPr>
        <p:spPr>
          <a:xfrm>
            <a:off x="8527577" y="3427190"/>
            <a:ext cx="2848788" cy="857927"/>
          </a:xfrm>
          <a:prstGeom prst="rect">
            <a:avLst/>
          </a:prstGeom>
          <a:noFill/>
        </p:spPr>
        <p:txBody>
          <a:bodyPr wrap="square" lIns="0" tIns="45720" rIns="0" bIns="45720" rtlCol="0" anchor="t">
            <a:spAutoFit/>
          </a:bodyPr>
          <a:lstStyle/>
          <a:p>
            <a:pPr>
              <a:lnSpc>
                <a:spcPct val="120000"/>
              </a:lnSpc>
              <a:spcBef>
                <a:spcPts val="600"/>
              </a:spcBef>
            </a:pPr>
            <a:r>
              <a:rPr lang="en-US" sz="1400" b="1" err="1"/>
              <a:t>Популярность</a:t>
            </a:r>
            <a:r>
              <a:rPr lang="en-US" sz="1400" b="1" dirty="0"/>
              <a:t> в </a:t>
            </a:r>
            <a:r>
              <a:rPr lang="en-US" sz="1400" b="1" err="1"/>
              <a:t>социальных</a:t>
            </a:r>
            <a:r>
              <a:rPr lang="en-US" sz="1400" b="1" dirty="0"/>
              <a:t> </a:t>
            </a:r>
            <a:r>
              <a:rPr lang="en-US" sz="1400" b="1" err="1"/>
              <a:t>сетях</a:t>
            </a:r>
            <a:endParaRPr lang="en-US" sz="1400" b="1">
              <a:ea typeface="Open Sans"/>
              <a:cs typeface="Open Sans"/>
            </a:endParaRPr>
          </a:p>
          <a:p>
            <a:pPr>
              <a:lnSpc>
                <a:spcPct val="120000"/>
              </a:lnSpc>
              <a:spcBef>
                <a:spcPts val="600"/>
              </a:spcBef>
            </a:pPr>
            <a:r>
              <a:rPr lang="en-US" sz="1000" dirty="0" err="1">
                <a:solidFill>
                  <a:schemeClr val="tx1">
                    <a:alpha val="70000"/>
                  </a:schemeClr>
                </a:solidFill>
                <a:ea typeface="Open Sans"/>
                <a:cs typeface="Open Sans"/>
              </a:rPr>
              <a:t>Активность</a:t>
            </a:r>
            <a:r>
              <a:rPr lang="en-US" sz="1000" dirty="0">
                <a:solidFill>
                  <a:schemeClr val="tx1">
                    <a:alpha val="70000"/>
                  </a:schemeClr>
                </a:solidFill>
                <a:ea typeface="Open Sans"/>
                <a:cs typeface="Open Sans"/>
              </a:rPr>
              <a:t> SMM</a:t>
            </a:r>
          </a:p>
        </p:txBody>
      </p:sp>
      <p:sp>
        <p:nvSpPr>
          <p:cNvPr id="23" name="Oval 22"/>
          <p:cNvSpPr/>
          <p:nvPr/>
        </p:nvSpPr>
        <p:spPr>
          <a:xfrm>
            <a:off x="8430833" y="4600262"/>
            <a:ext cx="343116" cy="343114"/>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sz="1000">
                <a:solidFill>
                  <a:srgbClr val="FFFFFF"/>
                </a:solidFill>
              </a:rPr>
              <a:t>04</a:t>
            </a:r>
          </a:p>
        </p:txBody>
      </p:sp>
      <p:sp>
        <p:nvSpPr>
          <p:cNvPr id="24" name="TextBox 23"/>
          <p:cNvSpPr txBox="1"/>
          <p:nvPr/>
        </p:nvSpPr>
        <p:spPr>
          <a:xfrm>
            <a:off x="9050939" y="4367309"/>
            <a:ext cx="2379062" cy="784061"/>
          </a:xfrm>
          <a:prstGeom prst="rect">
            <a:avLst/>
          </a:prstGeom>
          <a:noFill/>
        </p:spPr>
        <p:txBody>
          <a:bodyPr wrap="square" lIns="0" tIns="45720" rIns="0" bIns="45720" rtlCol="0" anchor="t">
            <a:spAutoFit/>
          </a:bodyPr>
          <a:lstStyle/>
          <a:p>
            <a:pPr>
              <a:lnSpc>
                <a:spcPct val="120000"/>
              </a:lnSpc>
              <a:spcBef>
                <a:spcPts val="600"/>
              </a:spcBef>
            </a:pPr>
            <a:r>
              <a:rPr lang="en-US" sz="1400" b="1" err="1"/>
              <a:t>Внедрение</a:t>
            </a:r>
            <a:r>
              <a:rPr lang="en-US" sz="1400" b="1" dirty="0"/>
              <a:t> </a:t>
            </a:r>
            <a:r>
              <a:rPr lang="en-US" sz="1400" b="1" err="1"/>
              <a:t>инноваций</a:t>
            </a:r>
            <a:endParaRPr lang="en-US" sz="1400" b="1">
              <a:ea typeface="Open Sans"/>
              <a:cs typeface="Open Sans"/>
            </a:endParaRPr>
          </a:p>
          <a:p>
            <a:pPr>
              <a:lnSpc>
                <a:spcPct val="120000"/>
              </a:lnSpc>
              <a:spcBef>
                <a:spcPts val="600"/>
              </a:spcBef>
            </a:pPr>
            <a:r>
              <a:rPr lang="en-US" sz="1000" dirty="0" err="1">
                <a:solidFill>
                  <a:schemeClr val="tx1">
                    <a:alpha val="70000"/>
                  </a:schemeClr>
                </a:solidFill>
              </a:rPr>
              <a:t>Отличительные</a:t>
            </a:r>
            <a:r>
              <a:rPr lang="en-US" sz="1000" dirty="0">
                <a:solidFill>
                  <a:schemeClr val="tx1">
                    <a:alpha val="70000"/>
                  </a:schemeClr>
                </a:solidFill>
              </a:rPr>
              <a:t> </a:t>
            </a:r>
            <a:r>
              <a:rPr lang="en-US" sz="1000" dirty="0" err="1">
                <a:solidFill>
                  <a:schemeClr val="tx1">
                    <a:alpha val="70000"/>
                  </a:schemeClr>
                </a:solidFill>
              </a:rPr>
              <a:t>черты</a:t>
            </a:r>
            <a:r>
              <a:rPr lang="en-US" sz="1000" dirty="0">
                <a:solidFill>
                  <a:schemeClr val="tx1">
                    <a:alpha val="70000"/>
                  </a:schemeClr>
                </a:solidFill>
              </a:rPr>
              <a:t> </a:t>
            </a:r>
            <a:r>
              <a:rPr lang="en-US" sz="1000" dirty="0" err="1">
                <a:solidFill>
                  <a:schemeClr val="tx1">
                    <a:alpha val="70000"/>
                  </a:schemeClr>
                </a:solidFill>
              </a:rPr>
              <a:t>криптообменника</a:t>
            </a:r>
            <a:endParaRPr lang="en-US" sz="1000" dirty="0" err="1">
              <a:solidFill>
                <a:schemeClr val="tx1">
                  <a:alpha val="70000"/>
                </a:schemeClr>
              </a:solidFill>
              <a:ea typeface="Open Sans"/>
              <a:cs typeface="Open Sans"/>
            </a:endParaRPr>
          </a:p>
        </p:txBody>
      </p:sp>
      <p:sp>
        <p:nvSpPr>
          <p:cNvPr id="25" name="Freeform 19"/>
          <p:cNvSpPr>
            <a:spLocks/>
          </p:cNvSpPr>
          <p:nvPr/>
        </p:nvSpPr>
        <p:spPr bwMode="auto">
          <a:xfrm>
            <a:off x="6251381" y="1630774"/>
            <a:ext cx="567848" cy="999371"/>
          </a:xfrm>
          <a:custGeom>
            <a:avLst/>
            <a:gdLst>
              <a:gd name="T0" fmla="*/ 554 w 554"/>
              <a:gd name="T1" fmla="*/ 975 h 975"/>
              <a:gd name="T2" fmla="*/ 0 w 554"/>
              <a:gd name="T3" fmla="*/ 793 h 975"/>
              <a:gd name="T4" fmla="*/ 509 w 554"/>
              <a:gd name="T5" fmla="*/ 0 h 975"/>
              <a:gd name="T6" fmla="*/ 554 w 554"/>
              <a:gd name="T7" fmla="*/ 975 h 975"/>
            </a:gdLst>
            <a:ahLst/>
            <a:cxnLst>
              <a:cxn ang="0">
                <a:pos x="T0" y="T1"/>
              </a:cxn>
              <a:cxn ang="0">
                <a:pos x="T2" y="T3"/>
              </a:cxn>
              <a:cxn ang="0">
                <a:pos x="T4" y="T5"/>
              </a:cxn>
              <a:cxn ang="0">
                <a:pos x="T6" y="T7"/>
              </a:cxn>
            </a:cxnLst>
            <a:rect l="0" t="0" r="r" b="b"/>
            <a:pathLst>
              <a:path w="554" h="975">
                <a:moveTo>
                  <a:pt x="554" y="975"/>
                </a:moveTo>
                <a:lnTo>
                  <a:pt x="0" y="793"/>
                </a:lnTo>
                <a:lnTo>
                  <a:pt x="509" y="0"/>
                </a:lnTo>
                <a:lnTo>
                  <a:pt x="554" y="975"/>
                </a:lnTo>
                <a:close/>
              </a:path>
            </a:pathLst>
          </a:custGeom>
          <a:gradFill>
            <a:gsLst>
              <a:gs pos="0">
                <a:schemeClr val="accent1">
                  <a:alpha val="20000"/>
                </a:schemeClr>
              </a:gs>
              <a:gs pos="99000">
                <a:schemeClr val="bg1">
                  <a:alpha val="0"/>
                </a:schemeClr>
              </a:gs>
            </a:gsLst>
            <a:lin ang="6600000" scaled="0"/>
          </a:gradFill>
          <a:ln w="25400">
            <a:noFill/>
            <a:bevel/>
          </a:ln>
        </p:spPr>
        <p:txBody>
          <a:bodyPr vert="horz" wrap="square" lIns="91440" tIns="91440" rIns="0" bIns="182880" numCol="1" anchor="b" anchorCtr="0" compatLnSpc="1">
            <a:prstTxWarp prst="textNoShape">
              <a:avLst/>
            </a:prstTxWarp>
          </a:bodyPr>
          <a:lstStyle/>
          <a:p>
            <a:pPr algn="ctr"/>
            <a:endParaRPr lang="en-US">
              <a:solidFill>
                <a:srgbClr val="FFFFFF"/>
              </a:solidFill>
              <a:latin typeface="Source Sans Pro" charset="0"/>
            </a:endParaRPr>
          </a:p>
        </p:txBody>
      </p:sp>
      <p:sp>
        <p:nvSpPr>
          <p:cNvPr id="26" name="Freeform 18"/>
          <p:cNvSpPr>
            <a:spLocks/>
          </p:cNvSpPr>
          <p:nvPr/>
        </p:nvSpPr>
        <p:spPr bwMode="auto">
          <a:xfrm>
            <a:off x="5717519" y="2624222"/>
            <a:ext cx="1138770" cy="1045496"/>
          </a:xfrm>
          <a:custGeom>
            <a:avLst/>
            <a:gdLst>
              <a:gd name="T0" fmla="*/ 1111 w 1111"/>
              <a:gd name="T1" fmla="*/ 1020 h 1020"/>
              <a:gd name="T2" fmla="*/ 1076 w 1111"/>
              <a:gd name="T3" fmla="*/ 215 h 1020"/>
              <a:gd name="T4" fmla="*/ 418 w 1111"/>
              <a:gd name="T5" fmla="*/ 0 h 1020"/>
              <a:gd name="T6" fmla="*/ 0 w 1111"/>
              <a:gd name="T7" fmla="*/ 655 h 1020"/>
              <a:gd name="T8" fmla="*/ 1111 w 1111"/>
              <a:gd name="T9" fmla="*/ 1020 h 1020"/>
            </a:gdLst>
            <a:ahLst/>
            <a:cxnLst>
              <a:cxn ang="0">
                <a:pos x="T0" y="T1"/>
              </a:cxn>
              <a:cxn ang="0">
                <a:pos x="T2" y="T3"/>
              </a:cxn>
              <a:cxn ang="0">
                <a:pos x="T4" y="T5"/>
              </a:cxn>
              <a:cxn ang="0">
                <a:pos x="T6" y="T7"/>
              </a:cxn>
              <a:cxn ang="0">
                <a:pos x="T8" y="T9"/>
              </a:cxn>
            </a:cxnLst>
            <a:rect l="0" t="0" r="r" b="b"/>
            <a:pathLst>
              <a:path w="1111" h="1020">
                <a:moveTo>
                  <a:pt x="1111" y="1020"/>
                </a:moveTo>
                <a:lnTo>
                  <a:pt x="1076" y="215"/>
                </a:lnTo>
                <a:lnTo>
                  <a:pt x="418" y="0"/>
                </a:lnTo>
                <a:lnTo>
                  <a:pt x="0" y="655"/>
                </a:lnTo>
                <a:lnTo>
                  <a:pt x="1111" y="1020"/>
                </a:lnTo>
                <a:close/>
              </a:path>
            </a:pathLst>
          </a:custGeom>
          <a:gradFill>
            <a:gsLst>
              <a:gs pos="0">
                <a:schemeClr val="accent2">
                  <a:alpha val="20000"/>
                </a:schemeClr>
              </a:gs>
              <a:gs pos="99000">
                <a:schemeClr val="bg1">
                  <a:alpha val="0"/>
                </a:schemeClr>
              </a:gs>
            </a:gsLst>
            <a:lin ang="6600000" scaled="0"/>
          </a:gradFill>
          <a:ln w="25400">
            <a:noFill/>
            <a:bevel/>
          </a:ln>
        </p:spPr>
        <p:txBody>
          <a:bodyPr vert="horz" wrap="square" lIns="91440" tIns="45720" rIns="91440" bIns="45720" numCol="1" anchor="ctr" anchorCtr="0" compatLnSpc="1">
            <a:prstTxWarp prst="textNoShape">
              <a:avLst/>
            </a:prstTxWarp>
          </a:bodyPr>
          <a:lstStyle/>
          <a:p>
            <a:pPr algn="ctr"/>
            <a:endParaRPr lang="en-US" sz="2400">
              <a:solidFill>
                <a:srgbClr val="FFFFFF"/>
              </a:solidFill>
              <a:latin typeface="Source Sans Pro" charset="0"/>
            </a:endParaRPr>
          </a:p>
        </p:txBody>
      </p:sp>
      <p:sp>
        <p:nvSpPr>
          <p:cNvPr id="27" name="Freeform 17"/>
          <p:cNvSpPr>
            <a:spLocks/>
          </p:cNvSpPr>
          <p:nvPr/>
        </p:nvSpPr>
        <p:spPr bwMode="auto">
          <a:xfrm>
            <a:off x="5207767" y="3562094"/>
            <a:ext cx="1706618" cy="1220770"/>
          </a:xfrm>
          <a:custGeom>
            <a:avLst/>
            <a:gdLst>
              <a:gd name="T0" fmla="*/ 1665 w 1665"/>
              <a:gd name="T1" fmla="*/ 1191 h 1191"/>
              <a:gd name="T2" fmla="*/ 1627 w 1665"/>
              <a:gd name="T3" fmla="*/ 395 h 1191"/>
              <a:gd name="T4" fmla="*/ 414 w 1665"/>
              <a:gd name="T5" fmla="*/ 0 h 1191"/>
              <a:gd name="T6" fmla="*/ 0 w 1665"/>
              <a:gd name="T7" fmla="*/ 646 h 1191"/>
              <a:gd name="T8" fmla="*/ 1665 w 1665"/>
              <a:gd name="T9" fmla="*/ 1191 h 1191"/>
            </a:gdLst>
            <a:ahLst/>
            <a:cxnLst>
              <a:cxn ang="0">
                <a:pos x="T0" y="T1"/>
              </a:cxn>
              <a:cxn ang="0">
                <a:pos x="T2" y="T3"/>
              </a:cxn>
              <a:cxn ang="0">
                <a:pos x="T4" y="T5"/>
              </a:cxn>
              <a:cxn ang="0">
                <a:pos x="T6" y="T7"/>
              </a:cxn>
              <a:cxn ang="0">
                <a:pos x="T8" y="T9"/>
              </a:cxn>
            </a:cxnLst>
            <a:rect l="0" t="0" r="r" b="b"/>
            <a:pathLst>
              <a:path w="1665" h="1191">
                <a:moveTo>
                  <a:pt x="1665" y="1191"/>
                </a:moveTo>
                <a:lnTo>
                  <a:pt x="1627" y="395"/>
                </a:lnTo>
                <a:lnTo>
                  <a:pt x="414" y="0"/>
                </a:lnTo>
                <a:lnTo>
                  <a:pt x="0" y="646"/>
                </a:lnTo>
                <a:lnTo>
                  <a:pt x="1665" y="1191"/>
                </a:lnTo>
                <a:close/>
              </a:path>
            </a:pathLst>
          </a:custGeom>
          <a:gradFill>
            <a:gsLst>
              <a:gs pos="0">
                <a:schemeClr val="accent3">
                  <a:alpha val="20000"/>
                </a:schemeClr>
              </a:gs>
              <a:gs pos="99000">
                <a:schemeClr val="bg1">
                  <a:alpha val="0"/>
                </a:schemeClr>
              </a:gs>
            </a:gsLst>
            <a:lin ang="6600000" scaled="0"/>
          </a:gradFill>
          <a:ln w="25400">
            <a:noFill/>
            <a:bevel/>
          </a:ln>
        </p:spPr>
        <p:txBody>
          <a:bodyPr vert="horz" wrap="square" lIns="91440" tIns="45720" rIns="91440" bIns="45720" numCol="1" anchor="ctr" anchorCtr="0" compatLnSpc="1">
            <a:prstTxWarp prst="textNoShape">
              <a:avLst/>
            </a:prstTxWarp>
          </a:bodyPr>
          <a:lstStyle/>
          <a:p>
            <a:pPr algn="ctr"/>
            <a:endParaRPr lang="en-US" sz="2800">
              <a:solidFill>
                <a:srgbClr val="FFFFFF"/>
              </a:solidFill>
              <a:latin typeface="Source Sans Pro" charset="0"/>
            </a:endParaRPr>
          </a:p>
        </p:txBody>
      </p:sp>
      <p:sp>
        <p:nvSpPr>
          <p:cNvPr id="28" name="Freeform 16"/>
          <p:cNvSpPr>
            <a:spLocks/>
          </p:cNvSpPr>
          <p:nvPr/>
        </p:nvSpPr>
        <p:spPr bwMode="auto">
          <a:xfrm>
            <a:off x="4696373" y="4521211"/>
            <a:ext cx="2273440" cy="1407319"/>
          </a:xfrm>
          <a:custGeom>
            <a:avLst/>
            <a:gdLst>
              <a:gd name="T0" fmla="*/ 2181 w 2218"/>
              <a:gd name="T1" fmla="*/ 575 h 1373"/>
              <a:gd name="T2" fmla="*/ 2218 w 2218"/>
              <a:gd name="T3" fmla="*/ 1373 h 1373"/>
              <a:gd name="T4" fmla="*/ 0 w 2218"/>
              <a:gd name="T5" fmla="*/ 651 h 1373"/>
              <a:gd name="T6" fmla="*/ 419 w 2218"/>
              <a:gd name="T7" fmla="*/ 0 h 1373"/>
              <a:gd name="T8" fmla="*/ 2181 w 2218"/>
              <a:gd name="T9" fmla="*/ 575 h 1373"/>
            </a:gdLst>
            <a:ahLst/>
            <a:cxnLst>
              <a:cxn ang="0">
                <a:pos x="T0" y="T1"/>
              </a:cxn>
              <a:cxn ang="0">
                <a:pos x="T2" y="T3"/>
              </a:cxn>
              <a:cxn ang="0">
                <a:pos x="T4" y="T5"/>
              </a:cxn>
              <a:cxn ang="0">
                <a:pos x="T6" y="T7"/>
              </a:cxn>
              <a:cxn ang="0">
                <a:pos x="T8" y="T9"/>
              </a:cxn>
            </a:cxnLst>
            <a:rect l="0" t="0" r="r" b="b"/>
            <a:pathLst>
              <a:path w="2218" h="1373">
                <a:moveTo>
                  <a:pt x="2181" y="575"/>
                </a:moveTo>
                <a:lnTo>
                  <a:pt x="2218" y="1373"/>
                </a:lnTo>
                <a:lnTo>
                  <a:pt x="0" y="651"/>
                </a:lnTo>
                <a:lnTo>
                  <a:pt x="419" y="0"/>
                </a:lnTo>
                <a:lnTo>
                  <a:pt x="2181" y="575"/>
                </a:lnTo>
                <a:close/>
              </a:path>
            </a:pathLst>
          </a:custGeom>
          <a:gradFill>
            <a:gsLst>
              <a:gs pos="0">
                <a:schemeClr val="accent4">
                  <a:alpha val="20000"/>
                </a:schemeClr>
              </a:gs>
              <a:gs pos="99000">
                <a:schemeClr val="bg1">
                  <a:alpha val="0"/>
                </a:schemeClr>
              </a:gs>
            </a:gsLst>
            <a:lin ang="6300000" scaled="0"/>
          </a:gradFill>
          <a:ln w="25400">
            <a:noFill/>
            <a:bevel/>
          </a:ln>
        </p:spPr>
        <p:txBody>
          <a:bodyPr vert="horz" wrap="square" lIns="91440" tIns="45720" rIns="91440" bIns="45720" numCol="1" anchor="ctr" anchorCtr="0" compatLnSpc="1">
            <a:prstTxWarp prst="textNoShape">
              <a:avLst/>
            </a:prstTxWarp>
          </a:bodyPr>
          <a:lstStyle/>
          <a:p>
            <a:pPr algn="ctr"/>
            <a:endParaRPr lang="en-US" sz="3600">
              <a:solidFill>
                <a:srgbClr val="FFFFFF"/>
              </a:solidFill>
              <a:latin typeface="Source Sans Pro" charset="0"/>
            </a:endParaRPr>
          </a:p>
        </p:txBody>
      </p:sp>
      <p:pic>
        <p:nvPicPr>
          <p:cNvPr id="4" name="Рисунок 3">
            <a:extLst>
              <a:ext uri="{FF2B5EF4-FFF2-40B4-BE49-F238E27FC236}">
                <a16:creationId xmlns:a16="http://schemas.microsoft.com/office/drawing/2014/main" id="{12ADBE0A-18F9-85F4-1B27-845CCAE65A1D}"/>
              </a:ext>
            </a:extLst>
          </p:cNvPr>
          <p:cNvPicPr>
            <a:picLocks noChangeAspect="1"/>
          </p:cNvPicPr>
          <p:nvPr/>
        </p:nvPicPr>
        <p:blipFill>
          <a:blip r:embed="rId2"/>
          <a:stretch>
            <a:fillRect/>
          </a:stretch>
        </p:blipFill>
        <p:spPr>
          <a:xfrm>
            <a:off x="1345504" y="14613"/>
            <a:ext cx="1703540" cy="1693102"/>
          </a:xfrm>
          <a:prstGeom prst="rect">
            <a:avLst/>
          </a:prstGeom>
        </p:spPr>
      </p:pic>
    </p:spTree>
    <p:extLst>
      <p:ext uri="{BB962C8B-B14F-4D97-AF65-F5344CB8AC3E}">
        <p14:creationId xmlns:p14="http://schemas.microsoft.com/office/powerpoint/2010/main" val="61614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EA86287-45EC-2FEE-BFC3-5AC8FFA636A0}"/>
              </a:ext>
            </a:extLst>
          </p:cNvPr>
          <p:cNvPicPr>
            <a:picLocks noChangeAspect="1"/>
          </p:cNvPicPr>
          <p:nvPr/>
        </p:nvPicPr>
        <p:blipFill>
          <a:blip r:embed="rId2"/>
          <a:stretch>
            <a:fillRect/>
          </a:stretch>
        </p:blipFill>
        <p:spPr>
          <a:xfrm>
            <a:off x="812844" y="236554"/>
            <a:ext cx="1703540" cy="1693102"/>
          </a:xfrm>
          <a:prstGeom prst="rect">
            <a:avLst/>
          </a:prstGeom>
        </p:spPr>
      </p:pic>
      <p:graphicFrame>
        <p:nvGraphicFramePr>
          <p:cNvPr id="6" name="Диаграмма 5">
            <a:extLst>
              <a:ext uri="{FF2B5EF4-FFF2-40B4-BE49-F238E27FC236}">
                <a16:creationId xmlns:a16="http://schemas.microsoft.com/office/drawing/2014/main" id="{99E5F853-17A9-632F-4373-389A90E366F1}"/>
              </a:ext>
              <a:ext uri="{147F2762-F138-4A5C-976F-8EAC2B608ADB}">
                <a16:predDERef xmlns:a16="http://schemas.microsoft.com/office/drawing/2014/main" pred="{B75DFC8C-6222-8EA4-C235-C6265E6E0FD8}"/>
              </a:ext>
            </a:extLst>
          </p:cNvPr>
          <p:cNvGraphicFramePr>
            <a:graphicFrameLocks/>
          </p:cNvGraphicFramePr>
          <p:nvPr>
            <p:extLst>
              <p:ext uri="{D42A27DB-BD31-4B8C-83A1-F6EECF244321}">
                <p14:modId xmlns:p14="http://schemas.microsoft.com/office/powerpoint/2010/main" val="4039213033"/>
              </p:ext>
            </p:extLst>
          </p:nvPr>
        </p:nvGraphicFramePr>
        <p:xfrm>
          <a:off x="738187" y="866775"/>
          <a:ext cx="10715625" cy="5124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212253"/>
      </p:ext>
    </p:extLst>
  </p:cSld>
  <p:clrMapOvr>
    <a:masterClrMapping/>
  </p:clrMapOvr>
</p:sld>
</file>

<file path=ppt/theme/theme1.xml><?xml version="1.0" encoding="utf-8"?>
<a:theme xmlns:a="http://schemas.openxmlformats.org/drawingml/2006/main" name="Ravi Powerpoint Template">
  <a:themeElements>
    <a:clrScheme name="Crypto Dark">
      <a:dk1>
        <a:srgbClr val="FEFFFE"/>
      </a:dk1>
      <a:lt1>
        <a:srgbClr val="001847"/>
      </a:lt1>
      <a:dk2>
        <a:srgbClr val="FEFFFE"/>
      </a:dk2>
      <a:lt2>
        <a:srgbClr val="001847"/>
      </a:lt2>
      <a:accent1>
        <a:srgbClr val="2574FB"/>
      </a:accent1>
      <a:accent2>
        <a:srgbClr val="6A11CA"/>
      </a:accent2>
      <a:accent3>
        <a:srgbClr val="2574FB"/>
      </a:accent3>
      <a:accent4>
        <a:srgbClr val="1162E8"/>
      </a:accent4>
      <a:accent5>
        <a:srgbClr val="0A55D3"/>
      </a:accent5>
      <a:accent6>
        <a:srgbClr val="074CC1"/>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43</TotalTime>
  <Words>1328</Words>
  <Application>Microsoft Office PowerPoint</Application>
  <PresentationFormat>Широкоэкранный</PresentationFormat>
  <Paragraphs>259</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Montserrat-Bold</vt:lpstr>
      <vt:lpstr>Open Sans</vt:lpstr>
      <vt:lpstr>Source Sans Pro</vt:lpstr>
      <vt:lpstr>Titillium</vt:lpstr>
      <vt:lpstr>Ravi Powerpoint Template</vt:lpstr>
      <vt:lpstr>Презентация PowerPoint</vt:lpstr>
      <vt:lpstr>Потребности и проблемы </vt:lpstr>
      <vt:lpstr>«Что есть» и «что надо»</vt:lpstr>
      <vt:lpstr>Исследование бизнеса </vt:lpstr>
      <vt:lpstr>Презентация PowerPoint</vt:lpstr>
      <vt:lpstr>Ключевые аспекты</vt:lpstr>
      <vt:lpstr>Конкуренты для анализа</vt:lpstr>
      <vt:lpstr>Критерии сравнения  конкурентов</vt:lpstr>
      <vt:lpstr>Презентация PowerPoint</vt:lpstr>
      <vt:lpstr>Презентация PowerPoint</vt:lpstr>
      <vt:lpstr>Денежное обоснование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Роман Барановский</cp:lastModifiedBy>
  <cp:revision>284</cp:revision>
  <cp:lastPrinted>2017-06-12T04:25:23Z</cp:lastPrinted>
  <dcterms:created xsi:type="dcterms:W3CDTF">2017-06-04T03:43:17Z</dcterms:created>
  <dcterms:modified xsi:type="dcterms:W3CDTF">2024-03-13T18:11:10Z</dcterms:modified>
</cp:coreProperties>
</file>