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6" r:id="rId2"/>
    <p:sldId id="281" r:id="rId3"/>
    <p:sldId id="257" r:id="rId4"/>
    <p:sldId id="287" r:id="rId5"/>
    <p:sldId id="288" r:id="rId6"/>
    <p:sldId id="289" r:id="rId7"/>
    <p:sldId id="290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83E8D6-9AD7-4467-988A-82637730ED46}">
          <p14:sldIdLst>
            <p14:sldId id="286"/>
            <p14:sldId id="281"/>
            <p14:sldId id="257"/>
            <p14:sldId id="287"/>
            <p14:sldId id="288"/>
            <p14:sldId id="289"/>
            <p14:sldId id="29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3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4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5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2376DC5-6ABA-4F3C-A744-8803A72498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061604" cy="6858000"/>
          </a:xfrm>
          <a:custGeom>
            <a:avLst/>
            <a:gdLst>
              <a:gd name="connsiteX0" fmla="*/ 8060886 w 12061604"/>
              <a:gd name="connsiteY0" fmla="*/ 1155320 h 6858000"/>
              <a:gd name="connsiteX1" fmla="*/ 8457032 w 12061604"/>
              <a:gd name="connsiteY1" fmla="*/ 1551466 h 6858000"/>
              <a:gd name="connsiteX2" fmla="*/ 8060886 w 12061604"/>
              <a:gd name="connsiteY2" fmla="*/ 1947612 h 6858000"/>
              <a:gd name="connsiteX3" fmla="*/ 7664740 w 12061604"/>
              <a:gd name="connsiteY3" fmla="*/ 1551466 h 6858000"/>
              <a:gd name="connsiteX4" fmla="*/ 8060886 w 12061604"/>
              <a:gd name="connsiteY4" fmla="*/ 1155320 h 6858000"/>
              <a:gd name="connsiteX5" fmla="*/ 7316284 w 12061604"/>
              <a:gd name="connsiteY5" fmla="*/ 0 h 6858000"/>
              <a:gd name="connsiteX6" fmla="*/ 12061604 w 12061604"/>
              <a:gd name="connsiteY6" fmla="*/ 0 h 6858000"/>
              <a:gd name="connsiteX7" fmla="*/ 12028913 w 12061604"/>
              <a:gd name="connsiteY7" fmla="*/ 233008 h 6858000"/>
              <a:gd name="connsiteX8" fmla="*/ 10787565 w 12061604"/>
              <a:gd name="connsiteY8" fmla="*/ 1750887 h 6858000"/>
              <a:gd name="connsiteX9" fmla="*/ 8666829 w 12061604"/>
              <a:gd name="connsiteY9" fmla="*/ 518678 h 6858000"/>
              <a:gd name="connsiteX10" fmla="*/ 7408931 w 12061604"/>
              <a:gd name="connsiteY10" fmla="*/ 135886 h 6858000"/>
              <a:gd name="connsiteX11" fmla="*/ 0 w 12061604"/>
              <a:gd name="connsiteY11" fmla="*/ 0 h 6858000"/>
              <a:gd name="connsiteX12" fmla="*/ 2 w 12061604"/>
              <a:gd name="connsiteY12" fmla="*/ 0 h 6858000"/>
              <a:gd name="connsiteX13" fmla="*/ 2 w 12061604"/>
              <a:gd name="connsiteY13" fmla="*/ 5275496 h 6858000"/>
              <a:gd name="connsiteX14" fmla="*/ 2676095 w 12061604"/>
              <a:gd name="connsiteY14" fmla="*/ 4507814 h 6858000"/>
              <a:gd name="connsiteX15" fmla="*/ 6522181 w 12061604"/>
              <a:gd name="connsiteY15" fmla="*/ 6397165 h 6858000"/>
              <a:gd name="connsiteX16" fmla="*/ 8747653 w 12061604"/>
              <a:gd name="connsiteY16" fmla="*/ 6737108 h 6858000"/>
              <a:gd name="connsiteX17" fmla="*/ 8813178 w 12061604"/>
              <a:gd name="connsiteY17" fmla="*/ 6858000 h 6858000"/>
              <a:gd name="connsiteX18" fmla="*/ 0 w 1206160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8060886" y="1155320"/>
                </a:moveTo>
                <a:cubicBezTo>
                  <a:pt x="8279671" y="1155320"/>
                  <a:pt x="8457032" y="1332681"/>
                  <a:pt x="8457032" y="1551466"/>
                </a:cubicBezTo>
                <a:cubicBezTo>
                  <a:pt x="8457032" y="1770251"/>
                  <a:pt x="8279671" y="1947612"/>
                  <a:pt x="8060886" y="1947612"/>
                </a:cubicBezTo>
                <a:cubicBezTo>
                  <a:pt x="7842101" y="1947612"/>
                  <a:pt x="7664740" y="1770251"/>
                  <a:pt x="7664740" y="1551466"/>
                </a:cubicBezTo>
                <a:cubicBezTo>
                  <a:pt x="7664740" y="1332681"/>
                  <a:pt x="7842101" y="1155320"/>
                  <a:pt x="8060886" y="1155320"/>
                </a:cubicBezTo>
                <a:close/>
                <a:moveTo>
                  <a:pt x="7316284" y="0"/>
                </a:moveTo>
                <a:lnTo>
                  <a:pt x="12061604" y="0"/>
                </a:lnTo>
                <a:lnTo>
                  <a:pt x="12028913" y="233008"/>
                </a:lnTo>
                <a:cubicBezTo>
                  <a:pt x="11924943" y="797494"/>
                  <a:pt x="11615835" y="1459379"/>
                  <a:pt x="10787565" y="1750887"/>
                </a:cubicBezTo>
                <a:cubicBezTo>
                  <a:pt x="9208390" y="2312227"/>
                  <a:pt x="9677137" y="327001"/>
                  <a:pt x="8666829" y="518678"/>
                </a:cubicBezTo>
                <a:cubicBezTo>
                  <a:pt x="8228802" y="598544"/>
                  <a:pt x="7672307" y="437315"/>
                  <a:pt x="7408931" y="135886"/>
                </a:cubicBezTo>
                <a:close/>
                <a:moveTo>
                  <a:pt x="0" y="0"/>
                </a:moveTo>
                <a:lnTo>
                  <a:pt x="2" y="0"/>
                </a:lnTo>
                <a:lnTo>
                  <a:pt x="2" y="5275496"/>
                </a:lnTo>
                <a:cubicBezTo>
                  <a:pt x="459490" y="4657086"/>
                  <a:pt x="1335921" y="3914993"/>
                  <a:pt x="2676095" y="4507814"/>
                </a:cubicBezTo>
                <a:cubicBezTo>
                  <a:pt x="4786337" y="5446092"/>
                  <a:pt x="5330916" y="7134992"/>
                  <a:pt x="6522181" y="6397165"/>
                </a:cubicBezTo>
                <a:cubicBezTo>
                  <a:pt x="7630882" y="5707184"/>
                  <a:pt x="8056820" y="5493502"/>
                  <a:pt x="8747653" y="6737108"/>
                </a:cubicBezTo>
                <a:lnTo>
                  <a:pt x="88131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186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720E3CD-7199-4FCD-B8F8-49671547C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192966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E066A2-993C-4F8F-9FDA-73BA9AFD96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3429000"/>
            <a:ext cx="5138057" cy="1981868"/>
          </a:xfrm>
          <a:custGeom>
            <a:avLst/>
            <a:gdLst>
              <a:gd name="connsiteX0" fmla="*/ 85399 w 5138057"/>
              <a:gd name="connsiteY0" fmla="*/ 0 h 1981868"/>
              <a:gd name="connsiteX1" fmla="*/ 5052658 w 5138057"/>
              <a:gd name="connsiteY1" fmla="*/ 0 h 1981868"/>
              <a:gd name="connsiteX2" fmla="*/ 5138057 w 5138057"/>
              <a:gd name="connsiteY2" fmla="*/ 85399 h 1981868"/>
              <a:gd name="connsiteX3" fmla="*/ 5138057 w 5138057"/>
              <a:gd name="connsiteY3" fmla="*/ 1896469 h 1981868"/>
              <a:gd name="connsiteX4" fmla="*/ 5052658 w 5138057"/>
              <a:gd name="connsiteY4" fmla="*/ 1981868 h 1981868"/>
              <a:gd name="connsiteX5" fmla="*/ 85399 w 5138057"/>
              <a:gd name="connsiteY5" fmla="*/ 1981868 h 1981868"/>
              <a:gd name="connsiteX6" fmla="*/ 0 w 5138057"/>
              <a:gd name="connsiteY6" fmla="*/ 1896469 h 1981868"/>
              <a:gd name="connsiteX7" fmla="*/ 0 w 5138057"/>
              <a:gd name="connsiteY7" fmla="*/ 85399 h 1981868"/>
              <a:gd name="connsiteX8" fmla="*/ 85399 w 5138057"/>
              <a:gd name="connsiteY8" fmla="*/ 0 h 198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8057" h="1981868">
                <a:moveTo>
                  <a:pt x="85399" y="0"/>
                </a:moveTo>
                <a:lnTo>
                  <a:pt x="5052658" y="0"/>
                </a:lnTo>
                <a:cubicBezTo>
                  <a:pt x="5099823" y="0"/>
                  <a:pt x="5138057" y="38234"/>
                  <a:pt x="5138057" y="85399"/>
                </a:cubicBezTo>
                <a:lnTo>
                  <a:pt x="5138057" y="1896469"/>
                </a:lnTo>
                <a:cubicBezTo>
                  <a:pt x="5138057" y="1943634"/>
                  <a:pt x="5099823" y="1981868"/>
                  <a:pt x="5052658" y="1981868"/>
                </a:cubicBezTo>
                <a:lnTo>
                  <a:pt x="85399" y="1981868"/>
                </a:lnTo>
                <a:cubicBezTo>
                  <a:pt x="38234" y="1981868"/>
                  <a:pt x="0" y="1943634"/>
                  <a:pt x="0" y="1896469"/>
                </a:cubicBezTo>
                <a:lnTo>
                  <a:pt x="0" y="85399"/>
                </a:lnTo>
                <a:cubicBezTo>
                  <a:pt x="0" y="38234"/>
                  <a:pt x="38234" y="0"/>
                  <a:pt x="8539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00E7C44-D421-4277-824C-03BF0FC1DE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5725"/>
            <a:ext cx="4195763" cy="2840038"/>
          </a:xfrm>
        </p:spPr>
        <p:txBody>
          <a:bodyPr anchor="ctr">
            <a:normAutofit/>
          </a:bodyPr>
          <a:lstStyle>
            <a:lvl1pPr marL="0" indent="0">
              <a:buNone/>
              <a:defRPr sz="6000"/>
            </a:lvl1pPr>
          </a:lstStyle>
          <a:p>
            <a:pPr lvl="0"/>
            <a:r>
              <a:rPr lang="en-US" dirty="0"/>
              <a:t>PUT YOUR BEST TITLE HERE</a:t>
            </a:r>
          </a:p>
        </p:txBody>
      </p:sp>
    </p:spTree>
    <p:extLst>
      <p:ext uri="{BB962C8B-B14F-4D97-AF65-F5344CB8AC3E}">
        <p14:creationId xmlns:p14="http://schemas.microsoft.com/office/powerpoint/2010/main" val="300321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2AB92B-FCEA-4E88-9F42-06C44AC23A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0396" y="0"/>
            <a:ext cx="12061604" cy="6858000"/>
          </a:xfrm>
          <a:custGeom>
            <a:avLst/>
            <a:gdLst>
              <a:gd name="connsiteX0" fmla="*/ 4000718 w 12061604"/>
              <a:gd name="connsiteY0" fmla="*/ 1155320 h 6858000"/>
              <a:gd name="connsiteX1" fmla="*/ 4396864 w 12061604"/>
              <a:gd name="connsiteY1" fmla="*/ 1551466 h 6858000"/>
              <a:gd name="connsiteX2" fmla="*/ 4000718 w 12061604"/>
              <a:gd name="connsiteY2" fmla="*/ 1947612 h 6858000"/>
              <a:gd name="connsiteX3" fmla="*/ 3604572 w 12061604"/>
              <a:gd name="connsiteY3" fmla="*/ 1551466 h 6858000"/>
              <a:gd name="connsiteX4" fmla="*/ 4000718 w 12061604"/>
              <a:gd name="connsiteY4" fmla="*/ 1155320 h 6858000"/>
              <a:gd name="connsiteX5" fmla="*/ 12061602 w 12061604"/>
              <a:gd name="connsiteY5" fmla="*/ 0 h 6858000"/>
              <a:gd name="connsiteX6" fmla="*/ 12061604 w 12061604"/>
              <a:gd name="connsiteY6" fmla="*/ 0 h 6858000"/>
              <a:gd name="connsiteX7" fmla="*/ 12061604 w 12061604"/>
              <a:gd name="connsiteY7" fmla="*/ 6858000 h 6858000"/>
              <a:gd name="connsiteX8" fmla="*/ 3248426 w 12061604"/>
              <a:gd name="connsiteY8" fmla="*/ 6858000 h 6858000"/>
              <a:gd name="connsiteX9" fmla="*/ 3313951 w 12061604"/>
              <a:gd name="connsiteY9" fmla="*/ 6737108 h 6858000"/>
              <a:gd name="connsiteX10" fmla="*/ 5539423 w 12061604"/>
              <a:gd name="connsiteY10" fmla="*/ 6397165 h 6858000"/>
              <a:gd name="connsiteX11" fmla="*/ 9385509 w 12061604"/>
              <a:gd name="connsiteY11" fmla="*/ 4507814 h 6858000"/>
              <a:gd name="connsiteX12" fmla="*/ 12061602 w 12061604"/>
              <a:gd name="connsiteY12" fmla="*/ 5275496 h 6858000"/>
              <a:gd name="connsiteX13" fmla="*/ 0 w 12061604"/>
              <a:gd name="connsiteY13" fmla="*/ 0 h 6858000"/>
              <a:gd name="connsiteX14" fmla="*/ 4745320 w 12061604"/>
              <a:gd name="connsiteY14" fmla="*/ 0 h 6858000"/>
              <a:gd name="connsiteX15" fmla="*/ 4652673 w 12061604"/>
              <a:gd name="connsiteY15" fmla="*/ 135886 h 6858000"/>
              <a:gd name="connsiteX16" fmla="*/ 3394775 w 12061604"/>
              <a:gd name="connsiteY16" fmla="*/ 518678 h 6858000"/>
              <a:gd name="connsiteX17" fmla="*/ 1274039 w 12061604"/>
              <a:gd name="connsiteY17" fmla="*/ 1750887 h 6858000"/>
              <a:gd name="connsiteX18" fmla="*/ 32691 w 12061604"/>
              <a:gd name="connsiteY18" fmla="*/ 233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4000718" y="1155320"/>
                </a:moveTo>
                <a:cubicBezTo>
                  <a:pt x="4219503" y="1155320"/>
                  <a:pt x="4396864" y="1332681"/>
                  <a:pt x="4396864" y="1551466"/>
                </a:cubicBezTo>
                <a:cubicBezTo>
                  <a:pt x="4396864" y="1770251"/>
                  <a:pt x="4219503" y="1947612"/>
                  <a:pt x="4000718" y="1947612"/>
                </a:cubicBezTo>
                <a:cubicBezTo>
                  <a:pt x="3781933" y="1947612"/>
                  <a:pt x="3604572" y="1770251"/>
                  <a:pt x="3604572" y="1551466"/>
                </a:cubicBezTo>
                <a:cubicBezTo>
                  <a:pt x="3604572" y="1332681"/>
                  <a:pt x="3781933" y="1155320"/>
                  <a:pt x="4000718" y="1155320"/>
                </a:cubicBezTo>
                <a:close/>
                <a:moveTo>
                  <a:pt x="12061602" y="0"/>
                </a:moveTo>
                <a:lnTo>
                  <a:pt x="12061604" y="0"/>
                </a:lnTo>
                <a:lnTo>
                  <a:pt x="12061604" y="6858000"/>
                </a:lnTo>
                <a:lnTo>
                  <a:pt x="3248426" y="6858000"/>
                </a:lnTo>
                <a:lnTo>
                  <a:pt x="3313951" y="6737108"/>
                </a:lnTo>
                <a:cubicBezTo>
                  <a:pt x="4004784" y="5493502"/>
                  <a:pt x="4430722" y="5707184"/>
                  <a:pt x="5539423" y="6397165"/>
                </a:cubicBezTo>
                <a:cubicBezTo>
                  <a:pt x="6730688" y="7134992"/>
                  <a:pt x="7275267" y="5446092"/>
                  <a:pt x="9385509" y="4507814"/>
                </a:cubicBezTo>
                <a:cubicBezTo>
                  <a:pt x="10725683" y="3914993"/>
                  <a:pt x="11602114" y="4657086"/>
                  <a:pt x="12061602" y="5275496"/>
                </a:cubicBezTo>
                <a:close/>
                <a:moveTo>
                  <a:pt x="0" y="0"/>
                </a:moveTo>
                <a:lnTo>
                  <a:pt x="4745320" y="0"/>
                </a:lnTo>
                <a:lnTo>
                  <a:pt x="4652673" y="135886"/>
                </a:lnTo>
                <a:cubicBezTo>
                  <a:pt x="4389297" y="437315"/>
                  <a:pt x="3832802" y="598544"/>
                  <a:pt x="3394775" y="518678"/>
                </a:cubicBezTo>
                <a:cubicBezTo>
                  <a:pt x="2384467" y="327001"/>
                  <a:pt x="2853214" y="2312227"/>
                  <a:pt x="1274039" y="1750887"/>
                </a:cubicBezTo>
                <a:cubicBezTo>
                  <a:pt x="445769" y="1459379"/>
                  <a:pt x="136661" y="797494"/>
                  <a:pt x="32691" y="23300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103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8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2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4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9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8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5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BBB-647C-4132-992E-C05D224D0D2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6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70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32">
            <a:extLst>
              <a:ext uri="{FF2B5EF4-FFF2-40B4-BE49-F238E27FC236}">
                <a16:creationId xmlns:a16="http://schemas.microsoft.com/office/drawing/2014/main" id="{D039AAE6-969A-4EE2-B497-CEEF0A1FEC92}"/>
              </a:ext>
            </a:extLst>
          </p:cNvPr>
          <p:cNvSpPr>
            <a:spLocks/>
          </p:cNvSpPr>
          <p:nvPr/>
        </p:nvSpPr>
        <p:spPr bwMode="auto">
          <a:xfrm>
            <a:off x="7315200" y="0"/>
            <a:ext cx="4746626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33B07E-3AA6-485F-AE24-7F54C5496885}"/>
              </a:ext>
            </a:extLst>
          </p:cNvPr>
          <p:cNvSpPr/>
          <p:nvPr/>
        </p:nvSpPr>
        <p:spPr>
          <a:xfrm>
            <a:off x="7664739" y="1155320"/>
            <a:ext cx="792292" cy="792292"/>
          </a:xfrm>
          <a:prstGeom prst="ellipse">
            <a:avLst/>
          </a:pr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18962DA1-5904-4727-A02A-CDF5AF4FD8AF}"/>
              </a:ext>
            </a:extLst>
          </p:cNvPr>
          <p:cNvSpPr>
            <a:spLocks/>
          </p:cNvSpPr>
          <p:nvPr/>
        </p:nvSpPr>
        <p:spPr bwMode="auto">
          <a:xfrm>
            <a:off x="0" y="3914993"/>
            <a:ext cx="8815366" cy="321999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>
                  <a:alpha val="75000"/>
                </a:schemeClr>
              </a:gs>
              <a:gs pos="0">
                <a:schemeClr val="accent1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61B112F-FC26-4436-CF36-9E3DFE577656}"/>
              </a:ext>
            </a:extLst>
          </p:cNvPr>
          <p:cNvSpPr/>
          <p:nvPr/>
        </p:nvSpPr>
        <p:spPr>
          <a:xfrm>
            <a:off x="1259787" y="2225769"/>
            <a:ext cx="95186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Презентация </a:t>
            </a:r>
            <a:r>
              <a:rPr lang="ru-RU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криптообменника</a:t>
            </a:r>
            <a:endParaRPr lang="ru-RU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ru-R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«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ZCM-exchange</a:t>
            </a:r>
            <a:r>
              <a:rPr lang="ru-R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39940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2">
            <a:extLst>
              <a:ext uri="{FF2B5EF4-FFF2-40B4-BE49-F238E27FC236}">
                <a16:creationId xmlns:a16="http://schemas.microsoft.com/office/drawing/2014/main" id="{0C4D1DCC-99B9-30A6-B2C6-B40CA7A2CDDA}"/>
              </a:ext>
            </a:extLst>
          </p:cNvPr>
          <p:cNvSpPr>
            <a:spLocks/>
          </p:cNvSpPr>
          <p:nvPr/>
        </p:nvSpPr>
        <p:spPr bwMode="auto">
          <a:xfrm>
            <a:off x="1760518" y="0"/>
            <a:ext cx="10431482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: Rounded Corners 4">
            <a:extLst>
              <a:ext uri="{FF2B5EF4-FFF2-40B4-BE49-F238E27FC236}">
                <a16:creationId xmlns:a16="http://schemas.microsoft.com/office/drawing/2014/main" id="{4EE90417-FB57-91E0-3F06-8D535202CA9B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1401E-C823-089F-785F-8220980DF1BF}"/>
              </a:ext>
            </a:extLst>
          </p:cNvPr>
          <p:cNvSpPr txBox="1"/>
          <p:nvPr/>
        </p:nvSpPr>
        <p:spPr>
          <a:xfrm>
            <a:off x="966970" y="1025727"/>
            <a:ext cx="508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Ключевые особенности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B2457-3BCA-2536-44BA-4EABA6511403}"/>
              </a:ext>
            </a:extLst>
          </p:cNvPr>
          <p:cNvSpPr txBox="1"/>
          <p:nvPr/>
        </p:nvSpPr>
        <p:spPr>
          <a:xfrm>
            <a:off x="795519" y="1548947"/>
            <a:ext cx="6094520" cy="5024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особенности ZCM Exchange: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Продвинутая технология безопасности: ZCM Exchange использует передовые методы шифрования и многоуровневые системы защиты для обеспечения безопасности пользовательских активов.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Широкий выбор криптовалют для обмена.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Интуитивно понятный интерфейс: ZCM Exchange разработан с учетом удобства использования. Интуитивно понятный интерфейс делает использование удобным как для людей, хорошо разбирающихся в сфере криптовалют, так и для новичков.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Низкие комиссии и выгодные условия: Пользователи могут наслаждаться конкурентоспособными торговыми комиссиями, а также различными программами лояльности и бонусами.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Доставка наличных курьером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383BE2-3FA3-FBC2-C095-C14424230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934" y="1942737"/>
            <a:ext cx="4399053" cy="43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94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06B052-6961-4223-B8A5-64B3A6D3F3AD}"/>
              </a:ext>
            </a:extLst>
          </p:cNvPr>
          <p:cNvSpPr/>
          <p:nvPr/>
        </p:nvSpPr>
        <p:spPr>
          <a:xfrm>
            <a:off x="795519" y="6263227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508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02124"/>
                </a:solidFill>
                <a:latin typeface="Roboto" pitchFamily="2" charset="0"/>
                <a:cs typeface="Arial" panose="020B0604020202020204" pitchFamily="34" charset="0"/>
              </a:rPr>
              <a:t>Препятствия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5A1B2CB0-868E-B593-C43C-AD9A6AFEE9A6}"/>
              </a:ext>
            </a:extLst>
          </p:cNvPr>
          <p:cNvSpPr>
            <a:spLocks/>
          </p:cNvSpPr>
          <p:nvPr/>
        </p:nvSpPr>
        <p:spPr bwMode="auto">
          <a:xfrm>
            <a:off x="9622959" y="4940707"/>
            <a:ext cx="2065544" cy="1377028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1F734976-9F84-E4A2-2846-D7CA0D5E9E5F}"/>
              </a:ext>
            </a:extLst>
          </p:cNvPr>
          <p:cNvSpPr>
            <a:spLocks/>
          </p:cNvSpPr>
          <p:nvPr/>
        </p:nvSpPr>
        <p:spPr bwMode="auto">
          <a:xfrm>
            <a:off x="9421091" y="83618"/>
            <a:ext cx="1499139" cy="982537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1AE47-4F27-8A34-47F3-CDBD140C958F}"/>
              </a:ext>
            </a:extLst>
          </p:cNvPr>
          <p:cNvSpPr txBox="1"/>
          <p:nvPr/>
        </p:nvSpPr>
        <p:spPr>
          <a:xfrm>
            <a:off x="733486" y="1548947"/>
            <a:ext cx="8472658" cy="244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Регуляторные аспекты: При создании нам необходимо учитывать законы Республики Беларусь в отношении криптовалют, однако мы имеем подготовленную команду юристов, компетентных в данной области, благодаря чему использовать наш обменник можно будет абсолютно легально.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Безопасность: Защита пользовательских данных и активов - это наш приоритет. Реализация высоких стандартов безопасности, таких как двухфакторная аутентификация и средства защиты от взломов, является критической задачей.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Сила препятствия в нашей жизни!">
            <a:extLst>
              <a:ext uri="{FF2B5EF4-FFF2-40B4-BE49-F238E27FC236}">
                <a16:creationId xmlns:a16="http://schemas.microsoft.com/office/drawing/2014/main" id="{29E9B99B-B138-6227-4001-313CD2C97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535" y="3778396"/>
            <a:ext cx="4893261" cy="288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42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06B052-6961-4223-B8A5-64B3A6D3F3AD}"/>
              </a:ext>
            </a:extLst>
          </p:cNvPr>
          <p:cNvSpPr/>
          <p:nvPr/>
        </p:nvSpPr>
        <p:spPr>
          <a:xfrm>
            <a:off x="9192527" y="6333991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565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02124"/>
                </a:solidFill>
                <a:latin typeface="Roboto" pitchFamily="2" charset="0"/>
                <a:cs typeface="Arial" panose="020B0604020202020204" pitchFamily="34" charset="0"/>
              </a:rPr>
              <a:t>Подарки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8C15B0E8-8CD5-ECF7-81FE-25DA66802D05}"/>
              </a:ext>
            </a:extLst>
          </p:cNvPr>
          <p:cNvSpPr>
            <a:spLocks/>
          </p:cNvSpPr>
          <p:nvPr/>
        </p:nvSpPr>
        <p:spPr bwMode="auto">
          <a:xfrm>
            <a:off x="9429969" y="304800"/>
            <a:ext cx="1499139" cy="982537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FEE58-BB73-95E0-E461-FB735B792571}"/>
              </a:ext>
            </a:extLst>
          </p:cNvPr>
          <p:cNvSpPr txBox="1"/>
          <p:nvPr/>
        </p:nvSpPr>
        <p:spPr>
          <a:xfrm>
            <a:off x="795519" y="1463222"/>
            <a:ext cx="9363723" cy="5261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На </a:t>
            </a:r>
            <a:r>
              <a:rPr lang="ru-RU" sz="1800" b="1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первом </a:t>
            </a:r>
            <a:r>
              <a:rPr lang="ru-RU" sz="1800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месте наиболее активные участники сборов смогут получить</a:t>
            </a:r>
            <a:r>
              <a:rPr lang="ru-RU" sz="1800" b="1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 приглашение на закрытую вечеринку в Минске</a:t>
            </a:r>
            <a:r>
              <a:rPr lang="ru-RU" sz="1800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, посвященную полноценному запуску проекта. На вечеринке будут крутые знакомства и конкурсы с призами, например, криптовалютой.(200 р.)</a:t>
            </a:r>
            <a:endParaRPr lang="ru-RU" sz="1400" u="none" strike="noStrik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На </a:t>
            </a:r>
            <a:r>
              <a:rPr lang="ru-RU" sz="1800" b="1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втором</a:t>
            </a:r>
            <a:r>
              <a:rPr lang="ru-RU" sz="1800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 месте </a:t>
            </a:r>
            <a:r>
              <a:rPr lang="ru-RU" sz="1800" b="1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10 VIP-аккаунтов</a:t>
            </a:r>
            <a:r>
              <a:rPr lang="ru-RU" sz="1800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 на обменнике, которые дают преимущества в виде скидок на комиссии, приоритетного обслуживания и доступа к эксклюзивным торговым сигналам.(100 р.)</a:t>
            </a:r>
            <a:endParaRPr lang="ru-RU" sz="1400" u="none" strike="noStrik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На </a:t>
            </a:r>
            <a:r>
              <a:rPr lang="ru-RU" sz="1800" b="1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третьем</a:t>
            </a:r>
            <a:r>
              <a:rPr lang="ru-RU" sz="1800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lang="ru-RU" sz="1800" b="1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25 фирменных футболок</a:t>
            </a:r>
            <a:r>
              <a:rPr lang="ru-RU" sz="1800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 с логотипом обменника и слоганом “Крипто для всех”.(50 р.)</a:t>
            </a:r>
            <a:endParaRPr lang="ru-RU" sz="1400" u="none" strike="noStrik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На </a:t>
            </a:r>
            <a:r>
              <a:rPr lang="ru-RU" sz="1800" b="1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четвертом</a:t>
            </a:r>
            <a:r>
              <a:rPr lang="ru-RU" sz="1800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 месте может быть</a:t>
            </a:r>
            <a:r>
              <a:rPr lang="ru-RU" sz="1800" b="1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 бесплатные онлайн курсы</a:t>
            </a:r>
            <a:r>
              <a:rPr lang="ru-RU" sz="1800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 по основам криптовалют и торговли на обменнике, которые проводят опытные трейдеры и эксперты.(25 р.)</a:t>
            </a:r>
            <a:endParaRPr lang="ru-RU" sz="1400" u="none" strike="noStrik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На </a:t>
            </a:r>
            <a:r>
              <a:rPr lang="ru-RU" sz="1800" b="1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пятом</a:t>
            </a:r>
            <a:r>
              <a:rPr lang="ru-RU" sz="1800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 месте может быть </a:t>
            </a:r>
            <a:r>
              <a:rPr lang="ru-RU" sz="1800" b="1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сувенирная монета</a:t>
            </a:r>
            <a:r>
              <a:rPr lang="ru-RU" sz="1800" u="none" strike="noStrike" kern="100" dirty="0">
                <a:solidFill>
                  <a:srgbClr val="111111"/>
                </a:solidFill>
                <a:effectLst/>
                <a:latin typeface="Roboto" pitchFamily="2" charset="0"/>
                <a:ea typeface="Roboto" pitchFamily="2" charset="0"/>
                <a:cs typeface="Roboto" pitchFamily="2" charset="0"/>
              </a:rPr>
              <a:t> с символикой обменника, которую можно использовать как украшение или как средство оплаты на платформе. </a:t>
            </a:r>
            <a:r>
              <a:rPr lang="ru-RU" kern="100" dirty="0">
                <a:solidFill>
                  <a:srgbClr val="111111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(10 р.)</a:t>
            </a:r>
            <a:endParaRPr lang="ru-RU" sz="1400" u="none" strike="noStrik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Купить новогодний подарок Кубик Барбери 🎁 700 гр в Минске">
            <a:extLst>
              <a:ext uri="{FF2B5EF4-FFF2-40B4-BE49-F238E27FC236}">
                <a16:creationId xmlns:a16="http://schemas.microsoft.com/office/drawing/2014/main" id="{57E5FB53-E7B1-6DD8-F872-19A4C68C0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89" y="4887952"/>
            <a:ext cx="1270154" cy="127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одарок рисунок - 30 фото">
            <a:extLst>
              <a:ext uri="{FF2B5EF4-FFF2-40B4-BE49-F238E27FC236}">
                <a16:creationId xmlns:a16="http://schemas.microsoft.com/office/drawing/2014/main" id="{B399A8CA-CF24-C869-F9E5-C5E9FD9F5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465" y="0"/>
            <a:ext cx="1448552" cy="154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196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06B052-6961-4223-B8A5-64B3A6D3F3AD}"/>
              </a:ext>
            </a:extLst>
          </p:cNvPr>
          <p:cNvSpPr/>
          <p:nvPr/>
        </p:nvSpPr>
        <p:spPr>
          <a:xfrm>
            <a:off x="8649356" y="6122274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8365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02124"/>
                </a:solidFill>
                <a:latin typeface="Roboto" pitchFamily="2" charset="0"/>
                <a:cs typeface="Arial" panose="020B0604020202020204" pitchFamily="34" charset="0"/>
              </a:rPr>
              <a:t>Бюджет проекта и сроки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AB657F90-4A09-9F5E-AE9F-DEC9F43B342A}"/>
              </a:ext>
            </a:extLst>
          </p:cNvPr>
          <p:cNvSpPr>
            <a:spLocks/>
          </p:cNvSpPr>
          <p:nvPr/>
        </p:nvSpPr>
        <p:spPr bwMode="auto">
          <a:xfrm>
            <a:off x="9733238" y="5211815"/>
            <a:ext cx="2065544" cy="1377028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: Rounded Corners 15">
            <a:extLst>
              <a:ext uri="{FF2B5EF4-FFF2-40B4-BE49-F238E27FC236}">
                <a16:creationId xmlns:a16="http://schemas.microsoft.com/office/drawing/2014/main" id="{F72ED936-EAAB-70AC-4456-4459FFFB5794}"/>
              </a:ext>
            </a:extLst>
          </p:cNvPr>
          <p:cNvSpPr/>
          <p:nvPr/>
        </p:nvSpPr>
        <p:spPr>
          <a:xfrm>
            <a:off x="1691382" y="5778017"/>
            <a:ext cx="2167763" cy="12231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A700DC95-E66B-FE03-AED6-CD49E9031A5C}"/>
              </a:ext>
            </a:extLst>
          </p:cNvPr>
          <p:cNvSpPr>
            <a:spLocks/>
          </p:cNvSpPr>
          <p:nvPr/>
        </p:nvSpPr>
        <p:spPr bwMode="auto">
          <a:xfrm>
            <a:off x="1000933" y="5164688"/>
            <a:ext cx="1499139" cy="982537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E5791-2DE8-6215-6146-371390254BC9}"/>
              </a:ext>
            </a:extLst>
          </p:cNvPr>
          <p:cNvSpPr txBox="1"/>
          <p:nvPr/>
        </p:nvSpPr>
        <p:spPr>
          <a:xfrm>
            <a:off x="795519" y="1640643"/>
            <a:ext cx="6094520" cy="3348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u="none" strike="no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онлайн платформы - 20 000 рублей.</a:t>
            </a:r>
            <a:endParaRPr lang="ru-RU" sz="1400" u="none" strike="noStrik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u="none" strike="no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Подарки(с учетом упаковки/доставки сувенирных монет и футболок) - 7 000 рублей.</a:t>
            </a:r>
            <a:endParaRPr lang="ru-RU" sz="1400" u="none" strike="noStrik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u="none" strike="no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Комиссия платформы и налоги - 7 000 рублей</a:t>
            </a:r>
            <a:endParaRPr lang="ru-RU" sz="1400" u="none" strike="noStrik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Сроки сбора - 120 дней с начала размещения на платформе.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Итого сроки 120 дней и общая сумма 34 000 рублей.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Стартовый капитал в размере 10% от собираемой суммы формируется за счет авторов проекта.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Деньги">
            <a:extLst>
              <a:ext uri="{FF2B5EF4-FFF2-40B4-BE49-F238E27FC236}">
                <a16:creationId xmlns:a16="http://schemas.microsoft.com/office/drawing/2014/main" id="{A772ED40-DFAA-940A-6E97-D4A5B8EF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504" y="1328114"/>
            <a:ext cx="5138738" cy="342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87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7265EF40-5C3B-3061-7B5F-6F66B6B7BE05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A551-D797-F31E-894C-B02089A5757F}"/>
              </a:ext>
            </a:extLst>
          </p:cNvPr>
          <p:cNvSpPr txBox="1"/>
          <p:nvPr/>
        </p:nvSpPr>
        <p:spPr>
          <a:xfrm>
            <a:off x="966970" y="1025727"/>
            <a:ext cx="778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02124"/>
                </a:solidFill>
                <a:latin typeface="Roboto" pitchFamily="2" charset="0"/>
                <a:cs typeface="Arial" panose="020B0604020202020204" pitchFamily="34" charset="0"/>
              </a:rPr>
              <a:t>Стратегия продвижения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AB657F90-4A09-9F5E-AE9F-DEC9F43B342A}"/>
              </a:ext>
            </a:extLst>
          </p:cNvPr>
          <p:cNvSpPr>
            <a:spLocks/>
          </p:cNvSpPr>
          <p:nvPr/>
        </p:nvSpPr>
        <p:spPr bwMode="auto">
          <a:xfrm>
            <a:off x="9421091" y="83618"/>
            <a:ext cx="1499139" cy="982537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A8267-F6CD-8216-8B84-D0A84BCB17D4}"/>
              </a:ext>
            </a:extLst>
          </p:cNvPr>
          <p:cNvSpPr txBox="1"/>
          <p:nvPr/>
        </p:nvSpPr>
        <p:spPr>
          <a:xfrm>
            <a:off x="795519" y="1629664"/>
            <a:ext cx="6094520" cy="3248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сообщества будет использоваться телеграмм канал и небольшой веб-сайт, где также можно будет ознакомиться с проектом 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задонатить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развитие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СМИ планируется привлечь порталы по типу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Onliner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Кроме того, будут использованы телеграмм каналы крипто-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тематки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Большой упор также будет сделан на стримеров(преимущественно из Беларуси), которые готовы по бартеру или за небольшую сумму прорекламировать проект.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Маркировка креатива и учет данных: как работают новые поправки к закону о  рекламе - новости Право.ру">
            <a:extLst>
              <a:ext uri="{FF2B5EF4-FFF2-40B4-BE49-F238E27FC236}">
                <a16:creationId xmlns:a16="http://schemas.microsoft.com/office/drawing/2014/main" id="{70A6CF61-4CAA-54CA-3A1E-3C7EBDDC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56" y="1678585"/>
            <a:ext cx="4493289" cy="324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871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6C845-5C0F-CA2E-C9B9-C73E7FBAA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A7313C78-2EC2-C287-6F2D-9D3822A22BE1}"/>
              </a:ext>
            </a:extLst>
          </p:cNvPr>
          <p:cNvSpPr/>
          <p:nvPr/>
        </p:nvSpPr>
        <p:spPr>
          <a:xfrm>
            <a:off x="795519" y="1201612"/>
            <a:ext cx="171451" cy="171451"/>
          </a:xfrm>
          <a:prstGeom prst="roundRect">
            <a:avLst/>
          </a:prstGeom>
          <a:gradFill>
            <a:gsLst>
              <a:gs pos="58400">
                <a:schemeClr val="accent2"/>
              </a:gs>
              <a:gs pos="0">
                <a:schemeClr val="accent1">
                  <a:alpha val="81000"/>
                </a:schemeClr>
              </a:gs>
              <a:gs pos="100000">
                <a:schemeClr val="accent3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55B7E-4991-C913-596C-7E976432867E}"/>
              </a:ext>
            </a:extLst>
          </p:cNvPr>
          <p:cNvSpPr txBox="1"/>
          <p:nvPr/>
        </p:nvSpPr>
        <p:spPr>
          <a:xfrm>
            <a:off x="966970" y="1025727"/>
            <a:ext cx="778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02124"/>
                </a:solidFill>
                <a:latin typeface="Roboto" pitchFamily="2" charset="0"/>
                <a:cs typeface="Arial" panose="020B0604020202020204" pitchFamily="34" charset="0"/>
              </a:rPr>
              <a:t>Доставка подарков</a:t>
            </a:r>
            <a:endParaRPr lang="ru-B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878CA1F5-18E9-6F4C-C6CA-B87426BC71CB}"/>
              </a:ext>
            </a:extLst>
          </p:cNvPr>
          <p:cNvSpPr>
            <a:spLocks/>
          </p:cNvSpPr>
          <p:nvPr/>
        </p:nvSpPr>
        <p:spPr bwMode="auto">
          <a:xfrm>
            <a:off x="9421091" y="83618"/>
            <a:ext cx="1499139" cy="982537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5E174-E1EC-2071-7514-212A7816697A}"/>
              </a:ext>
            </a:extLst>
          </p:cNvPr>
          <p:cNvSpPr txBox="1"/>
          <p:nvPr/>
        </p:nvSpPr>
        <p:spPr>
          <a:xfrm>
            <a:off x="632533" y="1724832"/>
            <a:ext cx="6094520" cy="185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Доставка подарков(типы 1,2 и 4) осуществляются в онлайн формате с помощью электронной почты. Для спонсоров, которые получат сувенирные монеты и футболки, будет выслано письмо, с подробной инструкцией по регистрации на платформе и указанию адреса, на который впоследстви</a:t>
            </a:r>
            <a:r>
              <a:rPr lang="ru-RU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будет выслано вознаграждение.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When Are Deliveries Subject to Sales Tax? - CPA Practice Advisor">
            <a:extLst>
              <a:ext uri="{FF2B5EF4-FFF2-40B4-BE49-F238E27FC236}">
                <a16:creationId xmlns:a16="http://schemas.microsoft.com/office/drawing/2014/main" id="{A5CF44D3-9B5B-1684-F471-3AA995B89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44" y="3933969"/>
            <a:ext cx="65722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756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2300FC9-FC5C-4370-8B99-43C482DCEAE0}"/>
              </a:ext>
            </a:extLst>
          </p:cNvPr>
          <p:cNvGrpSpPr/>
          <p:nvPr/>
        </p:nvGrpSpPr>
        <p:grpSpPr>
          <a:xfrm>
            <a:off x="0" y="0"/>
            <a:ext cx="4769264" cy="2324850"/>
            <a:chOff x="130396" y="-1587"/>
            <a:chExt cx="4769264" cy="2324850"/>
          </a:xfrm>
          <a:gradFill>
            <a:gsLst>
              <a:gs pos="0">
                <a:schemeClr val="accent1">
                  <a:alpha val="70000"/>
                </a:schemeClr>
              </a:gs>
              <a:gs pos="53100">
                <a:schemeClr val="accent2">
                  <a:alpha val="85000"/>
                </a:schemeClr>
              </a:gs>
              <a:gs pos="100000">
                <a:schemeClr val="accent3">
                  <a:alpha val="80000"/>
                </a:schemeClr>
              </a:gs>
            </a:gsLst>
            <a:lin ang="2400000" scaled="0"/>
          </a:gradFill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5C06722B-73AA-4F02-96DC-501C8C8C4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0396" y="-1587"/>
              <a:ext cx="4769264" cy="2324850"/>
            </a:xfrm>
            <a:custGeom>
              <a:avLst/>
              <a:gdLst>
                <a:gd name="T0" fmla="*/ 297 w 1043"/>
                <a:gd name="T1" fmla="*/ 114 h 507"/>
                <a:gd name="T2" fmla="*/ 763 w 1043"/>
                <a:gd name="T3" fmla="*/ 384 h 507"/>
                <a:gd name="T4" fmla="*/ 1043 w 1043"/>
                <a:gd name="T5" fmla="*/ 0 h 507"/>
                <a:gd name="T6" fmla="*/ 0 w 1043"/>
                <a:gd name="T7" fmla="*/ 0 h 507"/>
                <a:gd name="T8" fmla="*/ 297 w 1043"/>
                <a:gd name="T9" fmla="*/ 11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07">
                  <a:moveTo>
                    <a:pt x="297" y="114"/>
                  </a:moveTo>
                  <a:cubicBezTo>
                    <a:pt x="519" y="72"/>
                    <a:pt x="416" y="507"/>
                    <a:pt x="763" y="384"/>
                  </a:cubicBezTo>
                  <a:cubicBezTo>
                    <a:pt x="971" y="311"/>
                    <a:pt x="1030" y="132"/>
                    <a:pt x="10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85"/>
                    <a:pt x="187" y="134"/>
                    <a:pt x="29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6C2425-60C5-4650-A879-8D0C8FCD9ECE}"/>
                </a:ext>
              </a:extLst>
            </p:cNvPr>
            <p:cNvSpPr/>
            <p:nvPr/>
          </p:nvSpPr>
          <p:spPr>
            <a:xfrm>
              <a:off x="3732505" y="1160838"/>
              <a:ext cx="796071" cy="796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36">
            <a:extLst>
              <a:ext uri="{FF2B5EF4-FFF2-40B4-BE49-F238E27FC236}">
                <a16:creationId xmlns:a16="http://schemas.microsoft.com/office/drawing/2014/main" id="{4650F1DD-5E0B-454B-ABDA-7D9239167EF6}"/>
              </a:ext>
            </a:extLst>
          </p:cNvPr>
          <p:cNvSpPr>
            <a:spLocks/>
          </p:cNvSpPr>
          <p:nvPr/>
        </p:nvSpPr>
        <p:spPr bwMode="auto">
          <a:xfrm flipH="1">
            <a:off x="3342266" y="3891843"/>
            <a:ext cx="8896776" cy="3249736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65000"/>
                </a:schemeClr>
              </a:gs>
              <a:gs pos="53100">
                <a:schemeClr val="accent2">
                  <a:alpha val="85000"/>
                </a:schemeClr>
              </a:gs>
              <a:gs pos="100000">
                <a:schemeClr val="accent3">
                  <a:alpha val="8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5445E6-0F29-425C-A4C1-9CE5518775D2}"/>
              </a:ext>
            </a:extLst>
          </p:cNvPr>
          <p:cNvSpPr txBox="1"/>
          <p:nvPr/>
        </p:nvSpPr>
        <p:spPr>
          <a:xfrm>
            <a:off x="3835093" y="2228671"/>
            <a:ext cx="4652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</a:rPr>
              <a:t>&lt;3</a:t>
            </a:r>
          </a:p>
        </p:txBody>
      </p:sp>
    </p:spTree>
    <p:extLst>
      <p:ext uri="{BB962C8B-B14F-4D97-AF65-F5344CB8AC3E}">
        <p14:creationId xmlns:p14="http://schemas.microsoft.com/office/powerpoint/2010/main" val="159551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1378</TotalTime>
  <Words>499</Words>
  <Application>Microsoft Office PowerPoint</Application>
  <PresentationFormat>Широкоэкранный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Dracarys</dc:creator>
  <cp:lastModifiedBy>Роман Барановский</cp:lastModifiedBy>
  <cp:revision>172</cp:revision>
  <dcterms:created xsi:type="dcterms:W3CDTF">2018-11-06T13:28:40Z</dcterms:created>
  <dcterms:modified xsi:type="dcterms:W3CDTF">2024-02-16T08:02:16Z</dcterms:modified>
</cp:coreProperties>
</file>