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732" y="6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essandro\Desktop\160_80.od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essandro\Desktop\160_80.od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essandro\Desktop\160_80.od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essandro\Desktop\160_80.od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Speedup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6.2598615390467502E-2"/>
          <c:y val="0.19480351414406533"/>
          <c:w val="0.7448997679637871"/>
          <c:h val="0.68921660834062404"/>
        </c:manualLayout>
      </c:layout>
      <c:lineChart>
        <c:grouping val="standard"/>
        <c:varyColors val="0"/>
        <c:ser>
          <c:idx val="0"/>
          <c:order val="0"/>
          <c:tx>
            <c:strRef>
              <c:f>Sheet1!$E$16</c:f>
              <c:strCache>
                <c:ptCount val="1"/>
                <c:pt idx="0">
                  <c:v>Speedup</c:v>
                </c:pt>
              </c:strCache>
            </c:strRef>
          </c:tx>
          <c:cat>
            <c:strRef>
              <c:f>Sheet1!$L$17:$L$20</c:f>
              <c:strCache>
                <c:ptCount val="4"/>
                <c:pt idx="0">
                  <c:v>CSC</c:v>
                </c:pt>
                <c:pt idx="1">
                  <c:v>cvThreshold</c:v>
                </c:pt>
                <c:pt idx="2">
                  <c:v>cvMoments</c:v>
                </c:pt>
                <c:pt idx="3">
                  <c:v>cvAdd</c:v>
                </c:pt>
              </c:strCache>
            </c:strRef>
          </c:cat>
          <c:val>
            <c:numRef>
              <c:f>Sheet1!$E$17:$E$20</c:f>
              <c:numCache>
                <c:formatCode>General</c:formatCode>
                <c:ptCount val="4"/>
                <c:pt idx="0">
                  <c:v>12.171962991862669</c:v>
                </c:pt>
                <c:pt idx="1">
                  <c:v>1.6364749519596014</c:v>
                </c:pt>
                <c:pt idx="2">
                  <c:v>0.37184834878716228</c:v>
                </c:pt>
                <c:pt idx="3">
                  <c:v>1.1772454444909304</c:v>
                </c:pt>
              </c:numCache>
            </c:numRef>
          </c:val>
          <c:smooth val="0"/>
        </c:ser>
        <c:ser>
          <c:idx val="1"/>
          <c:order val="1"/>
          <c:tx>
            <c:v>Ideale</c:v>
          </c:tx>
          <c:val>
            <c:numRef>
              <c:f>Sheet1!$G$17:$G$20</c:f>
              <c:numCache>
                <c:formatCode>General</c:formatCode>
                <c:ptCount val="4"/>
                <c:pt idx="0">
                  <c:v>16</c:v>
                </c:pt>
                <c:pt idx="1">
                  <c:v>16</c:v>
                </c:pt>
                <c:pt idx="2">
                  <c:v>16</c:v>
                </c:pt>
                <c:pt idx="3">
                  <c:v>16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Sheet1!$F$16</c:f>
              <c:strCache>
                <c:ptCount val="1"/>
                <c:pt idx="0">
                  <c:v>Color Traking Speedup</c:v>
                </c:pt>
              </c:strCache>
            </c:strRef>
          </c:tx>
          <c:val>
            <c:numRef>
              <c:f>Sheet1!$F$17:$F$20</c:f>
              <c:numCache>
                <c:formatCode>General</c:formatCode>
                <c:ptCount val="4"/>
                <c:pt idx="0">
                  <c:v>4.9401255114122868</c:v>
                </c:pt>
                <c:pt idx="1">
                  <c:v>4.9401255114122868</c:v>
                </c:pt>
                <c:pt idx="2">
                  <c:v>4.9401255114122868</c:v>
                </c:pt>
                <c:pt idx="3">
                  <c:v>4.9401255114122868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8046208"/>
        <c:axId val="174800896"/>
      </c:lineChart>
      <c:catAx>
        <c:axId val="118046208"/>
        <c:scaling>
          <c:orientation val="minMax"/>
        </c:scaling>
        <c:delete val="0"/>
        <c:axPos val="b"/>
        <c:majorTickMark val="out"/>
        <c:minorTickMark val="none"/>
        <c:tickLblPos val="nextTo"/>
        <c:crossAx val="174800896"/>
        <c:crosses val="autoZero"/>
        <c:auto val="1"/>
        <c:lblAlgn val="ctr"/>
        <c:lblOffset val="100"/>
        <c:noMultiLvlLbl val="0"/>
      </c:catAx>
      <c:valAx>
        <c:axId val="174800896"/>
        <c:scaling>
          <c:orientation val="minMax"/>
          <c:max val="16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8046208"/>
        <c:crosses val="autoZero"/>
        <c:crossBetween val="between"/>
        <c:majorUnit val="1"/>
      </c:valAx>
    </c:plotArea>
    <c:legend>
      <c:legendPos val="r"/>
      <c:layout>
        <c:manualLayout>
          <c:xMode val="edge"/>
          <c:yMode val="edge"/>
          <c:x val="0.80508292441705653"/>
          <c:y val="0.16371828521434822"/>
          <c:w val="0.18042432195975508"/>
          <c:h val="0.71874416739574221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352236363875793"/>
          <c:y val="5.1400554097404488E-2"/>
          <c:w val="0.72655797328083427"/>
          <c:h val="0.776114756488772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Sheet1!$A$16</c:f>
              <c:strCache>
                <c:ptCount val="1"/>
                <c:pt idx="0">
                  <c:v>Parallel 16</c:v>
                </c:pt>
              </c:strCache>
            </c:strRef>
          </c:tx>
          <c:invertIfNegative val="0"/>
          <c:cat>
            <c:strRef>
              <c:f>Sheet1!$L$17:$L$21</c:f>
              <c:strCache>
                <c:ptCount val="5"/>
                <c:pt idx="0">
                  <c:v>CSC</c:v>
                </c:pt>
                <c:pt idx="1">
                  <c:v>cvThreshold</c:v>
                </c:pt>
                <c:pt idx="2">
                  <c:v>cvMoments</c:v>
                </c:pt>
                <c:pt idx="3">
                  <c:v>cvAdd</c:v>
                </c:pt>
                <c:pt idx="4">
                  <c:v>Color Traking</c:v>
                </c:pt>
              </c:strCache>
            </c:strRef>
          </c:cat>
          <c:val>
            <c:numRef>
              <c:f>(Sheet1!$D$17:$D$20,Sheet1!$D$21)</c:f>
              <c:numCache>
                <c:formatCode>General</c:formatCode>
                <c:ptCount val="5"/>
                <c:pt idx="0">
                  <c:v>224275</c:v>
                </c:pt>
                <c:pt idx="1">
                  <c:v>111885</c:v>
                </c:pt>
                <c:pt idx="2">
                  <c:v>75278</c:v>
                </c:pt>
                <c:pt idx="3">
                  <c:v>241411</c:v>
                </c:pt>
                <c:pt idx="4">
                  <c:v>652849</c:v>
                </c:pt>
              </c:numCache>
            </c:numRef>
          </c:val>
        </c:ser>
        <c:ser>
          <c:idx val="1"/>
          <c:order val="1"/>
          <c:tx>
            <c:strRef>
              <c:f>Sheet1!$H$16</c:f>
              <c:strCache>
                <c:ptCount val="1"/>
                <c:pt idx="0">
                  <c:v>Sequential</c:v>
                </c:pt>
              </c:strCache>
            </c:strRef>
          </c:tx>
          <c:invertIfNegative val="0"/>
          <c:cat>
            <c:strRef>
              <c:f>Sheet1!$L$17:$L$21</c:f>
              <c:strCache>
                <c:ptCount val="5"/>
                <c:pt idx="0">
                  <c:v>CSC</c:v>
                </c:pt>
                <c:pt idx="1">
                  <c:v>cvThreshold</c:v>
                </c:pt>
                <c:pt idx="2">
                  <c:v>cvMoments</c:v>
                </c:pt>
                <c:pt idx="3">
                  <c:v>cvAdd</c:v>
                </c:pt>
                <c:pt idx="4">
                  <c:v>Color Traking</c:v>
                </c:pt>
              </c:strCache>
            </c:strRef>
          </c:cat>
          <c:val>
            <c:numRef>
              <c:f>(Sheet1!$K$17:$K$20,Sheet1!$K$21)</c:f>
              <c:numCache>
                <c:formatCode>General</c:formatCode>
                <c:ptCount val="5"/>
                <c:pt idx="0">
                  <c:v>2729867</c:v>
                </c:pt>
                <c:pt idx="1">
                  <c:v>183097</c:v>
                </c:pt>
                <c:pt idx="2">
                  <c:v>27992</c:v>
                </c:pt>
                <c:pt idx="3">
                  <c:v>284200</c:v>
                </c:pt>
                <c:pt idx="4">
                  <c:v>3225156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8930432"/>
        <c:axId val="137887040"/>
      </c:barChart>
      <c:catAx>
        <c:axId val="118930432"/>
        <c:scaling>
          <c:orientation val="minMax"/>
        </c:scaling>
        <c:delete val="0"/>
        <c:axPos val="b"/>
        <c:majorGridlines/>
        <c:majorTickMark val="out"/>
        <c:minorTickMark val="none"/>
        <c:tickLblPos val="nextTo"/>
        <c:crossAx val="137887040"/>
        <c:crosses val="autoZero"/>
        <c:auto val="1"/>
        <c:lblAlgn val="ctr"/>
        <c:lblOffset val="100"/>
        <c:tickMarkSkip val="4"/>
        <c:noMultiLvlLbl val="0"/>
      </c:catAx>
      <c:valAx>
        <c:axId val="1378870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8930432"/>
        <c:crosses val="autoZero"/>
        <c:crossBetween val="between"/>
        <c:dispUnits>
          <c:builtInUnit val="millions"/>
          <c:dispUnitsLbl>
            <c:layout/>
          </c:dispUnitsLbl>
        </c:dispUnits>
      </c:valAx>
    </c:plotArea>
    <c:legend>
      <c:legendPos val="r"/>
      <c:layout>
        <c:manualLayout>
          <c:xMode val="edge"/>
          <c:yMode val="edge"/>
          <c:x val="0.82746718540124842"/>
          <c:y val="0.25887540099154271"/>
          <c:w val="0.15685390548868813"/>
          <c:h val="0.39428623505395161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Color</a:t>
            </a:r>
            <a:r>
              <a:rPr lang="en-US" baseline="0" dirty="0" smtClean="0"/>
              <a:t> Tracking STAGE costs</a:t>
            </a:r>
          </a:p>
          <a:p>
            <a:pPr>
              <a:defRPr/>
            </a:pPr>
            <a:r>
              <a:rPr lang="en-US" baseline="0" dirty="0" smtClean="0"/>
              <a:t>(parallel)</a:t>
            </a:r>
            <a:endParaRPr lang="en-US" dirty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Sheet1!$L$17:$L$20</c:f>
              <c:strCache>
                <c:ptCount val="4"/>
                <c:pt idx="0">
                  <c:v>CSC</c:v>
                </c:pt>
                <c:pt idx="1">
                  <c:v>cvThreshold</c:v>
                </c:pt>
                <c:pt idx="2">
                  <c:v>cvMoments</c:v>
                </c:pt>
                <c:pt idx="3">
                  <c:v>cvAdd</c:v>
                </c:pt>
              </c:strCache>
            </c:strRef>
          </c:cat>
          <c:val>
            <c:numRef>
              <c:f>Sheet1!$D$17:$D$20</c:f>
              <c:numCache>
                <c:formatCode>General</c:formatCode>
                <c:ptCount val="4"/>
                <c:pt idx="0">
                  <c:v>224275</c:v>
                </c:pt>
                <c:pt idx="1">
                  <c:v>111885</c:v>
                </c:pt>
                <c:pt idx="2">
                  <c:v>75278</c:v>
                </c:pt>
                <c:pt idx="3">
                  <c:v>241411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/>
      <c:overlay val="0"/>
      <c:txPr>
        <a:bodyPr/>
        <a:lstStyle/>
        <a:p>
          <a:pPr rtl="0">
            <a:defRPr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Color Tracking</a:t>
            </a:r>
            <a:r>
              <a:rPr lang="en-US" baseline="0" dirty="0" smtClean="0"/>
              <a:t> STAGE costs</a:t>
            </a:r>
          </a:p>
          <a:p>
            <a:pPr>
              <a:defRPr/>
            </a:pPr>
            <a:r>
              <a:rPr lang="en-US" baseline="0" dirty="0" smtClean="0"/>
              <a:t>(sequential)</a:t>
            </a:r>
            <a:endParaRPr lang="en-US" dirty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Sheet1!$L$17:$L$20</c:f>
              <c:strCache>
                <c:ptCount val="4"/>
                <c:pt idx="0">
                  <c:v>CSC</c:v>
                </c:pt>
                <c:pt idx="1">
                  <c:v>cvThreshold</c:v>
                </c:pt>
                <c:pt idx="2">
                  <c:v>cvMoments</c:v>
                </c:pt>
                <c:pt idx="3">
                  <c:v>cvAdd</c:v>
                </c:pt>
              </c:strCache>
            </c:strRef>
          </c:cat>
          <c:val>
            <c:numRef>
              <c:f>Sheet1!$K$17:$K$20</c:f>
              <c:numCache>
                <c:formatCode>General</c:formatCode>
                <c:ptCount val="4"/>
                <c:pt idx="0">
                  <c:v>2729867</c:v>
                </c:pt>
                <c:pt idx="1">
                  <c:v>183097</c:v>
                </c:pt>
                <c:pt idx="2">
                  <c:v>27992</c:v>
                </c:pt>
                <c:pt idx="3">
                  <c:v>284200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/>
      <c:overlay val="0"/>
      <c:txPr>
        <a:bodyPr/>
        <a:lstStyle/>
        <a:p>
          <a:pPr rtl="0">
            <a:defRPr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DD5CE4-E5FC-4034-8203-3B106B4F61F9}" type="datetimeFigureOut">
              <a:rPr lang="en-US" smtClean="0"/>
              <a:t>7/7/2012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58053-138F-4BC6-9CBC-6D2FAD80535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6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58053-138F-4BC6-9CBC-6D2FAD8053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25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58053-138F-4BC6-9CBC-6D2FAD8053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25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58053-138F-4BC6-9CBC-6D2FAD8053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25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702F-43D0-4790-80A5-2E89E30395DD}" type="datetimeFigureOut">
              <a:rPr lang="en-US" smtClean="0"/>
              <a:t>7/7/2012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7C890-1436-428C-8DE7-9CE841B998E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9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702F-43D0-4790-80A5-2E89E30395DD}" type="datetimeFigureOut">
              <a:rPr lang="en-US" smtClean="0"/>
              <a:t>7/7/2012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7C890-1436-428C-8DE7-9CE841B998E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6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702F-43D0-4790-80A5-2E89E30395DD}" type="datetimeFigureOut">
              <a:rPr lang="en-US" smtClean="0"/>
              <a:t>7/7/2012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7C890-1436-428C-8DE7-9CE841B998E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83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702F-43D0-4790-80A5-2E89E30395DD}" type="datetimeFigureOut">
              <a:rPr lang="en-US" smtClean="0"/>
              <a:t>7/7/2012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7C890-1436-428C-8DE7-9CE841B998E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20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702F-43D0-4790-80A5-2E89E30395DD}" type="datetimeFigureOut">
              <a:rPr lang="en-US" smtClean="0"/>
              <a:t>7/7/2012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7C890-1436-428C-8DE7-9CE841B998E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80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702F-43D0-4790-80A5-2E89E30395DD}" type="datetimeFigureOut">
              <a:rPr lang="en-US" smtClean="0"/>
              <a:t>7/7/2012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7C890-1436-428C-8DE7-9CE841B998E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0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702F-43D0-4790-80A5-2E89E30395DD}" type="datetimeFigureOut">
              <a:rPr lang="en-US" smtClean="0"/>
              <a:t>7/7/2012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7C890-1436-428C-8DE7-9CE841B998E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50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702F-43D0-4790-80A5-2E89E30395DD}" type="datetimeFigureOut">
              <a:rPr lang="en-US" smtClean="0"/>
              <a:t>7/7/2012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7C890-1436-428C-8DE7-9CE841B998E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0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702F-43D0-4790-80A5-2E89E30395DD}" type="datetimeFigureOut">
              <a:rPr lang="en-US" smtClean="0"/>
              <a:t>7/7/2012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7C890-1436-428C-8DE7-9CE841B998E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8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702F-43D0-4790-80A5-2E89E30395DD}" type="datetimeFigureOut">
              <a:rPr lang="en-US" smtClean="0"/>
              <a:t>7/7/2012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7C890-1436-428C-8DE7-9CE841B998E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5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702F-43D0-4790-80A5-2E89E30395DD}" type="datetimeFigureOut">
              <a:rPr lang="en-US" smtClean="0"/>
              <a:t>7/7/2012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7C890-1436-428C-8DE7-9CE841B998E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47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3702F-43D0-4790-80A5-2E89E30395DD}" type="datetimeFigureOut">
              <a:rPr lang="en-US" smtClean="0"/>
              <a:t>7/7/2012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7C890-1436-428C-8DE7-9CE841B998E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0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arrotondato 4"/>
          <p:cNvSpPr/>
          <p:nvPr/>
        </p:nvSpPr>
        <p:spPr>
          <a:xfrm>
            <a:off x="140084" y="3956304"/>
            <a:ext cx="2847741" cy="1072733"/>
          </a:xfrm>
          <a:prstGeom prst="roundRect">
            <a:avLst>
              <a:gd name="adj" fmla="val 17721"/>
            </a:avLst>
          </a:prstGeom>
          <a:solidFill>
            <a:schemeClr val="bg1">
              <a:lumMod val="75000"/>
            </a:schemeClr>
          </a:solidFill>
          <a:ln w="19050"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normAutofit lnSpcReduction="10000"/>
          </a:bodyPr>
          <a:lstStyle/>
          <a:p>
            <a:r>
              <a:rPr lang="en-US" sz="1000" b="1" dirty="0"/>
              <a:t>Void Moments()</a:t>
            </a:r>
            <a:endParaRPr lang="en-US" sz="1000" b="1" dirty="0" smtClean="0"/>
          </a:p>
          <a:p>
            <a:r>
              <a:rPr lang="en-US" sz="1000" b="1" dirty="0" smtClean="0"/>
              <a:t>{</a:t>
            </a:r>
          </a:p>
          <a:p>
            <a:r>
              <a:rPr lang="en-US" sz="1000" b="1" dirty="0"/>
              <a:t> </a:t>
            </a:r>
            <a:r>
              <a:rPr lang="en-US" sz="1000" b="1" dirty="0" smtClean="0"/>
              <a:t>   …</a:t>
            </a:r>
          </a:p>
          <a:p>
            <a:r>
              <a:rPr lang="en-US" sz="1000" b="1" dirty="0"/>
              <a:t> </a:t>
            </a:r>
            <a:r>
              <a:rPr lang="en-US" sz="1000" b="1" dirty="0" smtClean="0"/>
              <a:t>   #pragma </a:t>
            </a:r>
            <a:r>
              <a:rPr lang="en-US" sz="1000" b="1" dirty="0" err="1" smtClean="0"/>
              <a:t>omp</a:t>
            </a:r>
            <a:r>
              <a:rPr lang="en-US" sz="1000" b="1" dirty="0" smtClean="0"/>
              <a:t> parallel </a:t>
            </a:r>
            <a:r>
              <a:rPr lang="en-US" sz="1000" b="1" dirty="0" err="1" smtClean="0"/>
              <a:t>num_threads</a:t>
            </a:r>
            <a:r>
              <a:rPr lang="en-US" sz="1000" b="1" dirty="0" smtClean="0"/>
              <a:t>(16)</a:t>
            </a:r>
          </a:p>
          <a:p>
            <a:r>
              <a:rPr lang="en-US" sz="1000" b="1" dirty="0"/>
              <a:t> </a:t>
            </a:r>
            <a:r>
              <a:rPr lang="en-US" sz="1000" b="1" dirty="0" smtClean="0"/>
              <a:t>   …</a:t>
            </a:r>
            <a:endParaRPr lang="en-US" sz="1000" b="1" dirty="0"/>
          </a:p>
          <a:p>
            <a:r>
              <a:rPr lang="en-US" sz="1000" b="1" dirty="0" smtClean="0"/>
              <a:t>}</a:t>
            </a:r>
            <a:endParaRPr lang="en-US" sz="1000" b="1" dirty="0"/>
          </a:p>
        </p:txBody>
      </p:sp>
      <p:sp>
        <p:nvSpPr>
          <p:cNvPr id="6" name="Rettangolo arrotondato 5"/>
          <p:cNvSpPr/>
          <p:nvPr/>
        </p:nvSpPr>
        <p:spPr>
          <a:xfrm>
            <a:off x="140083" y="5252448"/>
            <a:ext cx="2847741" cy="1072733"/>
          </a:xfrm>
          <a:prstGeom prst="roundRect">
            <a:avLst>
              <a:gd name="adj" fmla="val 17721"/>
            </a:avLst>
          </a:prstGeom>
          <a:solidFill>
            <a:schemeClr val="bg1">
              <a:lumMod val="50000"/>
            </a:schemeClr>
          </a:solidFill>
          <a:ln w="19050"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r>
              <a:rPr lang="en-US" sz="1000" b="1" dirty="0"/>
              <a:t>Void Add()</a:t>
            </a:r>
            <a:endParaRPr lang="en-US" sz="1000" b="1" dirty="0" smtClean="0"/>
          </a:p>
          <a:p>
            <a:r>
              <a:rPr lang="en-US" sz="1000" b="1" dirty="0" smtClean="0"/>
              <a:t>{</a:t>
            </a:r>
          </a:p>
          <a:p>
            <a:r>
              <a:rPr lang="en-US" sz="1000" b="1" dirty="0"/>
              <a:t> </a:t>
            </a:r>
            <a:r>
              <a:rPr lang="en-US" sz="1000" b="1" dirty="0" smtClean="0"/>
              <a:t>   …</a:t>
            </a:r>
          </a:p>
          <a:p>
            <a:r>
              <a:rPr lang="en-US" sz="1000" b="1" dirty="0"/>
              <a:t> </a:t>
            </a:r>
            <a:r>
              <a:rPr lang="en-US" sz="1000" b="1" dirty="0" smtClean="0"/>
              <a:t>   #pragma </a:t>
            </a:r>
            <a:r>
              <a:rPr lang="en-US" sz="1000" b="1" dirty="0" err="1" smtClean="0"/>
              <a:t>omp</a:t>
            </a:r>
            <a:r>
              <a:rPr lang="en-US" sz="1000" b="1" dirty="0" smtClean="0"/>
              <a:t> parallel </a:t>
            </a:r>
            <a:r>
              <a:rPr lang="en-US" sz="1000" b="1" dirty="0" err="1" smtClean="0"/>
              <a:t>num_threads</a:t>
            </a:r>
            <a:r>
              <a:rPr lang="en-US" sz="1000" b="1" dirty="0" smtClean="0"/>
              <a:t>(16)</a:t>
            </a:r>
          </a:p>
          <a:p>
            <a:r>
              <a:rPr lang="en-US" sz="1000" b="1" dirty="0"/>
              <a:t> </a:t>
            </a:r>
            <a:r>
              <a:rPr lang="en-US" sz="1000" b="1" dirty="0" smtClean="0"/>
              <a:t>   …</a:t>
            </a:r>
            <a:endParaRPr lang="en-US" sz="1000" b="1" dirty="0"/>
          </a:p>
          <a:p>
            <a:r>
              <a:rPr lang="en-US" sz="1000" b="1" dirty="0" smtClean="0"/>
              <a:t>}</a:t>
            </a:r>
            <a:endParaRPr lang="en-US" sz="1000" b="1" dirty="0"/>
          </a:p>
        </p:txBody>
      </p:sp>
      <p:sp>
        <p:nvSpPr>
          <p:cNvPr id="7" name="Rettangolo arrotondato 6"/>
          <p:cNvSpPr/>
          <p:nvPr/>
        </p:nvSpPr>
        <p:spPr>
          <a:xfrm>
            <a:off x="140083" y="1484784"/>
            <a:ext cx="2847741" cy="975212"/>
          </a:xfrm>
          <a:prstGeom prst="roundRect">
            <a:avLst>
              <a:gd name="adj" fmla="val 17721"/>
            </a:avLst>
          </a:prstGeom>
          <a:solidFill>
            <a:schemeClr val="bg1"/>
          </a:solidFill>
          <a:ln w="19050"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r>
              <a:rPr lang="en-US" sz="1000" b="1" dirty="0" smtClean="0"/>
              <a:t>Void CSC()</a:t>
            </a:r>
          </a:p>
          <a:p>
            <a:r>
              <a:rPr lang="en-US" sz="1000" b="1" dirty="0" smtClean="0"/>
              <a:t>{</a:t>
            </a:r>
          </a:p>
          <a:p>
            <a:r>
              <a:rPr lang="en-US" sz="1000" b="1" dirty="0"/>
              <a:t> </a:t>
            </a:r>
            <a:r>
              <a:rPr lang="en-US" sz="1000" b="1" dirty="0" smtClean="0"/>
              <a:t>   …</a:t>
            </a:r>
          </a:p>
          <a:p>
            <a:r>
              <a:rPr lang="en-US" sz="1000" b="1" dirty="0"/>
              <a:t> </a:t>
            </a:r>
            <a:r>
              <a:rPr lang="en-US" sz="1000" b="1" dirty="0" smtClean="0"/>
              <a:t>   #pragma </a:t>
            </a:r>
            <a:r>
              <a:rPr lang="en-US" sz="1000" b="1" dirty="0" err="1" smtClean="0"/>
              <a:t>omp</a:t>
            </a:r>
            <a:r>
              <a:rPr lang="en-US" sz="1000" b="1" dirty="0" smtClean="0"/>
              <a:t> parallel </a:t>
            </a:r>
            <a:r>
              <a:rPr lang="en-US" sz="1000" b="1" dirty="0" err="1" smtClean="0"/>
              <a:t>num_threads</a:t>
            </a:r>
            <a:r>
              <a:rPr lang="en-US" sz="1000" b="1" dirty="0" smtClean="0"/>
              <a:t>(16)</a:t>
            </a:r>
          </a:p>
          <a:p>
            <a:r>
              <a:rPr lang="en-US" sz="1000" b="1" dirty="0"/>
              <a:t> </a:t>
            </a:r>
            <a:r>
              <a:rPr lang="en-US" sz="1000" b="1" dirty="0" smtClean="0"/>
              <a:t>   …</a:t>
            </a:r>
            <a:endParaRPr lang="en-US" sz="1000" b="1" dirty="0"/>
          </a:p>
          <a:p>
            <a:r>
              <a:rPr lang="en-US" sz="1000" b="1" dirty="0" smtClean="0"/>
              <a:t>}</a:t>
            </a:r>
            <a:endParaRPr lang="en-US" sz="1000" b="1" dirty="0"/>
          </a:p>
        </p:txBody>
      </p:sp>
      <p:sp>
        <p:nvSpPr>
          <p:cNvPr id="8" name="Rettangolo arrotondato 7"/>
          <p:cNvSpPr/>
          <p:nvPr/>
        </p:nvSpPr>
        <p:spPr>
          <a:xfrm>
            <a:off x="140083" y="2732168"/>
            <a:ext cx="2847741" cy="1072733"/>
          </a:xfrm>
          <a:prstGeom prst="roundRect">
            <a:avLst>
              <a:gd name="adj" fmla="val 14767"/>
            </a:avLst>
          </a:prstGeom>
          <a:solidFill>
            <a:schemeClr val="bg1">
              <a:lumMod val="95000"/>
            </a:schemeClr>
          </a:solidFill>
          <a:ln w="19050"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normAutofit lnSpcReduction="10000"/>
          </a:bodyPr>
          <a:lstStyle/>
          <a:p>
            <a:r>
              <a:rPr lang="en-US" sz="1000" b="1" dirty="0"/>
              <a:t>Void Threshold()</a:t>
            </a:r>
            <a:endParaRPr lang="en-US" sz="1000" b="1" dirty="0" smtClean="0"/>
          </a:p>
          <a:p>
            <a:r>
              <a:rPr lang="en-US" sz="1000" b="1" dirty="0" smtClean="0"/>
              <a:t>{</a:t>
            </a:r>
          </a:p>
          <a:p>
            <a:r>
              <a:rPr lang="en-US" sz="1000" b="1" dirty="0"/>
              <a:t> </a:t>
            </a:r>
            <a:r>
              <a:rPr lang="en-US" sz="1000" b="1" dirty="0" smtClean="0"/>
              <a:t>   …</a:t>
            </a:r>
          </a:p>
          <a:p>
            <a:r>
              <a:rPr lang="en-US" sz="1000" b="1" dirty="0"/>
              <a:t> </a:t>
            </a:r>
            <a:r>
              <a:rPr lang="en-US" sz="1000" b="1" dirty="0" smtClean="0"/>
              <a:t>   #pragma </a:t>
            </a:r>
            <a:r>
              <a:rPr lang="en-US" sz="1000" b="1" dirty="0" err="1" smtClean="0"/>
              <a:t>omp</a:t>
            </a:r>
            <a:r>
              <a:rPr lang="en-US" sz="1000" b="1" dirty="0" smtClean="0"/>
              <a:t> parallel </a:t>
            </a:r>
            <a:r>
              <a:rPr lang="en-US" sz="1000" b="1" dirty="0" err="1" smtClean="0"/>
              <a:t>num_threads</a:t>
            </a:r>
            <a:r>
              <a:rPr lang="en-US" sz="1000" b="1" dirty="0" smtClean="0"/>
              <a:t>(16)</a:t>
            </a:r>
          </a:p>
          <a:p>
            <a:r>
              <a:rPr lang="en-US" sz="1000" b="1" dirty="0"/>
              <a:t> </a:t>
            </a:r>
            <a:r>
              <a:rPr lang="en-US" sz="1000" b="1" dirty="0" smtClean="0"/>
              <a:t>   …</a:t>
            </a:r>
            <a:endParaRPr lang="en-US" sz="1000" b="1" dirty="0"/>
          </a:p>
          <a:p>
            <a:r>
              <a:rPr lang="en-US" sz="1000" b="1" dirty="0" smtClean="0"/>
              <a:t>}</a:t>
            </a:r>
            <a:endParaRPr lang="en-US" sz="1000" b="1" dirty="0"/>
          </a:p>
        </p:txBody>
      </p:sp>
      <p:sp>
        <p:nvSpPr>
          <p:cNvPr id="9" name="Tito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Tracking </a:t>
            </a:r>
            <a:r>
              <a:rPr lang="en-US" dirty="0" err="1" smtClean="0"/>
              <a:t>Omp</a:t>
            </a:r>
            <a:endParaRPr lang="en-US" dirty="0"/>
          </a:p>
        </p:txBody>
      </p:sp>
      <p:cxnSp>
        <p:nvCxnSpPr>
          <p:cNvPr id="14" name="Connettore 2 13"/>
          <p:cNvCxnSpPr>
            <a:stCxn id="7" idx="2"/>
            <a:endCxn id="8" idx="0"/>
          </p:cNvCxnSpPr>
          <p:nvPr/>
        </p:nvCxnSpPr>
        <p:spPr>
          <a:xfrm>
            <a:off x="1563954" y="2459996"/>
            <a:ext cx="0" cy="2721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>
            <a:stCxn id="8" idx="2"/>
            <a:endCxn id="5" idx="0"/>
          </p:cNvCxnSpPr>
          <p:nvPr/>
        </p:nvCxnSpPr>
        <p:spPr>
          <a:xfrm>
            <a:off x="1563954" y="3804901"/>
            <a:ext cx="1" cy="1514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/>
          <p:cNvCxnSpPr>
            <a:stCxn id="5" idx="2"/>
            <a:endCxn id="6" idx="0"/>
          </p:cNvCxnSpPr>
          <p:nvPr/>
        </p:nvCxnSpPr>
        <p:spPr>
          <a:xfrm flipH="1">
            <a:off x="1563954" y="5029037"/>
            <a:ext cx="1" cy="223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4283968" y="1484784"/>
            <a:ext cx="43204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I </a:t>
            </a:r>
            <a:r>
              <a:rPr lang="en-US" b="1" u="sng" dirty="0" err="1" smtClean="0"/>
              <a:t>Approccio</a:t>
            </a:r>
            <a:r>
              <a:rPr lang="en-US" b="1" u="sng" dirty="0" smtClean="0"/>
              <a:t> di </a:t>
            </a:r>
            <a:r>
              <a:rPr lang="en-US" b="1" u="sng" dirty="0" err="1" smtClean="0"/>
              <a:t>parallelizzazione</a:t>
            </a:r>
            <a:endParaRPr lang="en-US" b="1" u="sng" dirty="0"/>
          </a:p>
          <a:p>
            <a:r>
              <a:rPr lang="en-US" b="1" u="sng" dirty="0" smtClean="0"/>
              <a:t>(single cluster):</a:t>
            </a:r>
          </a:p>
          <a:p>
            <a:endParaRPr lang="en-US" dirty="0"/>
          </a:p>
          <a:p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stadio</a:t>
            </a:r>
            <a:r>
              <a:rPr lang="en-US" dirty="0" smtClean="0"/>
              <a:t> </a:t>
            </a:r>
            <a:r>
              <a:rPr lang="en-US" dirty="0" err="1" smtClean="0"/>
              <a:t>dell’algoritmo</a:t>
            </a:r>
            <a:r>
              <a:rPr lang="en-US" dirty="0" smtClean="0"/>
              <a:t>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parallelizzato</a:t>
            </a:r>
            <a:r>
              <a:rPr lang="en-US" dirty="0" smtClean="0"/>
              <a:t> </a:t>
            </a:r>
            <a:r>
              <a:rPr lang="en-US" dirty="0" err="1" smtClean="0"/>
              <a:t>tramite</a:t>
            </a:r>
            <a:r>
              <a:rPr lang="en-US" dirty="0" smtClean="0"/>
              <a:t> parallel region da 16</a:t>
            </a:r>
          </a:p>
          <a:p>
            <a:endParaRPr lang="en-US" dirty="0" smtClean="0"/>
          </a:p>
          <a:p>
            <a:r>
              <a:rPr lang="en-US" b="1" u="sng" dirty="0" smtClean="0"/>
              <a:t>MOTIVAZIONI:</a:t>
            </a:r>
          </a:p>
          <a:p>
            <a:r>
              <a:rPr lang="en-US" dirty="0" smtClean="0"/>
              <a:t>Prima di </a:t>
            </a:r>
            <a:r>
              <a:rPr lang="en-US" dirty="0" err="1" smtClean="0"/>
              <a:t>passare</a:t>
            </a:r>
            <a:r>
              <a:rPr lang="en-US" dirty="0" smtClean="0"/>
              <a:t> </a:t>
            </a:r>
            <a:r>
              <a:rPr lang="en-US" dirty="0" err="1" smtClean="0"/>
              <a:t>all’approccio</a:t>
            </a:r>
            <a:r>
              <a:rPr lang="en-US" dirty="0" smtClean="0"/>
              <a:t> pipeline </a:t>
            </a:r>
            <a:r>
              <a:rPr lang="en-US" dirty="0" err="1" smtClean="0"/>
              <a:t>dobbiamo</a:t>
            </a:r>
            <a:r>
              <a:rPr lang="en-US" dirty="0"/>
              <a:t> </a:t>
            </a:r>
            <a:r>
              <a:rPr lang="en-US" dirty="0" err="1" smtClean="0"/>
              <a:t>dimenzionare</a:t>
            </a:r>
            <a:r>
              <a:rPr lang="en-US" dirty="0"/>
              <a:t> </a:t>
            </a:r>
            <a:r>
              <a:rPr lang="en-US" dirty="0" smtClean="0"/>
              <a:t>le stripe </a:t>
            </a:r>
            <a:r>
              <a:rPr lang="en-US" dirty="0" err="1" smtClean="0"/>
              <a:t>delle</a:t>
            </a:r>
            <a:r>
              <a:rPr lang="en-US" dirty="0" smtClean="0"/>
              <a:t> </a:t>
            </a:r>
            <a:r>
              <a:rPr lang="en-US" dirty="0" err="1" smtClean="0"/>
              <a:t>immagini</a:t>
            </a:r>
            <a:r>
              <a:rPr lang="en-US" dirty="0" smtClean="0"/>
              <a:t> </a:t>
            </a:r>
            <a:r>
              <a:rPr lang="en-US" dirty="0" err="1" smtClean="0"/>
              <a:t>portate</a:t>
            </a:r>
            <a:r>
              <a:rPr lang="en-US" dirty="0" smtClean="0"/>
              <a:t> in TCDM per la </a:t>
            </a:r>
            <a:r>
              <a:rPr lang="en-US" dirty="0" err="1" smtClean="0"/>
              <a:t>computazione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Oltretutto</a:t>
            </a:r>
            <a:r>
              <a:rPr lang="en-US" dirty="0" smtClean="0"/>
              <a:t> ci </a:t>
            </a:r>
            <a:r>
              <a:rPr lang="en-US" dirty="0" err="1" smtClean="0"/>
              <a:t>permette</a:t>
            </a:r>
            <a:r>
              <a:rPr lang="en-US" dirty="0" smtClean="0"/>
              <a:t> di </a:t>
            </a:r>
            <a:r>
              <a:rPr lang="en-US" dirty="0" err="1" smtClean="0"/>
              <a:t>separare</a:t>
            </a:r>
            <a:r>
              <a:rPr lang="en-US" dirty="0" smtClean="0"/>
              <a:t>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effetti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pipeline con </a:t>
            </a:r>
            <a:r>
              <a:rPr lang="en-US" dirty="0" err="1" smtClean="0"/>
              <a:t>quelli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parallelizzazione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673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arrotondato 4"/>
          <p:cNvSpPr/>
          <p:nvPr/>
        </p:nvSpPr>
        <p:spPr>
          <a:xfrm>
            <a:off x="140084" y="3956304"/>
            <a:ext cx="2847741" cy="1072733"/>
          </a:xfrm>
          <a:prstGeom prst="roundRect">
            <a:avLst>
              <a:gd name="adj" fmla="val 17721"/>
            </a:avLst>
          </a:prstGeom>
          <a:solidFill>
            <a:schemeClr val="bg1">
              <a:lumMod val="75000"/>
            </a:schemeClr>
          </a:solidFill>
          <a:ln w="19050"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normAutofit lnSpcReduction="10000"/>
          </a:bodyPr>
          <a:lstStyle/>
          <a:p>
            <a:r>
              <a:rPr lang="en-US" sz="1000" b="1" dirty="0"/>
              <a:t>Void Moments()</a:t>
            </a:r>
            <a:endParaRPr lang="en-US" sz="1000" b="1" dirty="0" smtClean="0"/>
          </a:p>
          <a:p>
            <a:r>
              <a:rPr lang="en-US" sz="1000" b="1" dirty="0" smtClean="0"/>
              <a:t>{</a:t>
            </a:r>
          </a:p>
          <a:p>
            <a:r>
              <a:rPr lang="en-US" sz="1000" b="1" dirty="0"/>
              <a:t> </a:t>
            </a:r>
            <a:r>
              <a:rPr lang="en-US" sz="1000" b="1" dirty="0" smtClean="0"/>
              <a:t>   …</a:t>
            </a:r>
          </a:p>
          <a:p>
            <a:r>
              <a:rPr lang="en-US" sz="1000" b="1" dirty="0"/>
              <a:t> </a:t>
            </a:r>
            <a:r>
              <a:rPr lang="en-US" sz="1000" b="1" dirty="0" smtClean="0"/>
              <a:t>   #pragma </a:t>
            </a:r>
            <a:r>
              <a:rPr lang="en-US" sz="1000" b="1" dirty="0" err="1" smtClean="0"/>
              <a:t>omp</a:t>
            </a:r>
            <a:r>
              <a:rPr lang="en-US" sz="1000" b="1" dirty="0" smtClean="0"/>
              <a:t> parallel </a:t>
            </a:r>
            <a:r>
              <a:rPr lang="en-US" sz="1000" b="1" dirty="0" err="1" smtClean="0"/>
              <a:t>num_threads</a:t>
            </a:r>
            <a:r>
              <a:rPr lang="en-US" sz="1000" b="1" dirty="0" smtClean="0"/>
              <a:t>(16)</a:t>
            </a:r>
          </a:p>
          <a:p>
            <a:r>
              <a:rPr lang="en-US" sz="1000" b="1" dirty="0"/>
              <a:t> </a:t>
            </a:r>
            <a:r>
              <a:rPr lang="en-US" sz="1000" b="1" dirty="0" smtClean="0"/>
              <a:t>   …</a:t>
            </a:r>
            <a:endParaRPr lang="en-US" sz="1000" b="1" dirty="0"/>
          </a:p>
          <a:p>
            <a:r>
              <a:rPr lang="en-US" sz="1000" b="1" dirty="0" smtClean="0"/>
              <a:t>}</a:t>
            </a:r>
            <a:endParaRPr lang="en-US" sz="1000" b="1" dirty="0"/>
          </a:p>
        </p:txBody>
      </p:sp>
      <p:sp>
        <p:nvSpPr>
          <p:cNvPr id="6" name="Rettangolo arrotondato 5"/>
          <p:cNvSpPr/>
          <p:nvPr/>
        </p:nvSpPr>
        <p:spPr>
          <a:xfrm>
            <a:off x="140083" y="5252448"/>
            <a:ext cx="2847741" cy="1072733"/>
          </a:xfrm>
          <a:prstGeom prst="roundRect">
            <a:avLst>
              <a:gd name="adj" fmla="val 17721"/>
            </a:avLst>
          </a:prstGeom>
          <a:solidFill>
            <a:schemeClr val="bg1">
              <a:lumMod val="50000"/>
            </a:schemeClr>
          </a:solidFill>
          <a:ln w="19050"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r>
              <a:rPr lang="en-US" sz="1000" b="1" dirty="0"/>
              <a:t>Void Add()</a:t>
            </a:r>
            <a:endParaRPr lang="en-US" sz="1000" b="1" dirty="0" smtClean="0"/>
          </a:p>
          <a:p>
            <a:r>
              <a:rPr lang="en-US" sz="1000" b="1" dirty="0" smtClean="0"/>
              <a:t>{</a:t>
            </a:r>
          </a:p>
          <a:p>
            <a:r>
              <a:rPr lang="en-US" sz="1000" b="1" dirty="0"/>
              <a:t> </a:t>
            </a:r>
            <a:r>
              <a:rPr lang="en-US" sz="1000" b="1" dirty="0" smtClean="0"/>
              <a:t>   …</a:t>
            </a:r>
          </a:p>
          <a:p>
            <a:r>
              <a:rPr lang="en-US" sz="1000" b="1" dirty="0"/>
              <a:t> </a:t>
            </a:r>
            <a:r>
              <a:rPr lang="en-US" sz="1000" b="1" dirty="0" smtClean="0"/>
              <a:t>   #pragma </a:t>
            </a:r>
            <a:r>
              <a:rPr lang="en-US" sz="1000" b="1" dirty="0" err="1" smtClean="0"/>
              <a:t>omp</a:t>
            </a:r>
            <a:r>
              <a:rPr lang="en-US" sz="1000" b="1" dirty="0" smtClean="0"/>
              <a:t> parallel </a:t>
            </a:r>
            <a:r>
              <a:rPr lang="en-US" sz="1000" b="1" dirty="0" err="1" smtClean="0"/>
              <a:t>num_threads</a:t>
            </a:r>
            <a:r>
              <a:rPr lang="en-US" sz="1000" b="1" dirty="0" smtClean="0"/>
              <a:t>(16)</a:t>
            </a:r>
          </a:p>
          <a:p>
            <a:r>
              <a:rPr lang="en-US" sz="1000" b="1" dirty="0"/>
              <a:t> </a:t>
            </a:r>
            <a:r>
              <a:rPr lang="en-US" sz="1000" b="1" dirty="0" smtClean="0"/>
              <a:t>   …</a:t>
            </a:r>
            <a:endParaRPr lang="en-US" sz="1000" b="1" dirty="0"/>
          </a:p>
          <a:p>
            <a:r>
              <a:rPr lang="en-US" sz="1000" b="1" dirty="0" smtClean="0"/>
              <a:t>}</a:t>
            </a:r>
            <a:endParaRPr lang="en-US" sz="1000" b="1" dirty="0"/>
          </a:p>
        </p:txBody>
      </p:sp>
      <p:sp>
        <p:nvSpPr>
          <p:cNvPr id="7" name="Rettangolo arrotondato 6"/>
          <p:cNvSpPr/>
          <p:nvPr/>
        </p:nvSpPr>
        <p:spPr>
          <a:xfrm>
            <a:off x="140083" y="1484784"/>
            <a:ext cx="2847741" cy="975212"/>
          </a:xfrm>
          <a:prstGeom prst="roundRect">
            <a:avLst>
              <a:gd name="adj" fmla="val 17721"/>
            </a:avLst>
          </a:prstGeom>
          <a:solidFill>
            <a:schemeClr val="bg1"/>
          </a:solidFill>
          <a:ln w="19050"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r>
              <a:rPr lang="en-US" sz="1000" b="1" dirty="0" smtClean="0"/>
              <a:t>Void CSC()</a:t>
            </a:r>
          </a:p>
          <a:p>
            <a:r>
              <a:rPr lang="en-US" sz="1000" b="1" dirty="0" smtClean="0"/>
              <a:t>{</a:t>
            </a:r>
          </a:p>
          <a:p>
            <a:r>
              <a:rPr lang="en-US" sz="1000" b="1" dirty="0"/>
              <a:t> </a:t>
            </a:r>
            <a:r>
              <a:rPr lang="en-US" sz="1000" b="1" dirty="0" smtClean="0"/>
              <a:t>   …</a:t>
            </a:r>
          </a:p>
          <a:p>
            <a:r>
              <a:rPr lang="en-US" sz="1000" b="1" dirty="0"/>
              <a:t> </a:t>
            </a:r>
            <a:r>
              <a:rPr lang="en-US" sz="1000" b="1" dirty="0" smtClean="0"/>
              <a:t>   #pragma </a:t>
            </a:r>
            <a:r>
              <a:rPr lang="en-US" sz="1000" b="1" dirty="0" err="1" smtClean="0"/>
              <a:t>omp</a:t>
            </a:r>
            <a:r>
              <a:rPr lang="en-US" sz="1000" b="1" dirty="0" smtClean="0"/>
              <a:t> parallel </a:t>
            </a:r>
            <a:r>
              <a:rPr lang="en-US" sz="1000" b="1" dirty="0" err="1" smtClean="0"/>
              <a:t>num_threads</a:t>
            </a:r>
            <a:r>
              <a:rPr lang="en-US" sz="1000" b="1" dirty="0" smtClean="0"/>
              <a:t>(16)</a:t>
            </a:r>
          </a:p>
          <a:p>
            <a:r>
              <a:rPr lang="en-US" sz="1000" b="1" dirty="0"/>
              <a:t> </a:t>
            </a:r>
            <a:r>
              <a:rPr lang="en-US" sz="1000" b="1" dirty="0" smtClean="0"/>
              <a:t>   …</a:t>
            </a:r>
            <a:endParaRPr lang="en-US" sz="1000" b="1" dirty="0"/>
          </a:p>
          <a:p>
            <a:r>
              <a:rPr lang="en-US" sz="1000" b="1" dirty="0" smtClean="0"/>
              <a:t>}</a:t>
            </a:r>
            <a:endParaRPr lang="en-US" sz="1000" b="1" dirty="0"/>
          </a:p>
        </p:txBody>
      </p:sp>
      <p:sp>
        <p:nvSpPr>
          <p:cNvPr id="8" name="Rettangolo arrotondato 7"/>
          <p:cNvSpPr/>
          <p:nvPr/>
        </p:nvSpPr>
        <p:spPr>
          <a:xfrm>
            <a:off x="140083" y="2732168"/>
            <a:ext cx="2847741" cy="1072733"/>
          </a:xfrm>
          <a:prstGeom prst="roundRect">
            <a:avLst>
              <a:gd name="adj" fmla="val 14767"/>
            </a:avLst>
          </a:prstGeom>
          <a:solidFill>
            <a:schemeClr val="bg1">
              <a:lumMod val="95000"/>
            </a:schemeClr>
          </a:solidFill>
          <a:ln w="19050"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normAutofit lnSpcReduction="10000"/>
          </a:bodyPr>
          <a:lstStyle/>
          <a:p>
            <a:r>
              <a:rPr lang="en-US" sz="1000" b="1" dirty="0"/>
              <a:t>Void Threshold()</a:t>
            </a:r>
            <a:endParaRPr lang="en-US" sz="1000" b="1" dirty="0" smtClean="0"/>
          </a:p>
          <a:p>
            <a:r>
              <a:rPr lang="en-US" sz="1000" b="1" dirty="0" smtClean="0"/>
              <a:t>{</a:t>
            </a:r>
          </a:p>
          <a:p>
            <a:r>
              <a:rPr lang="en-US" sz="1000" b="1" dirty="0"/>
              <a:t> </a:t>
            </a:r>
            <a:r>
              <a:rPr lang="en-US" sz="1000" b="1" dirty="0" smtClean="0"/>
              <a:t>   …</a:t>
            </a:r>
          </a:p>
          <a:p>
            <a:r>
              <a:rPr lang="en-US" sz="1000" b="1" dirty="0"/>
              <a:t> </a:t>
            </a:r>
            <a:r>
              <a:rPr lang="en-US" sz="1000" b="1" dirty="0" smtClean="0"/>
              <a:t>   #pragma </a:t>
            </a:r>
            <a:r>
              <a:rPr lang="en-US" sz="1000" b="1" dirty="0" err="1" smtClean="0"/>
              <a:t>omp</a:t>
            </a:r>
            <a:r>
              <a:rPr lang="en-US" sz="1000" b="1" dirty="0" smtClean="0"/>
              <a:t> parallel </a:t>
            </a:r>
            <a:r>
              <a:rPr lang="en-US" sz="1000" b="1" dirty="0" err="1" smtClean="0"/>
              <a:t>num_threads</a:t>
            </a:r>
            <a:r>
              <a:rPr lang="en-US" sz="1000" b="1" dirty="0" smtClean="0"/>
              <a:t>(16)</a:t>
            </a:r>
          </a:p>
          <a:p>
            <a:r>
              <a:rPr lang="en-US" sz="1000" b="1" dirty="0"/>
              <a:t> </a:t>
            </a:r>
            <a:r>
              <a:rPr lang="en-US" sz="1000" b="1" dirty="0" smtClean="0"/>
              <a:t>   …</a:t>
            </a:r>
            <a:endParaRPr lang="en-US" sz="1000" b="1" dirty="0"/>
          </a:p>
          <a:p>
            <a:r>
              <a:rPr lang="en-US" sz="1000" b="1" dirty="0" smtClean="0"/>
              <a:t>}</a:t>
            </a:r>
            <a:endParaRPr lang="en-US" sz="1000" b="1" dirty="0"/>
          </a:p>
        </p:txBody>
      </p:sp>
      <p:sp>
        <p:nvSpPr>
          <p:cNvPr id="9" name="Tito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Tracking </a:t>
            </a:r>
            <a:r>
              <a:rPr lang="en-US" dirty="0" err="1" smtClean="0"/>
              <a:t>Omp</a:t>
            </a:r>
            <a:endParaRPr lang="en-US" dirty="0"/>
          </a:p>
        </p:txBody>
      </p:sp>
      <p:cxnSp>
        <p:nvCxnSpPr>
          <p:cNvPr id="14" name="Connettore 2 13"/>
          <p:cNvCxnSpPr>
            <a:stCxn id="7" idx="2"/>
            <a:endCxn id="8" idx="0"/>
          </p:cNvCxnSpPr>
          <p:nvPr/>
        </p:nvCxnSpPr>
        <p:spPr>
          <a:xfrm>
            <a:off x="1563954" y="2459996"/>
            <a:ext cx="0" cy="2721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>
            <a:stCxn id="8" idx="2"/>
            <a:endCxn id="5" idx="0"/>
          </p:cNvCxnSpPr>
          <p:nvPr/>
        </p:nvCxnSpPr>
        <p:spPr>
          <a:xfrm>
            <a:off x="1563954" y="3804901"/>
            <a:ext cx="1" cy="1514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/>
          <p:cNvCxnSpPr>
            <a:stCxn id="5" idx="2"/>
            <a:endCxn id="6" idx="0"/>
          </p:cNvCxnSpPr>
          <p:nvPr/>
        </p:nvCxnSpPr>
        <p:spPr>
          <a:xfrm flipH="1">
            <a:off x="1563954" y="5029037"/>
            <a:ext cx="1" cy="223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arrotondato 3"/>
          <p:cNvSpPr/>
          <p:nvPr/>
        </p:nvSpPr>
        <p:spPr>
          <a:xfrm>
            <a:off x="6786719" y="4280386"/>
            <a:ext cx="1728192" cy="2109907"/>
          </a:xfrm>
          <a:prstGeom prst="roundRect">
            <a:avLst>
              <a:gd name="adj" fmla="val 805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 smtClean="0"/>
              <a:t>CPU TIME è </a:t>
            </a:r>
            <a:r>
              <a:rPr lang="en-US" b="1" u="sng" dirty="0" err="1" smtClean="0"/>
              <a:t>dipendente</a:t>
            </a:r>
            <a:r>
              <a:rPr lang="en-US" dirty="0" smtClean="0"/>
              <a:t> </a:t>
            </a:r>
          </a:p>
          <a:p>
            <a:pPr algn="ctr"/>
            <a:r>
              <a:rPr lang="en-US" dirty="0"/>
              <a:t>d</a:t>
            </a:r>
            <a:r>
              <a:rPr lang="en-US" dirty="0" smtClean="0"/>
              <a:t>al </a:t>
            </a:r>
            <a:r>
              <a:rPr lang="en-US" b="1" u="sng" dirty="0" err="1" smtClean="0"/>
              <a:t>contenuto</a:t>
            </a:r>
            <a:r>
              <a:rPr lang="en-US" dirty="0" smtClean="0"/>
              <a:t> </a:t>
            </a:r>
            <a:r>
              <a:rPr lang="en-US" dirty="0" err="1" smtClean="0"/>
              <a:t>dell’immagine</a:t>
            </a:r>
            <a:endParaRPr lang="en-US" dirty="0" smtClean="0"/>
          </a:p>
          <a:p>
            <a:pPr algn="ctr"/>
            <a:r>
              <a:rPr lang="en-US" dirty="0" smtClean="0"/>
              <a:t>(</a:t>
            </a:r>
            <a:r>
              <a:rPr lang="en-US" b="1" u="sng" dirty="0" smtClean="0"/>
              <a:t>dynamic </a:t>
            </a:r>
            <a:r>
              <a:rPr lang="en-US" dirty="0" smtClean="0"/>
              <a:t>scheduling)</a:t>
            </a:r>
            <a:endParaRPr lang="en-US" dirty="0"/>
          </a:p>
        </p:txBody>
      </p:sp>
      <p:cxnSp>
        <p:nvCxnSpPr>
          <p:cNvPr id="11" name="Connettore 2 10"/>
          <p:cNvCxnSpPr>
            <a:stCxn id="4" idx="1"/>
            <a:endCxn id="5" idx="3"/>
          </p:cNvCxnSpPr>
          <p:nvPr/>
        </p:nvCxnSpPr>
        <p:spPr>
          <a:xfrm flipH="1" flipV="1">
            <a:off x="2987825" y="4492671"/>
            <a:ext cx="3798894" cy="84266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Rettangolo arrotondato 18"/>
          <p:cNvSpPr/>
          <p:nvPr/>
        </p:nvSpPr>
        <p:spPr>
          <a:xfrm>
            <a:off x="6786719" y="1595900"/>
            <a:ext cx="1728192" cy="1728192"/>
          </a:xfrm>
          <a:prstGeom prst="roundRect">
            <a:avLst>
              <a:gd name="adj" fmla="val 99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 TIME </a:t>
            </a:r>
            <a:r>
              <a:rPr lang="en-US" b="1" u="sng" dirty="0" err="1" smtClean="0"/>
              <a:t>dipendente</a:t>
            </a:r>
            <a:r>
              <a:rPr lang="en-US" dirty="0" smtClean="0"/>
              <a:t> </a:t>
            </a:r>
            <a:r>
              <a:rPr lang="en-US" b="1" u="sng" dirty="0" err="1" smtClean="0"/>
              <a:t>dimensione</a:t>
            </a:r>
            <a:r>
              <a:rPr lang="en-US" dirty="0" smtClean="0"/>
              <a:t> </a:t>
            </a:r>
            <a:r>
              <a:rPr lang="en-US" dirty="0" err="1" smtClean="0"/>
              <a:t>immagini</a:t>
            </a:r>
            <a:endParaRPr lang="en-US" dirty="0"/>
          </a:p>
        </p:txBody>
      </p:sp>
      <p:cxnSp>
        <p:nvCxnSpPr>
          <p:cNvPr id="20" name="Connettore 2 19"/>
          <p:cNvCxnSpPr>
            <a:stCxn id="19" idx="1"/>
            <a:endCxn id="7" idx="3"/>
          </p:cNvCxnSpPr>
          <p:nvPr/>
        </p:nvCxnSpPr>
        <p:spPr>
          <a:xfrm flipH="1" flipV="1">
            <a:off x="2987824" y="1972390"/>
            <a:ext cx="3798895" cy="4876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Connettore 2 21"/>
          <p:cNvCxnSpPr>
            <a:stCxn id="19" idx="1"/>
            <a:endCxn id="8" idx="3"/>
          </p:cNvCxnSpPr>
          <p:nvPr/>
        </p:nvCxnSpPr>
        <p:spPr>
          <a:xfrm flipH="1">
            <a:off x="2987824" y="2459996"/>
            <a:ext cx="3798895" cy="8085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Connettore 2 23"/>
          <p:cNvCxnSpPr>
            <a:stCxn id="19" idx="1"/>
            <a:endCxn id="6" idx="3"/>
          </p:cNvCxnSpPr>
          <p:nvPr/>
        </p:nvCxnSpPr>
        <p:spPr>
          <a:xfrm flipH="1">
            <a:off x="2987824" y="2459996"/>
            <a:ext cx="3798895" cy="33288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Connettore 2 36"/>
          <p:cNvCxnSpPr>
            <a:stCxn id="4" idx="1"/>
            <a:endCxn id="7" idx="3"/>
          </p:cNvCxnSpPr>
          <p:nvPr/>
        </p:nvCxnSpPr>
        <p:spPr>
          <a:xfrm flipH="1" flipV="1">
            <a:off x="2987824" y="1972390"/>
            <a:ext cx="3798895" cy="336295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CasellaDiTesto 40"/>
          <p:cNvSpPr txBox="1"/>
          <p:nvPr/>
        </p:nvSpPr>
        <p:spPr>
          <a:xfrm rot="2564340">
            <a:off x="4859731" y="416549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&lt;&lt;</a:t>
            </a:r>
            <a:r>
              <a:rPr lang="en-US" dirty="0" err="1" smtClean="0"/>
              <a:t>marginalmente</a:t>
            </a:r>
            <a:r>
              <a:rPr lang="en-US" dirty="0" smtClean="0"/>
              <a:t>&gt;&gt;</a:t>
            </a:r>
            <a:endParaRPr lang="en-US" dirty="0"/>
          </a:p>
        </p:txBody>
      </p:sp>
      <p:sp>
        <p:nvSpPr>
          <p:cNvPr id="42" name="CasellaDiTesto 41"/>
          <p:cNvSpPr txBox="1"/>
          <p:nvPr/>
        </p:nvSpPr>
        <p:spPr>
          <a:xfrm rot="785571">
            <a:off x="4440201" y="470206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&lt;&lt;</a:t>
            </a:r>
            <a:r>
              <a:rPr lang="en-US" dirty="0" err="1" smtClean="0"/>
              <a:t>fortemente</a:t>
            </a:r>
            <a:r>
              <a:rPr lang="en-US" dirty="0" smtClean="0"/>
              <a:t>&gt;&gt;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96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Tracking </a:t>
            </a:r>
            <a:r>
              <a:rPr lang="en-US" dirty="0" err="1" smtClean="0"/>
              <a:t>Omp</a:t>
            </a:r>
            <a:endParaRPr lang="en-US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179512" y="1196752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SCHEMA DI PARALLELIZZAZIONE DI UNO STADIO</a:t>
            </a:r>
          </a:p>
        </p:txBody>
      </p:sp>
      <p:sp>
        <p:nvSpPr>
          <p:cNvPr id="2" name="CasellaDiTesto 1"/>
          <p:cNvSpPr txBox="1"/>
          <p:nvPr/>
        </p:nvSpPr>
        <p:spPr>
          <a:xfrm>
            <a:off x="179512" y="1843083"/>
            <a:ext cx="3888432" cy="372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smtClean="0"/>
              <a:t>….</a:t>
            </a:r>
          </a:p>
          <a:p>
            <a:r>
              <a:rPr lang="en-US" sz="800" b="1" dirty="0" smtClean="0"/>
              <a:t>for</a:t>
            </a:r>
            <a:r>
              <a:rPr lang="en-US" sz="800" dirty="0" smtClean="0"/>
              <a:t> (</a:t>
            </a:r>
            <a:r>
              <a:rPr lang="en-US" sz="800" dirty="0" err="1" smtClean="0"/>
              <a:t>glb_x</a:t>
            </a:r>
            <a:r>
              <a:rPr lang="en-US" sz="800" dirty="0" smtClean="0"/>
              <a:t> = 0; </a:t>
            </a:r>
            <a:r>
              <a:rPr lang="en-US" sz="800" dirty="0" err="1" smtClean="0"/>
              <a:t>glb_x</a:t>
            </a:r>
            <a:r>
              <a:rPr lang="en-US" sz="800" dirty="0" smtClean="0"/>
              <a:t> &lt; </a:t>
            </a:r>
            <a:r>
              <a:rPr lang="en-US" sz="800" dirty="0" err="1" smtClean="0"/>
              <a:t>image_size</a:t>
            </a:r>
            <a:r>
              <a:rPr lang="en-US" sz="800" dirty="0" smtClean="0"/>
              <a:t>; </a:t>
            </a:r>
            <a:r>
              <a:rPr lang="en-US" sz="800" dirty="0" err="1" smtClean="0"/>
              <a:t>glb_x</a:t>
            </a:r>
            <a:r>
              <a:rPr lang="en-US" sz="800" dirty="0" smtClean="0"/>
              <a:t>+=</a:t>
            </a:r>
            <a:r>
              <a:rPr lang="en-US" sz="800" dirty="0" err="1" smtClean="0"/>
              <a:t>stripe_size</a:t>
            </a:r>
            <a:r>
              <a:rPr lang="en-US" sz="800" dirty="0" smtClean="0"/>
              <a:t>,)</a:t>
            </a:r>
          </a:p>
          <a:p>
            <a:r>
              <a:rPr lang="en-US" sz="800" dirty="0" smtClean="0"/>
              <a:t>{</a:t>
            </a:r>
          </a:p>
          <a:p>
            <a:r>
              <a:rPr lang="en-US" sz="800" dirty="0" smtClean="0"/>
              <a:t>        </a:t>
            </a:r>
            <a:r>
              <a:rPr lang="en-US" sz="800" dirty="0" err="1" smtClean="0"/>
              <a:t>inBuff</a:t>
            </a:r>
            <a:r>
              <a:rPr lang="en-US" sz="800" dirty="0" smtClean="0"/>
              <a:t> = </a:t>
            </a:r>
            <a:r>
              <a:rPr lang="en-US" sz="800" dirty="0" err="1" smtClean="0"/>
              <a:t>inbuffer</a:t>
            </a:r>
            <a:r>
              <a:rPr lang="en-US" sz="800" dirty="0" smtClean="0"/>
              <a:t>[</a:t>
            </a:r>
            <a:r>
              <a:rPr lang="en-US" sz="800" dirty="0" err="1" smtClean="0"/>
              <a:t>buffId</a:t>
            </a:r>
            <a:r>
              <a:rPr lang="en-US" sz="800" dirty="0" smtClean="0"/>
              <a:t>];</a:t>
            </a:r>
          </a:p>
          <a:p>
            <a:r>
              <a:rPr lang="en-US" sz="800" dirty="0" smtClean="0"/>
              <a:t>        </a:t>
            </a:r>
            <a:r>
              <a:rPr lang="en-US" sz="800" dirty="0" err="1" smtClean="0"/>
              <a:t>outBuff</a:t>
            </a:r>
            <a:r>
              <a:rPr lang="en-US" sz="800" dirty="0" smtClean="0"/>
              <a:t> = </a:t>
            </a:r>
            <a:r>
              <a:rPr lang="en-US" sz="800" dirty="0" err="1" smtClean="0"/>
              <a:t>outbuffer</a:t>
            </a:r>
            <a:r>
              <a:rPr lang="en-US" sz="800" dirty="0" smtClean="0"/>
              <a:t>[</a:t>
            </a:r>
            <a:r>
              <a:rPr lang="en-US" sz="800" dirty="0" err="1" smtClean="0"/>
              <a:t>buffId</a:t>
            </a:r>
            <a:r>
              <a:rPr lang="en-US" sz="800" dirty="0" smtClean="0"/>
              <a:t>];</a:t>
            </a:r>
          </a:p>
          <a:p>
            <a:r>
              <a:rPr lang="en-US" sz="800" dirty="0" smtClean="0"/>
              <a:t>        </a:t>
            </a:r>
            <a:r>
              <a:rPr lang="en-US" sz="800" dirty="0" err="1" smtClean="0"/>
              <a:t>nextIndex</a:t>
            </a:r>
            <a:r>
              <a:rPr lang="en-US" sz="800" dirty="0" smtClean="0"/>
              <a:t> = </a:t>
            </a:r>
            <a:r>
              <a:rPr lang="en-US" sz="800" dirty="0" err="1" smtClean="0"/>
              <a:t>glb_x</a:t>
            </a:r>
            <a:r>
              <a:rPr lang="en-US" sz="800" dirty="0" smtClean="0"/>
              <a:t> + </a:t>
            </a:r>
            <a:r>
              <a:rPr lang="en-US" sz="800" dirty="0" err="1" smtClean="0"/>
              <a:t>stripe_size</a:t>
            </a:r>
            <a:r>
              <a:rPr lang="en-US" sz="800" dirty="0" smtClean="0"/>
              <a:t>;</a:t>
            </a:r>
          </a:p>
          <a:p>
            <a:r>
              <a:rPr lang="en-US" sz="800" dirty="0" smtClean="0"/>
              <a:t>        </a:t>
            </a:r>
          </a:p>
          <a:p>
            <a:r>
              <a:rPr lang="en-US" sz="800" dirty="0" smtClean="0"/>
              <a:t>        </a:t>
            </a:r>
            <a:r>
              <a:rPr lang="en-US" sz="800" b="1" dirty="0" smtClean="0"/>
              <a:t>if</a:t>
            </a:r>
            <a:r>
              <a:rPr lang="en-US" sz="800" dirty="0" smtClean="0"/>
              <a:t> (</a:t>
            </a:r>
            <a:r>
              <a:rPr lang="en-US" sz="800" dirty="0" err="1" smtClean="0"/>
              <a:t>buffId</a:t>
            </a:r>
            <a:r>
              <a:rPr lang="en-US" sz="800" dirty="0" smtClean="0"/>
              <a:t> == 0)</a:t>
            </a:r>
          </a:p>
          <a:p>
            <a:r>
              <a:rPr lang="en-US" sz="800" dirty="0" smtClean="0"/>
              <a:t>            </a:t>
            </a:r>
            <a:r>
              <a:rPr lang="en-US" sz="800" dirty="0" err="1" smtClean="0"/>
              <a:t>buffId</a:t>
            </a:r>
            <a:r>
              <a:rPr lang="en-US" sz="800" dirty="0" smtClean="0"/>
              <a:t> = 1;</a:t>
            </a:r>
          </a:p>
          <a:p>
            <a:r>
              <a:rPr lang="en-US" sz="800" dirty="0" smtClean="0"/>
              <a:t>        </a:t>
            </a:r>
            <a:r>
              <a:rPr lang="en-US" sz="800" b="1" dirty="0" smtClean="0"/>
              <a:t>else</a:t>
            </a:r>
          </a:p>
          <a:p>
            <a:r>
              <a:rPr lang="en-US" sz="800" dirty="0" smtClean="0"/>
              <a:t>            </a:t>
            </a:r>
            <a:r>
              <a:rPr lang="en-US" sz="800" dirty="0" err="1" smtClean="0"/>
              <a:t>buffId</a:t>
            </a:r>
            <a:r>
              <a:rPr lang="en-US" sz="800" dirty="0" smtClean="0"/>
              <a:t> = 0;</a:t>
            </a:r>
          </a:p>
          <a:p>
            <a:endParaRPr lang="en-US" sz="800" dirty="0" smtClean="0"/>
          </a:p>
          <a:p>
            <a:r>
              <a:rPr lang="en-US" sz="800" dirty="0" smtClean="0"/>
              <a:t>        </a:t>
            </a:r>
            <a:r>
              <a:rPr lang="en-US" sz="800" b="1" dirty="0" smtClean="0"/>
              <a:t>if</a:t>
            </a:r>
            <a:r>
              <a:rPr lang="en-US" sz="800" dirty="0" smtClean="0"/>
              <a:t> (</a:t>
            </a:r>
            <a:r>
              <a:rPr lang="en-US" sz="800" dirty="0" err="1" smtClean="0"/>
              <a:t>nextIndex</a:t>
            </a:r>
            <a:r>
              <a:rPr lang="en-US" sz="800" dirty="0" smtClean="0"/>
              <a:t> &lt; </a:t>
            </a:r>
            <a:r>
              <a:rPr lang="en-US" sz="800" dirty="0" err="1" smtClean="0"/>
              <a:t>image_size</a:t>
            </a:r>
            <a:r>
              <a:rPr lang="en-US" sz="800" dirty="0" smtClean="0"/>
              <a:t>)</a:t>
            </a:r>
          </a:p>
          <a:p>
            <a:r>
              <a:rPr lang="en-US" sz="800" dirty="0" smtClean="0"/>
              <a:t>            </a:t>
            </a:r>
            <a:r>
              <a:rPr lang="en-US" sz="800" dirty="0" err="1" smtClean="0"/>
              <a:t>job_id_read</a:t>
            </a:r>
            <a:r>
              <a:rPr lang="en-US" sz="800" dirty="0" smtClean="0"/>
              <a:t>[</a:t>
            </a:r>
            <a:r>
              <a:rPr lang="en-US" sz="800" dirty="0" err="1" smtClean="0"/>
              <a:t>buffId</a:t>
            </a:r>
            <a:r>
              <a:rPr lang="en-US" sz="800" dirty="0" smtClean="0"/>
              <a:t>] = </a:t>
            </a:r>
            <a:r>
              <a:rPr lang="en-US" sz="800" dirty="0" err="1" smtClean="0"/>
              <a:t>dma_prog</a:t>
            </a:r>
            <a:r>
              <a:rPr lang="en-US" sz="800" dirty="0" smtClean="0"/>
              <a:t>(image[</a:t>
            </a:r>
            <a:r>
              <a:rPr lang="en-US" sz="800" dirty="0" err="1" smtClean="0"/>
              <a:t>nextIndex</a:t>
            </a:r>
            <a:r>
              <a:rPr lang="en-US" sz="800" dirty="0" smtClean="0"/>
              <a:t>], </a:t>
            </a:r>
            <a:r>
              <a:rPr lang="en-US" sz="800" dirty="0" err="1" smtClean="0"/>
              <a:t>inbuffer</a:t>
            </a:r>
            <a:r>
              <a:rPr lang="en-US" sz="800" dirty="0" smtClean="0"/>
              <a:t>[</a:t>
            </a:r>
            <a:r>
              <a:rPr lang="en-US" sz="800" dirty="0" err="1" smtClean="0"/>
              <a:t>buffId</a:t>
            </a:r>
            <a:r>
              <a:rPr lang="en-US" sz="800" dirty="0" smtClean="0"/>
              <a:t>], </a:t>
            </a:r>
            <a:r>
              <a:rPr lang="en-US" sz="800" dirty="0" err="1" smtClean="0"/>
              <a:t>stripe_size</a:t>
            </a:r>
            <a:r>
              <a:rPr lang="en-US" sz="800" dirty="0" smtClean="0"/>
              <a:t>);</a:t>
            </a:r>
          </a:p>
          <a:p>
            <a:r>
              <a:rPr lang="en-US" sz="800" dirty="0" smtClean="0"/>
              <a:t>        </a:t>
            </a:r>
          </a:p>
          <a:p>
            <a:r>
              <a:rPr lang="en-US" sz="800" dirty="0" smtClean="0"/>
              <a:t>        </a:t>
            </a:r>
            <a:r>
              <a:rPr lang="en-US" sz="800" b="1" dirty="0" smtClean="0">
                <a:solidFill>
                  <a:schemeClr val="tx2"/>
                </a:solidFill>
              </a:rPr>
              <a:t>//Wait for DMA end</a:t>
            </a:r>
          </a:p>
          <a:p>
            <a:r>
              <a:rPr lang="en-US" sz="800" dirty="0" smtClean="0"/>
              <a:t>        </a:t>
            </a:r>
            <a:r>
              <a:rPr lang="en-US" sz="800" dirty="0" err="1" smtClean="0"/>
              <a:t>dma_wait</a:t>
            </a:r>
            <a:r>
              <a:rPr lang="en-US" sz="800" dirty="0" smtClean="0"/>
              <a:t>(</a:t>
            </a:r>
            <a:r>
              <a:rPr lang="en-US" sz="800" dirty="0" err="1" smtClean="0"/>
              <a:t>tile_id</a:t>
            </a:r>
            <a:r>
              <a:rPr lang="en-US" sz="800" dirty="0" smtClean="0"/>
              <a:t>, </a:t>
            </a:r>
            <a:r>
              <a:rPr lang="en-US" sz="800" dirty="0" err="1" smtClean="0"/>
              <a:t>job_id_read</a:t>
            </a:r>
            <a:r>
              <a:rPr lang="en-US" sz="800" dirty="0" smtClean="0"/>
              <a:t>[!</a:t>
            </a:r>
            <a:r>
              <a:rPr lang="en-US" sz="800" dirty="0" err="1" smtClean="0"/>
              <a:t>buffId</a:t>
            </a:r>
            <a:r>
              <a:rPr lang="en-US" sz="800" dirty="0" smtClean="0"/>
              <a:t>]);</a:t>
            </a:r>
          </a:p>
          <a:p>
            <a:r>
              <a:rPr lang="en-US" sz="800" dirty="0" smtClean="0"/>
              <a:t>        </a:t>
            </a:r>
          </a:p>
          <a:p>
            <a:r>
              <a:rPr lang="en-US" sz="800" dirty="0" smtClean="0"/>
              <a:t>        </a:t>
            </a:r>
            <a:r>
              <a:rPr lang="en-US" sz="800" b="1" dirty="0" smtClean="0"/>
              <a:t>for</a:t>
            </a:r>
            <a:r>
              <a:rPr lang="en-US" sz="800" dirty="0" smtClean="0"/>
              <a:t> (</a:t>
            </a:r>
            <a:r>
              <a:rPr lang="en-US" sz="800" dirty="0" err="1" smtClean="0"/>
              <a:t>glb_y</a:t>
            </a:r>
            <a:r>
              <a:rPr lang="en-US" sz="800" dirty="0" smtClean="0"/>
              <a:t> = 0; </a:t>
            </a:r>
            <a:r>
              <a:rPr lang="en-US" sz="800" dirty="0" err="1" smtClean="0"/>
              <a:t>glb_y</a:t>
            </a:r>
            <a:r>
              <a:rPr lang="en-US" sz="800" dirty="0" smtClean="0"/>
              <a:t> &lt; </a:t>
            </a:r>
            <a:r>
              <a:rPr lang="en-US" sz="800" dirty="0" err="1" smtClean="0"/>
              <a:t>stripe_size</a:t>
            </a:r>
            <a:r>
              <a:rPr lang="en-US" sz="800" dirty="0" smtClean="0"/>
              <a:t>; </a:t>
            </a:r>
            <a:r>
              <a:rPr lang="en-US" sz="800" dirty="0" err="1" smtClean="0"/>
              <a:t>glb_y</a:t>
            </a:r>
            <a:r>
              <a:rPr lang="en-US" sz="800" dirty="0" smtClean="0"/>
              <a:t>++)</a:t>
            </a:r>
          </a:p>
          <a:p>
            <a:r>
              <a:rPr lang="en-US" sz="800" dirty="0" smtClean="0"/>
              <a:t>        {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       </a:t>
            </a:r>
            <a:r>
              <a:rPr lang="en-US" sz="1200" b="1" dirty="0" smtClean="0">
                <a:solidFill>
                  <a:schemeClr val="tx2"/>
                </a:solidFill>
              </a:rPr>
              <a:t>/*PIXELS WORK ON TCDM BUFFER*/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}</a:t>
            </a:r>
          </a:p>
          <a:p>
            <a:r>
              <a:rPr lang="en-US" sz="800" dirty="0" smtClean="0"/>
              <a:t>        </a:t>
            </a:r>
          </a:p>
          <a:p>
            <a:r>
              <a:rPr lang="en-US" sz="800" dirty="0" smtClean="0"/>
              <a:t>        </a:t>
            </a:r>
            <a:r>
              <a:rPr lang="en-US" sz="800" dirty="0" err="1" smtClean="0"/>
              <a:t>job_id_write</a:t>
            </a:r>
            <a:r>
              <a:rPr lang="en-US" sz="800" dirty="0" smtClean="0"/>
              <a:t>[!</a:t>
            </a:r>
            <a:r>
              <a:rPr lang="en-US" sz="800" dirty="0" err="1" smtClean="0"/>
              <a:t>buffId</a:t>
            </a:r>
            <a:r>
              <a:rPr lang="en-US" sz="800" dirty="0" smtClean="0"/>
              <a:t>] = </a:t>
            </a:r>
            <a:r>
              <a:rPr lang="en-US" sz="800" dirty="0" err="1" smtClean="0"/>
              <a:t>dma_prog</a:t>
            </a:r>
            <a:r>
              <a:rPr lang="en-US" sz="800" dirty="0" smtClean="0"/>
              <a:t>(</a:t>
            </a:r>
            <a:r>
              <a:rPr lang="en-US" sz="800" dirty="0" err="1" smtClean="0"/>
              <a:t>out</a:t>
            </a:r>
            <a:r>
              <a:rPr lang="en-US" sz="800" dirty="0" err="1" smtClean="0"/>
              <a:t>buffer</a:t>
            </a:r>
            <a:r>
              <a:rPr lang="en-US" sz="800" dirty="0" smtClean="0"/>
              <a:t>[</a:t>
            </a:r>
            <a:r>
              <a:rPr lang="en-US" sz="800" dirty="0" err="1" smtClean="0"/>
              <a:t>buffId</a:t>
            </a:r>
            <a:r>
              <a:rPr lang="en-US" sz="800" dirty="0" smtClean="0"/>
              <a:t>], image[</a:t>
            </a:r>
            <a:r>
              <a:rPr lang="en-US" sz="800" dirty="0" err="1" smtClean="0"/>
              <a:t>glb_x</a:t>
            </a:r>
            <a:r>
              <a:rPr lang="en-US" sz="800" dirty="0" smtClean="0"/>
              <a:t> ], </a:t>
            </a:r>
            <a:r>
              <a:rPr lang="en-US" sz="800" dirty="0" err="1" smtClean="0"/>
              <a:t>stripe_size</a:t>
            </a:r>
            <a:r>
              <a:rPr lang="en-US" sz="800" dirty="0" smtClean="0"/>
              <a:t>);</a:t>
            </a:r>
          </a:p>
          <a:p>
            <a:r>
              <a:rPr lang="en-US" sz="800" dirty="0" smtClean="0"/>
              <a:t>    }</a:t>
            </a:r>
          </a:p>
          <a:p>
            <a:r>
              <a:rPr lang="en-US" sz="800" dirty="0" smtClean="0"/>
              <a:t>    </a:t>
            </a:r>
          </a:p>
          <a:p>
            <a:r>
              <a:rPr lang="en-US" sz="800" dirty="0" smtClean="0"/>
              <a:t>    </a:t>
            </a:r>
            <a:r>
              <a:rPr lang="en-US" sz="800" dirty="0" err="1" smtClean="0"/>
              <a:t>dma_wait</a:t>
            </a:r>
            <a:r>
              <a:rPr lang="en-US" sz="800" dirty="0" smtClean="0"/>
              <a:t>(</a:t>
            </a:r>
            <a:r>
              <a:rPr lang="en-US" sz="800" dirty="0" err="1" smtClean="0"/>
              <a:t>tile_id</a:t>
            </a:r>
            <a:r>
              <a:rPr lang="en-US" sz="800" dirty="0" smtClean="0"/>
              <a:t>, </a:t>
            </a:r>
            <a:r>
              <a:rPr lang="en-US" sz="800" dirty="0" err="1" smtClean="0"/>
              <a:t>job_id_write</a:t>
            </a:r>
            <a:r>
              <a:rPr lang="en-US" sz="800" dirty="0" smtClean="0"/>
              <a:t>[!</a:t>
            </a:r>
            <a:r>
              <a:rPr lang="en-US" sz="800" dirty="0" err="1" smtClean="0"/>
              <a:t>buffId</a:t>
            </a:r>
            <a:r>
              <a:rPr lang="en-US" sz="800" dirty="0" smtClean="0"/>
              <a:t>]); </a:t>
            </a:r>
            <a:r>
              <a:rPr lang="en-US" sz="800" b="1" dirty="0" smtClean="0">
                <a:solidFill>
                  <a:schemeClr val="tx2"/>
                </a:solidFill>
              </a:rPr>
              <a:t>//Wait for last WRITEBACK!</a:t>
            </a:r>
          </a:p>
          <a:p>
            <a:r>
              <a:rPr lang="en-US" sz="800" dirty="0" smtClean="0"/>
              <a:t>…</a:t>
            </a:r>
            <a:endParaRPr lang="en-US" sz="800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187875" y="5548221"/>
            <a:ext cx="1226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Sequential</a:t>
            </a:r>
          </a:p>
        </p:txBody>
      </p:sp>
      <p:sp>
        <p:nvSpPr>
          <p:cNvPr id="25" name="CasellaDiTesto 24"/>
          <p:cNvSpPr txBox="1"/>
          <p:nvPr/>
        </p:nvSpPr>
        <p:spPr>
          <a:xfrm>
            <a:off x="4499992" y="1509747"/>
            <a:ext cx="4392488" cy="5324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smtClean="0"/>
              <a:t>….</a:t>
            </a:r>
          </a:p>
          <a:p>
            <a:r>
              <a:rPr lang="en-US" sz="800" b="1" dirty="0" smtClean="0">
                <a:solidFill>
                  <a:srgbClr val="00B050"/>
                </a:solidFill>
              </a:rPr>
              <a:t>#pragma </a:t>
            </a:r>
            <a:r>
              <a:rPr lang="en-US" sz="800" b="1" dirty="0" err="1" smtClean="0">
                <a:solidFill>
                  <a:srgbClr val="00B050"/>
                </a:solidFill>
              </a:rPr>
              <a:t>omp</a:t>
            </a:r>
            <a:r>
              <a:rPr lang="en-US" sz="800" b="1" dirty="0" smtClean="0">
                <a:solidFill>
                  <a:srgbClr val="00B050"/>
                </a:solidFill>
              </a:rPr>
              <a:t> parallel private(</a:t>
            </a:r>
            <a:r>
              <a:rPr lang="en-US" sz="800" b="1" dirty="0" err="1" smtClean="0">
                <a:solidFill>
                  <a:srgbClr val="00B050"/>
                </a:solidFill>
              </a:rPr>
              <a:t>glb_x</a:t>
            </a:r>
            <a:r>
              <a:rPr lang="en-US" sz="800" b="1" dirty="0" smtClean="0">
                <a:solidFill>
                  <a:srgbClr val="00B050"/>
                </a:solidFill>
              </a:rPr>
              <a:t>) </a:t>
            </a:r>
            <a:r>
              <a:rPr lang="en-US" sz="800" b="1" dirty="0" err="1" smtClean="0">
                <a:solidFill>
                  <a:srgbClr val="00B050"/>
                </a:solidFill>
              </a:rPr>
              <a:t>num_threads</a:t>
            </a:r>
            <a:r>
              <a:rPr lang="en-US" sz="800" b="1" dirty="0" smtClean="0">
                <a:solidFill>
                  <a:srgbClr val="00B050"/>
                </a:solidFill>
              </a:rPr>
              <a:t>(16)</a:t>
            </a:r>
          </a:p>
          <a:p>
            <a:r>
              <a:rPr lang="en-US" sz="800" b="1" dirty="0">
                <a:solidFill>
                  <a:schemeClr val="tx1"/>
                </a:solidFill>
              </a:rPr>
              <a:t>{</a:t>
            </a:r>
            <a:endParaRPr lang="en-US" sz="800" b="1" dirty="0" smtClean="0">
              <a:solidFill>
                <a:schemeClr val="tx1"/>
              </a:solidFill>
            </a:endParaRPr>
          </a:p>
          <a:p>
            <a:r>
              <a:rPr lang="en-US" sz="800" dirty="0" smtClean="0"/>
              <a:t> </a:t>
            </a:r>
            <a:r>
              <a:rPr lang="en-US" sz="800" dirty="0" err="1" smtClean="0"/>
              <a:t>glb_x</a:t>
            </a:r>
            <a:r>
              <a:rPr lang="en-US" sz="800" dirty="0" smtClean="0"/>
              <a:t> = 0;</a:t>
            </a:r>
          </a:p>
          <a:p>
            <a:r>
              <a:rPr lang="en-US" sz="800" b="1" dirty="0" smtClean="0"/>
              <a:t>        </a:t>
            </a:r>
          </a:p>
          <a:p>
            <a:r>
              <a:rPr lang="en-US" sz="800" dirty="0" smtClean="0"/>
              <a:t>    </a:t>
            </a:r>
            <a:r>
              <a:rPr lang="en-US" sz="800" b="1" dirty="0" smtClean="0"/>
              <a:t>while</a:t>
            </a:r>
            <a:r>
              <a:rPr lang="en-US" sz="800" dirty="0" smtClean="0"/>
              <a:t>(</a:t>
            </a:r>
            <a:r>
              <a:rPr lang="en-US" sz="800" dirty="0" err="1" smtClean="0"/>
              <a:t>glb_x</a:t>
            </a:r>
            <a:r>
              <a:rPr lang="en-US" sz="800" dirty="0" smtClean="0"/>
              <a:t> &lt; </a:t>
            </a:r>
            <a:r>
              <a:rPr lang="en-US" sz="800" dirty="0" err="1" smtClean="0"/>
              <a:t>image_size</a:t>
            </a:r>
            <a:r>
              <a:rPr lang="en-US" sz="800" dirty="0" smtClean="0"/>
              <a:t>)</a:t>
            </a:r>
          </a:p>
          <a:p>
            <a:r>
              <a:rPr lang="en-US" sz="800" b="1" dirty="0" smtClean="0"/>
              <a:t>    {</a:t>
            </a:r>
          </a:p>
          <a:p>
            <a:r>
              <a:rPr lang="en-US" sz="800" b="1" dirty="0"/>
              <a:t> </a:t>
            </a:r>
            <a:r>
              <a:rPr lang="en-US" sz="800" b="1" dirty="0" smtClean="0"/>
              <a:t>       </a:t>
            </a:r>
            <a:r>
              <a:rPr lang="en-US" sz="800" b="1" dirty="0" smtClean="0">
                <a:solidFill>
                  <a:srgbClr val="00B050"/>
                </a:solidFill>
              </a:rPr>
              <a:t>#pragma </a:t>
            </a:r>
            <a:r>
              <a:rPr lang="en-US" sz="800" b="1" dirty="0" err="1" smtClean="0">
                <a:solidFill>
                  <a:srgbClr val="00B050"/>
                </a:solidFill>
              </a:rPr>
              <a:t>omp</a:t>
            </a:r>
            <a:r>
              <a:rPr lang="en-US" sz="800" b="1" dirty="0" smtClean="0">
                <a:solidFill>
                  <a:srgbClr val="00B050"/>
                </a:solidFill>
              </a:rPr>
              <a:t> master</a:t>
            </a:r>
          </a:p>
          <a:p>
            <a:r>
              <a:rPr lang="en-US" sz="800" b="1" dirty="0"/>
              <a:t> </a:t>
            </a:r>
            <a:r>
              <a:rPr lang="en-US" sz="800" b="1" dirty="0" smtClean="0"/>
              <a:t>       {</a:t>
            </a:r>
          </a:p>
          <a:p>
            <a:r>
              <a:rPr lang="en-US" sz="800" dirty="0" smtClean="0"/>
              <a:t>                 </a:t>
            </a:r>
            <a:r>
              <a:rPr lang="en-US" sz="800" dirty="0" err="1" smtClean="0"/>
              <a:t>inBuff</a:t>
            </a:r>
            <a:r>
              <a:rPr lang="en-US" sz="800" dirty="0" smtClean="0"/>
              <a:t> = </a:t>
            </a:r>
            <a:r>
              <a:rPr lang="en-US" sz="800" dirty="0" err="1" smtClean="0"/>
              <a:t>inbuffer</a:t>
            </a:r>
            <a:r>
              <a:rPr lang="en-US" sz="800" dirty="0" smtClean="0"/>
              <a:t>[</a:t>
            </a:r>
            <a:r>
              <a:rPr lang="en-US" sz="800" dirty="0" err="1" smtClean="0"/>
              <a:t>buffId</a:t>
            </a:r>
            <a:r>
              <a:rPr lang="en-US" sz="800" dirty="0" smtClean="0"/>
              <a:t>];</a:t>
            </a:r>
          </a:p>
          <a:p>
            <a:r>
              <a:rPr lang="en-US" sz="800" dirty="0" smtClean="0"/>
              <a:t>                 </a:t>
            </a:r>
            <a:r>
              <a:rPr lang="en-US" sz="800" dirty="0" err="1" smtClean="0"/>
              <a:t>outBuff</a:t>
            </a:r>
            <a:r>
              <a:rPr lang="en-US" sz="800" dirty="0" smtClean="0"/>
              <a:t> = </a:t>
            </a:r>
            <a:r>
              <a:rPr lang="en-US" sz="800" dirty="0" err="1" smtClean="0"/>
              <a:t>outbuffer</a:t>
            </a:r>
            <a:r>
              <a:rPr lang="en-US" sz="800" dirty="0" smtClean="0"/>
              <a:t>[</a:t>
            </a:r>
            <a:r>
              <a:rPr lang="en-US" sz="800" dirty="0" err="1" smtClean="0"/>
              <a:t>buffId</a:t>
            </a:r>
            <a:r>
              <a:rPr lang="en-US" sz="800" dirty="0" smtClean="0"/>
              <a:t>];</a:t>
            </a:r>
          </a:p>
          <a:p>
            <a:r>
              <a:rPr lang="en-US" sz="800" dirty="0" smtClean="0"/>
              <a:t>                 </a:t>
            </a:r>
            <a:r>
              <a:rPr lang="en-US" sz="800" dirty="0" err="1" smtClean="0"/>
              <a:t>nextIndex</a:t>
            </a:r>
            <a:r>
              <a:rPr lang="en-US" sz="800" dirty="0" smtClean="0"/>
              <a:t> = </a:t>
            </a:r>
            <a:r>
              <a:rPr lang="en-US" sz="800" dirty="0" err="1" smtClean="0"/>
              <a:t>glb_x</a:t>
            </a:r>
            <a:r>
              <a:rPr lang="en-US" sz="800" dirty="0" smtClean="0"/>
              <a:t> + </a:t>
            </a:r>
            <a:r>
              <a:rPr lang="en-US" sz="800" dirty="0" err="1" smtClean="0"/>
              <a:t>stripe_size</a:t>
            </a:r>
            <a:r>
              <a:rPr lang="en-US" sz="800" dirty="0" smtClean="0"/>
              <a:t>;</a:t>
            </a:r>
          </a:p>
          <a:p>
            <a:r>
              <a:rPr lang="en-US" sz="800" dirty="0" smtClean="0"/>
              <a:t>        </a:t>
            </a:r>
          </a:p>
          <a:p>
            <a:r>
              <a:rPr lang="en-US" sz="800" dirty="0" smtClean="0"/>
              <a:t>                  </a:t>
            </a:r>
            <a:r>
              <a:rPr lang="en-US" sz="800" b="1" dirty="0" smtClean="0"/>
              <a:t>if</a:t>
            </a:r>
            <a:r>
              <a:rPr lang="en-US" sz="800" dirty="0" smtClean="0"/>
              <a:t> (</a:t>
            </a:r>
            <a:r>
              <a:rPr lang="en-US" sz="800" dirty="0" err="1" smtClean="0"/>
              <a:t>buffId</a:t>
            </a:r>
            <a:r>
              <a:rPr lang="en-US" sz="800" dirty="0" smtClean="0"/>
              <a:t> == 0)</a:t>
            </a:r>
          </a:p>
          <a:p>
            <a:r>
              <a:rPr lang="en-US" sz="800" dirty="0" smtClean="0"/>
              <a:t>                       </a:t>
            </a:r>
            <a:r>
              <a:rPr lang="en-US" sz="800" dirty="0" err="1" smtClean="0"/>
              <a:t>buffId</a:t>
            </a:r>
            <a:r>
              <a:rPr lang="en-US" sz="800" dirty="0" smtClean="0"/>
              <a:t> = 1;</a:t>
            </a:r>
          </a:p>
          <a:p>
            <a:r>
              <a:rPr lang="en-US" sz="800" dirty="0" smtClean="0"/>
              <a:t>                  </a:t>
            </a:r>
            <a:r>
              <a:rPr lang="en-US" sz="800" b="1" dirty="0" smtClean="0"/>
              <a:t>else</a:t>
            </a:r>
          </a:p>
          <a:p>
            <a:r>
              <a:rPr lang="en-US" sz="800" dirty="0" smtClean="0"/>
              <a:t>                       </a:t>
            </a:r>
            <a:r>
              <a:rPr lang="en-US" sz="800" dirty="0" err="1" smtClean="0"/>
              <a:t>buffId</a:t>
            </a:r>
            <a:r>
              <a:rPr lang="en-US" sz="800" dirty="0" smtClean="0"/>
              <a:t> = 0;</a:t>
            </a:r>
          </a:p>
          <a:p>
            <a:endParaRPr lang="en-US" sz="800" dirty="0" smtClean="0"/>
          </a:p>
          <a:p>
            <a:r>
              <a:rPr lang="en-US" sz="800" dirty="0" smtClean="0"/>
              <a:t>                  </a:t>
            </a:r>
            <a:r>
              <a:rPr lang="en-US" sz="800" b="1" dirty="0" smtClean="0"/>
              <a:t>if</a:t>
            </a:r>
            <a:r>
              <a:rPr lang="en-US" sz="800" dirty="0" smtClean="0"/>
              <a:t> (</a:t>
            </a:r>
            <a:r>
              <a:rPr lang="en-US" sz="800" dirty="0" err="1" smtClean="0"/>
              <a:t>nextIndex</a:t>
            </a:r>
            <a:r>
              <a:rPr lang="en-US" sz="800" dirty="0" smtClean="0"/>
              <a:t> &lt; </a:t>
            </a:r>
            <a:r>
              <a:rPr lang="en-US" sz="800" dirty="0" err="1" smtClean="0"/>
              <a:t>image_size</a:t>
            </a:r>
            <a:r>
              <a:rPr lang="en-US" sz="800" dirty="0" smtClean="0"/>
              <a:t>)</a:t>
            </a:r>
          </a:p>
          <a:p>
            <a:r>
              <a:rPr lang="en-US" sz="800" dirty="0" smtClean="0"/>
              <a:t>                            </a:t>
            </a:r>
            <a:r>
              <a:rPr lang="en-US" sz="800" dirty="0" err="1" smtClean="0"/>
              <a:t>job_id_read</a:t>
            </a:r>
            <a:r>
              <a:rPr lang="en-US" sz="800" dirty="0" smtClean="0"/>
              <a:t>[</a:t>
            </a:r>
            <a:r>
              <a:rPr lang="en-US" sz="800" dirty="0" err="1" smtClean="0"/>
              <a:t>buffId</a:t>
            </a:r>
            <a:r>
              <a:rPr lang="en-US" sz="800" dirty="0" smtClean="0"/>
              <a:t>] = </a:t>
            </a:r>
            <a:r>
              <a:rPr lang="en-US" sz="800" dirty="0" err="1" smtClean="0"/>
              <a:t>dma_prog</a:t>
            </a:r>
            <a:r>
              <a:rPr lang="en-US" sz="800" dirty="0" smtClean="0"/>
              <a:t>(image[</a:t>
            </a:r>
            <a:r>
              <a:rPr lang="en-US" sz="800" dirty="0" err="1" smtClean="0"/>
              <a:t>nextIndex</a:t>
            </a:r>
            <a:r>
              <a:rPr lang="en-US" sz="800" dirty="0" smtClean="0"/>
              <a:t>], </a:t>
            </a:r>
            <a:r>
              <a:rPr lang="en-US" sz="800" dirty="0" err="1" smtClean="0"/>
              <a:t>inbuffer</a:t>
            </a:r>
            <a:r>
              <a:rPr lang="en-US" sz="800" dirty="0" smtClean="0"/>
              <a:t>[</a:t>
            </a:r>
            <a:r>
              <a:rPr lang="en-US" sz="800" dirty="0" err="1" smtClean="0"/>
              <a:t>buffId</a:t>
            </a:r>
            <a:r>
              <a:rPr lang="en-US" sz="800" dirty="0" smtClean="0"/>
              <a:t>], </a:t>
            </a:r>
            <a:r>
              <a:rPr lang="en-US" sz="800" dirty="0" err="1" smtClean="0"/>
              <a:t>stripe_size</a:t>
            </a:r>
            <a:r>
              <a:rPr lang="en-US" sz="800" dirty="0" smtClean="0"/>
              <a:t>);</a:t>
            </a:r>
          </a:p>
          <a:p>
            <a:r>
              <a:rPr lang="en-US" sz="800" dirty="0" smtClean="0"/>
              <a:t>        </a:t>
            </a:r>
          </a:p>
          <a:p>
            <a:r>
              <a:rPr lang="en-US" sz="800" dirty="0" smtClean="0"/>
              <a:t>                  </a:t>
            </a:r>
            <a:r>
              <a:rPr lang="en-US" sz="800" b="1" dirty="0" smtClean="0">
                <a:solidFill>
                  <a:schemeClr val="tx2"/>
                </a:solidFill>
              </a:rPr>
              <a:t>//Wait for DMA end</a:t>
            </a:r>
          </a:p>
          <a:p>
            <a:r>
              <a:rPr lang="en-US" sz="800" dirty="0" smtClean="0"/>
              <a:t>                  </a:t>
            </a:r>
            <a:r>
              <a:rPr lang="en-US" sz="800" dirty="0" err="1" smtClean="0"/>
              <a:t>dma_wait</a:t>
            </a:r>
            <a:r>
              <a:rPr lang="en-US" sz="800" dirty="0" smtClean="0"/>
              <a:t>(</a:t>
            </a:r>
            <a:r>
              <a:rPr lang="en-US" sz="800" dirty="0" err="1" smtClean="0"/>
              <a:t>tile_id</a:t>
            </a:r>
            <a:r>
              <a:rPr lang="en-US" sz="800" dirty="0" smtClean="0"/>
              <a:t>, </a:t>
            </a:r>
            <a:r>
              <a:rPr lang="en-US" sz="800" dirty="0" err="1" smtClean="0"/>
              <a:t>job_id_read</a:t>
            </a:r>
            <a:r>
              <a:rPr lang="en-US" sz="800" dirty="0" smtClean="0"/>
              <a:t>[!</a:t>
            </a:r>
            <a:r>
              <a:rPr lang="en-US" sz="800" dirty="0" err="1" smtClean="0"/>
              <a:t>buffId</a:t>
            </a:r>
            <a:r>
              <a:rPr lang="en-US" sz="800" dirty="0" smtClean="0"/>
              <a:t>]);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}//master</a:t>
            </a:r>
          </a:p>
          <a:p>
            <a:endParaRPr lang="en-US" sz="800" dirty="0" smtClean="0"/>
          </a:p>
          <a:p>
            <a:r>
              <a:rPr lang="en-US" sz="800" b="1" dirty="0">
                <a:solidFill>
                  <a:srgbClr val="00B050"/>
                </a:solidFill>
              </a:rPr>
              <a:t> </a:t>
            </a:r>
            <a:r>
              <a:rPr lang="en-US" sz="800" b="1" dirty="0" smtClean="0">
                <a:solidFill>
                  <a:srgbClr val="00B050"/>
                </a:solidFill>
              </a:rPr>
              <a:t>       #pragma </a:t>
            </a:r>
            <a:r>
              <a:rPr lang="en-US" sz="800" b="1" dirty="0" err="1" smtClean="0">
                <a:solidFill>
                  <a:srgbClr val="00B050"/>
                </a:solidFill>
              </a:rPr>
              <a:t>omp</a:t>
            </a:r>
            <a:r>
              <a:rPr lang="en-US" sz="800" b="1" dirty="0" smtClean="0">
                <a:solidFill>
                  <a:srgbClr val="00B050"/>
                </a:solidFill>
              </a:rPr>
              <a:t> barrier</a:t>
            </a:r>
          </a:p>
          <a:p>
            <a:endParaRPr lang="en-US" sz="800" dirty="0" smtClean="0"/>
          </a:p>
          <a:p>
            <a:r>
              <a:rPr lang="en-US" sz="800" b="1" dirty="0">
                <a:solidFill>
                  <a:srgbClr val="00B050"/>
                </a:solidFill>
              </a:rPr>
              <a:t> </a:t>
            </a:r>
            <a:r>
              <a:rPr lang="en-US" sz="800" b="1" dirty="0" smtClean="0">
                <a:solidFill>
                  <a:srgbClr val="00B050"/>
                </a:solidFill>
              </a:rPr>
              <a:t>       #pragma </a:t>
            </a:r>
            <a:r>
              <a:rPr lang="en-US" sz="800" b="1" dirty="0" err="1" smtClean="0">
                <a:solidFill>
                  <a:srgbClr val="00B050"/>
                </a:solidFill>
              </a:rPr>
              <a:t>omp</a:t>
            </a:r>
            <a:r>
              <a:rPr lang="en-US" sz="800" b="1" dirty="0" smtClean="0">
                <a:solidFill>
                  <a:srgbClr val="00B050"/>
                </a:solidFill>
              </a:rPr>
              <a:t> for</a:t>
            </a:r>
            <a:r>
              <a:rPr lang="en-US" sz="800" dirty="0" smtClean="0">
                <a:solidFill>
                  <a:srgbClr val="00B050"/>
                </a:solidFill>
              </a:rPr>
              <a:t>        </a:t>
            </a:r>
          </a:p>
          <a:p>
            <a:r>
              <a:rPr lang="en-US" sz="800" dirty="0" smtClean="0"/>
              <a:t>        </a:t>
            </a:r>
            <a:r>
              <a:rPr lang="en-US" sz="800" b="1" dirty="0" smtClean="0"/>
              <a:t>for</a:t>
            </a:r>
            <a:r>
              <a:rPr lang="en-US" sz="800" dirty="0" smtClean="0"/>
              <a:t> (</a:t>
            </a:r>
            <a:r>
              <a:rPr lang="en-US" sz="800" dirty="0" err="1" smtClean="0"/>
              <a:t>glb_y</a:t>
            </a:r>
            <a:r>
              <a:rPr lang="en-US" sz="800" dirty="0" smtClean="0"/>
              <a:t> = 0; </a:t>
            </a:r>
            <a:r>
              <a:rPr lang="en-US" sz="800" dirty="0" err="1" smtClean="0"/>
              <a:t>glb_y</a:t>
            </a:r>
            <a:r>
              <a:rPr lang="en-US" sz="800" dirty="0" smtClean="0"/>
              <a:t> &lt; </a:t>
            </a:r>
            <a:r>
              <a:rPr lang="en-US" sz="800" dirty="0" err="1" smtClean="0"/>
              <a:t>stripe_size</a:t>
            </a:r>
            <a:r>
              <a:rPr lang="en-US" sz="800" dirty="0" smtClean="0"/>
              <a:t>; </a:t>
            </a:r>
            <a:r>
              <a:rPr lang="en-US" sz="800" dirty="0" err="1" smtClean="0"/>
              <a:t>glb_y</a:t>
            </a:r>
            <a:r>
              <a:rPr lang="en-US" sz="800" dirty="0" smtClean="0"/>
              <a:t>++)</a:t>
            </a:r>
          </a:p>
          <a:p>
            <a:r>
              <a:rPr lang="en-US" sz="800" dirty="0" smtClean="0"/>
              <a:t>        {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       </a:t>
            </a:r>
            <a:r>
              <a:rPr lang="en-US" sz="1200" b="1" dirty="0" smtClean="0">
                <a:solidFill>
                  <a:schemeClr val="tx2"/>
                </a:solidFill>
              </a:rPr>
              <a:t>/*</a:t>
            </a:r>
            <a:r>
              <a:rPr lang="en-US" sz="1200" b="1" dirty="0" smtClean="0">
                <a:solidFill>
                  <a:schemeClr val="tx2"/>
                </a:solidFill>
              </a:rPr>
              <a:t> PIXELS  </a:t>
            </a:r>
            <a:r>
              <a:rPr lang="en-US" sz="1200" b="1" dirty="0" smtClean="0">
                <a:solidFill>
                  <a:schemeClr val="tx2"/>
                </a:solidFill>
              </a:rPr>
              <a:t>WORK ON TCDM BUFFER*/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}</a:t>
            </a:r>
          </a:p>
          <a:p>
            <a:r>
              <a:rPr lang="en-US" sz="800" dirty="0" smtClean="0"/>
              <a:t>        </a:t>
            </a:r>
          </a:p>
          <a:p>
            <a:r>
              <a:rPr lang="en-US" sz="800" b="1" dirty="0">
                <a:solidFill>
                  <a:srgbClr val="00B050"/>
                </a:solidFill>
              </a:rPr>
              <a:t> </a:t>
            </a:r>
            <a:r>
              <a:rPr lang="en-US" sz="800" b="1" dirty="0" smtClean="0">
                <a:solidFill>
                  <a:srgbClr val="00B050"/>
                </a:solidFill>
              </a:rPr>
              <a:t>       #pragma </a:t>
            </a:r>
            <a:r>
              <a:rPr lang="en-US" sz="800" b="1" dirty="0" err="1" smtClean="0">
                <a:solidFill>
                  <a:srgbClr val="00B050"/>
                </a:solidFill>
              </a:rPr>
              <a:t>omp</a:t>
            </a:r>
            <a:r>
              <a:rPr lang="en-US" sz="800" b="1" dirty="0" smtClean="0">
                <a:solidFill>
                  <a:srgbClr val="00B050"/>
                </a:solidFill>
              </a:rPr>
              <a:t> master</a:t>
            </a:r>
          </a:p>
          <a:p>
            <a:r>
              <a:rPr lang="en-US" sz="800" b="1" dirty="0">
                <a:solidFill>
                  <a:schemeClr val="tx1"/>
                </a:solidFill>
              </a:rPr>
              <a:t> </a:t>
            </a:r>
            <a:r>
              <a:rPr lang="en-US" sz="800" b="1" dirty="0" smtClean="0">
                <a:solidFill>
                  <a:schemeClr val="tx1"/>
                </a:solidFill>
              </a:rPr>
              <a:t>       {</a:t>
            </a:r>
          </a:p>
          <a:p>
            <a:r>
              <a:rPr lang="en-US" sz="800" dirty="0" smtClean="0"/>
              <a:t>              </a:t>
            </a:r>
            <a:r>
              <a:rPr lang="en-US" sz="800" dirty="0" err="1" smtClean="0"/>
              <a:t>job_id_write</a:t>
            </a:r>
            <a:r>
              <a:rPr lang="en-US" sz="800" dirty="0" smtClean="0"/>
              <a:t>[!</a:t>
            </a:r>
            <a:r>
              <a:rPr lang="en-US" sz="800" dirty="0" err="1" smtClean="0"/>
              <a:t>buffId</a:t>
            </a:r>
            <a:r>
              <a:rPr lang="en-US" sz="800" dirty="0" smtClean="0"/>
              <a:t>] = </a:t>
            </a:r>
            <a:r>
              <a:rPr lang="en-US" sz="800" dirty="0" err="1" smtClean="0"/>
              <a:t>dma_prog</a:t>
            </a:r>
            <a:r>
              <a:rPr lang="en-US" sz="800" dirty="0" smtClean="0"/>
              <a:t>(</a:t>
            </a:r>
            <a:r>
              <a:rPr lang="en-US" sz="800" dirty="0" err="1" smtClean="0"/>
              <a:t>out</a:t>
            </a:r>
            <a:r>
              <a:rPr lang="en-US" sz="800" dirty="0" err="1" smtClean="0"/>
              <a:t>buffer</a:t>
            </a:r>
            <a:r>
              <a:rPr lang="en-US" sz="800" dirty="0" smtClean="0"/>
              <a:t>[</a:t>
            </a:r>
            <a:r>
              <a:rPr lang="en-US" sz="800" dirty="0" err="1" smtClean="0"/>
              <a:t>buffId</a:t>
            </a:r>
            <a:r>
              <a:rPr lang="en-US" sz="800" dirty="0" smtClean="0"/>
              <a:t>], image[</a:t>
            </a:r>
            <a:r>
              <a:rPr lang="en-US" sz="800" dirty="0" err="1" smtClean="0"/>
              <a:t>glb_x</a:t>
            </a:r>
            <a:r>
              <a:rPr lang="en-US" sz="800" dirty="0" smtClean="0"/>
              <a:t> ], </a:t>
            </a:r>
            <a:r>
              <a:rPr lang="en-US" sz="800" dirty="0" err="1" smtClean="0"/>
              <a:t>stripe_size</a:t>
            </a:r>
            <a:r>
              <a:rPr lang="en-US" sz="800" dirty="0" smtClean="0"/>
              <a:t>);</a:t>
            </a:r>
          </a:p>
          <a:p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smtClean="0">
                <a:solidFill>
                  <a:schemeClr val="tx1"/>
                </a:solidFill>
              </a:rPr>
              <a:t>       }</a:t>
            </a:r>
          </a:p>
          <a:p>
            <a:r>
              <a:rPr lang="en-US" sz="800" dirty="0" smtClean="0"/>
              <a:t>    }</a:t>
            </a:r>
            <a:r>
              <a:rPr lang="en-US" sz="800" b="1" dirty="0" smtClean="0">
                <a:solidFill>
                  <a:schemeClr val="tx2"/>
                </a:solidFill>
              </a:rPr>
              <a:t>//WHILE</a:t>
            </a:r>
          </a:p>
          <a:p>
            <a:r>
              <a:rPr lang="en-US" sz="800" dirty="0" smtClean="0"/>
              <a:t>}</a:t>
            </a:r>
            <a:r>
              <a:rPr lang="en-US" sz="800" b="1" dirty="0" smtClean="0">
                <a:solidFill>
                  <a:schemeClr val="tx2"/>
                </a:solidFill>
              </a:rPr>
              <a:t>//PARALLEL</a:t>
            </a:r>
          </a:p>
          <a:p>
            <a:endParaRPr lang="en-US" sz="800" dirty="0" smtClean="0"/>
          </a:p>
          <a:p>
            <a:r>
              <a:rPr lang="en-US" sz="800" dirty="0" err="1" smtClean="0"/>
              <a:t>dma_wait</a:t>
            </a:r>
            <a:r>
              <a:rPr lang="en-US" sz="800" dirty="0" smtClean="0"/>
              <a:t>(</a:t>
            </a:r>
            <a:r>
              <a:rPr lang="en-US" sz="800" dirty="0" err="1" smtClean="0"/>
              <a:t>tile_id</a:t>
            </a:r>
            <a:r>
              <a:rPr lang="en-US" sz="800" dirty="0" smtClean="0"/>
              <a:t>, </a:t>
            </a:r>
            <a:r>
              <a:rPr lang="en-US" sz="800" dirty="0" err="1" smtClean="0"/>
              <a:t>job_id_write</a:t>
            </a:r>
            <a:r>
              <a:rPr lang="en-US" sz="800" dirty="0" smtClean="0"/>
              <a:t>[!</a:t>
            </a:r>
            <a:r>
              <a:rPr lang="en-US" sz="800" dirty="0" err="1" smtClean="0"/>
              <a:t>buffId</a:t>
            </a:r>
            <a:r>
              <a:rPr lang="en-US" sz="800" dirty="0" smtClean="0"/>
              <a:t>]); </a:t>
            </a:r>
            <a:r>
              <a:rPr lang="en-US" sz="800" b="1" dirty="0" smtClean="0">
                <a:solidFill>
                  <a:schemeClr val="tx2"/>
                </a:solidFill>
              </a:rPr>
              <a:t>//Wait for last WRITEBACK!</a:t>
            </a:r>
          </a:p>
        </p:txBody>
      </p:sp>
      <p:sp>
        <p:nvSpPr>
          <p:cNvPr id="26" name="CasellaDiTesto 25"/>
          <p:cNvSpPr txBox="1"/>
          <p:nvPr/>
        </p:nvSpPr>
        <p:spPr>
          <a:xfrm>
            <a:off x="3199522" y="6478824"/>
            <a:ext cx="1226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</a:t>
            </a:r>
            <a:r>
              <a:rPr lang="en-US" b="1" u="sng" dirty="0" smtClean="0"/>
              <a:t>arallel</a:t>
            </a:r>
          </a:p>
        </p:txBody>
      </p:sp>
      <p:sp>
        <p:nvSpPr>
          <p:cNvPr id="3" name="Rettangolo arrotondato 2"/>
          <p:cNvSpPr/>
          <p:nvPr/>
        </p:nvSpPr>
        <p:spPr>
          <a:xfrm>
            <a:off x="107504" y="2029490"/>
            <a:ext cx="3436662" cy="926812"/>
          </a:xfrm>
          <a:prstGeom prst="roundRect">
            <a:avLst>
              <a:gd name="adj" fmla="val 2038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>
            <a:normAutofit fontScale="92500" lnSpcReduction="10000"/>
          </a:bodyPr>
          <a:lstStyle/>
          <a:p>
            <a:r>
              <a:rPr lang="en-US" b="1" u="sng" dirty="0" err="1" smtClean="0"/>
              <a:t>Singola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regione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parallela</a:t>
            </a:r>
            <a:r>
              <a:rPr lang="en-US" b="1" u="sng" dirty="0" smtClean="0"/>
              <a:t>: </a:t>
            </a:r>
            <a:endParaRPr lang="en-US" b="1" u="sng" dirty="0"/>
          </a:p>
          <a:p>
            <a:r>
              <a:rPr lang="en-US" dirty="0" err="1"/>
              <a:t>e</a:t>
            </a:r>
            <a:r>
              <a:rPr lang="en-US" dirty="0" err="1" smtClean="0"/>
              <a:t>vita</a:t>
            </a:r>
            <a:r>
              <a:rPr lang="en-US" dirty="0" smtClean="0"/>
              <a:t> </a:t>
            </a:r>
            <a:r>
              <a:rPr lang="en-US" dirty="0" err="1" smtClean="0"/>
              <a:t>costi</a:t>
            </a:r>
            <a:r>
              <a:rPr lang="en-US" dirty="0" smtClean="0"/>
              <a:t> di overhead </a:t>
            </a:r>
            <a:r>
              <a:rPr lang="en-US" dirty="0" err="1" smtClean="0"/>
              <a:t>dell’utilizzo</a:t>
            </a:r>
            <a:endParaRPr lang="en-US" dirty="0" smtClean="0"/>
          </a:p>
          <a:p>
            <a:r>
              <a:rPr lang="en-US" dirty="0"/>
              <a:t>d</a:t>
            </a:r>
            <a:r>
              <a:rPr lang="en-US" dirty="0" smtClean="0"/>
              <a:t>i #pragma parallel for…</a:t>
            </a:r>
            <a:endParaRPr lang="en-US" dirty="0"/>
          </a:p>
        </p:txBody>
      </p:sp>
      <p:cxnSp>
        <p:nvCxnSpPr>
          <p:cNvPr id="12" name="Connettore 2 11"/>
          <p:cNvCxnSpPr>
            <a:stCxn id="3" idx="3"/>
          </p:cNvCxnSpPr>
          <p:nvPr/>
        </p:nvCxnSpPr>
        <p:spPr>
          <a:xfrm flipV="1">
            <a:off x="3544166" y="1772816"/>
            <a:ext cx="955826" cy="720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Rettangolo arrotondato 26"/>
          <p:cNvSpPr/>
          <p:nvPr/>
        </p:nvSpPr>
        <p:spPr>
          <a:xfrm>
            <a:off x="107504" y="3241725"/>
            <a:ext cx="3436662" cy="926812"/>
          </a:xfrm>
          <a:prstGeom prst="roundRect">
            <a:avLst>
              <a:gd name="adj" fmla="val 2038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>
            <a:normAutofit/>
          </a:bodyPr>
          <a:lstStyle/>
          <a:p>
            <a:r>
              <a:rPr lang="en-US" b="1" u="sng" dirty="0" smtClean="0"/>
              <a:t>Master</a:t>
            </a:r>
            <a:r>
              <a:rPr lang="en-US" dirty="0" smtClean="0"/>
              <a:t> </a:t>
            </a:r>
            <a:r>
              <a:rPr lang="en-US" dirty="0" err="1" smtClean="0"/>
              <a:t>gestisce</a:t>
            </a:r>
            <a:endParaRPr lang="en-US" dirty="0" smtClean="0"/>
          </a:p>
          <a:p>
            <a:r>
              <a:rPr lang="en-US" dirty="0" smtClean="0"/>
              <a:t>Il DMA double buffering</a:t>
            </a:r>
            <a:endParaRPr lang="en-US" dirty="0"/>
          </a:p>
        </p:txBody>
      </p:sp>
      <p:cxnSp>
        <p:nvCxnSpPr>
          <p:cNvPr id="16" name="Connettore 2 15"/>
          <p:cNvCxnSpPr/>
          <p:nvPr/>
        </p:nvCxnSpPr>
        <p:spPr>
          <a:xfrm flipV="1">
            <a:off x="3544166" y="3573016"/>
            <a:ext cx="739802" cy="13211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Parentesi graffa aperta 27"/>
          <p:cNvSpPr/>
          <p:nvPr/>
        </p:nvSpPr>
        <p:spPr>
          <a:xfrm>
            <a:off x="4300944" y="2459793"/>
            <a:ext cx="477913" cy="2049327"/>
          </a:xfrm>
          <a:prstGeom prst="leftBrace">
            <a:avLst>
              <a:gd name="adj1" fmla="val 8333"/>
              <a:gd name="adj2" fmla="val 53632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ttangolo arrotondato 30"/>
          <p:cNvSpPr/>
          <p:nvPr/>
        </p:nvSpPr>
        <p:spPr>
          <a:xfrm>
            <a:off x="107504" y="4273199"/>
            <a:ext cx="3404689" cy="1246571"/>
          </a:xfrm>
          <a:prstGeom prst="roundRect">
            <a:avLst>
              <a:gd name="adj" fmla="val 2038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>
            <a:normAutofit fontScale="92500" lnSpcReduction="10000"/>
          </a:bodyPr>
          <a:lstStyle/>
          <a:p>
            <a:r>
              <a:rPr lang="en-US" b="1" u="sng" dirty="0" err="1" smtClean="0"/>
              <a:t>Barriera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Necessaria</a:t>
            </a:r>
            <a:r>
              <a:rPr lang="en-US" dirty="0" smtClean="0"/>
              <a:t> per far </a:t>
            </a:r>
            <a:r>
              <a:rPr lang="en-US" dirty="0" err="1" smtClean="0"/>
              <a:t>attendere</a:t>
            </a:r>
            <a:r>
              <a:rPr lang="en-US" dirty="0" smtClean="0"/>
              <a:t> </a:t>
            </a:r>
            <a:r>
              <a:rPr lang="en-US" dirty="0" err="1" smtClean="0"/>
              <a:t>agli</a:t>
            </a:r>
            <a:r>
              <a:rPr lang="en-US" dirty="0" smtClean="0"/>
              <a:t> slave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termine</a:t>
            </a:r>
            <a:r>
              <a:rPr lang="en-US" dirty="0" smtClean="0"/>
              <a:t> del </a:t>
            </a:r>
            <a:r>
              <a:rPr lang="en-US" dirty="0" err="1" smtClean="0"/>
              <a:t>trasferimento</a:t>
            </a:r>
            <a:r>
              <a:rPr lang="en-US" dirty="0" smtClean="0"/>
              <a:t> DMA.</a:t>
            </a:r>
            <a:endParaRPr lang="en-US" dirty="0"/>
          </a:p>
        </p:txBody>
      </p:sp>
      <p:cxnSp>
        <p:nvCxnSpPr>
          <p:cNvPr id="30" name="Connettore 2 29"/>
          <p:cNvCxnSpPr>
            <a:stCxn id="31" idx="3"/>
          </p:cNvCxnSpPr>
          <p:nvPr/>
        </p:nvCxnSpPr>
        <p:spPr>
          <a:xfrm flipV="1">
            <a:off x="3512193" y="4703431"/>
            <a:ext cx="1266664" cy="1930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Rettangolo arrotondato 34"/>
          <p:cNvSpPr/>
          <p:nvPr/>
        </p:nvSpPr>
        <p:spPr>
          <a:xfrm>
            <a:off x="123490" y="5824890"/>
            <a:ext cx="3404689" cy="505585"/>
          </a:xfrm>
          <a:prstGeom prst="roundRect">
            <a:avLst>
              <a:gd name="adj" fmla="val 2038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>
            <a:normAutofit fontScale="77500" lnSpcReduction="20000"/>
          </a:bodyPr>
          <a:lstStyle/>
          <a:p>
            <a:r>
              <a:rPr lang="en-US" b="1" u="sng" dirty="0" smtClean="0"/>
              <a:t>OMP LOOP</a:t>
            </a:r>
          </a:p>
          <a:p>
            <a:r>
              <a:rPr lang="en-US" dirty="0" err="1" smtClean="0"/>
              <a:t>Barriera</a:t>
            </a:r>
            <a:r>
              <a:rPr lang="en-US" dirty="0" smtClean="0"/>
              <a:t> </a:t>
            </a:r>
            <a:r>
              <a:rPr lang="en-US" dirty="0" err="1" smtClean="0"/>
              <a:t>implicita</a:t>
            </a:r>
            <a:r>
              <a:rPr lang="en-US" dirty="0" smtClean="0"/>
              <a:t> al </a:t>
            </a:r>
            <a:r>
              <a:rPr lang="en-US" dirty="0" err="1" smtClean="0"/>
              <a:t>termine</a:t>
            </a:r>
            <a:r>
              <a:rPr lang="en-US" dirty="0" smtClean="0"/>
              <a:t>.</a:t>
            </a:r>
          </a:p>
        </p:txBody>
      </p:sp>
      <p:cxnSp>
        <p:nvCxnSpPr>
          <p:cNvPr id="36" name="Connettore 2 35"/>
          <p:cNvCxnSpPr>
            <a:stCxn id="35" idx="3"/>
            <a:endCxn id="42" idx="1"/>
          </p:cNvCxnSpPr>
          <p:nvPr/>
        </p:nvCxnSpPr>
        <p:spPr>
          <a:xfrm flipV="1">
            <a:off x="3528179" y="5414641"/>
            <a:ext cx="897385" cy="6630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Parentesi graffa aperta 41"/>
          <p:cNvSpPr/>
          <p:nvPr/>
        </p:nvSpPr>
        <p:spPr>
          <a:xfrm>
            <a:off x="4425564" y="4917644"/>
            <a:ext cx="353294" cy="787896"/>
          </a:xfrm>
          <a:prstGeom prst="leftBrace">
            <a:avLst>
              <a:gd name="adj1" fmla="val 23906"/>
              <a:gd name="adj2" fmla="val 63079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ttangolo arrotondato 43"/>
          <p:cNvSpPr/>
          <p:nvPr/>
        </p:nvSpPr>
        <p:spPr>
          <a:xfrm>
            <a:off x="7326306" y="4582009"/>
            <a:ext cx="1260140" cy="628950"/>
          </a:xfrm>
          <a:prstGeom prst="roundRect">
            <a:avLst>
              <a:gd name="adj" fmla="val 2038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>
            <a:normAutofit fontScale="55000" lnSpcReduction="20000"/>
          </a:bodyPr>
          <a:lstStyle/>
          <a:p>
            <a:r>
              <a:rPr lang="en-US" b="1" u="sng" dirty="0" smtClean="0"/>
              <a:t>DMA  WRITEBACK</a:t>
            </a:r>
          </a:p>
          <a:p>
            <a:r>
              <a:rPr lang="en-US" b="1" u="sng" dirty="0" smtClean="0"/>
              <a:t>NON BLOCCANTE</a:t>
            </a:r>
          </a:p>
          <a:p>
            <a:r>
              <a:rPr lang="en-US" dirty="0"/>
              <a:t> </a:t>
            </a:r>
            <a:r>
              <a:rPr lang="en-US" dirty="0" err="1" smtClean="0"/>
              <a:t>dell’output</a:t>
            </a:r>
            <a:endParaRPr lang="en-US" dirty="0"/>
          </a:p>
          <a:p>
            <a:endParaRPr lang="en-US" dirty="0" smtClean="0"/>
          </a:p>
        </p:txBody>
      </p:sp>
      <p:cxnSp>
        <p:nvCxnSpPr>
          <p:cNvPr id="45" name="Connettore 2 44"/>
          <p:cNvCxnSpPr>
            <a:stCxn id="44" idx="2"/>
          </p:cNvCxnSpPr>
          <p:nvPr/>
        </p:nvCxnSpPr>
        <p:spPr>
          <a:xfrm flipH="1">
            <a:off x="6156176" y="5210959"/>
            <a:ext cx="1800200" cy="7096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53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7" grpId="1" animBg="1"/>
      <p:bldP spid="28" grpId="0" animBg="1"/>
      <p:bldP spid="31" grpId="0" animBg="1"/>
      <p:bldP spid="35" grpId="1" animBg="1"/>
      <p:bldP spid="42" grpId="1" animBg="1"/>
      <p:bldP spid="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Primi</a:t>
            </a:r>
            <a:r>
              <a:rPr lang="en-US" dirty="0" smtClean="0"/>
              <a:t> </a:t>
            </a:r>
            <a:r>
              <a:rPr lang="en-US" dirty="0" err="1" smtClean="0"/>
              <a:t>esperimenti</a:t>
            </a:r>
            <a:endParaRPr lang="en-US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120192" y="1268761"/>
            <a:ext cx="3947751" cy="1571904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r>
              <a:rPr lang="en-US" b="1" dirty="0" err="1" smtClean="0"/>
              <a:t>Dimensione</a:t>
            </a:r>
            <a:r>
              <a:rPr lang="en-US" b="1" dirty="0" smtClean="0"/>
              <a:t> </a:t>
            </a:r>
            <a:r>
              <a:rPr lang="en-US" b="1" dirty="0" err="1" smtClean="0"/>
              <a:t>Immagine</a:t>
            </a:r>
            <a:endParaRPr lang="en-US" b="1" dirty="0" smtClean="0"/>
          </a:p>
          <a:p>
            <a:r>
              <a:rPr lang="en-US" dirty="0" smtClean="0"/>
              <a:t>160x80</a:t>
            </a:r>
          </a:p>
          <a:p>
            <a:r>
              <a:rPr lang="en-US" b="1" dirty="0" err="1" smtClean="0"/>
              <a:t>Libreria</a:t>
            </a:r>
            <a:r>
              <a:rPr lang="en-US" b="1" dirty="0"/>
              <a:t> </a:t>
            </a:r>
            <a:r>
              <a:rPr lang="en-US" b="1" dirty="0" smtClean="0"/>
              <a:t>OMP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no HW Synch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Loop static schedule chunk 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Moments Loop dynamic schedule  1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32" name="CasellaDiTesto 31"/>
          <p:cNvSpPr txBox="1"/>
          <p:nvPr/>
        </p:nvSpPr>
        <p:spPr>
          <a:xfrm>
            <a:off x="120193" y="2840664"/>
            <a:ext cx="4091766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normAutofit/>
          </a:bodyPr>
          <a:lstStyle/>
          <a:p>
            <a:r>
              <a:rPr lang="en-US" b="1" u="sng" dirty="0" smtClean="0"/>
              <a:t>GOOD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CSC speedup! </a:t>
            </a:r>
            <a:r>
              <a:rPr lang="en-US" dirty="0"/>
              <a:t>x</a:t>
            </a:r>
            <a:r>
              <a:rPr lang="en-US" dirty="0" smtClean="0"/>
              <a:t>12.5</a:t>
            </a:r>
            <a:endParaRPr lang="en-US" b="1" dirty="0" smtClean="0"/>
          </a:p>
        </p:txBody>
      </p:sp>
      <p:sp>
        <p:nvSpPr>
          <p:cNvPr id="33" name="CasellaDiTesto 32"/>
          <p:cNvSpPr txBox="1"/>
          <p:nvPr/>
        </p:nvSpPr>
        <p:spPr>
          <a:xfrm>
            <a:off x="120192" y="3631822"/>
            <a:ext cx="4091767" cy="31095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normAutofit fontScale="62500" lnSpcReduction="20000"/>
          </a:bodyPr>
          <a:lstStyle/>
          <a:p>
            <a:r>
              <a:rPr lang="en-US" b="1" u="sng" dirty="0" smtClean="0"/>
              <a:t>BAD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Speedup </a:t>
            </a:r>
            <a:r>
              <a:rPr lang="en-US" dirty="0" err="1" smtClean="0"/>
              <a:t>degli</a:t>
            </a:r>
            <a:r>
              <a:rPr lang="en-US" dirty="0" smtClean="0"/>
              <a:t> </a:t>
            </a:r>
            <a:r>
              <a:rPr lang="en-US" dirty="0" err="1" smtClean="0"/>
              <a:t>altri</a:t>
            </a:r>
            <a:r>
              <a:rPr lang="en-US" dirty="0" smtClean="0"/>
              <a:t> </a:t>
            </a:r>
            <a:r>
              <a:rPr lang="en-US" dirty="0" err="1" smtClean="0"/>
              <a:t>stadi</a:t>
            </a:r>
            <a:r>
              <a:rPr lang="en-US" dirty="0" smtClean="0"/>
              <a:t>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No speedup per Moments!</a:t>
            </a:r>
          </a:p>
          <a:p>
            <a:endParaRPr lang="en-US" b="1" u="sng" dirty="0" smtClean="0"/>
          </a:p>
          <a:p>
            <a:r>
              <a:rPr lang="en-US" b="1" u="sng" dirty="0" err="1" smtClean="0"/>
              <a:t>Motivi</a:t>
            </a:r>
            <a:endParaRPr lang="en-US" b="1" u="sng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en-US" b="1" dirty="0" err="1" smtClean="0"/>
              <a:t>Granularità</a:t>
            </a:r>
            <a:r>
              <a:rPr lang="en-US" dirty="0" smtClean="0"/>
              <a:t> </a:t>
            </a:r>
            <a:r>
              <a:rPr lang="en-US" dirty="0" err="1" smtClean="0"/>
              <a:t>piccola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immagine</a:t>
            </a:r>
            <a:r>
              <a:rPr lang="en-US" dirty="0" smtClean="0"/>
              <a:t> 160x80)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b="1" dirty="0" err="1" smtClean="0"/>
              <a:t>Carico</a:t>
            </a:r>
            <a:r>
              <a:rPr lang="en-US" b="1" dirty="0" smtClean="0"/>
              <a:t> </a:t>
            </a:r>
            <a:r>
              <a:rPr lang="en-US" b="1" dirty="0" err="1" smtClean="0"/>
              <a:t>computazionale</a:t>
            </a:r>
            <a:r>
              <a:rPr lang="en-US" dirty="0" smtClean="0"/>
              <a:t> di </a:t>
            </a:r>
            <a:r>
              <a:rPr lang="en-US" dirty="0" err="1" smtClean="0"/>
              <a:t>questi</a:t>
            </a:r>
            <a:r>
              <a:rPr lang="en-US" dirty="0" smtClean="0"/>
              <a:t> </a:t>
            </a:r>
            <a:r>
              <a:rPr lang="en-US" dirty="0" err="1" smtClean="0"/>
              <a:t>stati</a:t>
            </a:r>
            <a:r>
              <a:rPr lang="en-US" dirty="0" smtClean="0"/>
              <a:t> è piccolo (solo </a:t>
            </a:r>
            <a:r>
              <a:rPr lang="en-US" dirty="0" err="1" smtClean="0"/>
              <a:t>alcune</a:t>
            </a:r>
            <a:r>
              <a:rPr lang="en-US" dirty="0" smtClean="0"/>
              <a:t> </a:t>
            </a:r>
            <a:r>
              <a:rPr lang="en-US" dirty="0" err="1" smtClean="0"/>
              <a:t>istruzioni</a:t>
            </a:r>
            <a:r>
              <a:rPr lang="en-US" dirty="0" smtClean="0"/>
              <a:t> ALU per pixel)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b="1" dirty="0" smtClean="0"/>
              <a:t>Moments</a:t>
            </a:r>
            <a:r>
              <a:rPr lang="en-US" dirty="0" smtClean="0"/>
              <a:t> </a:t>
            </a:r>
            <a:r>
              <a:rPr lang="en-US" dirty="0" err="1" smtClean="0"/>
              <a:t>calcolati</a:t>
            </a:r>
            <a:r>
              <a:rPr lang="en-US" dirty="0"/>
              <a:t> </a:t>
            </a:r>
            <a:r>
              <a:rPr lang="en-US" dirty="0" smtClean="0"/>
              <a:t>per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“</a:t>
            </a:r>
            <a:r>
              <a:rPr lang="en-US" dirty="0" err="1" smtClean="0"/>
              <a:t>ottimo</a:t>
            </a:r>
            <a:r>
              <a:rPr lang="en-US" dirty="0" smtClean="0"/>
              <a:t> “(</a:t>
            </a:r>
            <a:r>
              <a:rPr lang="en-US" dirty="0" err="1" smtClean="0"/>
              <a:t>l’immagine</a:t>
            </a:r>
            <a:r>
              <a:rPr lang="en-US" dirty="0" smtClean="0"/>
              <a:t> non </a:t>
            </a:r>
            <a:r>
              <a:rPr lang="en-US" dirty="0" err="1" smtClean="0"/>
              <a:t>conteneva</a:t>
            </a:r>
            <a:r>
              <a:rPr lang="en-US" dirty="0" smtClean="0"/>
              <a:t> </a:t>
            </a:r>
            <a:r>
              <a:rPr lang="en-US" dirty="0" err="1" smtClean="0"/>
              <a:t>nessun</a:t>
            </a:r>
            <a:r>
              <a:rPr lang="en-US" dirty="0" smtClean="0"/>
              <a:t> pixel del </a:t>
            </a:r>
            <a:r>
              <a:rPr lang="en-US" dirty="0" err="1" smtClean="0"/>
              <a:t>colore</a:t>
            </a:r>
            <a:r>
              <a:rPr lang="en-US" dirty="0" smtClean="0"/>
              <a:t> da </a:t>
            </a:r>
            <a:r>
              <a:rPr lang="en-US" dirty="0" err="1" smtClean="0"/>
              <a:t>tracciare</a:t>
            </a:r>
            <a:r>
              <a:rPr lang="en-US" dirty="0" smtClean="0"/>
              <a:t>)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b="1" dirty="0" smtClean="0"/>
              <a:t>Moments - parallel16 - </a:t>
            </a:r>
            <a:r>
              <a:rPr lang="en-US" dirty="0" err="1" smtClean="0"/>
              <a:t>utilizza</a:t>
            </a:r>
            <a:r>
              <a:rPr lang="en-US" dirty="0" smtClean="0"/>
              <a:t> la reduction. </a:t>
            </a:r>
            <a:endParaRPr lang="en-US" b="1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en-US" b="1" dirty="0" err="1" smtClean="0"/>
              <a:t>Costi</a:t>
            </a:r>
            <a:r>
              <a:rPr lang="en-US" b="1" dirty="0" smtClean="0"/>
              <a:t> </a:t>
            </a:r>
            <a:r>
              <a:rPr lang="en-US" b="1" dirty="0" err="1" smtClean="0"/>
              <a:t>della</a:t>
            </a:r>
            <a:r>
              <a:rPr lang="en-US" b="1" dirty="0" smtClean="0"/>
              <a:t> </a:t>
            </a:r>
            <a:r>
              <a:rPr lang="en-US" b="1" dirty="0" err="1" smtClean="0"/>
              <a:t>barriera</a:t>
            </a:r>
            <a:r>
              <a:rPr lang="en-US" b="1" dirty="0" smtClean="0"/>
              <a:t> sw.</a:t>
            </a:r>
            <a:r>
              <a:rPr lang="en-US" dirty="0" smtClean="0"/>
              <a:t> La </a:t>
            </a:r>
            <a:r>
              <a:rPr lang="en-US" dirty="0" err="1" smtClean="0"/>
              <a:t>barriera</a:t>
            </a:r>
            <a:r>
              <a:rPr lang="en-US" dirty="0" smtClean="0"/>
              <a:t> </a:t>
            </a:r>
            <a:r>
              <a:rPr lang="en-US" dirty="0" err="1" smtClean="0"/>
              <a:t>sw</a:t>
            </a:r>
            <a:r>
              <a:rPr lang="en-US" dirty="0" smtClean="0"/>
              <a:t> costa </a:t>
            </a:r>
            <a:r>
              <a:rPr lang="en-US" dirty="0" err="1" smtClean="0"/>
              <a:t>tra</a:t>
            </a:r>
            <a:r>
              <a:rPr lang="en-US" dirty="0" smtClean="0"/>
              <a:t> gather e release circa 400 </a:t>
            </a:r>
            <a:r>
              <a:rPr lang="en-US" dirty="0" err="1" smtClean="0"/>
              <a:t>cicli</a:t>
            </a:r>
            <a:r>
              <a:rPr lang="en-US" dirty="0" smtClean="0"/>
              <a:t>. </a:t>
            </a:r>
            <a:r>
              <a:rPr lang="en-US" dirty="0" err="1" smtClean="0"/>
              <a:t>Ce</a:t>
            </a:r>
            <a:r>
              <a:rPr lang="en-US" dirty="0" smtClean="0"/>
              <a:t> ne </a:t>
            </a:r>
            <a:r>
              <a:rPr lang="en-US" dirty="0" err="1" smtClean="0"/>
              <a:t>sono</a:t>
            </a:r>
            <a:r>
              <a:rPr lang="en-US" dirty="0" smtClean="0"/>
              <a:t> 2 per </a:t>
            </a:r>
            <a:r>
              <a:rPr lang="en-US" dirty="0" err="1" smtClean="0"/>
              <a:t>ogni</a:t>
            </a:r>
            <a:r>
              <a:rPr lang="en-US" dirty="0" smtClean="0"/>
              <a:t> stripe </a:t>
            </a:r>
            <a:r>
              <a:rPr lang="en-US" dirty="0" err="1" smtClean="0"/>
              <a:t>dell’immagine</a:t>
            </a:r>
            <a:r>
              <a:rPr lang="en-US" dirty="0" smtClean="0"/>
              <a:t>.</a:t>
            </a:r>
          </a:p>
          <a:p>
            <a:endParaRPr lang="en-US" b="1" u="sng" dirty="0" smtClean="0"/>
          </a:p>
          <a:p>
            <a:r>
              <a:rPr lang="en-US" b="1" u="sng" dirty="0" err="1" smtClean="0"/>
              <a:t>Soluzioni</a:t>
            </a:r>
            <a:endParaRPr lang="en-US" b="1" u="sng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en-US" b="1" dirty="0" smtClean="0"/>
              <a:t>HWS</a:t>
            </a:r>
            <a:r>
              <a:rPr lang="en-US" dirty="0" smtClean="0"/>
              <a:t> </a:t>
            </a:r>
            <a:r>
              <a:rPr lang="en-US" dirty="0" err="1" smtClean="0"/>
              <a:t>diminuiranno</a:t>
            </a:r>
            <a:r>
              <a:rPr lang="en-US" dirty="0" smtClean="0"/>
              <a:t> </a:t>
            </a:r>
            <a:r>
              <a:rPr lang="en-US" dirty="0" err="1" smtClean="0"/>
              <a:t>notevolmente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b="1" dirty="0" err="1" smtClean="0"/>
              <a:t>costi</a:t>
            </a:r>
            <a:r>
              <a:rPr lang="en-US" b="1" dirty="0" smtClean="0"/>
              <a:t> di </a:t>
            </a:r>
            <a:r>
              <a:rPr lang="en-US" b="1" dirty="0" err="1" smtClean="0"/>
              <a:t>barriera</a:t>
            </a:r>
            <a:endParaRPr lang="en-US" b="1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en-US" b="1" dirty="0" smtClean="0"/>
              <a:t>Moments </a:t>
            </a:r>
            <a:r>
              <a:rPr lang="en-US" dirty="0" err="1" smtClean="0"/>
              <a:t>creare</a:t>
            </a:r>
            <a:r>
              <a:rPr lang="en-US" dirty="0" smtClean="0"/>
              <a:t> un benchmark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veritiero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abbia</a:t>
            </a:r>
            <a:r>
              <a:rPr lang="en-US" dirty="0" smtClean="0"/>
              <a:t> un </a:t>
            </a:r>
            <a:r>
              <a:rPr lang="en-US" dirty="0" err="1" smtClean="0"/>
              <a:t>carico</a:t>
            </a:r>
            <a:r>
              <a:rPr lang="en-US" dirty="0" smtClean="0"/>
              <a:t> </a:t>
            </a:r>
            <a:r>
              <a:rPr lang="en-US" dirty="0" err="1" smtClean="0"/>
              <a:t>compiutazionale</a:t>
            </a:r>
            <a:r>
              <a:rPr lang="en-US" dirty="0" smtClean="0"/>
              <a:t> </a:t>
            </a:r>
            <a:r>
              <a:rPr lang="en-US" dirty="0" err="1" smtClean="0"/>
              <a:t>reale</a:t>
            </a:r>
            <a:r>
              <a:rPr lang="en-US" dirty="0" smtClean="0"/>
              <a:t>!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b="1" dirty="0" smtClean="0"/>
              <a:t>Moments  </a:t>
            </a:r>
            <a:r>
              <a:rPr lang="en-US" dirty="0" smtClean="0"/>
              <a:t>per </a:t>
            </a:r>
            <a:r>
              <a:rPr lang="en-US" dirty="0" err="1" smtClean="0"/>
              <a:t>granularità</a:t>
            </a:r>
            <a:r>
              <a:rPr lang="en-US" dirty="0" smtClean="0"/>
              <a:t> </a:t>
            </a:r>
            <a:r>
              <a:rPr lang="en-US" dirty="0" err="1" smtClean="0"/>
              <a:t>piccola</a:t>
            </a:r>
            <a:r>
              <a:rPr lang="en-US" dirty="0" smtClean="0"/>
              <a:t> </a:t>
            </a:r>
            <a:r>
              <a:rPr lang="en-US" dirty="0" err="1" smtClean="0"/>
              <a:t>probabilmente</a:t>
            </a:r>
            <a:r>
              <a:rPr lang="en-US" dirty="0" smtClean="0"/>
              <a:t> </a:t>
            </a:r>
            <a:r>
              <a:rPr lang="en-US" dirty="0" err="1" smtClean="0"/>
              <a:t>conviene</a:t>
            </a:r>
            <a:r>
              <a:rPr lang="en-US" dirty="0" smtClean="0"/>
              <a:t> </a:t>
            </a:r>
            <a:r>
              <a:rPr lang="en-US" dirty="0" err="1" smtClean="0"/>
              <a:t>gestire</a:t>
            </a:r>
            <a:r>
              <a:rPr lang="en-US" dirty="0" smtClean="0"/>
              <a:t> </a:t>
            </a:r>
            <a:r>
              <a:rPr lang="en-US" dirty="0" err="1" smtClean="0"/>
              <a:t>maualmente</a:t>
            </a:r>
            <a:r>
              <a:rPr lang="en-US" dirty="0" smtClean="0"/>
              <a:t> la reduction  con </a:t>
            </a:r>
            <a:r>
              <a:rPr lang="en-US" dirty="0" err="1" smtClean="0"/>
              <a:t>copie</a:t>
            </a:r>
            <a:r>
              <a:rPr lang="en-US" dirty="0" smtClean="0"/>
              <a:t> </a:t>
            </a:r>
            <a:r>
              <a:rPr lang="en-US" dirty="0" err="1" smtClean="0"/>
              <a:t>esplicite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dati</a:t>
            </a:r>
            <a:r>
              <a:rPr lang="en-US" dirty="0" smtClean="0"/>
              <a:t>…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b="1" dirty="0" err="1" smtClean="0"/>
              <a:t>Carico</a:t>
            </a:r>
            <a:r>
              <a:rPr lang="en-US" b="1" dirty="0" smtClean="0"/>
              <a:t>. </a:t>
            </a:r>
            <a:r>
              <a:rPr lang="en-US" dirty="0" err="1" smtClean="0"/>
              <a:t>Provare</a:t>
            </a:r>
            <a:r>
              <a:rPr lang="en-US" dirty="0" smtClean="0"/>
              <a:t> </a:t>
            </a:r>
            <a:r>
              <a:rPr lang="en-US" dirty="0" err="1" smtClean="0"/>
              <a:t>ulteriori</a:t>
            </a:r>
            <a:r>
              <a:rPr lang="en-US" dirty="0" smtClean="0"/>
              <a:t> </a:t>
            </a:r>
            <a:r>
              <a:rPr lang="en-US" dirty="0" err="1" smtClean="0"/>
              <a:t>configurazioni</a:t>
            </a:r>
            <a:r>
              <a:rPr lang="en-US" dirty="0" smtClean="0"/>
              <a:t> di </a:t>
            </a:r>
            <a:r>
              <a:rPr lang="en-US" b="1" dirty="0" smtClean="0"/>
              <a:t>stripe e loop chunk</a:t>
            </a:r>
          </a:p>
        </p:txBody>
      </p:sp>
      <p:graphicFrame>
        <p:nvGraphicFramePr>
          <p:cNvPr id="34" name="Grafico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0862216"/>
              </p:ext>
            </p:extLst>
          </p:nvPr>
        </p:nvGraphicFramePr>
        <p:xfrm>
          <a:off x="4283968" y="4077072"/>
          <a:ext cx="4860032" cy="2780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7" name="Grafico 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2893960"/>
              </p:ext>
            </p:extLst>
          </p:nvPr>
        </p:nvGraphicFramePr>
        <p:xfrm>
          <a:off x="4283968" y="1206738"/>
          <a:ext cx="486003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7179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afic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4617803"/>
              </p:ext>
            </p:extLst>
          </p:nvPr>
        </p:nvGraphicFramePr>
        <p:xfrm>
          <a:off x="0" y="3439996"/>
          <a:ext cx="5292080" cy="3418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Gra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5958725"/>
              </p:ext>
            </p:extLst>
          </p:nvPr>
        </p:nvGraphicFramePr>
        <p:xfrm>
          <a:off x="0" y="0"/>
          <a:ext cx="529208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CasellaDiTesto 4"/>
          <p:cNvSpPr txBox="1"/>
          <p:nvPr/>
        </p:nvSpPr>
        <p:spPr>
          <a:xfrm>
            <a:off x="5292080" y="116632"/>
            <a:ext cx="3851920" cy="259228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just"/>
            <a:r>
              <a:rPr lang="en-US" b="1" dirty="0" err="1" smtClean="0"/>
              <a:t>Analisi</a:t>
            </a:r>
            <a:r>
              <a:rPr lang="en-US" b="1" dirty="0" smtClean="0"/>
              <a:t> per pipelining</a:t>
            </a:r>
          </a:p>
          <a:p>
            <a:pPr algn="just"/>
            <a:r>
              <a:rPr lang="en-US" dirty="0" smtClean="0"/>
              <a:t>A </a:t>
            </a:r>
            <a:r>
              <a:rPr lang="en-US" dirty="0" err="1" smtClean="0"/>
              <a:t>sinistra</a:t>
            </a:r>
            <a:r>
              <a:rPr lang="en-US" dirty="0" smtClean="0"/>
              <a:t> la </a:t>
            </a:r>
            <a:r>
              <a:rPr lang="en-US" dirty="0" err="1" smtClean="0"/>
              <a:t>torta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riapartisce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 smtClean="0"/>
              <a:t> </a:t>
            </a:r>
            <a:r>
              <a:rPr lang="en-US" dirty="0" err="1" smtClean="0"/>
              <a:t>costi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vari</a:t>
            </a:r>
            <a:r>
              <a:rPr lang="en-US" dirty="0" smtClean="0"/>
              <a:t> </a:t>
            </a:r>
            <a:r>
              <a:rPr lang="en-US" dirty="0" err="1" smtClean="0"/>
              <a:t>stati</a:t>
            </a:r>
            <a:r>
              <a:rPr lang="en-US" dirty="0" smtClean="0"/>
              <a:t> in </a:t>
            </a:r>
            <a:r>
              <a:rPr lang="en-US" dirty="0" err="1" smtClean="0"/>
              <a:t>riferimento</a:t>
            </a:r>
            <a:r>
              <a:rPr lang="en-US" dirty="0" smtClean="0"/>
              <a:t> al </a:t>
            </a:r>
            <a:r>
              <a:rPr lang="en-US" dirty="0" err="1" smtClean="0"/>
              <a:t>costo</a:t>
            </a:r>
            <a:r>
              <a:rPr lang="en-US" dirty="0" smtClean="0"/>
              <a:t> </a:t>
            </a:r>
            <a:r>
              <a:rPr lang="en-US" dirty="0" err="1" smtClean="0"/>
              <a:t>complessivo</a:t>
            </a:r>
            <a:r>
              <a:rPr lang="en-US" dirty="0" smtClean="0"/>
              <a:t> del color tracking per un solo frame in </a:t>
            </a:r>
            <a:r>
              <a:rPr lang="en-US" b="1" dirty="0" err="1" smtClean="0"/>
              <a:t>maniera</a:t>
            </a:r>
            <a:r>
              <a:rPr lang="en-US" b="1" dirty="0" smtClean="0"/>
              <a:t> </a:t>
            </a:r>
            <a:r>
              <a:rPr lang="en-US" b="1" dirty="0" err="1" smtClean="0"/>
              <a:t>sequenziale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Anche</a:t>
            </a:r>
            <a:r>
              <a:rPr lang="en-US" dirty="0" smtClean="0"/>
              <a:t> </a:t>
            </a:r>
            <a:r>
              <a:rPr lang="en-US" dirty="0" err="1" smtClean="0"/>
              <a:t>quà</a:t>
            </a:r>
            <a:r>
              <a:rPr lang="en-US" dirty="0" smtClean="0"/>
              <a:t> </a:t>
            </a:r>
            <a:r>
              <a:rPr lang="en-US" b="1" dirty="0" smtClean="0"/>
              <a:t>Moments</a:t>
            </a:r>
            <a:r>
              <a:rPr lang="en-US" dirty="0" smtClean="0"/>
              <a:t> è </a:t>
            </a:r>
            <a:r>
              <a:rPr lang="en-US" dirty="0" err="1" smtClean="0"/>
              <a:t>fortemente</a:t>
            </a:r>
            <a:r>
              <a:rPr lang="en-US" dirty="0" smtClean="0"/>
              <a:t> </a:t>
            </a:r>
            <a:r>
              <a:rPr lang="en-US" dirty="0" err="1" smtClean="0"/>
              <a:t>sottostimato</a:t>
            </a:r>
            <a:r>
              <a:rPr lang="en-US" dirty="0" smtClean="0"/>
              <a:t>, </a:t>
            </a:r>
            <a:r>
              <a:rPr lang="en-US" dirty="0" err="1" smtClean="0"/>
              <a:t>comunque</a:t>
            </a:r>
            <a:r>
              <a:rPr lang="en-US" dirty="0" smtClean="0"/>
              <a:t> </a:t>
            </a:r>
            <a:r>
              <a:rPr lang="en-US" dirty="0" err="1" smtClean="0"/>
              <a:t>mediamente</a:t>
            </a:r>
            <a:r>
              <a:rPr lang="en-US" dirty="0" smtClean="0"/>
              <a:t> </a:t>
            </a:r>
            <a:r>
              <a:rPr lang="en-US" dirty="0" err="1" smtClean="0"/>
              <a:t>arriverà</a:t>
            </a:r>
            <a:r>
              <a:rPr lang="en-US" dirty="0" smtClean="0"/>
              <a:t> a </a:t>
            </a:r>
            <a:r>
              <a:rPr lang="en-US" dirty="0" err="1" smtClean="0"/>
              <a:t>costare</a:t>
            </a:r>
            <a:r>
              <a:rPr lang="en-US" dirty="0" smtClean="0"/>
              <a:t> circa come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b="1" dirty="0" err="1" smtClean="0"/>
              <a:t>Thresholding</a:t>
            </a:r>
            <a:r>
              <a:rPr lang="en-US" dirty="0" smtClean="0"/>
              <a:t>.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5291491" y="3717032"/>
            <a:ext cx="3851920" cy="314096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just"/>
            <a:r>
              <a:rPr lang="en-US" dirty="0" smtClean="0"/>
              <a:t>A </a:t>
            </a:r>
            <a:r>
              <a:rPr lang="en-US" dirty="0" err="1" smtClean="0"/>
              <a:t>sinistra</a:t>
            </a:r>
            <a:r>
              <a:rPr lang="en-US" dirty="0" smtClean="0"/>
              <a:t> la </a:t>
            </a:r>
            <a:r>
              <a:rPr lang="en-US" dirty="0" err="1" smtClean="0"/>
              <a:t>torta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riapartisce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 smtClean="0"/>
              <a:t> </a:t>
            </a:r>
            <a:r>
              <a:rPr lang="en-US" dirty="0" err="1" smtClean="0"/>
              <a:t>costi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vari</a:t>
            </a:r>
            <a:r>
              <a:rPr lang="en-US" dirty="0" smtClean="0"/>
              <a:t> </a:t>
            </a:r>
            <a:r>
              <a:rPr lang="en-US" dirty="0" err="1" smtClean="0"/>
              <a:t>stati</a:t>
            </a:r>
            <a:r>
              <a:rPr lang="en-US" dirty="0" smtClean="0"/>
              <a:t> in </a:t>
            </a:r>
            <a:r>
              <a:rPr lang="en-US" dirty="0" err="1" smtClean="0"/>
              <a:t>riferimento</a:t>
            </a:r>
            <a:r>
              <a:rPr lang="en-US" dirty="0" smtClean="0"/>
              <a:t> al </a:t>
            </a:r>
            <a:r>
              <a:rPr lang="en-US" dirty="0" err="1" smtClean="0"/>
              <a:t>costo</a:t>
            </a:r>
            <a:r>
              <a:rPr lang="en-US" dirty="0" smtClean="0"/>
              <a:t> </a:t>
            </a:r>
            <a:r>
              <a:rPr lang="en-US" dirty="0" err="1" smtClean="0"/>
              <a:t>complessivo</a:t>
            </a:r>
            <a:r>
              <a:rPr lang="en-US" dirty="0" smtClean="0"/>
              <a:t> del color tracking per un solo frame in </a:t>
            </a:r>
            <a:r>
              <a:rPr lang="en-US" b="1" dirty="0" err="1" smtClean="0"/>
              <a:t>maniera</a:t>
            </a:r>
            <a:r>
              <a:rPr lang="en-US" b="1" dirty="0" smtClean="0"/>
              <a:t> </a:t>
            </a:r>
            <a:r>
              <a:rPr lang="en-US" b="1" dirty="0" err="1" smtClean="0"/>
              <a:t>parallela</a:t>
            </a:r>
            <a:r>
              <a:rPr lang="en-US" dirty="0" smtClean="0"/>
              <a:t>.</a:t>
            </a:r>
          </a:p>
          <a:p>
            <a:pPr algn="just"/>
            <a:endParaRPr lang="en-US" b="1" dirty="0" smtClean="0"/>
          </a:p>
          <a:p>
            <a:pPr algn="just"/>
            <a:r>
              <a:rPr lang="en-US" dirty="0" smtClean="0"/>
              <a:t>Il</a:t>
            </a:r>
            <a:r>
              <a:rPr lang="en-US" b="1" dirty="0" smtClean="0"/>
              <a:t> “</a:t>
            </a:r>
            <a:r>
              <a:rPr lang="en-US" b="1" dirty="0" err="1" smtClean="0"/>
              <a:t>bilanciamento</a:t>
            </a:r>
            <a:r>
              <a:rPr lang="en-US" b="1" dirty="0" smtClean="0"/>
              <a:t>” </a:t>
            </a:r>
            <a:r>
              <a:rPr lang="en-US" dirty="0" smtClean="0"/>
              <a:t>è </a:t>
            </a:r>
            <a:r>
              <a:rPr lang="en-US" dirty="0" err="1" smtClean="0"/>
              <a:t>dovuto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degradate</a:t>
            </a:r>
            <a:r>
              <a:rPr lang="en-US" dirty="0" smtClean="0"/>
              <a:t> performance </a:t>
            </a:r>
            <a:r>
              <a:rPr lang="en-US" dirty="0" err="1" smtClean="0"/>
              <a:t>degli</a:t>
            </a:r>
            <a:r>
              <a:rPr lang="en-US" dirty="0" smtClean="0"/>
              <a:t> </a:t>
            </a:r>
            <a:r>
              <a:rPr lang="en-US" dirty="0" err="1" smtClean="0"/>
              <a:t>stadi</a:t>
            </a:r>
            <a:r>
              <a:rPr lang="en-US" dirty="0" smtClean="0"/>
              <a:t> Threshold, Moments </a:t>
            </a:r>
            <a:r>
              <a:rPr lang="en-US" dirty="0" err="1" smtClean="0"/>
              <a:t>ed</a:t>
            </a:r>
            <a:r>
              <a:rPr lang="en-US" dirty="0" smtClean="0"/>
              <a:t> Add.</a:t>
            </a:r>
          </a:p>
          <a:p>
            <a:pPr algn="just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6211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</TotalTime>
  <Words>850</Words>
  <Application>Microsoft Office PowerPoint</Application>
  <PresentationFormat>Presentazione su schermo (4:3)</PresentationFormat>
  <Paragraphs>190</Paragraphs>
  <Slides>5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6" baseType="lpstr">
      <vt:lpstr>Tema di Office</vt:lpstr>
      <vt:lpstr>Color Tracking Omp</vt:lpstr>
      <vt:lpstr>Color Tracking Omp</vt:lpstr>
      <vt:lpstr>Color Tracking Omp</vt:lpstr>
      <vt:lpstr>Primi esperimenti</vt:lpstr>
      <vt:lpstr>Presentazione standard di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Tracking Omp</dc:title>
  <dc:creator>Alessandro Capotondi</dc:creator>
  <cp:lastModifiedBy>Alessandro Capotondi</cp:lastModifiedBy>
  <cp:revision>15</cp:revision>
  <dcterms:created xsi:type="dcterms:W3CDTF">2012-07-07T15:36:17Z</dcterms:created>
  <dcterms:modified xsi:type="dcterms:W3CDTF">2012-07-08T09:48:11Z</dcterms:modified>
</cp:coreProperties>
</file>