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7"/>
  </p:notesMasterIdLst>
  <p:sldIdLst>
    <p:sldId id="256" r:id="rId3"/>
    <p:sldId id="259" r:id="rId4"/>
    <p:sldId id="297" r:id="rId5"/>
    <p:sldId id="258" r:id="rId6"/>
    <p:sldId id="265" r:id="rId7"/>
    <p:sldId id="261" r:id="rId8"/>
    <p:sldId id="257" r:id="rId9"/>
    <p:sldId id="262" r:id="rId10"/>
    <p:sldId id="298" r:id="rId11"/>
    <p:sldId id="264" r:id="rId12"/>
    <p:sldId id="301" r:id="rId13"/>
    <p:sldId id="299" r:id="rId14"/>
    <p:sldId id="300" r:id="rId15"/>
    <p:sldId id="278" r:id="rId16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18"/>
      <p:bold r:id="rId19"/>
    </p:embeddedFont>
    <p:embeddedFont>
      <p:font typeface="Microsoft YaHei Light" panose="020B0502040204020203" pitchFamily="34" charset="-122"/>
      <p:regular r:id="rId20"/>
    </p:embeddedFont>
    <p:embeddedFont>
      <p:font typeface="Arial Rounded MT Bold" panose="020F0704030504030204" pitchFamily="3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Dosis ExtraLight" pitchFamily="2" charset="0"/>
      <p:regular r:id="rId30"/>
      <p:bold r:id="rId31"/>
    </p:embeddedFont>
    <p:embeddedFont>
      <p:font typeface="Impact" panose="020B0806030902050204" pitchFamily="34" charset="0"/>
      <p:regular r:id="rId32"/>
    </p:embeddedFont>
    <p:embeddedFont>
      <p:font typeface="Titillium Web Light" panose="00000400000000000000" pitchFamily="2" charset="0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ena J Helan" initials="GJH" lastIdx="1" clrIdx="0">
    <p:extLst>
      <p:ext uri="{19B8F6BF-5375-455C-9EA6-DF929625EA0E}">
        <p15:presenceInfo xmlns:p15="http://schemas.microsoft.com/office/powerpoint/2012/main" userId="d2b09b11a469b1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FE467-2676-4344-943D-388C1191983D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6CD6268-9800-457B-BEE3-5F5A0D39A0DA}">
      <dgm:prSet/>
      <dgm:spPr/>
      <dgm:t>
        <a:bodyPr/>
        <a:lstStyle/>
        <a:p>
          <a:r>
            <a:rPr lang="en-IN" b="1" i="0"/>
            <a:t>Proposed system</a:t>
          </a:r>
          <a:endParaRPr lang="en-IN"/>
        </a:p>
      </dgm:t>
    </dgm:pt>
    <dgm:pt modelId="{11EBA113-8167-4AFE-AAFF-D808ABEE76D9}" type="parTrans" cxnId="{DEF7C31D-9C81-448A-8B57-D951A9F3F587}">
      <dgm:prSet/>
      <dgm:spPr/>
      <dgm:t>
        <a:bodyPr/>
        <a:lstStyle/>
        <a:p>
          <a:endParaRPr lang="en-IN"/>
        </a:p>
      </dgm:t>
    </dgm:pt>
    <dgm:pt modelId="{67D48437-2884-4A33-8D88-0598DF7FCEF4}" type="sibTrans" cxnId="{DEF7C31D-9C81-448A-8B57-D951A9F3F587}">
      <dgm:prSet/>
      <dgm:spPr/>
      <dgm:t>
        <a:bodyPr/>
        <a:lstStyle/>
        <a:p>
          <a:endParaRPr lang="en-IN"/>
        </a:p>
      </dgm:t>
    </dgm:pt>
    <dgm:pt modelId="{D567CF17-2803-4050-AC7F-222CD7661B0C}">
      <dgm:prSet/>
      <dgm:spPr/>
      <dgm:t>
        <a:bodyPr/>
        <a:lstStyle/>
        <a:p>
          <a:r>
            <a:rPr lang="en-IN" b="0" i="0"/>
            <a:t>Predict Fuel price in Earlist </a:t>
          </a:r>
          <a:endParaRPr lang="en-IN"/>
        </a:p>
      </dgm:t>
    </dgm:pt>
    <dgm:pt modelId="{B1BC706D-1DDB-4671-8E6B-72D3E1A40327}" type="parTrans" cxnId="{898D5BB6-6250-4770-83F2-03C30F06D1ED}">
      <dgm:prSet/>
      <dgm:spPr/>
      <dgm:t>
        <a:bodyPr/>
        <a:lstStyle/>
        <a:p>
          <a:endParaRPr lang="en-IN"/>
        </a:p>
      </dgm:t>
    </dgm:pt>
    <dgm:pt modelId="{9F477993-E01B-4254-B95A-B8E77AA5B853}" type="sibTrans" cxnId="{898D5BB6-6250-4770-83F2-03C30F06D1ED}">
      <dgm:prSet/>
      <dgm:spPr/>
      <dgm:t>
        <a:bodyPr/>
        <a:lstStyle/>
        <a:p>
          <a:endParaRPr lang="en-IN"/>
        </a:p>
      </dgm:t>
    </dgm:pt>
    <dgm:pt modelId="{AC26BD8C-888C-4748-9402-421E504E2412}">
      <dgm:prSet/>
      <dgm:spPr/>
      <dgm:t>
        <a:bodyPr/>
        <a:lstStyle/>
        <a:p>
          <a:r>
            <a:rPr lang="en-IN" b="0" i="0"/>
            <a:t>predict the Fuel Consumption of vehicle in city and Highway using Multiple Linear Regression</a:t>
          </a:r>
          <a:endParaRPr lang="en-IN"/>
        </a:p>
      </dgm:t>
    </dgm:pt>
    <dgm:pt modelId="{8A4EA8B2-A0C7-45B5-8D56-9192C453A281}" type="parTrans" cxnId="{AE7BC65F-DEAF-4378-BFD5-BBC1A75BBD67}">
      <dgm:prSet/>
      <dgm:spPr/>
      <dgm:t>
        <a:bodyPr/>
        <a:lstStyle/>
        <a:p>
          <a:endParaRPr lang="en-IN"/>
        </a:p>
      </dgm:t>
    </dgm:pt>
    <dgm:pt modelId="{3DD82C38-4F3E-4DFD-AF19-5993FF65B2FF}" type="sibTrans" cxnId="{AE7BC65F-DEAF-4378-BFD5-BBC1A75BBD67}">
      <dgm:prSet/>
      <dgm:spPr/>
      <dgm:t>
        <a:bodyPr/>
        <a:lstStyle/>
        <a:p>
          <a:endParaRPr lang="en-IN"/>
        </a:p>
      </dgm:t>
    </dgm:pt>
    <dgm:pt modelId="{D8C36C15-5235-4B38-8E68-F419633EA5AE}">
      <dgm:prSet/>
      <dgm:spPr/>
      <dgm:t>
        <a:bodyPr/>
        <a:lstStyle/>
        <a:p>
          <a:r>
            <a:rPr lang="en-IN" b="0" i="0"/>
            <a:t>predict the amount of CO</a:t>
          </a:r>
          <a:r>
            <a:rPr lang="en-IN" b="0" i="0" baseline="-25000"/>
            <a:t>2</a:t>
          </a:r>
          <a:r>
            <a:rPr lang="en-IN" b="0" i="0"/>
            <a:t> generated in our vehicle using Machine Learning Algorithm.</a:t>
          </a:r>
          <a:endParaRPr lang="en-IN"/>
        </a:p>
      </dgm:t>
    </dgm:pt>
    <dgm:pt modelId="{BDBAAD78-D5A5-41C6-B69A-5C932F99BA19}" type="parTrans" cxnId="{90B1FB7C-BBC9-4114-9F5F-11EB9DA7381F}">
      <dgm:prSet/>
      <dgm:spPr/>
      <dgm:t>
        <a:bodyPr/>
        <a:lstStyle/>
        <a:p>
          <a:endParaRPr lang="en-IN"/>
        </a:p>
      </dgm:t>
    </dgm:pt>
    <dgm:pt modelId="{EA8DBAB4-A8C8-4990-909D-F6DDFBFAA467}" type="sibTrans" cxnId="{90B1FB7C-BBC9-4114-9F5F-11EB9DA7381F}">
      <dgm:prSet/>
      <dgm:spPr/>
      <dgm:t>
        <a:bodyPr/>
        <a:lstStyle/>
        <a:p>
          <a:endParaRPr lang="en-IN"/>
        </a:p>
      </dgm:t>
    </dgm:pt>
    <dgm:pt modelId="{614A5F5F-7D27-4F1E-99DC-C062E7567E8D}">
      <dgm:prSet/>
      <dgm:spPr/>
      <dgm:t>
        <a:bodyPr/>
        <a:lstStyle/>
        <a:p>
          <a:r>
            <a:rPr lang="en-IN" b="0" i="0"/>
            <a:t>Fuel price and Fuel consumption can predict in one application</a:t>
          </a:r>
          <a:endParaRPr lang="en-IN"/>
        </a:p>
      </dgm:t>
    </dgm:pt>
    <dgm:pt modelId="{43246283-9718-48F9-81FF-62EDD73692E1}" type="parTrans" cxnId="{CAEC8A04-F67D-42B9-8C3D-E6EE097433B4}">
      <dgm:prSet/>
      <dgm:spPr/>
      <dgm:t>
        <a:bodyPr/>
        <a:lstStyle/>
        <a:p>
          <a:endParaRPr lang="en-IN"/>
        </a:p>
      </dgm:t>
    </dgm:pt>
    <dgm:pt modelId="{B122E8E3-12C7-4459-A816-FDE0AC1AE2A7}" type="sibTrans" cxnId="{CAEC8A04-F67D-42B9-8C3D-E6EE097433B4}">
      <dgm:prSet/>
      <dgm:spPr/>
      <dgm:t>
        <a:bodyPr/>
        <a:lstStyle/>
        <a:p>
          <a:endParaRPr lang="en-IN"/>
        </a:p>
      </dgm:t>
    </dgm:pt>
    <dgm:pt modelId="{8174AE09-579F-498B-AAE6-C8F518CC68DF}" type="pres">
      <dgm:prSet presAssocID="{A51FE467-2676-4344-943D-388C1191983D}" presName="composite" presStyleCnt="0">
        <dgm:presLayoutVars>
          <dgm:chMax val="5"/>
          <dgm:dir/>
          <dgm:resizeHandles val="exact"/>
        </dgm:presLayoutVars>
      </dgm:prSet>
      <dgm:spPr/>
    </dgm:pt>
    <dgm:pt modelId="{8FEC75B1-6D86-483D-A8B4-80964B02790F}" type="pres">
      <dgm:prSet presAssocID="{C6CD6268-9800-457B-BEE3-5F5A0D39A0DA}" presName="circle1" presStyleLbl="lnNode1" presStyleIdx="0" presStyleCnt="1" custScaleY="90265" custLinFactNeighborX="-14365" custLinFactNeighborY="24154"/>
      <dgm:spPr/>
    </dgm:pt>
    <dgm:pt modelId="{E450F373-33D9-4453-94BE-4A68EE9A2EA6}" type="pres">
      <dgm:prSet presAssocID="{C6CD6268-9800-457B-BEE3-5F5A0D39A0DA}" presName="text1" presStyleLbl="revTx" presStyleIdx="0" presStyleCnt="1" custScaleX="214047" custScaleY="398302">
        <dgm:presLayoutVars>
          <dgm:bulletEnabled val="1"/>
        </dgm:presLayoutVars>
      </dgm:prSet>
      <dgm:spPr/>
    </dgm:pt>
    <dgm:pt modelId="{9E4D4431-B9AA-498E-8C2C-289A40E35991}" type="pres">
      <dgm:prSet presAssocID="{C6CD6268-9800-457B-BEE3-5F5A0D39A0DA}" presName="line1" presStyleLbl="callout" presStyleIdx="0" presStyleCnt="2"/>
      <dgm:spPr/>
    </dgm:pt>
    <dgm:pt modelId="{98F3976A-FC7D-4F5C-8EAB-43B3B960B4A6}" type="pres">
      <dgm:prSet presAssocID="{C6CD6268-9800-457B-BEE3-5F5A0D39A0DA}" presName="d1" presStyleLbl="callout" presStyleIdx="1" presStyleCnt="2"/>
      <dgm:spPr/>
    </dgm:pt>
  </dgm:ptLst>
  <dgm:cxnLst>
    <dgm:cxn modelId="{CAEC8A04-F67D-42B9-8C3D-E6EE097433B4}" srcId="{C6CD6268-9800-457B-BEE3-5F5A0D39A0DA}" destId="{614A5F5F-7D27-4F1E-99DC-C062E7567E8D}" srcOrd="3" destOrd="0" parTransId="{43246283-9718-48F9-81FF-62EDD73692E1}" sibTransId="{B122E8E3-12C7-4459-A816-FDE0AC1AE2A7}"/>
    <dgm:cxn modelId="{79DD151A-52E5-48BD-8A37-38F15CC376D4}" type="presOf" srcId="{D8C36C15-5235-4B38-8E68-F419633EA5AE}" destId="{E450F373-33D9-4453-94BE-4A68EE9A2EA6}" srcOrd="0" destOrd="3" presId="urn:microsoft.com/office/officeart/2005/8/layout/target1"/>
    <dgm:cxn modelId="{DEF7C31D-9C81-448A-8B57-D951A9F3F587}" srcId="{A51FE467-2676-4344-943D-388C1191983D}" destId="{C6CD6268-9800-457B-BEE3-5F5A0D39A0DA}" srcOrd="0" destOrd="0" parTransId="{11EBA113-8167-4AFE-AAFF-D808ABEE76D9}" sibTransId="{67D48437-2884-4A33-8D88-0598DF7FCEF4}"/>
    <dgm:cxn modelId="{98EA6425-5558-400B-8869-808940A4AA92}" type="presOf" srcId="{AC26BD8C-888C-4748-9402-421E504E2412}" destId="{E450F373-33D9-4453-94BE-4A68EE9A2EA6}" srcOrd="0" destOrd="2" presId="urn:microsoft.com/office/officeart/2005/8/layout/target1"/>
    <dgm:cxn modelId="{AE7BC65F-DEAF-4378-BFD5-BBC1A75BBD67}" srcId="{C6CD6268-9800-457B-BEE3-5F5A0D39A0DA}" destId="{AC26BD8C-888C-4748-9402-421E504E2412}" srcOrd="1" destOrd="0" parTransId="{8A4EA8B2-A0C7-45B5-8D56-9192C453A281}" sibTransId="{3DD82C38-4F3E-4DFD-AF19-5993FF65B2FF}"/>
    <dgm:cxn modelId="{56F46665-5242-43AA-AE8B-43B7050A6E5D}" type="presOf" srcId="{614A5F5F-7D27-4F1E-99DC-C062E7567E8D}" destId="{E450F373-33D9-4453-94BE-4A68EE9A2EA6}" srcOrd="0" destOrd="4" presId="urn:microsoft.com/office/officeart/2005/8/layout/target1"/>
    <dgm:cxn modelId="{5F0F6B47-3917-4F22-A31C-CF3ECD459746}" type="presOf" srcId="{A51FE467-2676-4344-943D-388C1191983D}" destId="{8174AE09-579F-498B-AAE6-C8F518CC68DF}" srcOrd="0" destOrd="0" presId="urn:microsoft.com/office/officeart/2005/8/layout/target1"/>
    <dgm:cxn modelId="{90B1FB7C-BBC9-4114-9F5F-11EB9DA7381F}" srcId="{C6CD6268-9800-457B-BEE3-5F5A0D39A0DA}" destId="{D8C36C15-5235-4B38-8E68-F419633EA5AE}" srcOrd="2" destOrd="0" parTransId="{BDBAAD78-D5A5-41C6-B69A-5C932F99BA19}" sibTransId="{EA8DBAB4-A8C8-4990-909D-F6DDFBFAA467}"/>
    <dgm:cxn modelId="{138F9598-E5C7-440C-A2E5-9E86EC1018CD}" type="presOf" srcId="{D567CF17-2803-4050-AC7F-222CD7661B0C}" destId="{E450F373-33D9-4453-94BE-4A68EE9A2EA6}" srcOrd="0" destOrd="1" presId="urn:microsoft.com/office/officeart/2005/8/layout/target1"/>
    <dgm:cxn modelId="{898D5BB6-6250-4770-83F2-03C30F06D1ED}" srcId="{C6CD6268-9800-457B-BEE3-5F5A0D39A0DA}" destId="{D567CF17-2803-4050-AC7F-222CD7661B0C}" srcOrd="0" destOrd="0" parTransId="{B1BC706D-1DDB-4671-8E6B-72D3E1A40327}" sibTransId="{9F477993-E01B-4254-B95A-B8E77AA5B853}"/>
    <dgm:cxn modelId="{FC666DDE-41D8-49DE-B094-D43ED7A62849}" type="presOf" srcId="{C6CD6268-9800-457B-BEE3-5F5A0D39A0DA}" destId="{E450F373-33D9-4453-94BE-4A68EE9A2EA6}" srcOrd="0" destOrd="0" presId="urn:microsoft.com/office/officeart/2005/8/layout/target1"/>
    <dgm:cxn modelId="{FD62F8B1-2771-4E0F-BBA9-A030BDCF998E}" type="presParOf" srcId="{8174AE09-579F-498B-AAE6-C8F518CC68DF}" destId="{8FEC75B1-6D86-483D-A8B4-80964B02790F}" srcOrd="0" destOrd="0" presId="urn:microsoft.com/office/officeart/2005/8/layout/target1"/>
    <dgm:cxn modelId="{6FD3E4C5-E6A4-4059-82ED-C6D692E52B32}" type="presParOf" srcId="{8174AE09-579F-498B-AAE6-C8F518CC68DF}" destId="{E450F373-33D9-4453-94BE-4A68EE9A2EA6}" srcOrd="1" destOrd="0" presId="urn:microsoft.com/office/officeart/2005/8/layout/target1"/>
    <dgm:cxn modelId="{5DDFD14A-A797-4A79-8A49-6DBB3BEE46DB}" type="presParOf" srcId="{8174AE09-579F-498B-AAE6-C8F518CC68DF}" destId="{9E4D4431-B9AA-498E-8C2C-289A40E35991}" srcOrd="2" destOrd="0" presId="urn:microsoft.com/office/officeart/2005/8/layout/target1"/>
    <dgm:cxn modelId="{D7C4F34F-827A-4A73-952B-266B9092AFB2}" type="presParOf" srcId="{8174AE09-579F-498B-AAE6-C8F518CC68DF}" destId="{98F3976A-FC7D-4F5C-8EAB-43B3B960B4A6}" srcOrd="3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9DA4A-C40C-42DA-A6DD-04023C169FC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1311C14-A914-40E4-82EB-CAEC55CAE94B}">
      <dgm:prSet/>
      <dgm:spPr/>
      <dgm:t>
        <a:bodyPr/>
        <a:lstStyle/>
        <a:p>
          <a:r>
            <a:rPr lang="en-IN" b="1" i="0"/>
            <a:t>Existing system</a:t>
          </a:r>
          <a:endParaRPr lang="en-IN"/>
        </a:p>
      </dgm:t>
    </dgm:pt>
    <dgm:pt modelId="{C3BCDB41-0725-41FE-87F5-E84D6AD65AC3}" type="parTrans" cxnId="{20A04CA2-8A87-44EE-AFBE-2B081072CC3B}">
      <dgm:prSet/>
      <dgm:spPr/>
      <dgm:t>
        <a:bodyPr/>
        <a:lstStyle/>
        <a:p>
          <a:endParaRPr lang="en-IN"/>
        </a:p>
      </dgm:t>
    </dgm:pt>
    <dgm:pt modelId="{6011791B-6F18-4D93-9025-ADF5A9F2E74C}" type="sibTrans" cxnId="{20A04CA2-8A87-44EE-AFBE-2B081072CC3B}">
      <dgm:prSet/>
      <dgm:spPr/>
      <dgm:t>
        <a:bodyPr/>
        <a:lstStyle/>
        <a:p>
          <a:endParaRPr lang="en-IN"/>
        </a:p>
      </dgm:t>
    </dgm:pt>
    <dgm:pt modelId="{484D81BC-2C08-4DCF-B917-D0BC6A0C100D}">
      <dgm:prSet/>
      <dgm:spPr/>
      <dgm:t>
        <a:bodyPr/>
        <a:lstStyle/>
        <a:p>
          <a:r>
            <a:rPr lang="en-IN" b="0" i="0" dirty="0"/>
            <a:t>Fuel price is known in News paper</a:t>
          </a:r>
          <a:endParaRPr lang="en-IN" dirty="0"/>
        </a:p>
      </dgm:t>
    </dgm:pt>
    <dgm:pt modelId="{B13A35B3-ED7E-4B52-9C94-6937293EF20E}" type="parTrans" cxnId="{F98DA7C9-CE89-48F2-9312-AFD690F9691A}">
      <dgm:prSet/>
      <dgm:spPr/>
      <dgm:t>
        <a:bodyPr/>
        <a:lstStyle/>
        <a:p>
          <a:endParaRPr lang="en-IN"/>
        </a:p>
      </dgm:t>
    </dgm:pt>
    <dgm:pt modelId="{285DDDD9-23CF-4449-ABFE-F69A8CD1EB43}" type="sibTrans" cxnId="{F98DA7C9-CE89-48F2-9312-AFD690F9691A}">
      <dgm:prSet/>
      <dgm:spPr/>
      <dgm:t>
        <a:bodyPr/>
        <a:lstStyle/>
        <a:p>
          <a:endParaRPr lang="en-IN"/>
        </a:p>
      </dgm:t>
    </dgm:pt>
    <dgm:pt modelId="{F6A35300-536E-4282-8798-59F07C73D22A}">
      <dgm:prSet/>
      <dgm:spPr/>
      <dgm:t>
        <a:bodyPr/>
        <a:lstStyle/>
        <a:p>
          <a:r>
            <a:rPr lang="en-IN" b="0" i="0"/>
            <a:t>Milage of a vehicle testing using manually by particular amount of fuel taken and drive the vehicle up to finish it.</a:t>
          </a:r>
          <a:endParaRPr lang="en-IN"/>
        </a:p>
      </dgm:t>
    </dgm:pt>
    <dgm:pt modelId="{37B33BCB-6A1A-45B1-9089-C32F938C90FA}" type="parTrans" cxnId="{EA3D5DF0-AF1F-4ECE-B067-2E06D3359209}">
      <dgm:prSet/>
      <dgm:spPr/>
      <dgm:t>
        <a:bodyPr/>
        <a:lstStyle/>
        <a:p>
          <a:endParaRPr lang="en-IN"/>
        </a:p>
      </dgm:t>
    </dgm:pt>
    <dgm:pt modelId="{FD563543-7F83-4053-9386-F2E076F975E7}" type="sibTrans" cxnId="{EA3D5DF0-AF1F-4ECE-B067-2E06D3359209}">
      <dgm:prSet/>
      <dgm:spPr/>
      <dgm:t>
        <a:bodyPr/>
        <a:lstStyle/>
        <a:p>
          <a:endParaRPr lang="en-IN"/>
        </a:p>
      </dgm:t>
    </dgm:pt>
    <dgm:pt modelId="{67512E53-65A4-4B1B-A397-5B16C9AE24A7}">
      <dgm:prSet/>
      <dgm:spPr/>
      <dgm:t>
        <a:bodyPr/>
        <a:lstStyle/>
        <a:p>
          <a:r>
            <a:rPr lang="en-IN" b="0" i="0"/>
            <a:t>CO</a:t>
          </a:r>
          <a:r>
            <a:rPr lang="en-IN" b="0" i="0" baseline="-25000"/>
            <a:t>2 </a:t>
          </a:r>
          <a:r>
            <a:rPr lang="en-IN" b="0" i="0"/>
            <a:t>is testing in smoke testing centre.</a:t>
          </a:r>
          <a:endParaRPr lang="en-IN"/>
        </a:p>
      </dgm:t>
    </dgm:pt>
    <dgm:pt modelId="{DF56EC29-29CB-4006-B61E-CFCCEF29A9F4}" type="parTrans" cxnId="{BF0DD913-755B-4CF0-BFE4-F7A222B7D7C1}">
      <dgm:prSet/>
      <dgm:spPr/>
      <dgm:t>
        <a:bodyPr/>
        <a:lstStyle/>
        <a:p>
          <a:endParaRPr lang="en-IN"/>
        </a:p>
      </dgm:t>
    </dgm:pt>
    <dgm:pt modelId="{687271CB-F837-42A6-914F-AA5766ECC775}" type="sibTrans" cxnId="{BF0DD913-755B-4CF0-BFE4-F7A222B7D7C1}">
      <dgm:prSet/>
      <dgm:spPr/>
      <dgm:t>
        <a:bodyPr/>
        <a:lstStyle/>
        <a:p>
          <a:endParaRPr lang="en-IN"/>
        </a:p>
      </dgm:t>
    </dgm:pt>
    <dgm:pt modelId="{389F97B5-AE75-4E43-BCCF-E40F0F2425FD}" type="pres">
      <dgm:prSet presAssocID="{C539DA4A-C40C-42DA-A6DD-04023C169FCC}" presName="compositeShape" presStyleCnt="0">
        <dgm:presLayoutVars>
          <dgm:chMax val="7"/>
          <dgm:dir/>
          <dgm:resizeHandles val="exact"/>
        </dgm:presLayoutVars>
      </dgm:prSet>
      <dgm:spPr/>
    </dgm:pt>
    <dgm:pt modelId="{DCF38CD4-0C5B-4EA4-AB9F-F1441880F31C}" type="pres">
      <dgm:prSet presAssocID="{41311C14-A914-40E4-82EB-CAEC55CAE94B}" presName="circ1TxSh" presStyleLbl="vennNode1" presStyleIdx="0" presStyleCnt="1"/>
      <dgm:spPr/>
    </dgm:pt>
  </dgm:ptLst>
  <dgm:cxnLst>
    <dgm:cxn modelId="{BF0DD913-755B-4CF0-BFE4-F7A222B7D7C1}" srcId="{41311C14-A914-40E4-82EB-CAEC55CAE94B}" destId="{67512E53-65A4-4B1B-A397-5B16C9AE24A7}" srcOrd="2" destOrd="0" parTransId="{DF56EC29-29CB-4006-B61E-CFCCEF29A9F4}" sibTransId="{687271CB-F837-42A6-914F-AA5766ECC775}"/>
    <dgm:cxn modelId="{F451CD36-5DC0-4204-93DA-E7F44AD14957}" type="presOf" srcId="{67512E53-65A4-4B1B-A397-5B16C9AE24A7}" destId="{DCF38CD4-0C5B-4EA4-AB9F-F1441880F31C}" srcOrd="0" destOrd="3" presId="urn:microsoft.com/office/officeart/2005/8/layout/venn1"/>
    <dgm:cxn modelId="{F2777157-3180-4F65-8B4B-336A3F7A85A6}" type="presOf" srcId="{C539DA4A-C40C-42DA-A6DD-04023C169FCC}" destId="{389F97B5-AE75-4E43-BCCF-E40F0F2425FD}" srcOrd="0" destOrd="0" presId="urn:microsoft.com/office/officeart/2005/8/layout/venn1"/>
    <dgm:cxn modelId="{20A04CA2-8A87-44EE-AFBE-2B081072CC3B}" srcId="{C539DA4A-C40C-42DA-A6DD-04023C169FCC}" destId="{41311C14-A914-40E4-82EB-CAEC55CAE94B}" srcOrd="0" destOrd="0" parTransId="{C3BCDB41-0725-41FE-87F5-E84D6AD65AC3}" sibTransId="{6011791B-6F18-4D93-9025-ADF5A9F2E74C}"/>
    <dgm:cxn modelId="{F98DA7C9-CE89-48F2-9312-AFD690F9691A}" srcId="{41311C14-A914-40E4-82EB-CAEC55CAE94B}" destId="{484D81BC-2C08-4DCF-B917-D0BC6A0C100D}" srcOrd="0" destOrd="0" parTransId="{B13A35B3-ED7E-4B52-9C94-6937293EF20E}" sibTransId="{285DDDD9-23CF-4449-ABFE-F69A8CD1EB43}"/>
    <dgm:cxn modelId="{CF1CA5D4-147C-49D0-B304-0F66BBB70A69}" type="presOf" srcId="{F6A35300-536E-4282-8798-59F07C73D22A}" destId="{DCF38CD4-0C5B-4EA4-AB9F-F1441880F31C}" srcOrd="0" destOrd="2" presId="urn:microsoft.com/office/officeart/2005/8/layout/venn1"/>
    <dgm:cxn modelId="{0AC3A3D8-2D1B-47DE-A11B-C8F54486AA3E}" type="presOf" srcId="{484D81BC-2C08-4DCF-B917-D0BC6A0C100D}" destId="{DCF38CD4-0C5B-4EA4-AB9F-F1441880F31C}" srcOrd="0" destOrd="1" presId="urn:microsoft.com/office/officeart/2005/8/layout/venn1"/>
    <dgm:cxn modelId="{EA3D5DF0-AF1F-4ECE-B067-2E06D3359209}" srcId="{41311C14-A914-40E4-82EB-CAEC55CAE94B}" destId="{F6A35300-536E-4282-8798-59F07C73D22A}" srcOrd="1" destOrd="0" parTransId="{37B33BCB-6A1A-45B1-9089-C32F938C90FA}" sibTransId="{FD563543-7F83-4053-9386-F2E076F975E7}"/>
    <dgm:cxn modelId="{370B7EFB-284E-403B-88F5-68DDC973899B}" type="presOf" srcId="{41311C14-A914-40E4-82EB-CAEC55CAE94B}" destId="{DCF38CD4-0C5B-4EA4-AB9F-F1441880F31C}" srcOrd="0" destOrd="0" presId="urn:microsoft.com/office/officeart/2005/8/layout/venn1"/>
    <dgm:cxn modelId="{5A611CD5-E522-4763-B15E-EE4BCA26F787}" type="presParOf" srcId="{389F97B5-AE75-4E43-BCCF-E40F0F2425FD}" destId="{DCF38CD4-0C5B-4EA4-AB9F-F1441880F31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C75B1-6D86-483D-A8B4-80964B02790F}">
      <dsp:nvSpPr>
        <dsp:cNvPr id="0" name=""/>
        <dsp:cNvSpPr/>
      </dsp:nvSpPr>
      <dsp:spPr>
        <a:xfrm>
          <a:off x="-308413" y="1921473"/>
          <a:ext cx="2163416" cy="1952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0F373-33D9-4453-94BE-4A68EE9A2EA6}">
      <dsp:nvSpPr>
        <dsp:cNvPr id="0" name=""/>
        <dsp:cNvSpPr/>
      </dsp:nvSpPr>
      <dsp:spPr>
        <a:xfrm>
          <a:off x="1598743" y="-249451"/>
          <a:ext cx="2315363" cy="3590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Proposed system</a:t>
          </a:r>
          <a:endParaRPr lang="en-IN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/>
            <a:t>Predict Fuel price in Earlist 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/>
            <a:t>predict the Fuel Consumption of vehicle in city and Highway using Multiple Linear Regression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/>
            <a:t>predict the amount of CO</a:t>
          </a:r>
          <a:r>
            <a:rPr lang="en-IN" sz="1500" b="0" i="0" kern="1200" baseline="-25000"/>
            <a:t>2</a:t>
          </a:r>
          <a:r>
            <a:rPr lang="en-IN" sz="1500" b="0" i="0" kern="1200"/>
            <a:t> generated in our vehicle using Machine Learning Algorithm.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/>
            <a:t>Fuel price and Fuel consumption can predict in one application</a:t>
          </a:r>
          <a:endParaRPr lang="en-IN" sz="1500" kern="1200"/>
        </a:p>
      </dsp:txBody>
      <dsp:txXfrm>
        <a:off x="1598743" y="-249451"/>
        <a:ext cx="2315363" cy="3590387"/>
      </dsp:txXfrm>
    </dsp:sp>
    <dsp:sp modelId="{9E4D4431-B9AA-498E-8C2C-289A40E35991}">
      <dsp:nvSpPr>
        <dsp:cNvPr id="0" name=""/>
        <dsp:cNvSpPr/>
      </dsp:nvSpPr>
      <dsp:spPr>
        <a:xfrm>
          <a:off x="1945144" y="1545742"/>
          <a:ext cx="2704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3976A-FC7D-4F5C-8EAB-43B3B960B4A6}">
      <dsp:nvSpPr>
        <dsp:cNvPr id="0" name=""/>
        <dsp:cNvSpPr/>
      </dsp:nvSpPr>
      <dsp:spPr>
        <a:xfrm rot="5400000">
          <a:off x="682340" y="1635974"/>
          <a:ext cx="1352856" cy="117094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38CD4-0C5B-4EA4-AB9F-F1441880F31C}">
      <dsp:nvSpPr>
        <dsp:cNvPr id="0" name=""/>
        <dsp:cNvSpPr/>
      </dsp:nvSpPr>
      <dsp:spPr>
        <a:xfrm>
          <a:off x="0" y="66417"/>
          <a:ext cx="3758681" cy="37586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/>
            <a:t>Existing system</a:t>
          </a:r>
          <a:endParaRPr lang="en-IN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 dirty="0"/>
            <a:t>Fuel price is known in News paper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Milage of a vehicle testing using manually by particular amount of fuel taken and drive the vehicle up to finish it.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CO</a:t>
          </a:r>
          <a:r>
            <a:rPr lang="en-IN" sz="1800" b="0" i="0" kern="1200" baseline="-25000"/>
            <a:t>2 </a:t>
          </a:r>
          <a:r>
            <a:rPr lang="en-IN" sz="1800" b="0" i="0" kern="1200"/>
            <a:t>is testing in smoke testing centre.</a:t>
          </a:r>
          <a:endParaRPr lang="en-IN" sz="1800" kern="1200"/>
        </a:p>
      </dsp:txBody>
      <dsp:txXfrm>
        <a:off x="550446" y="616863"/>
        <a:ext cx="2657789" cy="2657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F08313-7495-4456-B7D6-E9301B9D3B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98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8105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8054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3935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934436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84958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55175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462960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886765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72028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22476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87512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44308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49453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5219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15470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8149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transition spd="slow"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FBF6-E9C2-4AE0-90F6-8F1434B639F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053CAB10-B577-44AE-843B-580A1449A8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/>
  </p:transition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DEE6"/>
            </a:gs>
            <a:gs pos="100000">
              <a:schemeClr val="tx2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19738" y="877178"/>
            <a:ext cx="688614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 Monitoring</a:t>
            </a:r>
            <a:endParaRPr sz="72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61">
            <a:extLst>
              <a:ext uri="{FF2B5EF4-FFF2-40B4-BE49-F238E27FC236}">
                <a16:creationId xmlns:a16="http://schemas.microsoft.com/office/drawing/2014/main" id="{D2B93FBD-DFEE-209F-0106-7F3A04CADE74}"/>
              </a:ext>
            </a:extLst>
          </p:cNvPr>
          <p:cNvCxnSpPr/>
          <p:nvPr/>
        </p:nvCxnSpPr>
        <p:spPr>
          <a:xfrm>
            <a:off x="2755003" y="2155453"/>
            <a:ext cx="3253533" cy="0"/>
          </a:xfrm>
          <a:prstGeom prst="line">
            <a:avLst/>
          </a:prstGeom>
          <a:noFill/>
          <a:ln w="9525" cap="rnd" cmpd="sng" algn="ctr">
            <a:solidFill>
              <a:srgbClr val="4E5255"/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C183C0-D6B0-BCC0-724D-67ECAD1C0B68}"/>
              </a:ext>
            </a:extLst>
          </p:cNvPr>
          <p:cNvSpPr txBox="1"/>
          <p:nvPr/>
        </p:nvSpPr>
        <p:spPr>
          <a:xfrm>
            <a:off x="2755003" y="2273929"/>
            <a:ext cx="4627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+mn-cs"/>
              </a:rPr>
              <a:t>MCA MAIN PROJECT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ED866-1CE8-D19C-C4F2-AA417360FFD4}"/>
              </a:ext>
            </a:extLst>
          </p:cNvPr>
          <p:cNvSpPr txBox="1"/>
          <p:nvPr/>
        </p:nvSpPr>
        <p:spPr>
          <a:xfrm>
            <a:off x="1079652" y="2571750"/>
            <a:ext cx="4627084" cy="87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Greena J Helan</a:t>
            </a:r>
          </a:p>
          <a:p>
            <a:pPr marL="0" marR="0" lvl="0" indent="0" algn="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MCA-A Roll No:55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  <a:endParaRPr b="1" u="sng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69691-1FF9-DF4A-8A5E-5DA8E12EC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04" y="1810747"/>
            <a:ext cx="3665796" cy="25933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D0E327-A4A1-A406-29A6-5F2CE7057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143" y="288428"/>
            <a:ext cx="2511770" cy="19935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4030-524D-E416-37B1-F7B24616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8A135-3A90-514C-0115-ACD4F3F2E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800" b="1" i="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</a:p>
          <a:p>
            <a:pPr marL="76200" indent="0">
              <a:buNone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(MLR), also known simply as multiple regression, is a statistical technique that uses several explanatory variables to predict the outcome of a response variable. Multiple regression is an extension of linear (OLS) regression that uses just one explanatory variable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E268B-A6D1-BF13-EB9D-24776074B7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B460B-32AB-FBD6-4BE2-93B8D36F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1292"/>
            <a:ext cx="2511770" cy="19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978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" sz="7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72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1972643" y="620091"/>
            <a:ext cx="1160371" cy="1160688"/>
            <a:chOff x="6654650" y="3665275"/>
            <a:chExt cx="409100" cy="409125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  <a:solidFill>
            <a:schemeClr val="bg2">
              <a:lumMod val="75000"/>
            </a:schemeClr>
          </a:solidFill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tx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113" y="413836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252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0F201-934A-EBF1-BDA2-96D16ACEB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118" y="29699"/>
            <a:ext cx="6761100" cy="29805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 consuming Ratings</a:t>
            </a:r>
          </a:p>
          <a:p>
            <a:pPr marL="76200" indent="0"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provides model-specific fuel consumption ratings and estimated carbon dioxide emissions for new light-duty vehicles for retail sale in Canada in 2022.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 price Prediction</a:t>
            </a:r>
          </a:p>
          <a:p>
            <a:pPr marL="76200" indent="0"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provides model-specific fuel price ratings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A7FF-5942-4B02-168E-C2EFCFD1CC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5CCCBD-68A0-9697-5F6E-1686170D5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0" y="1127051"/>
            <a:ext cx="3272551" cy="31047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F524D0-CB81-9186-243B-41892AD9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333" y="1470477"/>
            <a:ext cx="3163997" cy="35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33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73000">
              <a:schemeClr val="bg2">
                <a:lumMod val="20000"/>
                <a:lumOff val="8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D788AC-AEBE-C31C-EE58-2862487F6B91}"/>
              </a:ext>
            </a:extLst>
          </p:cNvPr>
          <p:cNvSpPr/>
          <p:nvPr/>
        </p:nvSpPr>
        <p:spPr>
          <a:xfrm>
            <a:off x="1340545" y="1929331"/>
            <a:ext cx="5378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 YOU….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2114973" y="2390337"/>
            <a:ext cx="124707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dist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210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Contents</a:t>
            </a:r>
            <a:endParaRPr lang="zh-CN" altLang="en-US" sz="2100" b="1" kern="1200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2164026" y="2767129"/>
            <a:ext cx="1198259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dist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05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cs typeface="+mn-cs"/>
              </a:rPr>
              <a:t>CONTENTS</a:t>
            </a:r>
            <a:endParaRPr lang="zh-CN" altLang="zh-CN" sz="750" kern="1200" dirty="0">
              <a:solidFill>
                <a:prstClr val="black">
                  <a:lumMod val="65000"/>
                  <a:lumOff val="35000"/>
                </a:prstClr>
              </a:solidFill>
              <a:cs typeface="+mn-cs"/>
            </a:endParaRPr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>
            <a:off x="2164026" y="2713123"/>
            <a:ext cx="1201831" cy="0"/>
          </a:xfrm>
          <a:prstGeom prst="line">
            <a:avLst/>
          </a:pr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342900">
              <a:buClrTx/>
            </a:pPr>
            <a:endParaRPr lang="zh-CN" altLang="en-US" sz="750" kern="120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/>
              <a:cs typeface="+mn-cs"/>
            </a:endParaRPr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4769129" y="1296625"/>
            <a:ext cx="167418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342900">
              <a:buClrTx/>
            </a:pPr>
            <a:r>
              <a:rPr lang="en-US" altLang="zh-CN" sz="105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Relevance of Topic</a:t>
            </a:r>
          </a:p>
        </p:txBody>
      </p:sp>
      <p:sp>
        <p:nvSpPr>
          <p:cNvPr id="6" name="TextBox 9"/>
          <p:cNvSpPr txBox="1"/>
          <p:nvPr/>
        </p:nvSpPr>
        <p:spPr>
          <a:xfrm>
            <a:off x="4222006" y="123093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42900">
              <a:buClrTx/>
            </a:pPr>
            <a:r>
              <a:rPr lang="en-US" altLang="zh-CN" sz="2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cs typeface="+mn-cs"/>
              </a:rPr>
              <a:t>02</a:t>
            </a:r>
          </a:p>
        </p:txBody>
      </p:sp>
      <p:cxnSp>
        <p:nvCxnSpPr>
          <p:cNvPr id="7" name="直接连接符 21"/>
          <p:cNvCxnSpPr/>
          <p:nvPr/>
        </p:nvCxnSpPr>
        <p:spPr>
          <a:xfrm>
            <a:off x="4682014" y="1300639"/>
            <a:ext cx="9049" cy="2986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39"/>
          <p:cNvSpPr>
            <a:spLocks noChangeArrowheads="1"/>
          </p:cNvSpPr>
          <p:nvPr/>
        </p:nvSpPr>
        <p:spPr bwMode="auto">
          <a:xfrm>
            <a:off x="4769129" y="1727155"/>
            <a:ext cx="167418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342900">
              <a:buClrTx/>
            </a:pPr>
            <a:r>
              <a:rPr lang="en-US" altLang="zh-CN" sz="105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 Description of the project</a:t>
            </a:r>
          </a:p>
        </p:txBody>
      </p:sp>
      <p:sp>
        <p:nvSpPr>
          <p:cNvPr id="63" name="TextBox 9"/>
          <p:cNvSpPr txBox="1"/>
          <p:nvPr/>
        </p:nvSpPr>
        <p:spPr>
          <a:xfrm>
            <a:off x="4212910" y="1673368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42900">
              <a:buClrTx/>
            </a:pPr>
            <a:r>
              <a:rPr lang="en-US" altLang="zh-CN" sz="2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cs typeface="+mn-cs"/>
              </a:rPr>
              <a:t>03</a:t>
            </a:r>
          </a:p>
        </p:txBody>
      </p:sp>
      <p:cxnSp>
        <p:nvCxnSpPr>
          <p:cNvPr id="64" name="直接连接符 21"/>
          <p:cNvCxnSpPr/>
          <p:nvPr/>
        </p:nvCxnSpPr>
        <p:spPr>
          <a:xfrm>
            <a:off x="4696302" y="1739742"/>
            <a:ext cx="9049" cy="2986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9"/>
          <p:cNvSpPr txBox="1"/>
          <p:nvPr/>
        </p:nvSpPr>
        <p:spPr>
          <a:xfrm>
            <a:off x="4223911" y="2112947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42900">
              <a:buClrTx/>
            </a:pPr>
            <a:r>
              <a:rPr lang="en-US" altLang="zh-CN" sz="2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cs typeface="+mn-cs"/>
              </a:rPr>
              <a:t>04</a:t>
            </a:r>
          </a:p>
        </p:txBody>
      </p:sp>
      <p:cxnSp>
        <p:nvCxnSpPr>
          <p:cNvPr id="67" name="直接连接符 21"/>
          <p:cNvCxnSpPr/>
          <p:nvPr/>
        </p:nvCxnSpPr>
        <p:spPr>
          <a:xfrm>
            <a:off x="4702493" y="2179320"/>
            <a:ext cx="9049" cy="2986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9"/>
          <p:cNvSpPr txBox="1"/>
          <p:nvPr/>
        </p:nvSpPr>
        <p:spPr>
          <a:xfrm>
            <a:off x="4210203" y="2557764"/>
            <a:ext cx="514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42900">
              <a:buClrTx/>
            </a:pPr>
            <a:r>
              <a:rPr lang="en-US" altLang="zh-CN" sz="2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cs typeface="+mn-cs"/>
              </a:rPr>
              <a:t>05</a:t>
            </a:r>
          </a:p>
        </p:txBody>
      </p:sp>
      <p:cxnSp>
        <p:nvCxnSpPr>
          <p:cNvPr id="70" name="直接连接符 21"/>
          <p:cNvCxnSpPr/>
          <p:nvPr/>
        </p:nvCxnSpPr>
        <p:spPr>
          <a:xfrm>
            <a:off x="4694397" y="2624138"/>
            <a:ext cx="9049" cy="2986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9"/>
          <p:cNvSpPr txBox="1"/>
          <p:nvPr/>
        </p:nvSpPr>
        <p:spPr>
          <a:xfrm>
            <a:off x="4215593" y="299400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42900">
              <a:buClrTx/>
            </a:pPr>
            <a:r>
              <a:rPr lang="en-US" altLang="zh-CN" sz="2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cs typeface="+mn-cs"/>
              </a:rPr>
              <a:t>06</a:t>
            </a:r>
          </a:p>
        </p:txBody>
      </p:sp>
      <p:cxnSp>
        <p:nvCxnSpPr>
          <p:cNvPr id="80" name="直接连接符 21"/>
          <p:cNvCxnSpPr/>
          <p:nvPr/>
        </p:nvCxnSpPr>
        <p:spPr>
          <a:xfrm>
            <a:off x="4708684" y="3063717"/>
            <a:ext cx="9049" cy="2986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9"/>
          <p:cNvSpPr>
            <a:spLocks noChangeArrowheads="1"/>
          </p:cNvSpPr>
          <p:nvPr/>
        </p:nvSpPr>
        <p:spPr bwMode="auto">
          <a:xfrm>
            <a:off x="4746363" y="900308"/>
            <a:ext cx="167418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342900">
              <a:buClrTx/>
            </a:pPr>
            <a:r>
              <a:rPr lang="en-US" altLang="zh-CN" sz="105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+mn-ea"/>
              </a:rPr>
              <a:t>Project Title</a:t>
            </a:r>
            <a:endParaRPr lang="en-US" altLang="zh-CN" sz="1050" b="1" kern="1200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defTabSz="342900">
              <a:buClrTx/>
            </a:pPr>
            <a:endParaRPr lang="en-US" altLang="zh-CN" sz="1050" b="1" kern="1200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4781511" y="3035889"/>
            <a:ext cx="1674186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342900">
              <a:buClrTx/>
            </a:pPr>
            <a:r>
              <a:rPr lang="en-US" altLang="zh-CN" sz="105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Input/ Output and Modules.</a:t>
            </a:r>
          </a:p>
          <a:p>
            <a:pPr defTabSz="342900">
              <a:buClrTx/>
            </a:pPr>
            <a:endParaRPr lang="en-US" altLang="zh-CN" sz="1050" b="1" kern="1200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2" name="TextBox 9"/>
          <p:cNvSpPr txBox="1"/>
          <p:nvPr/>
        </p:nvSpPr>
        <p:spPr>
          <a:xfrm>
            <a:off x="4242345" y="788972"/>
            <a:ext cx="466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42900">
              <a:buClrTx/>
            </a:pPr>
            <a:r>
              <a:rPr lang="en-US" altLang="zh-CN" sz="2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cs typeface="+mn-cs"/>
              </a:rPr>
              <a:t>01</a:t>
            </a:r>
          </a:p>
        </p:txBody>
      </p:sp>
      <p:cxnSp>
        <p:nvCxnSpPr>
          <p:cNvPr id="83" name="直接连接符 21"/>
          <p:cNvCxnSpPr/>
          <p:nvPr/>
        </p:nvCxnSpPr>
        <p:spPr>
          <a:xfrm>
            <a:off x="4683919" y="858679"/>
            <a:ext cx="9049" cy="2986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9"/>
          <p:cNvSpPr txBox="1"/>
          <p:nvPr/>
        </p:nvSpPr>
        <p:spPr>
          <a:xfrm>
            <a:off x="4215593" y="3002582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42900">
              <a:buClrTx/>
            </a:pPr>
            <a:r>
              <a:rPr lang="en-US" altLang="zh-CN" sz="2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cs typeface="+mn-cs"/>
              </a:rPr>
              <a:t>06</a:t>
            </a:r>
          </a:p>
        </p:txBody>
      </p:sp>
      <p:cxnSp>
        <p:nvCxnSpPr>
          <p:cNvPr id="4" name="直接连接符 21"/>
          <p:cNvCxnSpPr/>
          <p:nvPr/>
        </p:nvCxnSpPr>
        <p:spPr>
          <a:xfrm>
            <a:off x="4712494" y="3547587"/>
            <a:ext cx="9049" cy="2986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/>
          <p:cNvSpPr txBox="1"/>
          <p:nvPr/>
        </p:nvSpPr>
        <p:spPr>
          <a:xfrm>
            <a:off x="4242647" y="348645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42900">
              <a:buClrTx/>
            </a:pPr>
            <a:r>
              <a:rPr lang="en-US" altLang="zh-CN" sz="2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cs typeface="+mn-cs"/>
              </a:rPr>
              <a:t>07</a:t>
            </a:r>
          </a:p>
        </p:txBody>
      </p:sp>
      <p:cxnSp>
        <p:nvCxnSpPr>
          <p:cNvPr id="13" name="直接连接符 21"/>
          <p:cNvCxnSpPr/>
          <p:nvPr/>
        </p:nvCxnSpPr>
        <p:spPr>
          <a:xfrm>
            <a:off x="4714399" y="3969068"/>
            <a:ext cx="9049" cy="2986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4787226" y="4034110"/>
            <a:ext cx="167418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342900">
              <a:buClrTx/>
            </a:pPr>
            <a:r>
              <a:rPr lang="en-US" altLang="zh-CN" sz="105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Data Set</a:t>
            </a:r>
          </a:p>
        </p:txBody>
      </p:sp>
      <p:sp>
        <p:nvSpPr>
          <p:cNvPr id="15" name="TextBox 9"/>
          <p:cNvSpPr txBox="1"/>
          <p:nvPr/>
        </p:nvSpPr>
        <p:spPr>
          <a:xfrm>
            <a:off x="4222110" y="3907933"/>
            <a:ext cx="514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342900">
              <a:buClrTx/>
            </a:pPr>
            <a:r>
              <a:rPr lang="en-US" altLang="zh-CN" sz="2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anose="020B0806030902050204" pitchFamily="34" charset="0"/>
                <a:cs typeface="+mn-cs"/>
              </a:rPr>
              <a:t>08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868B81-8C1F-7E2C-40B4-0B0AE6B7DBFE}"/>
              </a:ext>
            </a:extLst>
          </p:cNvPr>
          <p:cNvSpPr txBox="1"/>
          <p:nvPr/>
        </p:nvSpPr>
        <p:spPr>
          <a:xfrm>
            <a:off x="4705350" y="2614619"/>
            <a:ext cx="457375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42900">
              <a:buClrTx/>
            </a:pPr>
            <a:r>
              <a:rPr lang="en-US" altLang="zh-CN" sz="105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Existing System and Proposed System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4DC03E-7835-6A52-0F84-F5866F1DD567}"/>
              </a:ext>
            </a:extLst>
          </p:cNvPr>
          <p:cNvSpPr txBox="1"/>
          <p:nvPr/>
        </p:nvSpPr>
        <p:spPr>
          <a:xfrm>
            <a:off x="4692967" y="2197885"/>
            <a:ext cx="46370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42900">
              <a:buClrTx/>
              <a:defRPr/>
            </a:pPr>
            <a:r>
              <a:rPr lang="en-US" altLang="zh-CN" sz="105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Objectives Of Studies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F90328-D19B-5AC5-9D0B-EFE2F09BA36E}"/>
              </a:ext>
            </a:extLst>
          </p:cNvPr>
          <p:cNvSpPr txBox="1"/>
          <p:nvPr/>
        </p:nvSpPr>
        <p:spPr>
          <a:xfrm>
            <a:off x="4769129" y="3592434"/>
            <a:ext cx="470807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42900">
              <a:buClrTx/>
              <a:defRPr/>
            </a:pPr>
            <a:r>
              <a:rPr lang="en-US" altLang="zh-CN" sz="105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Algorithm to be used</a:t>
            </a:r>
          </a:p>
        </p:txBody>
      </p:sp>
    </p:spTree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3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6" presetClass="entr" presetSubtype="37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1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86964-6A51-68A1-E2DF-278E7ADA12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997625-C4C2-EF6A-F778-5877F3F41D26}"/>
              </a:ext>
            </a:extLst>
          </p:cNvPr>
          <p:cNvSpPr/>
          <p:nvPr/>
        </p:nvSpPr>
        <p:spPr>
          <a:xfrm>
            <a:off x="365881" y="1200702"/>
            <a:ext cx="7644610" cy="923330"/>
          </a:xfrm>
          <a:prstGeom prst="rect">
            <a:avLst/>
          </a:prstGeom>
          <a:solidFill>
            <a:sysClr val="window" lastClr="FFFFFF"/>
          </a:solidFill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algn="just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FUEL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145F8-B9A5-BA1D-69B2-FC60DC323A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82" y="2445719"/>
            <a:ext cx="2833339" cy="22634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8EAB3-6240-0279-4AB2-764C6CE68DD3}"/>
              </a:ext>
            </a:extLst>
          </p:cNvPr>
          <p:cNvSpPr txBox="1"/>
          <p:nvPr/>
        </p:nvSpPr>
        <p:spPr>
          <a:xfrm>
            <a:off x="79982" y="36873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Project Title: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2432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638234" y="148979"/>
            <a:ext cx="5453349" cy="11488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u="sng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IN" sz="4400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Relevance Of Topic</a:t>
            </a:r>
            <a:endParaRPr sz="4400" b="1" u="sng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989118" y="1224147"/>
            <a:ext cx="4048041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 consumption will help to calculate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millege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vehicle based on the vehicle used. 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amount of co2 in a vehicle to avoid accidents and pollution.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 predicting the Fuel price early we can buy the stock products  by this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Pumb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owners will get profit.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for customers can know stock price ,so that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pumb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Authorites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don’t take any  Advantage.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619AF-7B19-6E54-B192-B992D05D20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r="15092"/>
          <a:stretch/>
        </p:blipFill>
        <p:spPr>
          <a:xfrm>
            <a:off x="-1" y="0"/>
            <a:ext cx="2856398" cy="514349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4" y="239275"/>
            <a:ext cx="4176319" cy="630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2863122" y="869430"/>
            <a:ext cx="4841822" cy="3821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the project is to predict fuel price prediction using ML and predict the amount of fuel consumed by a vehicle in a particular distance in  city , Highways and  the amount of  CO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in vehicle 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amount of fuel consumed by a vehicle and the CO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the vehicle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several internal factors such as model year, fuel type, cylinders, carmaker, class type and transmission type.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multiple regression machine learning algorithm to build a model</a:t>
            </a:r>
            <a:r>
              <a:rPr lang="en-US" sz="1800" dirty="0"/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51D14-278C-188D-59AB-322F6668E1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9" t="-115" r="30365" b="115"/>
          <a:stretch/>
        </p:blipFill>
        <p:spPr>
          <a:xfrm>
            <a:off x="-18840" y="-14850"/>
            <a:ext cx="2881962" cy="517319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b="1" u="sng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Fuel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Monitering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 predict price of Fuel which help to know the upcoming days fuel price to an extend.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know amount fuel  consumed to move our vehicle in a particular distance and the amount CO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generated from our vehicle. Which helps to reduce the pollution. </a:t>
            </a:r>
          </a:p>
          <a:p>
            <a:endParaRPr lang="en-IN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EB24C8C-4DED-702C-0958-CC2AF501B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065951"/>
              </p:ext>
            </p:extLst>
          </p:nvPr>
        </p:nvGraphicFramePr>
        <p:xfrm>
          <a:off x="3730771" y="1292171"/>
          <a:ext cx="3605694" cy="3624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13B026-0CD1-DD3E-6076-4F3D59CA5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612304"/>
              </p:ext>
            </p:extLst>
          </p:nvPr>
        </p:nvGraphicFramePr>
        <p:xfrm>
          <a:off x="202019" y="467833"/>
          <a:ext cx="3758681" cy="389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1426905" y="2052585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&amp;input/output</a:t>
            </a:r>
            <a:endParaRPr sz="40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  <a:solidFill>
            <a:schemeClr val="bg2">
              <a:lumMod val="75000"/>
            </a:schemeClr>
          </a:solidFill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1037419" y="927667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B435-B4CC-EC5F-2193-FA6EEB5F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D142A-C306-54F8-A439-6127AF168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1.Data preprocessing</a:t>
            </a:r>
          </a:p>
          <a:p>
            <a:pPr marL="762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2.Dataset splitting</a:t>
            </a:r>
          </a:p>
          <a:p>
            <a:pPr marL="762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3.Modeling</a:t>
            </a:r>
          </a:p>
          <a:p>
            <a:pPr marL="762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4.Training</a:t>
            </a:r>
          </a:p>
          <a:p>
            <a:pPr marL="762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5.Testing</a:t>
            </a:r>
          </a:p>
          <a:p>
            <a:pPr marL="762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Prediction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4D5A-7515-F9C9-4DE6-766EB7B47B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FE37E-863E-E256-34E5-5FD833842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16" y="739375"/>
            <a:ext cx="4580353" cy="366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0026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Mowbray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sp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502</Words>
  <Application>Microsoft Office PowerPoint</Application>
  <PresentationFormat>On-screen Show (16:9)</PresentationFormat>
  <Paragraphs>84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 Rounded MT Bold</vt:lpstr>
      <vt:lpstr>Impact</vt:lpstr>
      <vt:lpstr>Microsoft YaHei</vt:lpstr>
      <vt:lpstr>Dosis ExtraLight</vt:lpstr>
      <vt:lpstr>Times New Roman</vt:lpstr>
      <vt:lpstr>Wingdings 3</vt:lpstr>
      <vt:lpstr>Microsoft YaHei Light</vt:lpstr>
      <vt:lpstr>Century Gothic</vt:lpstr>
      <vt:lpstr>Arial</vt:lpstr>
      <vt:lpstr>Titillium Web Light</vt:lpstr>
      <vt:lpstr>Calibri</vt:lpstr>
      <vt:lpstr>Mowbray template</vt:lpstr>
      <vt:lpstr>Wisp</vt:lpstr>
      <vt:lpstr>Fuel Monitoring</vt:lpstr>
      <vt:lpstr>PowerPoint Presentation</vt:lpstr>
      <vt:lpstr>PowerPoint Presentation</vt:lpstr>
      <vt:lpstr> Relevance Of Topic</vt:lpstr>
      <vt:lpstr>Project Description</vt:lpstr>
      <vt:lpstr>Objective Of The Project</vt:lpstr>
      <vt:lpstr>PowerPoint Presentation</vt:lpstr>
      <vt:lpstr>Modules &amp;input/output</vt:lpstr>
      <vt:lpstr>Modules</vt:lpstr>
      <vt:lpstr>Input/Output</vt:lpstr>
      <vt:lpstr>Algorithm Used:</vt:lpstr>
      <vt:lpstr>Dataset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Monitoring</dc:title>
  <dc:creator>Britto Poulose</dc:creator>
  <cp:lastModifiedBy>Greena J Helan</cp:lastModifiedBy>
  <cp:revision>6</cp:revision>
  <dcterms:modified xsi:type="dcterms:W3CDTF">2022-05-25T07:57:25Z</dcterms:modified>
</cp:coreProperties>
</file>