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26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_rels/notesSlide34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8.xml.rels" ContentType="application/vnd.openxmlformats-package.relationships+xml"/>
  <Override PartName="/ppt/notesSlides/notesSlide18.xml" ContentType="application/vnd.openxmlformats-officedocument.presentationml.notesSlide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A96015B-13AF-4882-8C7C-BB072E04794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B696733-791C-4556-B10D-5CD45AB80F9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6C2D752-58C6-4CA5-9A59-C9C7D541D72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6333C84-3CA8-429A-9330-F380FBB7C9E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E1629FD-1251-4102-B3E8-26BAF2D5CC8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8E86BB4-79F7-4BF2-BA72-D9CCC095820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C3B9671-2AD2-44C0-B437-B220A3D58D9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EBE6F12-44FB-4F35-8099-21DB69E286D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5149440" y="4589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5149440" y="4589640"/>
            <a:ext cx="1879560" cy="1499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5149440" y="4589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5149440" y="4589640"/>
            <a:ext cx="1879560" cy="1499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5149440" y="4589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5149440" y="4589640"/>
            <a:ext cx="1879560" cy="1499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5149440" y="4589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3"/>
          <a:stretch/>
        </p:blipFill>
        <p:spPr>
          <a:xfrm>
            <a:off x="5149440" y="4589640"/>
            <a:ext cx="1879560" cy="1499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10/15/18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346E02E-EF56-452F-933B-0B777CCC9147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10/15/18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FFBF6EA-61B7-4436-B75D-724FFF650F5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838080" y="416520"/>
            <a:ext cx="10515240" cy="576000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Seventh Outline LevelClick to edit Master text styles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10/15/18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E415AF8-9D52-4E57-AAD8-056255CE2B3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10/15/18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307EE5F-7258-4CE6-A36F-DA7F3347AA8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564200" y="2675520"/>
            <a:ext cx="9143640" cy="1269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Trees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997920" y="856440"/>
            <a:ext cx="1636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Full Tree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Picture 3" descr=""/>
          <p:cNvPicPr/>
          <p:nvPr/>
        </p:nvPicPr>
        <p:blipFill>
          <a:blip r:embed="rId1"/>
          <a:stretch/>
        </p:blipFill>
        <p:spPr>
          <a:xfrm>
            <a:off x="2959200" y="1668960"/>
            <a:ext cx="6059160" cy="263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997920" y="856440"/>
            <a:ext cx="1636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Full Tree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5" name="Picture 4" descr=""/>
          <p:cNvPicPr/>
          <p:nvPr/>
        </p:nvPicPr>
        <p:blipFill>
          <a:blip r:embed="rId1"/>
          <a:stretch/>
        </p:blipFill>
        <p:spPr>
          <a:xfrm>
            <a:off x="2116800" y="1700280"/>
            <a:ext cx="6400440" cy="263304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97920" y="856440"/>
            <a:ext cx="1636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Full Tree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7" name="Picture 1" descr=""/>
          <p:cNvPicPr/>
          <p:nvPr/>
        </p:nvPicPr>
        <p:blipFill>
          <a:blip r:embed="rId1"/>
          <a:stretch/>
        </p:blipFill>
        <p:spPr>
          <a:xfrm>
            <a:off x="2522880" y="2413080"/>
            <a:ext cx="5717520" cy="263304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938520" y="856440"/>
            <a:ext cx="22705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Perfect Tree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9" name="Picture 3" descr=""/>
          <p:cNvPicPr/>
          <p:nvPr/>
        </p:nvPicPr>
        <p:blipFill>
          <a:blip r:embed="rId1"/>
          <a:stretch/>
        </p:blipFill>
        <p:spPr>
          <a:xfrm>
            <a:off x="2895480" y="2108160"/>
            <a:ext cx="6400440" cy="263304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Content Placeholder 3" descr=""/>
          <p:cNvPicPr/>
          <p:nvPr/>
        </p:nvPicPr>
        <p:blipFill>
          <a:blip r:embed="rId1"/>
          <a:stretch/>
        </p:blipFill>
        <p:spPr>
          <a:xfrm>
            <a:off x="2062800" y="1100520"/>
            <a:ext cx="7504200" cy="3543480"/>
          </a:xfrm>
          <a:prstGeom prst="rect">
            <a:avLst/>
          </a:prstGeom>
          <a:ln>
            <a:noFill/>
          </a:ln>
        </p:spPr>
      </p:pic>
      <p:sp>
        <p:nvSpPr>
          <p:cNvPr id="181" name="CustomShape 1"/>
          <p:cNvSpPr/>
          <p:nvPr/>
        </p:nvSpPr>
        <p:spPr>
          <a:xfrm>
            <a:off x="955800" y="4654080"/>
            <a:ext cx="8775000" cy="12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nodes = n = 15;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 = height =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 = ceiling(log</a:t>
            </a:r>
            <a:r>
              <a:rPr b="0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(n)) = ceiling(log</a:t>
            </a:r>
            <a:r>
              <a:rPr b="0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(15)) = ceiling(3.9) =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649080" y="406440"/>
            <a:ext cx="69066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Properties of Binary Trees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1598040" y="2455200"/>
            <a:ext cx="9143640" cy="12304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Binary Search Trees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14160" y="762120"/>
            <a:ext cx="49665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Search Tree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 flipH="1">
            <a:off x="5249160" y="1807920"/>
            <a:ext cx="5824800" cy="37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Trees are made up of smaller trees— subtrees. Node B is the root of a subtree; so is 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Internal nodes (circles) and leaves (boxes) contain keys and values; keys are node identifiers that are searched for.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Left subtree’s keys are less than the root’s key, right subtree’s keys are greater.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Picture 1" descr=""/>
          <p:cNvPicPr/>
          <p:nvPr/>
        </p:nvPicPr>
        <p:blipFill>
          <a:blip r:embed="rId1"/>
          <a:stretch/>
        </p:blipFill>
        <p:spPr>
          <a:xfrm>
            <a:off x="1609920" y="1807920"/>
            <a:ext cx="2974320" cy="194436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icture 2" descr=""/>
          <p:cNvPicPr/>
          <p:nvPr/>
        </p:nvPicPr>
        <p:blipFill>
          <a:blip r:embed="rId1"/>
          <a:stretch/>
        </p:blipFill>
        <p:spPr>
          <a:xfrm>
            <a:off x="2345400" y="1828800"/>
            <a:ext cx="6631920" cy="4004640"/>
          </a:xfrm>
          <a:prstGeom prst="rect">
            <a:avLst/>
          </a:prstGeom>
          <a:ln>
            <a:noFill/>
          </a:ln>
        </p:spPr>
      </p:pic>
      <p:sp>
        <p:nvSpPr>
          <p:cNvPr id="188" name="CustomShape 1"/>
          <p:cNvSpPr/>
          <p:nvPr/>
        </p:nvSpPr>
        <p:spPr>
          <a:xfrm>
            <a:off x="973800" y="738360"/>
            <a:ext cx="10515240" cy="7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enlo"/>
              </a:rPr>
              <a:t>Examples: Binary Search Tree, Yes or No?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2" descr=""/>
          <p:cNvPicPr/>
          <p:nvPr/>
        </p:nvPicPr>
        <p:blipFill>
          <a:blip r:embed="rId1"/>
          <a:stretch/>
        </p:blipFill>
        <p:spPr>
          <a:xfrm>
            <a:off x="2802600" y="1828800"/>
            <a:ext cx="6631920" cy="4004640"/>
          </a:xfrm>
          <a:prstGeom prst="rect">
            <a:avLst/>
          </a:prstGeom>
          <a:ln>
            <a:noFill/>
          </a:ln>
        </p:spPr>
      </p:pic>
      <p:sp>
        <p:nvSpPr>
          <p:cNvPr id="190" name="CustomShape 1"/>
          <p:cNvSpPr/>
          <p:nvPr/>
        </p:nvSpPr>
        <p:spPr>
          <a:xfrm flipH="1">
            <a:off x="2043000" y="1862640"/>
            <a:ext cx="68220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 flipH="1">
            <a:off x="1464840" y="3904200"/>
            <a:ext cx="12942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 BST;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&gt; 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 flipH="1">
            <a:off x="5478120" y="1828800"/>
            <a:ext cx="12942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 BST;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&gt; 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 flipH="1">
            <a:off x="6125400" y="3858120"/>
            <a:ext cx="68220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TextShape 5"/>
          <p:cNvSpPr txBox="1"/>
          <p:nvPr/>
        </p:nvSpPr>
        <p:spPr>
          <a:xfrm>
            <a:off x="618120" y="399600"/>
            <a:ext cx="10515240" cy="1123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065320" indent="-206496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enlo"/>
              </a:rPr>
              <a:t>Examples: Some Are Binary Search Trees,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enlo"/>
              </a:rPr>
              <a:t>
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enlo"/>
              </a:rPr>
              <a:t>Some Are Not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831960" y="1709640"/>
            <a:ext cx="10515240" cy="21844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C++ Implementation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831960" y="1709640"/>
            <a:ext cx="10515240" cy="2034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Tree Definitions and Properties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838080" y="416520"/>
            <a:ext cx="10515240" cy="5760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template&lt;typename K, typename V&gt;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struct Node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Node(const K&amp; key, const V&amp; value, Node&lt;K, V&gt;* parentPtr)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: key_(key), value_(value), parentPtr_(parentPtr),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leftPtr_(nullptr), rightPtr_(nullptr) { 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K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key_;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Node*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leftPtr_;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Node*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parentPtr_;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Node*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rightPtr_;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value_;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};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838080" y="321840"/>
            <a:ext cx="10515240" cy="6383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template&lt;typename K, typename V&gt;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class BinarySearchTree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public: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BinarySearchTree() : rootPtr_(nullptr) { 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bool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Empty() const;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bool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Erase(const K&amp; key);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Node&lt;K, V&gt;*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Find(const K&amp; key) const;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bool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Insert(const K&amp; key, const V&amp; value);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Size() const;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private: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Node&lt;K, V&gt;*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rootPtr_;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size_;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};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838080" y="416520"/>
            <a:ext cx="10515240" cy="5898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enlo"/>
              </a:rPr>
              <a:t>Find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enlo"/>
              </a:rPr>
              <a:t>Navigate left and right down the tree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enlo"/>
              </a:rPr>
              <a:t>At each node, compare node key to search key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12574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enlo"/>
              </a:rPr>
              <a:t>If they match, search terminates successfully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12574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enlo"/>
              </a:rPr>
              <a:t>If search key is less, go down to left subtree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12574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enlo"/>
              </a:rPr>
              <a:t>If search key is greater, go down to right subtree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enlo"/>
              </a:rPr>
              <a:t>If no match has been found when bottom of tree is reached (no left or right subtree to descend to), search terminates unsuccessfully.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enlo"/>
              </a:rPr>
              <a:t>Note for the future: the leaf where the search fails is the point where 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12574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enlo"/>
              </a:rPr>
              <a:t>the key would have been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12574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enlo"/>
              </a:rPr>
              <a:t>a node with that key should be inserted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838080" y="416520"/>
            <a:ext cx="10515240" cy="5760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template&lt;typename K, typename V&gt;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Node* BinarySearchTree&lt;K, V&gt;::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Find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(const K&amp; key)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Node&lt;K, V&gt;* nodePtr;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nodePtr = rootPtr_;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while (nodePtr != nullptr)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if (key == nodePtr-&gt;key_)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return(nodePtr);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else if (key &lt; nodePtr-&gt;key_))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nodePtr = nodePtr-&gt;left_;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else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nodePtr = nodePtr-&gt;right_;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return(nullptr);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 flipH="1">
            <a:off x="1231200" y="660240"/>
            <a:ext cx="60328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Insert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898920" y="1625760"/>
            <a:ext cx="4009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 node E is inserted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5912640" y="1625760"/>
            <a:ext cx="3744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 node E is inserted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3" name="Picture 3" descr=""/>
          <p:cNvPicPr/>
          <p:nvPr/>
        </p:nvPicPr>
        <p:blipFill>
          <a:blip r:embed="rId1"/>
          <a:stretch/>
        </p:blipFill>
        <p:spPr>
          <a:xfrm>
            <a:off x="1416240" y="2259000"/>
            <a:ext cx="2974320" cy="194436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2"/>
          <a:stretch/>
        </p:blipFill>
        <p:spPr>
          <a:xfrm>
            <a:off x="6297480" y="2259000"/>
            <a:ext cx="2974320" cy="194436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651960" y="247320"/>
            <a:ext cx="10515240" cy="5760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template&lt;typename K, typename V&gt;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bool BinarySearchTree&lt;K, V&gt;::Insert(const K&amp; key, const V&amp; value)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Node&lt;K, V&gt;* nodePtr;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bool success = true;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if (rootPtr_ == nullptr)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rootPtr_ = new Node&lt;K, V&gt;(key, value, nullptr);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size_ = 1;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else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nodePtr = rootPtr_;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while (true)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838080" y="416520"/>
            <a:ext cx="10515240" cy="5760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if (key &lt; nodePtr-&gt;key_)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if (nodePtr-&gt;leftPtr_ == nullptr)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nodePtr-&gt;leftPtr_ = new Node&lt;K, V&gt;(key, value, nodePtr);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break;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else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nodePtr = nodePtr-&gt;leftPtr_;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838080" y="416520"/>
            <a:ext cx="10515240" cy="5760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else if (key &gt; nodePtr-&gt;key_)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if (nodePtr-&gt;rightPtr_ == nullptr)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nodePtr-&gt;rightPtr_ = new Node&lt;K, V&gt;(key, value, nodePtr);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break;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else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nodePtr = nodePtr-&gt;rightPtr_;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838080" y="416520"/>
            <a:ext cx="10515240" cy="5760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else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success = false;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break;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return(success);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838080" y="416520"/>
            <a:ext cx="10515240" cy="5760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enlo"/>
              </a:rPr>
              <a:t>Erase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enlo"/>
              </a:rPr>
              <a:t>The most complicated operation.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enlo"/>
              </a:rPr>
              <a:t>Removing a node leaves a hole that must be filled.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enlo"/>
              </a:rPr>
              <a:t>Filling the hole involves promoting another node, internal or leaf.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enlo"/>
              </a:rPr>
              <a:t>Three different situations, depending on number of node’s children: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enlo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enlo"/>
              </a:rPr>
              <a:t> two, one, or none.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1141920" y="828000"/>
            <a:ext cx="2210400" cy="47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Tree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64" name="Picture 1" descr=""/>
          <p:cNvPicPr/>
          <p:nvPr/>
        </p:nvPicPr>
        <p:blipFill>
          <a:blip r:embed="rId1"/>
          <a:stretch/>
        </p:blipFill>
        <p:spPr>
          <a:xfrm>
            <a:off x="2023560" y="1752480"/>
            <a:ext cx="4803120" cy="263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770400" y="837000"/>
            <a:ext cx="10515240" cy="75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enlo"/>
              </a:rPr>
              <a:t>No Children—Node is a Leaf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511640" y="2252880"/>
            <a:ext cx="3820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 node C is erased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2" name="Picture 6" descr=""/>
          <p:cNvPicPr/>
          <p:nvPr/>
        </p:nvPicPr>
        <p:blipFill>
          <a:blip r:embed="rId1"/>
          <a:stretch/>
        </p:blipFill>
        <p:spPr>
          <a:xfrm>
            <a:off x="2105280" y="2904480"/>
            <a:ext cx="2633040" cy="1944360"/>
          </a:xfrm>
          <a:prstGeom prst="rect">
            <a:avLst/>
          </a:prstGeom>
          <a:ln>
            <a:noFill/>
          </a:ln>
        </p:spPr>
      </p:pic>
      <p:pic>
        <p:nvPicPr>
          <p:cNvPr id="213" name="Picture 7" descr=""/>
          <p:cNvPicPr/>
          <p:nvPr/>
        </p:nvPicPr>
        <p:blipFill>
          <a:blip r:embed="rId2"/>
          <a:stretch/>
        </p:blipFill>
        <p:spPr>
          <a:xfrm>
            <a:off x="6394680" y="2904480"/>
            <a:ext cx="2633040" cy="1944360"/>
          </a:xfrm>
          <a:prstGeom prst="rect">
            <a:avLst/>
          </a:prstGeom>
          <a:ln>
            <a:noFill/>
          </a:ln>
        </p:spPr>
      </p:pic>
      <p:sp>
        <p:nvSpPr>
          <p:cNvPr id="214" name="CustomShape 3"/>
          <p:cNvSpPr/>
          <p:nvPr/>
        </p:nvSpPr>
        <p:spPr>
          <a:xfrm>
            <a:off x="5933880" y="2252880"/>
            <a:ext cx="3555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 node C is erased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838080" y="416520"/>
            <a:ext cx="10515240" cy="1174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enlo"/>
              </a:rPr>
              <a:t>One Child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enlo"/>
              </a:rPr>
              <a:t>Two complementary variations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6" name="CustomShape 2"/>
          <p:cNvSpPr/>
          <p:nvPr/>
        </p:nvSpPr>
        <p:spPr>
          <a:xfrm flipH="1">
            <a:off x="838080" y="3762000"/>
            <a:ext cx="90590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Erase node D by promoting its single child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7" name="Picture 5" descr=""/>
          <p:cNvPicPr/>
          <p:nvPr/>
        </p:nvPicPr>
        <p:blipFill>
          <a:blip r:embed="rId1"/>
          <a:stretch/>
        </p:blipFill>
        <p:spPr>
          <a:xfrm>
            <a:off x="1922040" y="1591560"/>
            <a:ext cx="5943240" cy="1944360"/>
          </a:xfrm>
          <a:prstGeom prst="rect">
            <a:avLst/>
          </a:prstGeom>
          <a:ln>
            <a:noFill/>
          </a:ln>
        </p:spPr>
      </p:pic>
      <p:pic>
        <p:nvPicPr>
          <p:cNvPr id="218" name="Picture 6" descr=""/>
          <p:cNvPicPr/>
          <p:nvPr/>
        </p:nvPicPr>
        <p:blipFill>
          <a:blip r:embed="rId2"/>
          <a:stretch/>
        </p:blipFill>
        <p:spPr>
          <a:xfrm>
            <a:off x="1922040" y="4448880"/>
            <a:ext cx="6059160" cy="1261440"/>
          </a:xfrm>
          <a:prstGeom prst="rect">
            <a:avLst/>
          </a:prstGeom>
          <a:ln>
            <a:noFill/>
          </a:ln>
        </p:spPr>
      </p:pic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838080" y="433800"/>
            <a:ext cx="10515240" cy="1394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enlo"/>
              </a:rPr>
              <a:t>Two Children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enlo"/>
              </a:rPr>
              <a:t>Most complicated case; there's no single child to promote.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685800" y="4682520"/>
            <a:ext cx="10515240" cy="11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enlo"/>
              </a:rPr>
              <a:t>Node F should be replaced by its logical successor, node G.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enlo"/>
              </a:rPr>
              <a:t>Find F’s successor by going right, then left, left,…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1" name="Picture 3" descr=""/>
          <p:cNvPicPr/>
          <p:nvPr/>
        </p:nvPicPr>
        <p:blipFill>
          <a:blip r:embed="rId1"/>
          <a:stretch/>
        </p:blipFill>
        <p:spPr>
          <a:xfrm>
            <a:off x="2552760" y="1617120"/>
            <a:ext cx="5144760" cy="2633040"/>
          </a:xfrm>
          <a:prstGeom prst="rect">
            <a:avLst/>
          </a:prstGeom>
          <a:ln>
            <a:noFill/>
          </a:ln>
        </p:spPr>
      </p:pic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787320" y="924840"/>
            <a:ext cx="10515240" cy="1073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enlo"/>
              </a:rPr>
              <a:t>Node G won’t be linked into node F’s position; its key and value will be copied.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enlo"/>
              </a:rPr>
              <a:t>Old node G will be deleted.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23" name="Picture 3" descr=""/>
          <p:cNvPicPr/>
          <p:nvPr/>
        </p:nvPicPr>
        <p:blipFill>
          <a:blip r:embed="rId1"/>
          <a:stretch/>
        </p:blipFill>
        <p:spPr>
          <a:xfrm>
            <a:off x="2247840" y="2497680"/>
            <a:ext cx="5144760" cy="2633040"/>
          </a:xfrm>
          <a:prstGeom prst="rect">
            <a:avLst/>
          </a:prstGeom>
          <a:ln>
            <a:noFill/>
          </a:ln>
        </p:spPr>
      </p:pic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838080" y="355680"/>
            <a:ext cx="10642320" cy="62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template&lt;typename K, typename V&gt;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bool BinarySearchTree&lt;K, V&gt;::Erase(const K&amp; key)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Node&lt;K, V&gt;* childPtr;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Node&lt;K, V&gt;* deletePtr = nullptr;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Node&lt;K, V&gt;* nodePtr;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Node&lt;K, V&gt;* parentPtr;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Node&lt;K, V&gt;* successorPtr;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nodePtr = rootPtr_;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while (nodePtr != nullptr) // Search for node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if (nodePtr-&gt;key_ == key) // Node found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deletePtr = nodePtr;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parentPtr = nodePtr-&gt;parentPtr_;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838080" y="416520"/>
            <a:ext cx="10515240" cy="5760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// Is it a leaf?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if (!nodePtr-&gt;leftPtr_ &amp;&amp; !nodePtr-&gt;rightPtr_)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if (parentPtr == nullptr) // Node is root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rootPtr_ = nullptr;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else if (parentPtr-&gt;leftPtr_ == nodePtr)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parentPtr-&gt;leftPtr_ = nullptr;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else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parentPtr-&gt;rightPtr_ = nullptr;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838080" y="416520"/>
            <a:ext cx="10515240" cy="6220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// Does it have only a left child?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else if (nodePtr-&gt;leftPtr_ &amp;&amp; !nodePtr-&gt;rightPtr_)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childPtr = nodePtr-&gt;leftPtr_;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if (!parentPtr) // Node is root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rootPtr_ = childPtr;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else if (parentPtr-&gt;leftPtr_ == nodePtr)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parentPtr-&gt;leftPtr_ = childPtr;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else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parentPtr-&gt;rightPtr_ = childPtr;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childPtr-&gt;parentPtr_ = parentPtr;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838080" y="416520"/>
            <a:ext cx="10515240" cy="6170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// Does it have only a right child?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else if (!nodePtr-&gt;leftPtr_ &amp;&amp; nodePtr-&gt;rightPtr_)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childPtr = nodePtr-&gt;rightPtr_;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if (!parentPtr) // Node is root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rootPtr_ = childPtr;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else if (parentPtr-&gt;leftPtr_ == nodePtr)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parentPtr-&gt;leftPtr_ = childPtr;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else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parentPtr-&gt;rightPtr_ = childPtr;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childPtr-&gt;parentPtr_ = parentPtr;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838080" y="416520"/>
            <a:ext cx="10515240" cy="6288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// It has two children.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else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// Find successor (leftmost child of right subtree)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successorPtr = nodePtr-&gt;rightPtr_;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while (successorPtr-&gt;leftPtr_ != nullptr)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successorPtr = successorPtr-&gt;leftPtr_;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nodePtr-&gt;key_ = successorPtr-&gt;key_;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nodePtr-&gt;value_ = successorPtr-&gt;value_;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parentPtr = successorPtr-&gt;parentPtr_;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parentPtr-&gt;leftPtr_ = nullptr;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deletePtr = successorPtr;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break;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838080" y="169200"/>
            <a:ext cx="10515240" cy="6468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else if (nodePtr-&gt;key_ &lt; key) // Search right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nodePtr = nodePtr-&gt;rightPtr_;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else // Search left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nodePtr = nodePtr-&gt;leftPtr_;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if (deletePtr != nullptr)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delete deletePtr;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return(true);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else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return(false);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1141920" y="828000"/>
            <a:ext cx="10515240" cy="5772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tree is an abstract data type that stores elements in a hierarchy.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Every element, except the top, has a parent and zero or more children.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top element is called the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root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tree can be empty; no root, no parents, no children.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tree can have only one node—just a root.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Children of the same parent are siblings.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node is called a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leaf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it has no children.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Nodes above leaves are called internal nodes.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Nodes have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ancestors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descendants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child is also a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subtree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831960" y="1709640"/>
            <a:ext cx="10515240" cy="2034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Tree Traversal Algorithms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762120" y="1236240"/>
            <a:ext cx="10650600" cy="517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raversal Algorithms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Traversals are systematic ways to “visit”  tree nodes and their children.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“visit” accesses a node’s data, perhaps to display it or return it.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Three algorithms: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Preorder: visit a node, then its left and right children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Postorder: visit a node’s left and right children, then the node itself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Inorder: visit a node's left child, the the node itself, then the node's right child.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141920" y="828000"/>
            <a:ext cx="10515240" cy="5772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edge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a parent-child pair of nodes.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edge is implemented with links (pointers)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path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a connected set of edges—parent to child to grandchild and so on.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Tree nodes have: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keys that identify them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associated data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Trees are ordered if there is a linear ordering (by key) of the children of each node.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really useful trees are ordered—it makes them searchable.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838080" y="416520"/>
            <a:ext cx="10515240" cy="386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enlo"/>
              </a:rPr>
              <a:t>Binary Tree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enlo"/>
              </a:rPr>
              <a:t>Every node has 0, 1, or 2 children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enlo"/>
              </a:rPr>
              <a:t>A child is a left child or a right child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enlo"/>
              </a:rPr>
              <a:t>Tree is ordered: left children precede right children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enlo"/>
              </a:rPr>
              <a:t>There are left subtrees and right subtrees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2" descr=""/>
          <p:cNvPicPr/>
          <p:nvPr/>
        </p:nvPicPr>
        <p:blipFill>
          <a:blip r:embed="rId1"/>
          <a:stretch/>
        </p:blipFill>
        <p:spPr>
          <a:xfrm>
            <a:off x="2540160" y="1244520"/>
            <a:ext cx="7089120" cy="434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38080" y="416520"/>
            <a:ext cx="6002640" cy="5137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enlo"/>
              </a:rPr>
              <a:t>Types of Trees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enlo"/>
              </a:rPr>
              <a:t>Full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enlo"/>
              </a:rPr>
              <a:t>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10288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enlo"/>
              </a:rPr>
              <a:t>every node contains 0 or 2 children.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enlo"/>
              </a:rPr>
              <a:t>Complete: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10288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enlo"/>
              </a:rPr>
              <a:t>all levels, except possibly the last level, are completely full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10288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enlo"/>
              </a:rPr>
              <a:t>all nodes in the last level are as far left as possible.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enlo"/>
              </a:rPr>
              <a:t>Perfect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enlo"/>
              </a:rPr>
              <a:t>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10288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enlo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enlo"/>
              </a:rPr>
              <a:t>all internal nodes have 2 children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10288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enlo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enlo"/>
              </a:rPr>
              <a:t>all leaf nodes are at the same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1" descr=""/>
          <p:cNvPicPr/>
          <p:nvPr/>
        </p:nvPicPr>
        <p:blipFill>
          <a:blip r:embed="rId1"/>
          <a:stretch/>
        </p:blipFill>
        <p:spPr>
          <a:xfrm>
            <a:off x="2112480" y="1718640"/>
            <a:ext cx="6059160" cy="2633040"/>
          </a:xfrm>
          <a:prstGeom prst="rect">
            <a:avLst/>
          </a:prstGeom>
          <a:ln>
            <a:noFill/>
          </a:ln>
        </p:spPr>
      </p:pic>
      <p:sp>
        <p:nvSpPr>
          <p:cNvPr id="171" name="CustomShape 1"/>
          <p:cNvSpPr/>
          <p:nvPr/>
        </p:nvSpPr>
        <p:spPr>
          <a:xfrm>
            <a:off x="891720" y="856440"/>
            <a:ext cx="2739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Complete Tree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1674</TotalTime>
  <Application>LibreOffice/5.1.6.2$Linux_X86_64 LibreOffice_project/10m0$Build-2</Application>
  <Words>828</Words>
  <Paragraphs>295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2017-01-29T21:31:12Z</dcterms:created>
  <dc:creator>Allen Holliday</dc:creator>
  <dc:description/>
  <dc:language>en-US</dc:language>
  <cp:lastModifiedBy>Allen Holliday</cp:lastModifiedBy>
  <cp:lastPrinted>2018-10-14T06:57:43Z</cp:lastPrinted>
  <dcterms:modified xsi:type="dcterms:W3CDTF">2018-10-14T23:14:14Z</dcterms:modified>
  <cp:revision>269</cp:revision>
  <dc:subject/>
  <dc:title>Chapter 1 A C++ Primer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15.0029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41</vt:i4>
  </property>
</Properties>
</file>