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Tahoma-bold.fntdata"/><Relationship Id="rId10" Type="http://schemas.openxmlformats.org/officeDocument/2006/relationships/slide" Target="slides/slide6.xml"/><Relationship Id="rId32" Type="http://schemas.openxmlformats.org/officeDocument/2006/relationships/font" Target="fonts/Tahom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Mammalian embryos develop female internal and external reproductive organs unless a gene on the Y chromosome stimulates fetal gonads to develop as testes, leading to testosterone production, which then stimulates the development of male reproductive organs.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During the first few weeks after fertilization, surprisingly little distinguishes males from females. Then, about four weeks into embryo development in mammals, a gene carried on the Y chromosome, called SRY (for </a:t>
            </a:r>
            <a:r>
              <a:rPr b="1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ex-determining </a:t>
            </a:r>
            <a:r>
              <a:rPr b="1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egion on the </a:t>
            </a:r>
            <a:r>
              <a:rPr b="1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chromosome), can initiate development as a male. The gene is expressed in the tissue that will form the gonads, and usually, when SRY is expressed, the gonads develop as testes. (There is a gene on the X chromosome that also influences sex determination and, in rare cases, can alter typical sex development.) If SRY is not present, ovaries develop instead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286000" y="28956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733800" y="-3581400"/>
            <a:ext cx="457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238750" y="742950"/>
            <a:ext cx="3276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276350" y="-1123950"/>
            <a:ext cx="3276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286000" y="28956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6200" y="76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286000" y="28956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6200" y="762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38600" y="762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286000" y="28956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76200" y="76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2286000" y="28956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0.jpg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835"/>
            <a:ext cx="4561002" cy="33455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tion_25_01_opener.jpg"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9330" y="2878560"/>
            <a:ext cx="4544670" cy="385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223696"/>
            <a:ext cx="3952100" cy="263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0440" y="3255818"/>
            <a:ext cx="2424598" cy="17154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4626660" y="133835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Reproductive System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ANAND        BIO 101 Spring 2017          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04/05/2017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14_unl.jpg" id="192" name="Shape 192"/>
          <p:cNvPicPr preferRelativeResize="0"/>
          <p:nvPr/>
        </p:nvPicPr>
        <p:blipFill rotWithShape="1">
          <a:blip r:embed="rId3">
            <a:alphaModFix/>
          </a:blip>
          <a:srcRect b="0" l="37500" r="0" t="7705"/>
          <a:stretch/>
        </p:blipFill>
        <p:spPr>
          <a:xfrm>
            <a:off x="3768149" y="2747373"/>
            <a:ext cx="5289550" cy="39930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3896737" y="2788957"/>
            <a:ext cx="11938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Uterus (womb)</a:t>
            </a:r>
          </a:p>
        </p:txBody>
      </p:sp>
      <p:sp>
        <p:nvSpPr>
          <p:cNvPr id="194" name="Shape 194"/>
          <p:cNvSpPr/>
          <p:nvPr/>
        </p:nvSpPr>
        <p:spPr>
          <a:xfrm>
            <a:off x="3944362" y="3020732"/>
            <a:ext cx="10985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Endometrium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7374" y="3250919"/>
            <a:ext cx="1152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Fallopian tube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(oviduct)</a:t>
            </a:r>
          </a:p>
        </p:txBody>
      </p:sp>
      <p:sp>
        <p:nvSpPr>
          <p:cNvPr id="196" name="Shape 196"/>
          <p:cNvSpPr/>
          <p:nvPr/>
        </p:nvSpPr>
        <p:spPr>
          <a:xfrm>
            <a:off x="4196774" y="3666844"/>
            <a:ext cx="5937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Ovary</a:t>
            </a:r>
          </a:p>
        </p:txBody>
      </p:sp>
      <p:sp>
        <p:nvSpPr>
          <p:cNvPr id="197" name="Shape 197"/>
          <p:cNvSpPr/>
          <p:nvPr/>
        </p:nvSpPr>
        <p:spPr>
          <a:xfrm>
            <a:off x="4182487" y="3897032"/>
            <a:ext cx="62071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Cervix</a:t>
            </a:r>
          </a:p>
        </p:txBody>
      </p:sp>
      <p:sp>
        <p:nvSpPr>
          <p:cNvPr id="198" name="Shape 198"/>
          <p:cNvSpPr/>
          <p:nvPr/>
        </p:nvSpPr>
        <p:spPr>
          <a:xfrm>
            <a:off x="4160262" y="4128807"/>
            <a:ext cx="6651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Vagina</a:t>
            </a:r>
          </a:p>
        </p:txBody>
      </p:sp>
      <p:sp>
        <p:nvSpPr>
          <p:cNvPr id="199" name="Shape 199"/>
          <p:cNvSpPr/>
          <p:nvPr/>
        </p:nvSpPr>
        <p:spPr>
          <a:xfrm>
            <a:off x="3768149" y="4358994"/>
            <a:ext cx="14509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Bladder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(excretory system)</a:t>
            </a:r>
          </a:p>
        </p:txBody>
      </p:sp>
      <p:sp>
        <p:nvSpPr>
          <p:cNvPr id="200" name="Shape 200"/>
          <p:cNvSpPr/>
          <p:nvPr/>
        </p:nvSpPr>
        <p:spPr>
          <a:xfrm>
            <a:off x="3768149" y="4774919"/>
            <a:ext cx="14509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Urethra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(excretory system)</a:t>
            </a:r>
          </a:p>
        </p:txBody>
      </p:sp>
      <p:sp>
        <p:nvSpPr>
          <p:cNvPr id="201" name="Shape 201"/>
          <p:cNvSpPr/>
          <p:nvPr/>
        </p:nvSpPr>
        <p:spPr>
          <a:xfrm>
            <a:off x="4163437" y="5190844"/>
            <a:ext cx="660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Clitoris</a:t>
            </a:r>
          </a:p>
        </p:txBody>
      </p:sp>
      <p:sp>
        <p:nvSpPr>
          <p:cNvPr id="202" name="Shape 202"/>
          <p:cNvSpPr/>
          <p:nvPr/>
        </p:nvSpPr>
        <p:spPr>
          <a:xfrm>
            <a:off x="4212649" y="5421032"/>
            <a:ext cx="5619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Labia</a:t>
            </a:r>
          </a:p>
        </p:txBody>
      </p:sp>
      <p:sp>
        <p:nvSpPr>
          <p:cNvPr id="203" name="Shape 203"/>
          <p:cNvSpPr/>
          <p:nvPr/>
        </p:nvSpPr>
        <p:spPr>
          <a:xfrm>
            <a:off x="3849112" y="5652807"/>
            <a:ext cx="12890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Vaginal opening</a:t>
            </a:r>
          </a:p>
        </p:txBody>
      </p:sp>
      <p:cxnSp>
        <p:nvCxnSpPr>
          <p:cNvPr id="204" name="Shape 204"/>
          <p:cNvCxnSpPr/>
          <p:nvPr/>
        </p:nvCxnSpPr>
        <p:spPr>
          <a:xfrm rot="10800000">
            <a:off x="5047674" y="2949294"/>
            <a:ext cx="1870075" cy="330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05" name="Shape 205"/>
          <p:cNvCxnSpPr/>
          <p:nvPr/>
        </p:nvCxnSpPr>
        <p:spPr>
          <a:xfrm rot="10800000">
            <a:off x="4976237" y="3179484"/>
            <a:ext cx="1993876" cy="257291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06" name="Shape 206"/>
          <p:cNvCxnSpPr/>
          <p:nvPr/>
        </p:nvCxnSpPr>
        <p:spPr>
          <a:xfrm flipH="1">
            <a:off x="5000083" y="3382733"/>
            <a:ext cx="531175" cy="2416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07" name="Shape 207"/>
          <p:cNvCxnSpPr/>
          <p:nvPr/>
        </p:nvCxnSpPr>
        <p:spPr>
          <a:xfrm rot="10800000">
            <a:off x="4732572" y="3816068"/>
            <a:ext cx="123983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08" name="Shape 208"/>
          <p:cNvCxnSpPr/>
          <p:nvPr/>
        </p:nvCxnSpPr>
        <p:spPr>
          <a:xfrm rot="10800000">
            <a:off x="4741288" y="4051020"/>
            <a:ext cx="2404460" cy="62867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09" name="Shape 209"/>
          <p:cNvCxnSpPr/>
          <p:nvPr/>
        </p:nvCxnSpPr>
        <p:spPr>
          <a:xfrm rot="10800000">
            <a:off x="4755574" y="4298669"/>
            <a:ext cx="2481263" cy="70961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10" name="Shape 210"/>
          <p:cNvCxnSpPr/>
          <p:nvPr/>
        </p:nvCxnSpPr>
        <p:spPr>
          <a:xfrm flipH="1">
            <a:off x="5075879" y="5490289"/>
            <a:ext cx="2198219" cy="326029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11" name="Shape 211"/>
          <p:cNvSpPr txBox="1"/>
          <p:nvPr/>
        </p:nvSpPr>
        <p:spPr>
          <a:xfrm>
            <a:off x="2259674" y="70214"/>
            <a:ext cx="36936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Egg: Produced in Ovaries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2" y="604598"/>
            <a:ext cx="3525838" cy="304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15_unl.jpg"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136" y="313944"/>
            <a:ext cx="7677681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827761" y="910609"/>
            <a:ext cx="5953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Ovary</a:t>
            </a:r>
          </a:p>
        </p:txBody>
      </p:sp>
      <p:sp>
        <p:nvSpPr>
          <p:cNvPr id="219" name="Shape 219"/>
          <p:cNvSpPr/>
          <p:nvPr/>
        </p:nvSpPr>
        <p:spPr>
          <a:xfrm>
            <a:off x="712924" y="4336645"/>
            <a:ext cx="8096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Fallopian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tube</a:t>
            </a:r>
          </a:p>
        </p:txBody>
      </p:sp>
      <p:cxnSp>
        <p:nvCxnSpPr>
          <p:cNvPr id="220" name="Shape 220"/>
          <p:cNvCxnSpPr/>
          <p:nvPr/>
        </p:nvCxnSpPr>
        <p:spPr>
          <a:xfrm flipH="1" rot="-5400000">
            <a:off x="1050948" y="1279564"/>
            <a:ext cx="292143" cy="110776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21" name="Shape 221"/>
          <p:cNvCxnSpPr/>
          <p:nvPr/>
        </p:nvCxnSpPr>
        <p:spPr>
          <a:xfrm flipH="1" rot="10800000">
            <a:off x="1461852" y="4444781"/>
            <a:ext cx="213437" cy="4902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22" name="Shape 222"/>
          <p:cNvSpPr/>
          <p:nvPr/>
        </p:nvSpPr>
        <p:spPr>
          <a:xfrm>
            <a:off x="2577463" y="643780"/>
            <a:ext cx="8937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Oogonium</a:t>
            </a:r>
          </a:p>
        </p:txBody>
      </p:sp>
      <p:cxnSp>
        <p:nvCxnSpPr>
          <p:cNvPr id="223" name="Shape 223"/>
          <p:cNvCxnSpPr>
            <a:stCxn id="222" idx="2"/>
          </p:cNvCxnSpPr>
          <p:nvPr/>
        </p:nvCxnSpPr>
        <p:spPr>
          <a:xfrm>
            <a:off x="3024345" y="920005"/>
            <a:ext cx="349200" cy="206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24" name="Shape 224"/>
          <p:cNvSpPr/>
          <p:nvPr/>
        </p:nvSpPr>
        <p:spPr>
          <a:xfrm>
            <a:off x="2590973" y="1968840"/>
            <a:ext cx="12096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oocyte</a:t>
            </a:r>
          </a:p>
        </p:txBody>
      </p:sp>
      <p:cxnSp>
        <p:nvCxnSpPr>
          <p:cNvPr id="225" name="Shape 225"/>
          <p:cNvCxnSpPr/>
          <p:nvPr/>
        </p:nvCxnSpPr>
        <p:spPr>
          <a:xfrm flipH="1" rot="-5400000">
            <a:off x="3287076" y="2273608"/>
            <a:ext cx="107950" cy="698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26" name="Shape 226"/>
          <p:cNvSpPr/>
          <p:nvPr/>
        </p:nvSpPr>
        <p:spPr>
          <a:xfrm>
            <a:off x="2597728" y="2645455"/>
            <a:ext cx="660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Follicle</a:t>
            </a:r>
          </a:p>
        </p:txBody>
      </p:sp>
      <p:cxnSp>
        <p:nvCxnSpPr>
          <p:cNvPr id="227" name="Shape 227"/>
          <p:cNvCxnSpPr/>
          <p:nvPr/>
        </p:nvCxnSpPr>
        <p:spPr>
          <a:xfrm rot="5400000">
            <a:off x="3200978" y="2651433"/>
            <a:ext cx="182563" cy="1730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28" name="Shape 228"/>
          <p:cNvSpPr/>
          <p:nvPr/>
        </p:nvSpPr>
        <p:spPr>
          <a:xfrm>
            <a:off x="2597728" y="3234758"/>
            <a:ext cx="1428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oocyte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ovulation</a:t>
            </a:r>
          </a:p>
        </p:txBody>
      </p:sp>
      <p:cxnSp>
        <p:nvCxnSpPr>
          <p:cNvPr id="229" name="Shape 229"/>
          <p:cNvCxnSpPr/>
          <p:nvPr/>
        </p:nvCxnSpPr>
        <p:spPr>
          <a:xfrm>
            <a:off x="2927963" y="3658215"/>
            <a:ext cx="301020" cy="30020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30" name="Shape 230"/>
          <p:cNvSpPr/>
          <p:nvPr/>
        </p:nvSpPr>
        <p:spPr>
          <a:xfrm>
            <a:off x="2594553" y="4572825"/>
            <a:ext cx="660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Ovum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880676" y="4842700"/>
            <a:ext cx="374650" cy="26193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32" name="Shape 232"/>
          <p:cNvSpPr/>
          <p:nvPr/>
        </p:nvSpPr>
        <p:spPr>
          <a:xfrm>
            <a:off x="3298398" y="4560125"/>
            <a:ext cx="9318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Polar body</a:t>
            </a:r>
          </a:p>
        </p:txBody>
      </p:sp>
      <p:cxnSp>
        <p:nvCxnSpPr>
          <p:cNvPr id="233" name="Shape 233"/>
          <p:cNvCxnSpPr/>
          <p:nvPr/>
        </p:nvCxnSpPr>
        <p:spPr>
          <a:xfrm rot="5400000">
            <a:off x="3561619" y="4834640"/>
            <a:ext cx="145053" cy="12189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34" name="Shape 234"/>
          <p:cNvSpPr/>
          <p:nvPr/>
        </p:nvSpPr>
        <p:spPr>
          <a:xfrm>
            <a:off x="3638998" y="4993885"/>
            <a:ext cx="685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Sperm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3712526" y="5282399"/>
            <a:ext cx="164956" cy="141326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36" name="Shape 236"/>
          <p:cNvSpPr/>
          <p:nvPr/>
        </p:nvSpPr>
        <p:spPr>
          <a:xfrm>
            <a:off x="6465407" y="3651106"/>
            <a:ext cx="9334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Polar body</a:t>
            </a:r>
          </a:p>
        </p:txBody>
      </p:sp>
      <p:sp>
        <p:nvSpPr>
          <p:cNvPr id="237" name="Shape 237"/>
          <p:cNvSpPr/>
          <p:nvPr/>
        </p:nvSpPr>
        <p:spPr>
          <a:xfrm>
            <a:off x="6487632" y="5029233"/>
            <a:ext cx="9334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Polar body</a:t>
            </a:r>
          </a:p>
        </p:txBody>
      </p:sp>
      <p:sp>
        <p:nvSpPr>
          <p:cNvPr id="238" name="Shape 238"/>
          <p:cNvSpPr/>
          <p:nvPr/>
        </p:nvSpPr>
        <p:spPr>
          <a:xfrm>
            <a:off x="4056456" y="795404"/>
            <a:ext cx="91134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OOGONIUM</a:t>
            </a:r>
          </a:p>
        </p:txBody>
      </p:sp>
      <p:sp>
        <p:nvSpPr>
          <p:cNvPr id="239" name="Shape 239"/>
          <p:cNvSpPr/>
          <p:nvPr/>
        </p:nvSpPr>
        <p:spPr>
          <a:xfrm>
            <a:off x="4049701" y="2104832"/>
            <a:ext cx="13460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PRIMARY OOCYTE</a:t>
            </a:r>
          </a:p>
        </p:txBody>
      </p:sp>
      <p:sp>
        <p:nvSpPr>
          <p:cNvPr id="240" name="Shape 240"/>
          <p:cNvSpPr/>
          <p:nvPr/>
        </p:nvSpPr>
        <p:spPr>
          <a:xfrm>
            <a:off x="4036191" y="3432160"/>
            <a:ext cx="15741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SECONDARY OOCYTE</a:t>
            </a:r>
          </a:p>
        </p:txBody>
      </p:sp>
      <p:sp>
        <p:nvSpPr>
          <p:cNvPr id="241" name="Shape 241"/>
          <p:cNvSpPr/>
          <p:nvPr/>
        </p:nvSpPr>
        <p:spPr>
          <a:xfrm>
            <a:off x="4056456" y="4734056"/>
            <a:ext cx="9754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OVUM (EGG)</a:t>
            </a:r>
          </a:p>
        </p:txBody>
      </p:sp>
      <p:sp>
        <p:nvSpPr>
          <p:cNvPr id="242" name="Shape 242"/>
          <p:cNvSpPr/>
          <p:nvPr/>
        </p:nvSpPr>
        <p:spPr>
          <a:xfrm>
            <a:off x="4554324" y="1215120"/>
            <a:ext cx="3070225" cy="60016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I: BEGINS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begins in the ovaries prior to birth, but stops at prophase I until puberty.</a:t>
            </a:r>
          </a:p>
        </p:txBody>
      </p:sp>
      <p:sp>
        <p:nvSpPr>
          <p:cNvPr id="243" name="Shape 243"/>
          <p:cNvSpPr/>
          <p:nvPr/>
        </p:nvSpPr>
        <p:spPr>
          <a:xfrm>
            <a:off x="4561080" y="2559911"/>
            <a:ext cx="3070225" cy="60016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I: COMPLETE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puberty, the release of hormones stimulate the completion of meiosis I.</a:t>
            </a:r>
          </a:p>
        </p:txBody>
      </p:sp>
      <p:sp>
        <p:nvSpPr>
          <p:cNvPr id="244" name="Shape 244"/>
          <p:cNvSpPr/>
          <p:nvPr/>
        </p:nvSpPr>
        <p:spPr>
          <a:xfrm>
            <a:off x="4554324" y="3884371"/>
            <a:ext cx="3070225" cy="60016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II: COMPLETE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completion of meiosis II is triggered only after a secondary oocyte is fertilized.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tion_25_09_opener.jpg"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13944"/>
            <a:ext cx="6700012" cy="620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19_02_unl.jpg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52" y="313944"/>
            <a:ext cx="8367965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1818531" y="2091483"/>
            <a:ext cx="1422400" cy="3079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Granulosa cells</a:t>
            </a:r>
          </a:p>
        </p:txBody>
      </p:sp>
      <p:sp>
        <p:nvSpPr>
          <p:cNvPr id="256" name="Shape 256"/>
          <p:cNvSpPr/>
          <p:nvPr/>
        </p:nvSpPr>
        <p:spPr>
          <a:xfrm>
            <a:off x="2015886" y="2876890"/>
            <a:ext cx="1352550" cy="3079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Zona pellucida</a:t>
            </a:r>
          </a:p>
        </p:txBody>
      </p:sp>
      <p:sp>
        <p:nvSpPr>
          <p:cNvPr id="257" name="Shape 257"/>
          <p:cNvSpPr/>
          <p:nvPr/>
        </p:nvSpPr>
        <p:spPr>
          <a:xfrm>
            <a:off x="850390" y="4067143"/>
            <a:ext cx="582612" cy="3079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EGG</a:t>
            </a:r>
          </a:p>
        </p:txBody>
      </p:sp>
      <p:sp>
        <p:nvSpPr>
          <p:cNvPr id="258" name="Shape 258"/>
          <p:cNvSpPr/>
          <p:nvPr/>
        </p:nvSpPr>
        <p:spPr>
          <a:xfrm>
            <a:off x="693738" y="3678238"/>
            <a:ext cx="9223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Enzymes</a:t>
            </a:r>
          </a:p>
        </p:txBody>
      </p:sp>
      <p:sp>
        <p:nvSpPr>
          <p:cNvPr id="259" name="Shape 259"/>
          <p:cNvSpPr/>
          <p:nvPr/>
        </p:nvSpPr>
        <p:spPr>
          <a:xfrm>
            <a:off x="1960563" y="3678238"/>
            <a:ext cx="9921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Acrosome</a:t>
            </a:r>
          </a:p>
        </p:txBody>
      </p:sp>
      <p:sp>
        <p:nvSpPr>
          <p:cNvPr id="260" name="Shape 260"/>
          <p:cNvSpPr/>
          <p:nvPr/>
        </p:nvSpPr>
        <p:spPr>
          <a:xfrm>
            <a:off x="3160713" y="3462338"/>
            <a:ext cx="10429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Plasma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membrane</a:t>
            </a:r>
          </a:p>
        </p:txBody>
      </p:sp>
      <p:sp>
        <p:nvSpPr>
          <p:cNvPr id="261" name="Shape 261"/>
          <p:cNvSpPr/>
          <p:nvPr/>
        </p:nvSpPr>
        <p:spPr>
          <a:xfrm>
            <a:off x="4419600" y="3082925"/>
            <a:ext cx="803275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Sperm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</a:p>
        </p:txBody>
      </p:sp>
      <p:sp>
        <p:nvSpPr>
          <p:cNvPr id="262" name="Shape 262"/>
          <p:cNvSpPr/>
          <p:nvPr/>
        </p:nvSpPr>
        <p:spPr>
          <a:xfrm>
            <a:off x="4419600" y="3857625"/>
            <a:ext cx="803275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</a:p>
        </p:txBody>
      </p:sp>
      <p:sp>
        <p:nvSpPr>
          <p:cNvPr id="263" name="Shape 263"/>
          <p:cNvSpPr/>
          <p:nvPr/>
        </p:nvSpPr>
        <p:spPr>
          <a:xfrm>
            <a:off x="7211673" y="4065620"/>
            <a:ext cx="803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Zygote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1123950" y="3276167"/>
            <a:ext cx="585114" cy="48144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65" name="Shape 265"/>
          <p:cNvCxnSpPr/>
          <p:nvPr/>
        </p:nvCxnSpPr>
        <p:spPr>
          <a:xfrm flipH="1" rot="-5400000">
            <a:off x="1648279" y="3276167"/>
            <a:ext cx="560661" cy="29047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66" name="Shape 266"/>
          <p:cNvCxnSpPr/>
          <p:nvPr/>
        </p:nvCxnSpPr>
        <p:spPr>
          <a:xfrm flipH="1" rot="-5400000">
            <a:off x="3410752" y="3357859"/>
            <a:ext cx="299689" cy="4174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67" name="Shape 267"/>
          <p:cNvCxnSpPr/>
          <p:nvPr/>
        </p:nvCxnSpPr>
        <p:spPr>
          <a:xfrm>
            <a:off x="4140934" y="3168089"/>
            <a:ext cx="342166" cy="70411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68" name="Shape 268"/>
          <p:cNvCxnSpPr/>
          <p:nvPr/>
        </p:nvCxnSpPr>
        <p:spPr>
          <a:xfrm rot="10800000">
            <a:off x="5084765" y="3254376"/>
            <a:ext cx="79225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69" name="Shape 269"/>
          <p:cNvCxnSpPr/>
          <p:nvPr/>
        </p:nvCxnSpPr>
        <p:spPr>
          <a:xfrm flipH="1">
            <a:off x="4875247" y="4044949"/>
            <a:ext cx="664013" cy="1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270" name="Shape 270"/>
          <p:cNvCxnSpPr/>
          <p:nvPr/>
        </p:nvCxnSpPr>
        <p:spPr>
          <a:xfrm rot="5400000">
            <a:off x="7677282" y="4022597"/>
            <a:ext cx="162120" cy="472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71" name="Shape 271"/>
          <p:cNvSpPr/>
          <p:nvPr/>
        </p:nvSpPr>
        <p:spPr>
          <a:xfrm>
            <a:off x="808038" y="4513263"/>
            <a:ext cx="26225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PENETRATION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sperm pushes its way through the granulosa cells, and enzymes within its acrosome digest the zona pellucida.</a:t>
            </a:r>
          </a:p>
        </p:txBody>
      </p:sp>
      <p:sp>
        <p:nvSpPr>
          <p:cNvPr id="272" name="Shape 272"/>
          <p:cNvSpPr/>
          <p:nvPr/>
        </p:nvSpPr>
        <p:spPr>
          <a:xfrm>
            <a:off x="3424238" y="4513263"/>
            <a:ext cx="245278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ACTIVATION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plasma membrane of the sperm and egg fuse, making it impossible for other sperm to fuse with the egg.</a:t>
            </a:r>
          </a:p>
        </p:txBody>
      </p:sp>
      <p:sp>
        <p:nvSpPr>
          <p:cNvPr id="273" name="Shape 273"/>
          <p:cNvSpPr/>
          <p:nvPr/>
        </p:nvSpPr>
        <p:spPr>
          <a:xfrm>
            <a:off x="6068948" y="4513263"/>
            <a:ext cx="262255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NUCLEI FUSION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haploid nucleus of the egg fuses with the haploid nucleus of the sperm, forming a diploid zygote.</a:t>
            </a:r>
          </a:p>
        </p:txBody>
      </p:sp>
      <p:grpSp>
        <p:nvGrpSpPr>
          <p:cNvPr id="274" name="Shape 274"/>
          <p:cNvGrpSpPr/>
          <p:nvPr/>
        </p:nvGrpSpPr>
        <p:grpSpPr>
          <a:xfrm>
            <a:off x="493713" y="4533900"/>
            <a:ext cx="327025" cy="327025"/>
            <a:chOff x="3845233" y="1422400"/>
            <a:chExt cx="327025" cy="327025"/>
          </a:xfrm>
        </p:grpSpPr>
        <p:sp>
          <p:nvSpPr>
            <p:cNvPr id="275" name="Shape 275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3869046" y="14319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3136900" y="4533900"/>
            <a:ext cx="327025" cy="327025"/>
            <a:chOff x="3845233" y="1422400"/>
            <a:chExt cx="327025" cy="327025"/>
          </a:xfrm>
        </p:grpSpPr>
        <p:sp>
          <p:nvSpPr>
            <p:cNvPr id="278" name="Shape 278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3869046" y="1431924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5783198" y="4533900"/>
            <a:ext cx="327025" cy="327025"/>
            <a:chOff x="3845233" y="1422400"/>
            <a:chExt cx="327025" cy="327025"/>
          </a:xfrm>
        </p:grpSpPr>
        <p:sp>
          <p:nvSpPr>
            <p:cNvPr id="281" name="Shape 281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3869046" y="14319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cxnSp>
        <p:nvCxnSpPr>
          <p:cNvPr id="283" name="Shape 283"/>
          <p:cNvCxnSpPr/>
          <p:nvPr/>
        </p:nvCxnSpPr>
        <p:spPr>
          <a:xfrm flipH="1" rot="-5400000">
            <a:off x="1097506" y="1504028"/>
            <a:ext cx="299689" cy="4174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284" name="Shape 284"/>
          <p:cNvSpPr/>
          <p:nvPr/>
        </p:nvSpPr>
        <p:spPr>
          <a:xfrm>
            <a:off x="762572" y="1136278"/>
            <a:ext cx="822325" cy="3079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32_unl.jpg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21664"/>
            <a:ext cx="8463280" cy="459952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310307" y="1385985"/>
            <a:ext cx="280383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Assisted reproductive technologies can enable previously infertile couples to have babies.</a:t>
            </a:r>
          </a:p>
        </p:txBody>
      </p:sp>
      <p:sp>
        <p:nvSpPr>
          <p:cNvPr id="291" name="Shape 291"/>
          <p:cNvSpPr/>
          <p:nvPr/>
        </p:nvSpPr>
        <p:spPr>
          <a:xfrm>
            <a:off x="652640" y="2080403"/>
            <a:ext cx="1920875" cy="6461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eggs (secondary oocytes) are collected from a woman’s ovaries.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406578" y="2040715"/>
            <a:ext cx="327025" cy="327025"/>
            <a:chOff x="3845233" y="1422400"/>
            <a:chExt cx="327025" cy="327025"/>
          </a:xfrm>
        </p:grpSpPr>
        <p:sp>
          <p:nvSpPr>
            <p:cNvPr id="293" name="Shape 293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3868077" y="143192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295" name="Shape 295"/>
          <p:cNvSpPr/>
          <p:nvPr/>
        </p:nvSpPr>
        <p:spPr>
          <a:xfrm>
            <a:off x="3192463" y="1429123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IN VITRO FERTILIZATION–EMBRYO TRANSFER (IVF–ET)</a:t>
            </a:r>
          </a:p>
        </p:txBody>
      </p:sp>
      <p:sp>
        <p:nvSpPr>
          <p:cNvPr id="296" name="Shape 296"/>
          <p:cNvSpPr/>
          <p:nvPr/>
        </p:nvSpPr>
        <p:spPr>
          <a:xfrm>
            <a:off x="3192463" y="2689193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ZYGOTE INTRA-FALLOPIAN TUBE TRANSFER (ZIFT)</a:t>
            </a:r>
          </a:p>
        </p:txBody>
      </p:sp>
      <p:sp>
        <p:nvSpPr>
          <p:cNvPr id="297" name="Shape 297"/>
          <p:cNvSpPr/>
          <p:nvPr/>
        </p:nvSpPr>
        <p:spPr>
          <a:xfrm>
            <a:off x="3192463" y="3948485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GAMETE INTRA-FALLOPIAN TUBE TRANSFER (GIFT)</a:t>
            </a:r>
          </a:p>
        </p:txBody>
      </p:sp>
      <p:sp>
        <p:nvSpPr>
          <p:cNvPr id="298" name="Shape 298"/>
          <p:cNvSpPr/>
          <p:nvPr/>
        </p:nvSpPr>
        <p:spPr>
          <a:xfrm>
            <a:off x="4370611" y="1772800"/>
            <a:ext cx="1728532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eggs are combined with sperm in a Petri dish, where fertilization occurs.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x="4083018" y="1733113"/>
            <a:ext cx="327025" cy="327025"/>
            <a:chOff x="3845233" y="1422400"/>
            <a:chExt cx="327025" cy="327025"/>
          </a:xfrm>
        </p:grpSpPr>
        <p:sp>
          <p:nvSpPr>
            <p:cNvPr id="300" name="Shape 300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3868077" y="143192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302" name="Shape 302"/>
          <p:cNvSpPr/>
          <p:nvPr/>
        </p:nvSpPr>
        <p:spPr>
          <a:xfrm>
            <a:off x="4404387" y="2996763"/>
            <a:ext cx="1694756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eggs are combined with sperm in a Petri dish, where fertilization occurs.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4083018" y="2957075"/>
            <a:ext cx="327025" cy="327025"/>
            <a:chOff x="3845233" y="1422400"/>
            <a:chExt cx="327025" cy="327025"/>
          </a:xfrm>
        </p:grpSpPr>
        <p:sp>
          <p:nvSpPr>
            <p:cNvPr id="304" name="Shape 304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3868077" y="143192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306" name="Shape 306"/>
          <p:cNvSpPr/>
          <p:nvPr/>
        </p:nvSpPr>
        <p:spPr>
          <a:xfrm>
            <a:off x="4370610" y="4292163"/>
            <a:ext cx="152850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eggs are immediately mixed with sperm.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4083018" y="4252475"/>
            <a:ext cx="327025" cy="327025"/>
            <a:chOff x="3845233" y="1422400"/>
            <a:chExt cx="327025" cy="327025"/>
          </a:xfrm>
        </p:grpSpPr>
        <p:sp>
          <p:nvSpPr>
            <p:cNvPr id="308" name="Shape 308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3868077" y="143192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310" name="Shape 310"/>
          <p:cNvSpPr/>
          <p:nvPr/>
        </p:nvSpPr>
        <p:spPr>
          <a:xfrm>
            <a:off x="6826995" y="1769625"/>
            <a:ext cx="1819654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Fertilized eggs at the 8-cell stage are inserted into the uterus.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6580933" y="1729938"/>
            <a:ext cx="327025" cy="327025"/>
            <a:chOff x="3845233" y="1422400"/>
            <a:chExt cx="327025" cy="327025"/>
          </a:xfrm>
        </p:grpSpPr>
        <p:sp>
          <p:nvSpPr>
            <p:cNvPr id="312" name="Shape 312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3868077" y="143192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sp>
        <p:nvSpPr>
          <p:cNvPr id="314" name="Shape 314"/>
          <p:cNvSpPr/>
          <p:nvPr/>
        </p:nvSpPr>
        <p:spPr>
          <a:xfrm>
            <a:off x="6826995" y="2993588"/>
            <a:ext cx="181965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Fertilized eggs at the 1-cell stage are inserted into the Fallopian tube.</a:t>
            </a:r>
          </a:p>
        </p:txBody>
      </p:sp>
      <p:grpSp>
        <p:nvGrpSpPr>
          <p:cNvPr id="315" name="Shape 315"/>
          <p:cNvGrpSpPr/>
          <p:nvPr/>
        </p:nvGrpSpPr>
        <p:grpSpPr>
          <a:xfrm>
            <a:off x="6580933" y="2953900"/>
            <a:ext cx="327025" cy="327025"/>
            <a:chOff x="3845233" y="1422400"/>
            <a:chExt cx="327025" cy="327025"/>
          </a:xfrm>
        </p:grpSpPr>
        <p:sp>
          <p:nvSpPr>
            <p:cNvPr id="316" name="Shape 316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3868077" y="143192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6826995" y="4241703"/>
            <a:ext cx="1954213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mixture of sperm and eggs is immediately inserted into the Fallopian tube, where fertilization occurs.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6580933" y="4202015"/>
            <a:ext cx="327025" cy="327025"/>
            <a:chOff x="3845233" y="1422400"/>
            <a:chExt cx="327025" cy="327025"/>
          </a:xfrm>
        </p:grpSpPr>
        <p:sp>
          <p:nvSpPr>
            <p:cNvPr id="320" name="Shape 320"/>
            <p:cNvSpPr/>
            <p:nvPr/>
          </p:nvSpPr>
          <p:spPr>
            <a:xfrm>
              <a:off x="3845233" y="1422400"/>
              <a:ext cx="327025" cy="327025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3868077" y="143192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1_unl.jpg"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258" y="0"/>
            <a:ext cx="5890313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1600786" y="4924071"/>
            <a:ext cx="6073775" cy="110466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B699E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algn="ctr" dir="2700000" dist="38099">
              <a:schemeClr val="lt2">
                <a:alpha val="74901"/>
              </a:scheme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746550" y="5082508"/>
            <a:ext cx="58832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C89D1"/>
                </a:solidFill>
                <a:latin typeface="Arial"/>
                <a:ea typeface="Arial"/>
                <a:cs typeface="Arial"/>
                <a:sym typeface="Arial"/>
              </a:rPr>
              <a:t>Advances in assisted reproductive technology are giving rise to complex legal battles and ethical dilemmas.</a:t>
            </a:r>
          </a:p>
        </p:txBody>
      </p:sp>
      <p:sp>
        <p:nvSpPr>
          <p:cNvPr id="329" name="Shape 329"/>
          <p:cNvSpPr/>
          <p:nvPr/>
        </p:nvSpPr>
        <p:spPr>
          <a:xfrm>
            <a:off x="649854" y="6187176"/>
            <a:ext cx="84941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Technology is making conception and pregnancy possible in many situations where previously they were not possible.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5_01_unl.jpg"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928" y="313944"/>
            <a:ext cx="5688511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1655763" y="4545013"/>
            <a:ext cx="28797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EXTERNAL FERTILIZATION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sperm and egg unite outside the male’s and the female’s body.</a:t>
            </a:r>
          </a:p>
        </p:txBody>
      </p:sp>
      <p:sp>
        <p:nvSpPr>
          <p:cNvPr id="336" name="Shape 336"/>
          <p:cNvSpPr/>
          <p:nvPr/>
        </p:nvSpPr>
        <p:spPr>
          <a:xfrm rot="1953268">
            <a:off x="4453848" y="3958789"/>
            <a:ext cx="630238" cy="428625"/>
          </a:xfrm>
          <a:prstGeom prst="rightArrow">
            <a:avLst>
              <a:gd fmla="val 43563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95900" y="3000359"/>
            <a:ext cx="4490027" cy="1328023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amplexus, the male frog hangs onto the female until she lays her eggs into the water, at which point he fertilizes them with his sperm.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5_02_unl.jpg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856" y="313944"/>
            <a:ext cx="6081525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1492900" y="4877100"/>
            <a:ext cx="704566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INTERNAL FERTILIZATION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Sperm are deposited directly in the female’s reproductive tract and unite with eggs inside the female’s body.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18585" l="0" r="0" t="14345"/>
          <a:stretch/>
        </p:blipFill>
        <p:spPr>
          <a:xfrm>
            <a:off x="0" y="905011"/>
            <a:ext cx="9144000" cy="459971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0" y="6396335"/>
            <a:ext cx="8864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Fertilized Egg is called Zygote: divides/develops to the organism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687434" y="138546"/>
            <a:ext cx="34900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Embryonic development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6_01_unl.jpg" id="355" name="Shape 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504" y="313944"/>
            <a:ext cx="4121111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2608194" y="3491251"/>
            <a:ext cx="3890303" cy="244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OVIPARITY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embryonic development takes place within an egg outside the mother’s body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Embryo is nourished by nutrients in the egg’s yolk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all birds; also some fishes, amphibians, reptiles, insects, and spiders</a:t>
            </a:r>
          </a:p>
        </p:txBody>
      </p:sp>
      <p:sp>
        <p:nvSpPr>
          <p:cNvPr id="357" name="Shape 357"/>
          <p:cNvSpPr/>
          <p:nvPr/>
        </p:nvSpPr>
        <p:spPr>
          <a:xfrm>
            <a:off x="5004414" y="819523"/>
            <a:ext cx="5269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Egg</a:t>
            </a:r>
          </a:p>
        </p:txBody>
      </p:sp>
      <p:sp>
        <p:nvSpPr>
          <p:cNvPr id="358" name="Shape 358"/>
          <p:cNvSpPr/>
          <p:nvPr/>
        </p:nvSpPr>
        <p:spPr>
          <a:xfrm>
            <a:off x="5227488" y="1651778"/>
            <a:ext cx="84740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Embryo</a:t>
            </a:r>
          </a:p>
        </p:txBody>
      </p:sp>
      <p:sp>
        <p:nvSpPr>
          <p:cNvPr id="359" name="Shape 359"/>
          <p:cNvSpPr/>
          <p:nvPr/>
        </p:nvSpPr>
        <p:spPr>
          <a:xfrm>
            <a:off x="4772382" y="1651778"/>
            <a:ext cx="54120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Yolk</a:t>
            </a:r>
          </a:p>
        </p:txBody>
      </p:sp>
      <p:cxnSp>
        <p:nvCxnSpPr>
          <p:cNvPr id="360" name="Shape 360"/>
          <p:cNvCxnSpPr/>
          <p:nvPr/>
        </p:nvCxnSpPr>
        <p:spPr>
          <a:xfrm flipH="1" rot="-5400000">
            <a:off x="5145709" y="1325738"/>
            <a:ext cx="383183" cy="6893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361" name="Shape 361"/>
          <p:cNvCxnSpPr>
            <a:stCxn id="359" idx="2"/>
          </p:cNvCxnSpPr>
          <p:nvPr/>
        </p:nvCxnSpPr>
        <p:spPr>
          <a:xfrm flipH="1">
            <a:off x="5004887" y="1974943"/>
            <a:ext cx="38100" cy="364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362" name="Shape 362"/>
          <p:cNvCxnSpPr>
            <a:stCxn id="358" idx="2"/>
          </p:cNvCxnSpPr>
          <p:nvPr/>
        </p:nvCxnSpPr>
        <p:spPr>
          <a:xfrm>
            <a:off x="5651191" y="1974943"/>
            <a:ext cx="62700" cy="403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2_unl.jpg" id="97" name="Shape 97"/>
          <p:cNvPicPr preferRelativeResize="0"/>
          <p:nvPr/>
        </p:nvPicPr>
        <p:blipFill rotWithShape="1">
          <a:blip r:embed="rId3">
            <a:alphaModFix/>
          </a:blip>
          <a:srcRect b="8048" l="0" r="0" t="0"/>
          <a:stretch/>
        </p:blipFill>
        <p:spPr>
          <a:xfrm>
            <a:off x="2263504" y="858984"/>
            <a:ext cx="5162584" cy="563258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2246734" y="1187972"/>
            <a:ext cx="46076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Sexual reproduction involves two individuals contributing genetic material to produce offspring. The genetic material is contained in gametes, the reproductive cells.</a:t>
            </a:r>
          </a:p>
        </p:txBody>
      </p:sp>
      <p:sp>
        <p:nvSpPr>
          <p:cNvPr id="99" name="Shape 99"/>
          <p:cNvSpPr/>
          <p:nvPr/>
        </p:nvSpPr>
        <p:spPr>
          <a:xfrm>
            <a:off x="2263504" y="3049902"/>
            <a:ext cx="2018508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EGG</a:t>
            </a:r>
          </a:p>
          <a:p>
            <a:pPr indent="-118871" lvl="0" marL="11887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Female gamete</a:t>
            </a:r>
          </a:p>
          <a:p>
            <a:pPr indent="-118871" lvl="0" marL="11887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Haploid (one copy of each chromosome)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29211" y="3146886"/>
            <a:ext cx="2012055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SPERM</a:t>
            </a:r>
          </a:p>
          <a:p>
            <a:pPr indent="-118871" lvl="0" marL="11887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Male gamete</a:t>
            </a:r>
          </a:p>
          <a:p>
            <a:pPr indent="-118871" lvl="0" marL="11887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Haploid (one copy of each chromosome)</a:t>
            </a:r>
          </a:p>
        </p:txBody>
      </p:sp>
      <p:sp>
        <p:nvSpPr>
          <p:cNvPr id="101" name="Shape 101"/>
          <p:cNvSpPr/>
          <p:nvPr/>
        </p:nvSpPr>
        <p:spPr>
          <a:xfrm>
            <a:off x="5601520" y="5215965"/>
            <a:ext cx="1870219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FERTILIZED EGG (ZYGOTE)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Diploid (two copies of each chromosome)</a:t>
            </a:r>
          </a:p>
        </p:txBody>
      </p:sp>
      <p:sp>
        <p:nvSpPr>
          <p:cNvPr id="102" name="Shape 102"/>
          <p:cNvSpPr/>
          <p:nvPr/>
        </p:nvSpPr>
        <p:spPr>
          <a:xfrm>
            <a:off x="3952247" y="4577128"/>
            <a:ext cx="1876964" cy="3369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FERTILIZATION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73248" y="-11184"/>
            <a:ext cx="82130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reproduction: Sexual &amp; Asexul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6_03_unl.jpg"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448" y="313944"/>
            <a:ext cx="4244379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/>
        </p:nvSpPr>
        <p:spPr>
          <a:xfrm>
            <a:off x="2539954" y="3575114"/>
            <a:ext cx="3965299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VIVIPARITY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embryonic development takes place inside the mother, and live offspring are born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Embryo is nourished by nutrients in the mother’s blood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nearly all mammals; also some fishes, amphibians, and reptiles</a:t>
            </a:r>
          </a:p>
        </p:txBody>
      </p:sp>
      <p:sp>
        <p:nvSpPr>
          <p:cNvPr id="369" name="Shape 369"/>
          <p:cNvSpPr/>
          <p:nvPr/>
        </p:nvSpPr>
        <p:spPr>
          <a:xfrm>
            <a:off x="3198313" y="836774"/>
            <a:ext cx="1865313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Mother’s blood vessels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5617340" y="993078"/>
            <a:ext cx="891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Embryo</a:t>
            </a:r>
          </a:p>
        </p:txBody>
      </p:sp>
      <p:cxnSp>
        <p:nvCxnSpPr>
          <p:cNvPr id="371" name="Shape 371"/>
          <p:cNvCxnSpPr>
            <a:stCxn id="369" idx="2"/>
          </p:cNvCxnSpPr>
          <p:nvPr/>
        </p:nvCxnSpPr>
        <p:spPr>
          <a:xfrm>
            <a:off x="4130970" y="1421550"/>
            <a:ext cx="145200" cy="618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372" name="Shape 372"/>
          <p:cNvCxnSpPr>
            <a:stCxn id="370" idx="2"/>
          </p:cNvCxnSpPr>
          <p:nvPr/>
        </p:nvCxnSpPr>
        <p:spPr>
          <a:xfrm flipH="1">
            <a:off x="5660835" y="1331632"/>
            <a:ext cx="402300" cy="1140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373" name="Shape 373"/>
          <p:cNvCxnSpPr>
            <a:stCxn id="369" idx="2"/>
          </p:cNvCxnSpPr>
          <p:nvPr/>
        </p:nvCxnSpPr>
        <p:spPr>
          <a:xfrm>
            <a:off x="4130970" y="1421550"/>
            <a:ext cx="286800" cy="429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6_02_unl.jpg"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984" y="313944"/>
            <a:ext cx="4045465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2725331" y="3421629"/>
            <a:ext cx="376641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OVOVIVIPARITY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embryonic development takes place within an egg that remains in the mother’s body until it hatches (or is released just before hatching)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Embryo is nourished by nutrients in the egg’s yolk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some sharks and other fishes, amphibians, reptiles, and invertebrates</a:t>
            </a:r>
          </a:p>
        </p:txBody>
      </p:sp>
      <p:sp>
        <p:nvSpPr>
          <p:cNvPr id="380" name="Shape 380"/>
          <p:cNvSpPr/>
          <p:nvPr/>
        </p:nvSpPr>
        <p:spPr>
          <a:xfrm>
            <a:off x="5263213" y="785747"/>
            <a:ext cx="5497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Egg</a:t>
            </a:r>
          </a:p>
        </p:txBody>
      </p:sp>
      <p:sp>
        <p:nvSpPr>
          <p:cNvPr id="381" name="Shape 381"/>
          <p:cNvSpPr/>
          <p:nvPr/>
        </p:nvSpPr>
        <p:spPr>
          <a:xfrm>
            <a:off x="4874186" y="1531808"/>
            <a:ext cx="891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Embryo</a:t>
            </a:r>
          </a:p>
        </p:txBody>
      </p:sp>
      <p:sp>
        <p:nvSpPr>
          <p:cNvPr id="382" name="Shape 382"/>
          <p:cNvSpPr/>
          <p:nvPr/>
        </p:nvSpPr>
        <p:spPr>
          <a:xfrm>
            <a:off x="4464719" y="1873930"/>
            <a:ext cx="5822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Yolk</a:t>
            </a:r>
          </a:p>
        </p:txBody>
      </p:sp>
      <p:cxnSp>
        <p:nvCxnSpPr>
          <p:cNvPr id="383" name="Shape 383"/>
          <p:cNvCxnSpPr/>
          <p:nvPr/>
        </p:nvCxnSpPr>
        <p:spPr>
          <a:xfrm rot="5400000">
            <a:off x="5047182" y="1214618"/>
            <a:ext cx="457019" cy="189379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384" name="Shape 384"/>
          <p:cNvCxnSpPr>
            <a:stCxn id="382" idx="2"/>
          </p:cNvCxnSpPr>
          <p:nvPr/>
        </p:nvCxnSpPr>
        <p:spPr>
          <a:xfrm>
            <a:off x="4755825" y="2212484"/>
            <a:ext cx="150900" cy="501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385" name="Shape 385"/>
          <p:cNvCxnSpPr>
            <a:stCxn id="381" idx="2"/>
          </p:cNvCxnSpPr>
          <p:nvPr/>
        </p:nvCxnSpPr>
        <p:spPr>
          <a:xfrm>
            <a:off x="5319981" y="1870362"/>
            <a:ext cx="62700" cy="3885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7_unl.jpg"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792" y="313944"/>
            <a:ext cx="4071259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 rot="-4065548">
            <a:off x="4596737" y="4719589"/>
            <a:ext cx="630237" cy="428625"/>
          </a:xfrm>
          <a:prstGeom prst="rightArrow">
            <a:avLst>
              <a:gd fmla="val 43563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865990" y="5009178"/>
            <a:ext cx="7368588" cy="102235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Kangaroo offspring emerge from the womb after about 33 days, blind, hairless, and just a few centimeters long. They continue developing (for many months) in the mother’s protective pouch.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18585" l="0" r="0" t="14345"/>
          <a:stretch/>
        </p:blipFill>
        <p:spPr>
          <a:xfrm>
            <a:off x="885055" y="2002626"/>
            <a:ext cx="7421332" cy="373315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685800" y="53260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How does an embryo become male or female?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27.jpg"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304800"/>
            <a:ext cx="7945303" cy="620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1427019" y="2644170"/>
            <a:ext cx="70381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Sexually transmitted diseases reveal battles between microbes and humans.</a:t>
            </a:r>
          </a:p>
        </p:txBody>
      </p:sp>
      <p:sp>
        <p:nvSpPr>
          <p:cNvPr id="410" name="Shape 410"/>
          <p:cNvSpPr/>
          <p:nvPr/>
        </p:nvSpPr>
        <p:spPr>
          <a:xfrm>
            <a:off x="2286000" y="4191141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300 million new cases of STDs occur each year.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22.jpg"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06400"/>
            <a:ext cx="8463280" cy="600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0" y="1911927"/>
            <a:ext cx="908934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the knowledge about reproductive system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helpful in your life?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at least 3 points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while you walkout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to write your Name and 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3_01_unl.jpg" id="108" name="Shape 108"/>
          <p:cNvPicPr preferRelativeResize="0"/>
          <p:nvPr/>
        </p:nvPicPr>
        <p:blipFill rotWithShape="1">
          <a:blip r:embed="rId3">
            <a:alphaModFix/>
          </a:blip>
          <a:srcRect b="6746" l="0" r="0" t="6525"/>
          <a:stretch/>
        </p:blipFill>
        <p:spPr>
          <a:xfrm>
            <a:off x="1948003" y="706582"/>
            <a:ext cx="5138507" cy="5384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2104340" y="3555647"/>
            <a:ext cx="24161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SEXUAL REPRODUCTION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2104340" y="3820257"/>
            <a:ext cx="492106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Offspring are genetically different from each other and from either parent—an evolutionary adaptation that can lead to increased fitness in changing environments.</a:t>
            </a:r>
          </a:p>
        </p:txBody>
      </p:sp>
      <p:sp>
        <p:nvSpPr>
          <p:cNvPr id="111" name="Shape 111"/>
          <p:cNvSpPr/>
          <p:nvPr/>
        </p:nvSpPr>
        <p:spPr>
          <a:xfrm>
            <a:off x="2104339" y="4728566"/>
            <a:ext cx="4934573" cy="124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a partner and mating can be difficult and time-consuming.</a:t>
            </a:r>
          </a:p>
          <a:p>
            <a:pPr indent="-169863" lvl="0" marL="16986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half of an individual’s alleles will be passed to its offspring.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825706" y="109815"/>
            <a:ext cx="57887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 and Cons of Sexual reproduction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4_unl.jpg" id="117" name="Shape 117"/>
          <p:cNvPicPr preferRelativeResize="0"/>
          <p:nvPr/>
        </p:nvPicPr>
        <p:blipFill rotWithShape="1">
          <a:blip r:embed="rId3">
            <a:alphaModFix/>
          </a:blip>
          <a:srcRect b="7191" l="0" r="0" t="0"/>
          <a:stretch/>
        </p:blipFill>
        <p:spPr>
          <a:xfrm>
            <a:off x="1878401" y="521762"/>
            <a:ext cx="5234616" cy="576153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1903247" y="822522"/>
            <a:ext cx="501235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Asexual reproduction involves the production of offspring by a single individual without contribution of genetic material from another individual.</a:t>
            </a:r>
          </a:p>
        </p:txBody>
      </p:sp>
      <p:sp>
        <p:nvSpPr>
          <p:cNvPr id="119" name="Shape 119"/>
          <p:cNvSpPr/>
          <p:nvPr/>
        </p:nvSpPr>
        <p:spPr>
          <a:xfrm>
            <a:off x="1934489" y="1602518"/>
            <a:ext cx="21574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PARTHENOGENESIS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female’s egg develops into a new organism without ever having to be fertilized by a sperm cell.</a:t>
            </a:r>
          </a:p>
        </p:txBody>
      </p:sp>
      <p:sp>
        <p:nvSpPr>
          <p:cNvPr id="120" name="Shape 120"/>
          <p:cNvSpPr/>
          <p:nvPr/>
        </p:nvSpPr>
        <p:spPr>
          <a:xfrm>
            <a:off x="1934488" y="3230078"/>
            <a:ext cx="202233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BUDDING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offspring grows right out of the body of the parent.</a:t>
            </a:r>
          </a:p>
        </p:txBody>
      </p:sp>
      <p:sp>
        <p:nvSpPr>
          <p:cNvPr id="121" name="Shape 121"/>
          <p:cNvSpPr/>
          <p:nvPr/>
        </p:nvSpPr>
        <p:spPr>
          <a:xfrm>
            <a:off x="1934488" y="4681231"/>
            <a:ext cx="227227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FRAGMENTATION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parent breaks into multiple pieces, and each develops into a fully functioning, independent individual.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3_02_unl.jp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8970"/>
          <a:stretch/>
        </p:blipFill>
        <p:spPr>
          <a:xfrm>
            <a:off x="2011680" y="872836"/>
            <a:ext cx="5089916" cy="565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2103324" y="3562402"/>
            <a:ext cx="2727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ASEXUAL REPRODUCTION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2103324" y="3860787"/>
            <a:ext cx="487479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 is fast and efficient.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an individual’s alleles are passed on to its offspring.</a:t>
            </a:r>
          </a:p>
        </p:txBody>
      </p:sp>
      <p:sp>
        <p:nvSpPr>
          <p:cNvPr id="129" name="Shape 129"/>
          <p:cNvSpPr/>
          <p:nvPr/>
        </p:nvSpPr>
        <p:spPr>
          <a:xfrm>
            <a:off x="2103323" y="4863212"/>
            <a:ext cx="49288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</a:p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changing environment, individuals producing genetically identical offspring are less likely to have offspring suited to the environment.</a:t>
            </a:r>
          </a:p>
        </p:txBody>
      </p:sp>
      <p:sp>
        <p:nvSpPr>
          <p:cNvPr id="130" name="Shape 130"/>
          <p:cNvSpPr/>
          <p:nvPr/>
        </p:nvSpPr>
        <p:spPr>
          <a:xfrm rot="8852070">
            <a:off x="5588161" y="1732984"/>
            <a:ext cx="630238" cy="428625"/>
          </a:xfrm>
          <a:prstGeom prst="rightArrow">
            <a:avLst>
              <a:gd fmla="val 43563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022198" y="977170"/>
            <a:ext cx="2901414" cy="132715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method of asexual reproduction is shown here. A small hydra buds from a parent hydra.</a:t>
            </a:r>
          </a:p>
        </p:txBody>
      </p:sp>
      <p:sp>
        <p:nvSpPr>
          <p:cNvPr id="132" name="Shape 132"/>
          <p:cNvSpPr/>
          <p:nvPr/>
        </p:nvSpPr>
        <p:spPr>
          <a:xfrm>
            <a:off x="1808572" y="33806"/>
            <a:ext cx="60441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 and Cons of Asexual reproduction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221673" y="1720840"/>
            <a:ext cx="874221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Organisms can reproduce sexually or asexually—or both.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Sexual reproduction, which leads to offspring that are genetically different from each other and from both parents, occurs in the vast majority of plant and animal species.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Asexual reproduction, which can be fast and efficient, leads to offspring genetically identical to the parent; it occurs in all prokaryotes and in many plant and animal species.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84433" y="221673"/>
            <a:ext cx="36166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Take-home messages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748144" y="4522046"/>
            <a:ext cx="77723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Fertilization, also known as syngamy, is the fusion of two gametes – most familiarly sperm and egg – to form a zygote. Thus two haploid gamete cellstogether form the diploid zygote.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666" y="808200"/>
            <a:ext cx="3843966" cy="2988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10_02_unl.jp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544" y="313944"/>
            <a:ext cx="7278669" cy="620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927360" y="1004888"/>
            <a:ext cx="412432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the nucleus with DNA and is capped by an acrosome, which aids in breaking down the protective layers surrounding an egg</a:t>
            </a:r>
          </a:p>
        </p:txBody>
      </p:sp>
      <p:sp>
        <p:nvSpPr>
          <p:cNvPr id="151" name="Shape 151"/>
          <p:cNvSpPr/>
          <p:nvPr/>
        </p:nvSpPr>
        <p:spPr>
          <a:xfrm>
            <a:off x="927360" y="2973048"/>
            <a:ext cx="4124325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many mitochondria, which generate energy</a:t>
            </a:r>
          </a:p>
        </p:txBody>
      </p:sp>
      <p:sp>
        <p:nvSpPr>
          <p:cNvPr id="152" name="Shape 152"/>
          <p:cNvSpPr/>
          <p:nvPr/>
        </p:nvSpPr>
        <p:spPr>
          <a:xfrm>
            <a:off x="927360" y="4284663"/>
            <a:ext cx="412432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flagellum, which propels the sperm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1794540" y="1217613"/>
            <a:ext cx="3555574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154" name="Shape 154"/>
          <p:cNvCxnSpPr/>
          <p:nvPr/>
        </p:nvCxnSpPr>
        <p:spPr>
          <a:xfrm>
            <a:off x="1853683" y="3201648"/>
            <a:ext cx="4293544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155" name="Shape 155"/>
          <p:cNvCxnSpPr/>
          <p:nvPr/>
        </p:nvCxnSpPr>
        <p:spPr>
          <a:xfrm>
            <a:off x="1594548" y="4481513"/>
            <a:ext cx="376907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156" name="Shape 156"/>
          <p:cNvSpPr/>
          <p:nvPr/>
        </p:nvSpPr>
        <p:spPr>
          <a:xfrm>
            <a:off x="6640513" y="1201738"/>
            <a:ext cx="1236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Acrosome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5627077" y="1256427"/>
            <a:ext cx="1042011" cy="10882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158" name="Shape 158"/>
          <p:cNvSpPr/>
          <p:nvPr/>
        </p:nvSpPr>
        <p:spPr>
          <a:xfrm>
            <a:off x="7069138" y="2141538"/>
            <a:ext cx="10191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6093185" y="2134576"/>
            <a:ext cx="1006115" cy="1688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25_09_unl.jp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17576"/>
            <a:ext cx="8463280" cy="600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340443" y="809512"/>
            <a:ext cx="876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Testes</a:t>
            </a:r>
          </a:p>
        </p:txBody>
      </p:sp>
      <p:cxnSp>
        <p:nvCxnSpPr>
          <p:cNvPr id="166" name="Shape 166"/>
          <p:cNvCxnSpPr/>
          <p:nvPr/>
        </p:nvCxnSpPr>
        <p:spPr>
          <a:xfrm flipH="1" rot="-5400000">
            <a:off x="466470" y="1223000"/>
            <a:ext cx="608995" cy="281974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167" name="Shape 167"/>
          <p:cNvSpPr/>
          <p:nvPr/>
        </p:nvSpPr>
        <p:spPr>
          <a:xfrm>
            <a:off x="597864" y="937857"/>
            <a:ext cx="12525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Epididymis</a:t>
            </a:r>
          </a:p>
        </p:txBody>
      </p:sp>
      <p:cxnSp>
        <p:nvCxnSpPr>
          <p:cNvPr id="168" name="Shape 168"/>
          <p:cNvCxnSpPr>
            <a:stCxn id="167" idx="2"/>
          </p:cNvCxnSpPr>
          <p:nvPr/>
        </p:nvCxnSpPr>
        <p:spPr>
          <a:xfrm>
            <a:off x="1224133" y="1214856"/>
            <a:ext cx="322800" cy="251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169" name="Shape 169"/>
          <p:cNvSpPr/>
          <p:nvPr/>
        </p:nvSpPr>
        <p:spPr>
          <a:xfrm>
            <a:off x="1849130" y="709808"/>
            <a:ext cx="10779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Vas deferens</a:t>
            </a:r>
          </a:p>
        </p:txBody>
      </p:sp>
      <p:cxnSp>
        <p:nvCxnSpPr>
          <p:cNvPr id="170" name="Shape 170"/>
          <p:cNvCxnSpPr>
            <a:stCxn id="169" idx="2"/>
          </p:cNvCxnSpPr>
          <p:nvPr/>
        </p:nvCxnSpPr>
        <p:spPr>
          <a:xfrm>
            <a:off x="2388087" y="986807"/>
            <a:ext cx="429300" cy="896100"/>
          </a:xfrm>
          <a:prstGeom prst="straightConnector1">
            <a:avLst/>
          </a:prstGeom>
          <a:noFill/>
          <a:ln>
            <a:noFill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cxnSp>
        <p:nvCxnSpPr>
          <p:cNvPr id="171" name="Shape 171"/>
          <p:cNvCxnSpPr/>
          <p:nvPr/>
        </p:nvCxnSpPr>
        <p:spPr>
          <a:xfrm flipH="1" rot="10800000">
            <a:off x="1736085" y="852893"/>
            <a:ext cx="172866" cy="7254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172" name="Shape 172"/>
          <p:cNvSpPr/>
          <p:nvPr/>
        </p:nvSpPr>
        <p:spPr>
          <a:xfrm>
            <a:off x="302210" y="3541615"/>
            <a:ext cx="1411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Seminiferous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tubule</a:t>
            </a:r>
          </a:p>
        </p:txBody>
      </p:sp>
      <p:cxnSp>
        <p:nvCxnSpPr>
          <p:cNvPr id="173" name="Shape 173"/>
          <p:cNvCxnSpPr/>
          <p:nvPr/>
        </p:nvCxnSpPr>
        <p:spPr>
          <a:xfrm flipH="1" rot="10800000">
            <a:off x="825464" y="3377493"/>
            <a:ext cx="241857" cy="20465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" rotWithShape="0" dir="2700000" dist="12700">
              <a:srgbClr val="FFFFFF">
                <a:alpha val="74901"/>
              </a:srgbClr>
            </a:outerShdw>
          </a:effectLst>
        </p:spPr>
      </p:cxnSp>
      <p:sp>
        <p:nvSpPr>
          <p:cNvPr id="174" name="Shape 174"/>
          <p:cNvSpPr/>
          <p:nvPr/>
        </p:nvSpPr>
        <p:spPr>
          <a:xfrm>
            <a:off x="4692228" y="1192700"/>
            <a:ext cx="1675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SPERMATOGONIUM</a:t>
            </a:r>
          </a:p>
        </p:txBody>
      </p:sp>
      <p:sp>
        <p:nvSpPr>
          <p:cNvPr id="175" name="Shape 175"/>
          <p:cNvSpPr/>
          <p:nvPr/>
        </p:nvSpPr>
        <p:spPr>
          <a:xfrm>
            <a:off x="4735771" y="2125016"/>
            <a:ext cx="1452967" cy="39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SPERMATOCYTE</a:t>
            </a:r>
          </a:p>
        </p:txBody>
      </p:sp>
      <p:sp>
        <p:nvSpPr>
          <p:cNvPr id="176" name="Shape 176"/>
          <p:cNvSpPr/>
          <p:nvPr/>
        </p:nvSpPr>
        <p:spPr>
          <a:xfrm>
            <a:off x="4691207" y="3135314"/>
            <a:ext cx="1555609" cy="39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SECONDARY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SPERMATOCYTES</a:t>
            </a:r>
          </a:p>
        </p:txBody>
      </p:sp>
      <p:sp>
        <p:nvSpPr>
          <p:cNvPr id="177" name="Shape 177"/>
          <p:cNvSpPr/>
          <p:nvPr/>
        </p:nvSpPr>
        <p:spPr>
          <a:xfrm>
            <a:off x="4837399" y="4099769"/>
            <a:ext cx="1182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SPERMATIDS</a:t>
            </a:r>
          </a:p>
        </p:txBody>
      </p:sp>
      <p:sp>
        <p:nvSpPr>
          <p:cNvPr id="178" name="Shape 178"/>
          <p:cNvSpPr/>
          <p:nvPr/>
        </p:nvSpPr>
        <p:spPr>
          <a:xfrm>
            <a:off x="5089542" y="4898151"/>
            <a:ext cx="7319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SPERM</a:t>
            </a:r>
          </a:p>
        </p:txBody>
      </p:sp>
      <p:sp>
        <p:nvSpPr>
          <p:cNvPr id="179" name="Shape 179"/>
          <p:cNvSpPr/>
          <p:nvPr/>
        </p:nvSpPr>
        <p:spPr>
          <a:xfrm rot="-371893">
            <a:off x="2352723" y="5231640"/>
            <a:ext cx="630237" cy="428625"/>
          </a:xfrm>
          <a:prstGeom prst="rightArrow">
            <a:avLst>
              <a:gd fmla="val 43563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14839" y="4835835"/>
            <a:ext cx="2506176" cy="1055608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each spermatid matures into a sperm cell, it moves from the seminiferous tubules to the epididymis.</a:t>
            </a:r>
          </a:p>
        </p:txBody>
      </p:sp>
      <p:sp>
        <p:nvSpPr>
          <p:cNvPr id="181" name="Shape 181"/>
          <p:cNvSpPr/>
          <p:nvPr/>
        </p:nvSpPr>
        <p:spPr>
          <a:xfrm>
            <a:off x="6480863" y="1569958"/>
            <a:ext cx="814571" cy="276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</a:p>
        </p:txBody>
      </p:sp>
      <p:sp>
        <p:nvSpPr>
          <p:cNvPr id="182" name="Shape 182"/>
          <p:cNvSpPr/>
          <p:nvPr/>
        </p:nvSpPr>
        <p:spPr>
          <a:xfrm>
            <a:off x="5538869" y="2614581"/>
            <a:ext cx="3075857" cy="276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I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separation of the homologues</a:t>
            </a:r>
          </a:p>
        </p:txBody>
      </p:sp>
      <p:sp>
        <p:nvSpPr>
          <p:cNvPr id="183" name="Shape 183"/>
          <p:cNvSpPr/>
          <p:nvPr/>
        </p:nvSpPr>
        <p:spPr>
          <a:xfrm>
            <a:off x="5538869" y="3652174"/>
            <a:ext cx="3443220" cy="276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II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separation of the sister chromatids</a:t>
            </a:r>
          </a:p>
        </p:txBody>
      </p:sp>
      <p:sp>
        <p:nvSpPr>
          <p:cNvPr id="184" name="Shape 184"/>
          <p:cNvSpPr/>
          <p:nvPr/>
        </p:nvSpPr>
        <p:spPr>
          <a:xfrm>
            <a:off x="6019871" y="4458834"/>
            <a:ext cx="1728335" cy="276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MATURATION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6815172" y="2353178"/>
            <a:ext cx="125890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Spermatogonium</a:t>
            </a:r>
          </a:p>
        </p:txBody>
      </p:sp>
      <p:sp>
        <p:nvSpPr>
          <p:cNvPr id="186" name="Shape 186"/>
          <p:cNvSpPr/>
          <p:nvPr/>
        </p:nvSpPr>
        <p:spPr>
          <a:xfrm rot="7602784">
            <a:off x="7632353" y="1528293"/>
            <a:ext cx="630237" cy="428625"/>
          </a:xfrm>
          <a:prstGeom prst="rightArrow">
            <a:avLst>
              <a:gd fmla="val 43563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363162" y="6755"/>
            <a:ext cx="1774083" cy="1651516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one of the cells produced by mitosis is another spermatogonium, the male never runs out of sperm-producing cells.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