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estrial-regular.fntdata"/><Relationship Id="rId16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7200"/>
              <a:buFont typeface="Questrial"/>
              <a:buNone/>
              <a:defRPr b="0" i="0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2400"/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2400"/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20" name="Shape 12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000"/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36" name="Shape 13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Shape 1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7" name="Shape 147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52" name="Shape 15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Shape 15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Tx">
  <p:cSld name="Title, 2 Content and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7485" y="274638"/>
            <a:ext cx="109685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7484" y="1600200"/>
            <a:ext cx="5382683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07484" y="3938589"/>
            <a:ext cx="5382683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193367" y="1600201"/>
            <a:ext cx="53826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 and Content over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07485" y="274638"/>
            <a:ext cx="109685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07485" y="1600200"/>
            <a:ext cx="10968567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07485" y="3938589"/>
            <a:ext cx="10968567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x">
  <p:cSld name="Title, Content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07485" y="274638"/>
            <a:ext cx="109685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07484" y="1600201"/>
            <a:ext cx="538268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193367" y="1600201"/>
            <a:ext cx="53826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000"/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18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21470" cy="417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92347"/>
            <a:ext cx="1522412" cy="236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412" y="0"/>
            <a:ext cx="1602425" cy="114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9012" y="6096000"/>
            <a:ext cx="993469" cy="76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  <p:sldLayoutId id="2147483666" r:id="rId24"/>
    <p:sldLayoutId id="2147483667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1154953" y="1447800"/>
            <a:ext cx="10791241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l">
              <a:spcBef>
                <a:spcPts val="0"/>
              </a:spcBef>
              <a:buClr>
                <a:schemeClr val="lt2"/>
              </a:buClr>
              <a:buSzPts val="6000"/>
              <a:buFont typeface="Questrial"/>
              <a:buNone/>
            </a:pPr>
            <a:r>
              <a:rPr b="0" i="0" lang="en-US" sz="6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Biology 101:</a:t>
            </a:r>
            <a:br>
              <a:rPr b="0" i="0" lang="en-US" sz="6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6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Introduction to Ecology</a:t>
            </a:r>
            <a:br>
              <a:rPr b="0" i="0" lang="en-US" sz="6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6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Populations</a:t>
            </a: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1154955" y="4777380"/>
            <a:ext cx="8825658" cy="1356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SECTION 2</a:t>
            </a:r>
          </a:p>
          <a:p>
            <a:pPr indent="-1016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DR. ANAND</a:t>
            </a:r>
          </a:p>
          <a:p>
            <a:pPr indent="-10160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APRIL 24,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Factors Affecting Growth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103312" y="2060575"/>
            <a:ext cx="477305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Biotic Factors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= Other organisms that affect population growth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Prevalence of disease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Abundance of food (prey)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Abundance of predators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Abiotic Factors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= Factors affecting population growth that are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not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due to other organisms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Weather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Climate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Landscape &amp; terrain</a:t>
            </a:r>
          </a:p>
        </p:txBody>
      </p:sp>
      <p:pic>
        <p:nvPicPr>
          <p:cNvPr descr="figure_15_02.jpg" id="239" name="Shape 23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639" y="1546096"/>
            <a:ext cx="4065232" cy="4710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07485" y="274638"/>
            <a:ext cx="109685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Population Distribution</a:t>
            </a:r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5424488" y="1417638"/>
            <a:ext cx="5265924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Population density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describes the distribution of a population throughout the habitat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Random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= There is no discernable pattern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Clumped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= Organisms in a population are more likely to be found near other organisms in the same population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Uniform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= A population is distributed into discrete territories throughout the habitat to maximize space between members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Growth is affected by density</a:t>
            </a:r>
          </a:p>
        </p:txBody>
      </p:sp>
      <p:pic>
        <p:nvPicPr>
          <p:cNvPr descr="density patterns" id="246" name="Shape 2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933" y="1228353"/>
            <a:ext cx="3376613" cy="51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Density-Dependent Growth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103312" y="2060575"/>
            <a:ext cx="4894076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Density-dependent factors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affecting population growth are those that vary depending on the size &amp; distribution of the population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1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e.g., 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availability of food, predation risk, number of nesting sites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Density-independent factors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affect all sizes and distributions of populations equally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1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e.g., 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climate, weather</a:t>
            </a:r>
          </a:p>
        </p:txBody>
      </p:sp>
      <p:pic>
        <p:nvPicPr>
          <p:cNvPr descr="figure_14_05.jpg" id="253" name="Shape 25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1725" y="1853249"/>
            <a:ext cx="4511911" cy="440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accen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Ecology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46112" y="2052918"/>
            <a:ext cx="104880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n-US" sz="32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Ecology</a:t>
            </a: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=	the study of factors that influence</a:t>
            </a:r>
            <a:b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two key variables:</a:t>
            </a:r>
          </a:p>
          <a:p>
            <a:pPr indent="-285750" lvl="1" marL="742950" marR="0" rtl="0" algn="l"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Abundance</a:t>
            </a: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of organisms = how many?</a:t>
            </a:r>
          </a:p>
          <a:p>
            <a:pPr indent="-285750" lvl="1" marL="742950" marR="0" rtl="0" algn="l"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Distribution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of organisms = where are they?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Biological Organization</a:t>
            </a:r>
          </a:p>
        </p:txBody>
      </p:sp>
      <p:pic>
        <p:nvPicPr>
          <p:cNvPr id="187" name="Shape 1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1126" y="2152100"/>
            <a:ext cx="5006700" cy="42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75" y="1957823"/>
            <a:ext cx="6266602" cy="469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Ecological Organization</a:t>
            </a:r>
          </a:p>
        </p:txBody>
      </p:sp>
      <p:pic>
        <p:nvPicPr>
          <p:cNvPr descr="figure_14_02.jpg" id="194" name="Shape 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466" y="1352154"/>
            <a:ext cx="4935069" cy="509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07485" y="274638"/>
            <a:ext cx="109685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Species vs. Populations</a:t>
            </a:r>
          </a:p>
        </p:txBody>
      </p:sp>
      <p:sp>
        <p:nvSpPr>
          <p:cNvPr id="200" name="Shape 200"/>
          <p:cNvSpPr txBox="1"/>
          <p:nvPr>
            <p:ph idx="3" type="body"/>
          </p:nvPr>
        </p:nvSpPr>
        <p:spPr>
          <a:xfrm>
            <a:off x="5291132" y="1417638"/>
            <a:ext cx="59460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population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a group of individuals of the same species living &amp; interacting in a local area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definition of the “local area” varies by species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e.g., insects living in jungle canopy may have different populations in the top of each tree, but polar bears may be considered to consist of a single population spread throughout the Arctic</a:t>
            </a:r>
          </a:p>
        </p:txBody>
      </p:sp>
      <p:pic>
        <p:nvPicPr>
          <p:cNvPr descr="polar-bear-in-arctic" id="201" name="Shape 20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72" y="3982167"/>
            <a:ext cx="3808757" cy="2553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gle canopy" id="202" name="Shape 20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2487" y="1310171"/>
            <a:ext cx="3839727" cy="255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699882" y="-16663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ctr">
              <a:spcBef>
                <a:spcPts val="0"/>
              </a:spcBef>
              <a:buClr>
                <a:schemeClr val="l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Population Growth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0" y="436289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Population growth is determined by: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B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irth rate ↑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I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mmigration rate ↑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D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eath rate ↓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migration rate ↓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stable population, then B+I = D+E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population is growing, then B+I &gt; D+E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population is shrinking, then B+I &lt; D+E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7637" r="16421" t="0"/>
          <a:stretch/>
        </p:blipFill>
        <p:spPr>
          <a:xfrm>
            <a:off x="0" y="3929915"/>
            <a:ext cx="7262443" cy="292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8475" y="1233896"/>
            <a:ext cx="3988275" cy="524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accen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Exponential Growth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103312" y="2060575"/>
            <a:ext cx="474615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individual produces more offspring than needed to replace itself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Natural populations may experience periods of exponential growth, but </a:t>
            </a:r>
            <a:r>
              <a:rPr b="0" i="1" lang="en-US" sz="1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not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sustainable</a:t>
            </a:r>
          </a:p>
        </p:txBody>
      </p:sp>
      <p:pic>
        <p:nvPicPr>
          <p:cNvPr descr="figure_14_04_02.jpg" id="218" name="Shape 2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1" l="0" r="0" t="0"/>
          <a:stretch/>
        </p:blipFill>
        <p:spPr>
          <a:xfrm>
            <a:off x="6488995" y="1667435"/>
            <a:ext cx="3811451" cy="4588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accen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Logistic Growth</a:t>
            </a:r>
          </a:p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5654493" y="2056092"/>
            <a:ext cx="5614142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Population grows more slowly as it nears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carrying capacity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Carrying capacity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the population size that a habitat is capable of sustaining over time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Factors that influence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carrying capacity 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include availability of resources, climate, number &amp; size of other populations in the community, etc.</a:t>
            </a:r>
          </a:p>
        </p:txBody>
      </p:sp>
      <p:pic>
        <p:nvPicPr>
          <p:cNvPr descr="figure_14_06.jpg" id="225" name="Shape 2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2056092"/>
            <a:ext cx="4716555" cy="4077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07485" y="274638"/>
            <a:ext cx="109685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66700" lvl="0" marL="0" marR="0" rtl="0" algn="l">
              <a:spcBef>
                <a:spcPts val="0"/>
              </a:spcBef>
              <a:buClr>
                <a:schemeClr val="accent2"/>
              </a:buClr>
              <a:buSzPts val="4200"/>
              <a:buFont typeface="Questrial"/>
              <a:buNone/>
            </a:pPr>
            <a:r>
              <a:rPr b="0" i="0" lang="en-US" sz="42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Oscillations</a:t>
            </a:r>
          </a:p>
        </p:txBody>
      </p:sp>
      <p:pic>
        <p:nvPicPr>
          <p:cNvPr descr="figure_14_10.jpg" id="231" name="Shape 2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011" y="1143001"/>
            <a:ext cx="6704445" cy="384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idx="2" type="body"/>
          </p:nvPr>
        </p:nvSpPr>
        <p:spPr>
          <a:xfrm>
            <a:off x="607485" y="5123330"/>
            <a:ext cx="10968567" cy="1290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Cyclic variation in population size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Often periods of exponential growth followed by crashes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Involves </a:t>
            </a:r>
            <a:r>
              <a:rPr b="0" i="1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at least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two populations tied closely together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