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biomes have varying numbers of possible niches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x">
  <p:cSld name="Title, Content and 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07484" y="1600201"/>
            <a:ext cx="538268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6193367" y="1600201"/>
            <a:ext cx="5382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21470" cy="417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2347"/>
            <a:ext cx="1522412" cy="236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412" y="0"/>
            <a:ext cx="1602425" cy="11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9012" y="6096000"/>
            <a:ext cx="993469" cy="76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154953" y="1447800"/>
            <a:ext cx="10791241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l">
              <a:spcBef>
                <a:spcPts val="0"/>
              </a:spcBef>
              <a:buClr>
                <a:schemeClr val="lt2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Biology 101:</a:t>
            </a:r>
            <a:br>
              <a:rPr b="0" i="0" lang="en-US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6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1154955" y="4777380"/>
            <a:ext cx="8825658" cy="1356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 2</a:t>
            </a:r>
          </a:p>
          <a:p>
            <a:pPr indent="-1016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ANAND</a:t>
            </a:r>
          </a:p>
          <a:p>
            <a:pPr indent="-1016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APRIL 28,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Cyclic Process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816006" y="1243648"/>
            <a:ext cx="3374558" cy="660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2192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Photosynthesis</a:t>
            </a:r>
          </a:p>
        </p:txBody>
      </p:sp>
      <p:sp>
        <p:nvSpPr>
          <p:cNvPr id="225" name="Shape 225"/>
          <p:cNvSpPr txBox="1"/>
          <p:nvPr>
            <p:ph idx="3" type="body"/>
          </p:nvPr>
        </p:nvSpPr>
        <p:spPr>
          <a:xfrm>
            <a:off x="6367189" y="1243648"/>
            <a:ext cx="3072645" cy="637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2192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Cellular Respiration</a:t>
            </a:r>
          </a:p>
        </p:txBody>
      </p:sp>
      <p:pic>
        <p:nvPicPr>
          <p:cNvPr descr="figure_04_11.jpg" id="226" name="Shape 2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006" y="1853249"/>
            <a:ext cx="3443482" cy="4287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04_28.jpg" id="227" name="Shape 22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187" y="1853248"/>
            <a:ext cx="3072647" cy="42870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5190565" y="5284695"/>
            <a:ext cx="1245546" cy="349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2662516" y="5701554"/>
            <a:ext cx="5728448" cy="104833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Energy Flow through an Ecosystem</a:t>
            </a:r>
          </a:p>
        </p:txBody>
      </p:sp>
      <p:pic>
        <p:nvPicPr>
          <p:cNvPr descr="figure_15_12_01.jpg" id="235" name="Shape 2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235" y="1537217"/>
            <a:ext cx="3550025" cy="471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species may exist at each level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Decomposers break down dead organisms to release energy stored in chemical bonds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of the energy cycle, but usually NOT shown in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Webs</a:t>
            </a: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5654493" y="2056092"/>
            <a:ext cx="4995578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Energy flows are complex &amp; involve all organisms found in an ecosystem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Organisms may serve more than one function in a food web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e.g., the hawk in this example is both a secondary &amp; tertiary consumer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complexity of a food web for an ecosystem depends on the diversity of organisms found in that ecosystem</a:t>
            </a:r>
          </a:p>
        </p:txBody>
      </p:sp>
      <p:pic>
        <p:nvPicPr>
          <p:cNvPr descr="figure_15_12_02.jpg" id="243" name="Shape 2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87" y="1853248"/>
            <a:ext cx="4958161" cy="406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388" y="145179"/>
            <a:ext cx="4007224" cy="62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946741" y="6436204"/>
            <a:ext cx="62985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Lavigne, D. (1996) Natural Sciences and Engineering Research Council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001423" y="2347553"/>
            <a:ext cx="189154" cy="123111"/>
          </a:xfrm>
          <a:prstGeom prst="rect">
            <a:avLst/>
          </a:prstGeom>
          <a:solidFill>
            <a:srgbClr val="DCEDFB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Acquisition of Nutrients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054176" y="1539834"/>
            <a:ext cx="5077683" cy="491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Autotrophs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make own food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Producer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level in food web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Herbivores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eat only plants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consumer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Omnivores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eat both plants &amp; animals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consumer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Either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tertiary consumer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Carnivores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eat only animals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Either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tertiary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consumer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Decomposers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break down dead things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Fungi, bacteria &amp; some protists</a:t>
            </a:r>
          </a:p>
        </p:txBody>
      </p:sp>
      <p:pic>
        <p:nvPicPr>
          <p:cNvPr descr="figure_15_12_01.jpg" id="257" name="Shape 2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699" y="1522071"/>
            <a:ext cx="3707311" cy="492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Inefficient Energy Transfer</a:t>
            </a:r>
          </a:p>
        </p:txBody>
      </p:sp>
      <p:pic>
        <p:nvPicPr>
          <p:cNvPr descr="figure_15_14.jpg" id="263" name="Shape 2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06" y="1473449"/>
            <a:ext cx="3471233" cy="480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idx="2" type="body"/>
          </p:nvPr>
        </p:nvSpPr>
        <p:spPr>
          <a:xfrm>
            <a:off x="5514534" y="1752413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energy at a given trophic level is NOT transferred to the next highest level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use energy requirements &amp; availability to predict abundance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1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if a hawk needs 10,000 calories/year, how many calories must be produced at the primary consumer level?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 Activity</a:t>
            </a:r>
          </a:p>
        </p:txBody>
      </p:sp>
      <p:pic>
        <p:nvPicPr>
          <p:cNvPr id="270" name="Shape 2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212" y="1395567"/>
            <a:ext cx="6965576" cy="50834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 Activity</a:t>
            </a:r>
          </a:p>
        </p:txBody>
      </p:sp>
      <p:pic>
        <p:nvPicPr>
          <p:cNvPr id="276" name="Shape 2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212" y="1395567"/>
            <a:ext cx="6965575" cy="508342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 Activity</a:t>
            </a:r>
          </a:p>
        </p:txBody>
      </p:sp>
      <p:pic>
        <p:nvPicPr>
          <p:cNvPr id="282" name="Shape 2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212" y="1395567"/>
            <a:ext cx="6965575" cy="508342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3289679" y="588981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809024" y="4941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593976" y="29832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553591" y="6068844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154408" y="4083044"/>
            <a:ext cx="34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906685" y="1583631"/>
            <a:ext cx="378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 Activity</a:t>
            </a:r>
          </a:p>
        </p:txBody>
      </p:sp>
      <p:pic>
        <p:nvPicPr>
          <p:cNvPr id="294" name="Shape 2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212" y="1395567"/>
            <a:ext cx="6965576" cy="50834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60575"/>
            <a:ext cx="4840288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study of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focuses on the interactions between two elements: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community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all living organisms in an area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chemical resources &amp; physical conditions (the non-living elements) that form the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habitat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igure_15_02.jpg" id="167" name="Shape 167"/>
          <p:cNvPicPr preferRelativeResize="0"/>
          <p:nvPr/>
        </p:nvPicPr>
        <p:blipFill rotWithShape="1">
          <a:blip r:embed="rId3">
            <a:alphaModFix/>
          </a:blip>
          <a:srcRect b="43" l="0" r="22823" t="92554"/>
          <a:stretch/>
        </p:blipFill>
        <p:spPr>
          <a:xfrm>
            <a:off x="6199094" y="5849469"/>
            <a:ext cx="4576953" cy="537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15_02.jpg" id="168" name="Shape 16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2095" l="11037" r="11785" t="4840"/>
          <a:stretch/>
        </p:blipFill>
        <p:spPr>
          <a:xfrm>
            <a:off x="6199094" y="1267975"/>
            <a:ext cx="4606434" cy="458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 Activity</a:t>
            </a:r>
          </a:p>
        </p:txBody>
      </p:sp>
      <p:pic>
        <p:nvPicPr>
          <p:cNvPr id="300" name="Shape 3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212" y="1395567"/>
            <a:ext cx="6965576" cy="50834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3289679" y="588981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619631" y="60377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563926" y="472350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809024" y="4941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265295" y="381649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934141" y="45451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050247" y="400115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4127620" y="34425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593976" y="29832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7438652" y="29356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477759" y="246324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282199" y="242201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436127" y="453884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139097" y="325314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Web Activity</a:t>
            </a:r>
          </a:p>
        </p:txBody>
      </p:sp>
      <p:pic>
        <p:nvPicPr>
          <p:cNvPr id="320" name="Shape 3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212" y="1395567"/>
            <a:ext cx="6965576" cy="50834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3289679" y="588981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619631" y="60377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563926" y="472350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809024" y="4941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265295" y="381649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934141" y="45451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050247" y="400115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127620" y="34425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593976" y="29832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438652" y="29356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477759" y="246324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282199" y="242201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36127" y="453884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139097" y="325314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553591" y="6068844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8918143" y="6115917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408552" y="4078247"/>
            <a:ext cx="34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421748" y="2368531"/>
            <a:ext cx="378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154408" y="4083044"/>
            <a:ext cx="34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853362" y="3253147"/>
            <a:ext cx="378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906685" y="1583631"/>
            <a:ext cx="378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Biomes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103312" y="1780444"/>
            <a:ext cx="4924327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Biomes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categories of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found on Earth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Generalizes characteristics shared by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similar physical characteristics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 because two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ecosystems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may be categorized as the same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biome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does NOT mean they are identical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species fulfill similar roles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1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e.g.,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Mojave Desert, Sahara Desert, Gobi Desert, Australian Outback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6292801" y="958234"/>
            <a:ext cx="4753214" cy="5325750"/>
            <a:chOff x="6292801" y="958234"/>
            <a:chExt cx="4753214" cy="5325750"/>
          </a:xfrm>
        </p:grpSpPr>
        <p:sp>
          <p:nvSpPr>
            <p:cNvPr id="350" name="Shape 350"/>
            <p:cNvSpPr txBox="1"/>
            <p:nvPr/>
          </p:nvSpPr>
          <p:spPr>
            <a:xfrm>
              <a:off x="6997316" y="5976207"/>
              <a:ext cx="33441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 images from www.wikipedia.com</a:t>
              </a:r>
            </a:p>
          </p:txBody>
        </p:sp>
        <p:grpSp>
          <p:nvGrpSpPr>
            <p:cNvPr id="351" name="Shape 351"/>
            <p:cNvGrpSpPr/>
            <p:nvPr/>
          </p:nvGrpSpPr>
          <p:grpSpPr>
            <a:xfrm>
              <a:off x="6292801" y="958234"/>
              <a:ext cx="4753214" cy="5077494"/>
              <a:chOff x="6292801" y="958234"/>
              <a:chExt cx="4753214" cy="5077494"/>
            </a:xfrm>
          </p:grpSpPr>
          <p:pic>
            <p:nvPicPr>
              <p:cNvPr id="352" name="Shape 3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925871" y="3236616"/>
                <a:ext cx="3433606" cy="9170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Shape 3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239072" y="958234"/>
                <a:ext cx="2853043" cy="21455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54" name="Shape 354"/>
              <p:cNvGrpSpPr/>
              <p:nvPr/>
            </p:nvGrpSpPr>
            <p:grpSpPr>
              <a:xfrm>
                <a:off x="6292801" y="4287968"/>
                <a:ext cx="4753214" cy="1747760"/>
                <a:chOff x="5891388" y="3817320"/>
                <a:chExt cx="4753214" cy="1747760"/>
              </a:xfrm>
            </p:grpSpPr>
            <p:pic>
              <p:nvPicPr>
                <p:cNvPr id="355" name="Shape 35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8314256" y="3817320"/>
                  <a:ext cx="2330346" cy="1747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6" name="Shape 35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891388" y="3817320"/>
                  <a:ext cx="2151952" cy="14394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303505" y="0"/>
            <a:ext cx="8471586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0" marR="0" rtl="0" algn="l">
              <a:spcBef>
                <a:spcPts val="0"/>
              </a:spcBef>
              <a:buClr>
                <a:srgbClr val="FFC000"/>
              </a:buClr>
              <a:buSzPts val="4800"/>
              <a:buFont typeface="Century Gothic"/>
              <a:buNone/>
            </a:pPr>
            <a:r>
              <a:rPr b="1" i="0" lang="en-US" sz="4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ECOLOGICAL NICHE 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0" y="1016000"/>
            <a:ext cx="12233189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▶"/>
            </a:pP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more than just the physical place (‘address’) where a species lives, it also includes its role in the system (its “occupation / lifestyle”).</a:t>
            </a:r>
          </a:p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▶"/>
            </a:pP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Ecological Niche is a multidimensional concept that includes where an organism lives AND also includes what it does, how it does it, when it does it, etc.  It is its </a:t>
            </a:r>
            <a:r>
              <a:rPr b="1" i="0" lang="en-US" sz="40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role</a:t>
            </a: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the ecosystem.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521769" y="0"/>
            <a:ext cx="8547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ctr">
              <a:spcBef>
                <a:spcPts val="0"/>
              </a:spcBef>
              <a:buClr>
                <a:schemeClr val="l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‘TYPES’ OF NICHE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81000" y="1143000"/>
            <a:ext cx="11811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1" i="0" lang="en-US" sz="3200" u="none" cap="none" strike="noStrike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Fundamental or Hypothetical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total range of physical, chemical and biological factors a species can utilize / survive if there are no other species affecting it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1" i="0" lang="en-US" sz="3200" u="none" cap="none" strike="noStrike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Realized or Actual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portion of the fundamental niche that a species actually uses.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CC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Species never live under ‘perfect’ conditions but where an ‘acceptable’ ECOLOGIC SUM of conditions exists.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81000" y="205946"/>
            <a:ext cx="11887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NICHE EXCLUSION PRINCIPLE</a:t>
            </a:r>
            <a:b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(= Competitive Exclusion Principle)</a:t>
            </a:r>
            <a:b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(= Gause’s Law)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-113276" y="1882346"/>
            <a:ext cx="1209932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➢"/>
            </a:pPr>
            <a:r>
              <a:rPr b="1" i="0" lang="en-US" sz="3600" u="none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stable community no two species can occupy the same niche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●"/>
            </a:pPr>
            <a:r>
              <a:rPr b="1" i="0" lang="en-US" sz="36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is to say, no two species can coexist if they need all the same things in the same place, at the same time, etc.</a:t>
            </a:r>
          </a:p>
          <a:p>
            <a:pPr indent="-342900" lvl="0" marL="34290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▶"/>
            </a:pPr>
            <a:r>
              <a:rPr b="1" i="0" lang="en-US" sz="3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greater the degree of niche overlap, the greater the competition for scarce resources </a:t>
            </a:r>
            <a:r>
              <a:rPr b="1" i="0" lang="en-US" sz="3600" u="sng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b="1" i="0" lang="en-US" sz="3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more likely one species will eliminate the other.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Niche  Summary</a:t>
            </a:r>
          </a:p>
        </p:txBody>
      </p:sp>
      <p:pic>
        <p:nvPicPr>
          <p:cNvPr descr="figure_15_20.jpg" id="196" name="Shape 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1721224"/>
            <a:ext cx="6625038" cy="38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2" type="body"/>
          </p:nvPr>
        </p:nvSpPr>
        <p:spPr>
          <a:xfrm>
            <a:off x="7385144" y="1721224"/>
            <a:ext cx="4381032" cy="49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Habitats have varying numbers of possible niches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Habitat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requirements for an organism define where it </a:t>
            </a:r>
            <a:r>
              <a:rPr b="0" i="1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live (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fundamental niche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Geographic area where fundamental niches are found is called an organism’s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Realized niche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 subset of possible habitat where an organism </a:t>
            </a:r>
            <a:r>
              <a:rPr b="0" i="1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live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Generally, only one species in an ecosystem fills a particular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niches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Greater biodiversity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 Runs on Solar Energy</a:t>
            </a:r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5654493" y="2056092"/>
            <a:ext cx="4699742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Sun serves as the ultimate source of energy for most (not all) life on Earth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biological processes capture &amp; release energy:</a:t>
            </a:r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entury Gothic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Photosynthesis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Energy capture</a:t>
            </a:r>
          </a:p>
          <a:p>
            <a:pPr indent="-349250" lvl="2" marL="12001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plants &amp; plant-like protists</a:t>
            </a:r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entury Gothic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Cellular Respiration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→ Energy release</a:t>
            </a:r>
          </a:p>
          <a:p>
            <a:pPr indent="-349250" lvl="2" marL="12001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living organisms</a:t>
            </a:r>
          </a:p>
        </p:txBody>
      </p:sp>
      <p:pic>
        <p:nvPicPr>
          <p:cNvPr descr="figure_04_02.jpg" id="204" name="Shape 2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471" y="1483871"/>
            <a:ext cx="3611105" cy="477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Photosynthesis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by which light energy from the Sun is converted into chemical energy in sugar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“Photo” reaction uses light energy to break apart water, releasing oxygen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Energy absorbed in the “photo” reaction is used in the “synthesis” reaction to convert carbon dioxide into sugar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Occurs in the chloroplasts</a:t>
            </a:r>
          </a:p>
        </p:txBody>
      </p:sp>
      <p:pic>
        <p:nvPicPr>
          <p:cNvPr descr="figure_04_11.jpg" id="211" name="Shape 2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571" y="1108539"/>
            <a:ext cx="4134876" cy="5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Cellular Respiration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by which chemical energy in sugar is released to allow the cell to perform work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Sugars (and other molecules that are ultimately synthesized using the energy stored in sugars) are broken down using oxygen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releases carbon dioxide &amp; water, as well as the ATP molecules cells use for energy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Occurs in the mitochondria</a:t>
            </a:r>
          </a:p>
        </p:txBody>
      </p:sp>
      <p:pic>
        <p:nvPicPr>
          <p:cNvPr descr="figure_04_28.jpg" id="218" name="Shape 2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76" y="1297365"/>
            <a:ext cx="3554245" cy="495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