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embeddedFontLst>
    <p:embeddedFont>
      <p:font typeface="Tahoma"/>
      <p:regular r:id="rId27"/>
      <p:bold r:id="rId28"/>
    </p:embeddedFont>
    <p:embeddedFont>
      <p:font typeface="Arial Black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Tahoma-bold.fntdata"/><Relationship Id="rId27" Type="http://schemas.openxmlformats.org/officeDocument/2006/relationships/font" Target="fonts/Tahom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ialBlack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Char char="–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–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0" name="Shape 20"/>
          <p:cNvSpPr txBox="1"/>
          <p:nvPr>
            <p:ph type="ctrTitle"/>
          </p:nvPr>
        </p:nvSpPr>
        <p:spPr>
          <a:xfrm>
            <a:off x="685800" y="1768475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None/>
              <a:defRPr b="1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  <a:defRPr b="1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098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–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Char char="–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None/>
              <a:defRPr b="1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  <a:defRPr b="1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098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–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Char char="–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600200"/>
            <a:ext cx="4038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0066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Char char="–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Char char="–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4648200" y="1600200"/>
            <a:ext cx="4038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0066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Char char="–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Char char="–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Char char="–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–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AndObj">
  <p:cSld name="Title, Text, and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600200"/>
            <a:ext cx="4038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Char char="–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–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648200" y="1600200"/>
            <a:ext cx="4038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Char char="–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–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 rot="5400000">
            <a:off x="4747419" y="2156619"/>
            <a:ext cx="5821362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 rot="5400000">
            <a:off x="556419" y="175419"/>
            <a:ext cx="5821362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Char char="–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–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 rot="5400000">
            <a:off x="2324100" y="-266700"/>
            <a:ext cx="4495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Char char="–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–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4" name="Shape 6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ahoma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Char char="–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–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ahoma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0" y="0"/>
            <a:ext cx="8458200" cy="5943600"/>
            <a:chOff x="0" y="0"/>
            <a:chExt cx="8458200" cy="5943600"/>
          </a:xfrm>
        </p:grpSpPr>
        <p:sp>
          <p:nvSpPr>
            <p:cNvPr id="11" name="Shape 11"/>
            <p:cNvSpPr/>
            <p:nvPr/>
          </p:nvSpPr>
          <p:spPr>
            <a:xfrm>
              <a:off x="0" y="2286000"/>
              <a:ext cx="8183562" cy="3657600"/>
            </a:xfrm>
            <a:custGeom>
              <a:pathLst>
                <a:path extrusionOk="0" h="120000" w="120000">
                  <a:moveTo>
                    <a:pt x="119976" y="92135"/>
                  </a:moveTo>
                  <a:lnTo>
                    <a:pt x="0" y="120000"/>
                  </a:lnTo>
                  <a:lnTo>
                    <a:pt x="0" y="65208"/>
                  </a:lnTo>
                  <a:lnTo>
                    <a:pt x="120000" y="0"/>
                  </a:lnTo>
                  <a:lnTo>
                    <a:pt x="120000" y="73750"/>
                  </a:lnTo>
                  <a:lnTo>
                    <a:pt x="119976" y="92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10000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0" y="0"/>
              <a:ext cx="8458200" cy="5856287"/>
            </a:xfrm>
            <a:custGeom>
              <a:pathLst>
                <a:path extrusionOk="0" h="120000" w="120000">
                  <a:moveTo>
                    <a:pt x="119617" y="104386"/>
                  </a:moveTo>
                  <a:lnTo>
                    <a:pt x="0" y="120000"/>
                  </a:lnTo>
                  <a:lnTo>
                    <a:pt x="0" y="292"/>
                  </a:lnTo>
                  <a:lnTo>
                    <a:pt x="120000" y="0"/>
                  </a:lnTo>
                  <a:lnTo>
                    <a:pt x="119617" y="10438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3" name="Shape 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Char char="–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–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Shape 25"/>
          <p:cNvGrpSpPr/>
          <p:nvPr/>
        </p:nvGrpSpPr>
        <p:grpSpPr>
          <a:xfrm>
            <a:off x="0" y="0"/>
            <a:ext cx="7242175" cy="1981199"/>
            <a:chOff x="0" y="0"/>
            <a:chExt cx="7242175" cy="1981199"/>
          </a:xfrm>
        </p:grpSpPr>
        <p:sp>
          <p:nvSpPr>
            <p:cNvPr id="26" name="Shape 26"/>
            <p:cNvSpPr/>
            <p:nvPr/>
          </p:nvSpPr>
          <p:spPr>
            <a:xfrm>
              <a:off x="0" y="925512"/>
              <a:ext cx="7123112" cy="1055687"/>
            </a:xfrm>
            <a:custGeom>
              <a:pathLst>
                <a:path extrusionOk="0" h="120000" w="120000">
                  <a:moveTo>
                    <a:pt x="119850" y="53954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120000" y="180"/>
                  </a:lnTo>
                  <a:lnTo>
                    <a:pt x="119850" y="27609"/>
                  </a:lnTo>
                  <a:lnTo>
                    <a:pt x="119850" y="5395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B0000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0" y="0"/>
              <a:ext cx="7242175" cy="1903412"/>
            </a:xfrm>
            <a:custGeom>
              <a:pathLst>
                <a:path extrusionOk="0" h="120000" w="120000">
                  <a:moveTo>
                    <a:pt x="119947" y="93277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19947" y="93277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Char char="–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–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jpg"/><Relationship Id="rId4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ctrTitle"/>
          </p:nvPr>
        </p:nvSpPr>
        <p:spPr>
          <a:xfrm>
            <a:off x="685800" y="1768475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rIns="91425" wrap="square" tIns="45700">
            <a:noAutofit/>
          </a:bodyPr>
          <a:lstStyle/>
          <a:p>
            <a:pPr indent="-342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Tahoma"/>
              <a:buNone/>
            </a:pPr>
            <a:r>
              <a:rPr b="0" i="0" lang="en-US" sz="5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Circulatory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Blood vessels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Blood circulates in one direction and it is moved by the pumping of the heart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As blood flows through the circulatory system, it moves through three types of blood vessels: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Char char="–"/>
            </a:pPr>
            <a:r>
              <a:rPr b="0" i="0" lang="en-US" sz="28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Arteries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Char char="–"/>
            </a:pPr>
            <a:r>
              <a:rPr b="0" i="0" lang="en-US" sz="28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Capillaries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Char char="–"/>
            </a:pPr>
            <a:r>
              <a:rPr b="0" i="0" lang="en-US" sz="28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Veins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t/>
            </a:r>
            <a:endParaRPr b="0" i="0" sz="2800" u="sng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Arteries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457200" y="1447800"/>
            <a:ext cx="50292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</a:pPr>
            <a:r>
              <a:rPr b="0" i="0" lang="en-US" sz="24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Large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vessels that carry blood </a:t>
            </a:r>
            <a:r>
              <a:rPr b="0" i="0" lang="en-US" sz="24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away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from the heart to tissues of the body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Except for the pulmonary arteries, all arteries carry </a:t>
            </a:r>
            <a:r>
              <a:rPr b="0" i="0" lang="en-US" sz="24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oxygen-rich blood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Arteries have </a:t>
            </a:r>
            <a:r>
              <a:rPr b="0" i="0" lang="en-US" sz="24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thick walls 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of elastic connective tissue, contractible smooth muscle, and epithelial cells that help them </a:t>
            </a:r>
            <a:r>
              <a:rPr b="0" i="0" lang="en-US" sz="24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withstand the powerful pressure 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produced when the heart contracts and pushes blood into the arteries.</a:t>
            </a:r>
          </a:p>
        </p:txBody>
      </p:sp>
      <p:pic>
        <p:nvPicPr>
          <p:cNvPr id="189" name="Shape 18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8930" l="7842" r="65646" t="35185"/>
          <a:stretch/>
        </p:blipFill>
        <p:spPr>
          <a:xfrm>
            <a:off x="5867400" y="2286000"/>
            <a:ext cx="3276600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Capillaries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457200" y="1600200"/>
            <a:ext cx="4038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b="0" i="0" lang="en-US" sz="24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smallest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of the blood vessels connecting arteries and veins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Walls are </a:t>
            </a:r>
            <a:r>
              <a:rPr b="0" i="0" lang="en-US" sz="24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one cell thick 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allowing for easier </a:t>
            </a:r>
            <a:r>
              <a:rPr b="0" i="0" lang="en-US" sz="24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diffusion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of nutrients and oxygen from capillaries to body cells and wastes and carbon dioxide from body cells to capillaries </a:t>
            </a:r>
          </a:p>
        </p:txBody>
      </p:sp>
      <p:pic>
        <p:nvPicPr>
          <p:cNvPr id="196" name="Shape 1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7025" y="2819400"/>
            <a:ext cx="3287025" cy="2461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Veins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457200" y="1600200"/>
            <a:ext cx="50292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</a:pPr>
            <a:r>
              <a:rPr b="0" i="0" lang="en-US" sz="24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Return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blood to the heart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Veins have walls of connective tissue and smooth muscle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Large veins contain </a:t>
            </a:r>
            <a:r>
              <a:rPr b="0" i="0" lang="en-US" sz="24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valves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that keep blood flowing towards the heart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Many veins are located </a:t>
            </a:r>
            <a:r>
              <a:rPr b="0" i="0" lang="en-US" sz="24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near skeletal muscles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so when the muscles contract, they help force blood through the veins, even against gravity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Exercise helps prevent accumulation of blood in limbs and stretching veins out of shape</a:t>
            </a:r>
          </a:p>
        </p:txBody>
      </p:sp>
      <p:pic>
        <p:nvPicPr>
          <p:cNvPr id="203" name="Shape 20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8930" l="32313" r="41174" t="35185"/>
          <a:stretch/>
        </p:blipFill>
        <p:spPr>
          <a:xfrm>
            <a:off x="6172200" y="2286000"/>
            <a:ext cx="2971800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io_ch37_4076" id="208" name="Shape 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7137" y="2008187"/>
            <a:ext cx="6685592" cy="331207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x="838200" y="762000"/>
            <a:ext cx="1435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Section 37-1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2590800" y="136525"/>
            <a:ext cx="4176712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2700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 Black"/>
              <a:buNone/>
            </a:pPr>
            <a:r>
              <a:rPr b="0" i="0" lang="en-US" sz="20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Figure 37-5 The Three Types of Blood Vessels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508500" y="2128837"/>
            <a:ext cx="12128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Capillary</a:t>
            </a:r>
          </a:p>
        </p:txBody>
      </p:sp>
      <p:grpSp>
        <p:nvGrpSpPr>
          <p:cNvPr id="212" name="Shape 212"/>
          <p:cNvGrpSpPr/>
          <p:nvPr/>
        </p:nvGrpSpPr>
        <p:grpSpPr>
          <a:xfrm>
            <a:off x="304800" y="2133600"/>
            <a:ext cx="8636000" cy="3284537"/>
            <a:chOff x="266700" y="2154237"/>
            <a:chExt cx="8636000" cy="3284537"/>
          </a:xfrm>
        </p:grpSpPr>
        <p:sp>
          <p:nvSpPr>
            <p:cNvPr id="213" name="Shape 213"/>
            <p:cNvSpPr txBox="1"/>
            <p:nvPr/>
          </p:nvSpPr>
          <p:spPr>
            <a:xfrm>
              <a:off x="266700" y="4148137"/>
              <a:ext cx="984250" cy="457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-7620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Connective tissue</a:t>
              </a:r>
            </a:p>
          </p:txBody>
        </p:sp>
        <p:sp>
          <p:nvSpPr>
            <p:cNvPr id="214" name="Shape 214"/>
            <p:cNvSpPr txBox="1"/>
            <p:nvPr/>
          </p:nvSpPr>
          <p:spPr>
            <a:xfrm>
              <a:off x="7918450" y="3627437"/>
              <a:ext cx="984250" cy="457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-762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Connective tissue</a:t>
              </a:r>
            </a:p>
          </p:txBody>
        </p:sp>
        <p:sp>
          <p:nvSpPr>
            <p:cNvPr id="215" name="Shape 215"/>
            <p:cNvSpPr txBox="1"/>
            <p:nvPr/>
          </p:nvSpPr>
          <p:spPr>
            <a:xfrm>
              <a:off x="406400" y="4668837"/>
              <a:ext cx="984250" cy="457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-7620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Smooth muscle</a:t>
              </a:r>
            </a:p>
          </p:txBody>
        </p:sp>
        <p:sp>
          <p:nvSpPr>
            <p:cNvPr id="216" name="Shape 216"/>
            <p:cNvSpPr txBox="1"/>
            <p:nvPr/>
          </p:nvSpPr>
          <p:spPr>
            <a:xfrm>
              <a:off x="7734300" y="4249737"/>
              <a:ext cx="984250" cy="457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-762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Smooth muscle</a:t>
              </a:r>
            </a:p>
          </p:txBody>
        </p:sp>
        <p:sp>
          <p:nvSpPr>
            <p:cNvPr id="217" name="Shape 217"/>
            <p:cNvSpPr txBox="1"/>
            <p:nvPr/>
          </p:nvSpPr>
          <p:spPr>
            <a:xfrm>
              <a:off x="647700" y="5164137"/>
              <a:ext cx="1212850" cy="27463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-7620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Endothelium</a:t>
              </a:r>
            </a:p>
          </p:txBody>
        </p:sp>
        <p:sp>
          <p:nvSpPr>
            <p:cNvPr id="218" name="Shape 218"/>
            <p:cNvSpPr txBox="1"/>
            <p:nvPr/>
          </p:nvSpPr>
          <p:spPr>
            <a:xfrm>
              <a:off x="7251700" y="4821237"/>
              <a:ext cx="1212850" cy="27463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-7620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Endothelium</a:t>
              </a:r>
            </a:p>
          </p:txBody>
        </p:sp>
        <p:sp>
          <p:nvSpPr>
            <p:cNvPr id="219" name="Shape 219"/>
            <p:cNvSpPr txBox="1"/>
            <p:nvPr/>
          </p:nvSpPr>
          <p:spPr>
            <a:xfrm>
              <a:off x="6426200" y="5138737"/>
              <a:ext cx="1212850" cy="27463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-7620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Valve</a:t>
              </a:r>
            </a:p>
          </p:txBody>
        </p:sp>
        <p:sp>
          <p:nvSpPr>
            <p:cNvPr id="220" name="Shape 220"/>
            <p:cNvSpPr txBox="1"/>
            <p:nvPr/>
          </p:nvSpPr>
          <p:spPr>
            <a:xfrm>
              <a:off x="4813300" y="2725737"/>
              <a:ext cx="1212850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-7620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Venule</a:t>
              </a:r>
            </a:p>
          </p:txBody>
        </p:sp>
        <p:sp>
          <p:nvSpPr>
            <p:cNvPr id="221" name="Shape 221"/>
            <p:cNvSpPr txBox="1"/>
            <p:nvPr/>
          </p:nvSpPr>
          <p:spPr>
            <a:xfrm>
              <a:off x="2527300" y="2154237"/>
              <a:ext cx="1212850" cy="27463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-7620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Endothelium</a:t>
              </a:r>
            </a:p>
          </p:txBody>
        </p:sp>
        <p:sp>
          <p:nvSpPr>
            <p:cNvPr id="222" name="Shape 222"/>
            <p:cNvSpPr txBox="1"/>
            <p:nvPr/>
          </p:nvSpPr>
          <p:spPr>
            <a:xfrm>
              <a:off x="2095500" y="2725737"/>
              <a:ext cx="1212850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-7620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Arteriole</a:t>
              </a:r>
            </a:p>
          </p:txBody>
        </p:sp>
      </p:grpSp>
      <p:sp>
        <p:nvSpPr>
          <p:cNvPr id="223" name="Shape 223"/>
          <p:cNvSpPr txBox="1"/>
          <p:nvPr/>
        </p:nvSpPr>
        <p:spPr>
          <a:xfrm>
            <a:off x="6197600" y="1646237"/>
            <a:ext cx="12128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Vein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1257300" y="1684337"/>
            <a:ext cx="12128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Artery</a:t>
            </a:r>
          </a:p>
        </p:txBody>
      </p:sp>
      <p:pic>
        <p:nvPicPr>
          <p:cNvPr descr="Bio Nav - left arrow" id="225" name="Shape 2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1225" y="6038850"/>
            <a:ext cx="718466" cy="7184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o Nav - right arrow" id="226" name="Shape 2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78775" y="6038850"/>
            <a:ext cx="718466" cy="718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457200" y="-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Blood Pressure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457200" y="11430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heart produces pressure when it contracts.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b="0" i="0" lang="en-US" sz="24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force of blood on the arteries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’ walls = blood pressure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Blood pressure decreases when the heart relaxes, but there must always be some pressure to keep the blood flowing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Doctors measure blood pressure with a sphygmomanometer recording two numbers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Systolic pressure = force felt in arteries when ventricles </a:t>
            </a:r>
            <a:r>
              <a:rPr b="0" i="0" lang="en-US" sz="20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contract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Diastolic pressure = force of blood felt in arteries when ventricles </a:t>
            </a:r>
            <a:r>
              <a:rPr b="0" i="0" lang="en-US" sz="20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relax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Average adult’s blood pressure = </a:t>
            </a:r>
            <a:r>
              <a:rPr b="0" i="0" lang="en-US" sz="24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120/80</a:t>
            </a:r>
          </a:p>
        </p:txBody>
      </p:sp>
      <p:pic>
        <p:nvPicPr>
          <p:cNvPr descr="http://www.ci.ravenna.oh.us/Images/Fire/bloodpressure.jpg" id="233" name="Shape 2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0" y="4724400"/>
            <a:ext cx="26670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Regulating Blood Pressure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With the nervous system: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Sensory neurons at several places in the body detect blood pressure and send impulses to brain stem (medulla oblongata)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When too high, the autonomic nervous system releases neurotransmitters that cause the smooth muscles around blood vessels to relax, lowering blood pressure. 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When too low, neurotransmitters are released that cause the smooth muscles to contract, elevating blood pressure.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With the endocrine/excretory system: 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Hormones produced by the heart and other organs cause kidneys to remove more water from the blood when blood pressure is too high, reducing blood volume and lowering blood pressure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Disorders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457200" y="1600200"/>
            <a:ext cx="5943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■"/>
            </a:pPr>
            <a:r>
              <a:rPr b="0" i="0" lang="en-US" sz="3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Disorders of the circulatory system are very common: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ahoma"/>
              <a:buChar char="–"/>
            </a:pPr>
            <a:r>
              <a:rPr b="0" i="0" lang="en-US" sz="3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High Blood Pressure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ahoma"/>
              <a:buChar char="–"/>
            </a:pPr>
            <a:r>
              <a:rPr b="0" i="0" lang="en-US" sz="3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Heart Attack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ahoma"/>
              <a:buChar char="–"/>
            </a:pPr>
            <a:r>
              <a:rPr b="0" i="0" lang="en-US" sz="3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Stroke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■"/>
            </a:pPr>
            <a:r>
              <a:rPr b="0" i="0" lang="en-US" sz="3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Most stem from </a:t>
            </a:r>
            <a:r>
              <a:rPr b="0" i="0" lang="en-US" sz="30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atherosclerosis</a:t>
            </a:r>
            <a:r>
              <a:rPr b="0" i="0" lang="en-US" sz="3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= fatty deposits (</a:t>
            </a:r>
            <a:r>
              <a:rPr b="0" i="0" lang="en-US" sz="30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plaque</a:t>
            </a:r>
            <a:r>
              <a:rPr b="0" i="0" lang="en-US" sz="3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 builds up on walls of arteries, </a:t>
            </a:r>
            <a:r>
              <a:rPr b="0" i="0" lang="en-US" sz="30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obstructing</a:t>
            </a:r>
            <a:r>
              <a:rPr b="0" i="0" lang="en-US" sz="3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blood flow, increasing blood pressure and risk of blood clots</a:t>
            </a:r>
          </a:p>
        </p:txBody>
      </p:sp>
      <p:pic>
        <p:nvPicPr>
          <p:cNvPr id="246" name="Shape 2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0" y="1828800"/>
            <a:ext cx="2463595" cy="3813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High Blood Pressure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Also known as </a:t>
            </a:r>
            <a:r>
              <a:rPr b="0" i="0" lang="en-US" sz="28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Hypertension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Forces heart to work harder, which may weaken or damage the heart muscle and vessels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More likely to develop heart disease and increased risk of </a:t>
            </a:r>
            <a:r>
              <a:rPr b="0" i="0" lang="en-US" sz="28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heart attack and stroke</a:t>
            </a:r>
          </a:p>
        </p:txBody>
      </p:sp>
      <p:pic>
        <p:nvPicPr>
          <p:cNvPr descr="http://www.web-books.com/eLibrary/Medicine/Cardiovascular/Images/HeartAttack.gif" id="253" name="Shape 2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3957637"/>
            <a:ext cx="3505200" cy="2896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Heart Attack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medical emergency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■"/>
            </a:pPr>
            <a:r>
              <a:rPr b="0" i="0" lang="en-US" sz="32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Coronary arteries </a:t>
            </a: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(supplying heart blood) bring oxygen and nutrients to the heart muscle itself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■"/>
            </a:pPr>
            <a:r>
              <a:rPr b="0" i="0" lang="en-US" sz="32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Blockage</a:t>
            </a: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of coronary artery may damage or kill part of heart muscle (myocardium) due to </a:t>
            </a:r>
            <a:r>
              <a:rPr b="0" i="0" lang="en-US" sz="32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lack of oxygen </a:t>
            </a: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= heart attack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Char char="–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Symptoms include: chest pain/pressure, feeling of heartburn/indigestion, sudden dizziness, or brief loss of consciousness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Function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circulatory system </a:t>
            </a:r>
            <a:r>
              <a:rPr b="0" i="0" lang="en-US" sz="32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transports</a:t>
            </a: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substances including oxygen, nutrients and wastes to and from cells by </a:t>
            </a:r>
            <a:r>
              <a:rPr b="0" i="0" lang="en-US" sz="32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diffusion</a:t>
            </a: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(from high to low concentration along concentration gradient).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Stroke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</a:pPr>
            <a:r>
              <a:rPr b="0" i="0" lang="en-US" sz="24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Blood clots 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may break free from vessels and get </a:t>
            </a:r>
            <a:r>
              <a:rPr b="0" i="0" lang="en-US" sz="24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stuck in a blood vessel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leading to a part of the </a:t>
            </a:r>
            <a:r>
              <a:rPr b="0" i="0" lang="en-US" sz="24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brain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= stroke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Brain cells relying on that vessel may begin to die from </a:t>
            </a:r>
            <a:r>
              <a:rPr b="0" i="0" lang="en-US" sz="24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lack of oxygen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and brain function in that region may be lost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Strokes can also occur when a weakened artery in the brain burst, flooding the area with blood</a:t>
            </a:r>
          </a:p>
        </p:txBody>
      </p:sp>
      <p:pic>
        <p:nvPicPr>
          <p:cNvPr descr="http://www.nlm.nih.gov/medlineplus/ency/images/ency/fullsize/17133.jpg" id="266" name="Shape 2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0" y="4114800"/>
            <a:ext cx="3810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Prevention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457200" y="1600200"/>
            <a:ext cx="48768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Cardiovascular diseases are easy to prevent: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Char char="–"/>
            </a:pPr>
            <a:r>
              <a:rPr b="0" i="0" lang="en-US" sz="24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Exercise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– increases respiratory system’s efficiency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Char char="–"/>
            </a:pPr>
            <a:r>
              <a:rPr b="0" i="0" lang="en-US" sz="24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Weight control 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– reduces body fat and stress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Char char="–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Sensible diet – </a:t>
            </a:r>
            <a:r>
              <a:rPr b="0" i="0" lang="en-US" sz="24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low in saturated fat 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reduces risk of heart disease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Char char="–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Not smoking – reduces risk of heart disease</a:t>
            </a:r>
          </a:p>
        </p:txBody>
      </p:sp>
      <p:pic>
        <p:nvPicPr>
          <p:cNvPr descr="http://static.howstuffworks.com/gif/adam/images/en/isometric-exercise-picture.jpg" id="273" name="Shape 2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0" y="3962400"/>
            <a:ext cx="381000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coolrain44.files.wordpress.com/2009/06/healthy_food.jpg" id="274" name="Shape 2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0" y="1143000"/>
            <a:ext cx="3810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Multicellular Needs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b="0" i="0" lang="en-US" sz="28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Unicellular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organisms </a:t>
            </a:r>
            <a:r>
              <a:rPr b="0" i="0" lang="en-US" sz="28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don’t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need a circulatory system, because the cell is in direct contact with the environment and oxygen, nutrients and wastes can easily diffuse across the cell membrane by </a:t>
            </a:r>
            <a:r>
              <a:rPr b="0" i="0" lang="en-US" sz="28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diffusion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b="0" i="0" lang="en-US" sz="28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Multicellular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organisms need a circulatory system to </a:t>
            </a:r>
            <a:r>
              <a:rPr b="0" i="0" lang="en-US" sz="28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substances made in one part of the body to sites where they are needed  in another part of the body.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Circulation and Respiration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Working together, your circulatory and respiratory systems </a:t>
            </a:r>
            <a:r>
              <a:rPr b="0" i="0" lang="en-US" sz="32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supply cells throughout the body with the nutrients and oxygen</a:t>
            </a: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that they need to stay alive!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-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Structure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57200" y="7620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Humans have a </a:t>
            </a:r>
            <a:r>
              <a:rPr b="0" i="0" lang="en-US" sz="28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closed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circulatory system.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Sometimes the circulatory system is also called the “cardiovascular system” because: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Char char="–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Cardio = </a:t>
            </a:r>
            <a:r>
              <a:rPr b="0" i="0" lang="en-US" sz="24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heart,  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Vascular = </a:t>
            </a:r>
            <a:r>
              <a:rPr b="0" i="0" lang="en-US" sz="24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vessels</a:t>
            </a:r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371600"/>
            <a:ext cx="5026853" cy="3767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-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Heart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81000" y="608012"/>
            <a:ext cx="4191000" cy="510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Flaps of connective tissue called </a:t>
            </a:r>
            <a:r>
              <a:rPr b="0" i="0" lang="en-US" sz="24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valves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divide each side into 2 chambers: totaling </a:t>
            </a:r>
            <a:r>
              <a:rPr b="0" i="0" lang="en-US" sz="24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 chambers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Upper chambers </a:t>
            </a:r>
            <a:r>
              <a:rPr b="0" i="0" lang="en-US" sz="20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receive</a:t>
            </a: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blood = </a:t>
            </a:r>
            <a:r>
              <a:rPr b="0" i="0" lang="en-US" sz="20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atrium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Lower chambers pump blood </a:t>
            </a:r>
            <a:r>
              <a:rPr b="0" i="0" lang="en-US" sz="20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out</a:t>
            </a: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of heart = </a:t>
            </a:r>
            <a:r>
              <a:rPr b="0" i="0" lang="en-US" sz="20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ventricle</a:t>
            </a:r>
          </a:p>
          <a:p>
            <a:pPr indent="-412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0" sz="2000" u="sng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heart contracts about 72 times a minute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Each contraction pumps about 70 mL of blood</a:t>
            </a:r>
          </a:p>
        </p:txBody>
      </p:sp>
      <p:pic>
        <p:nvPicPr>
          <p:cNvPr descr="heart_chambers" id="139" name="Shape 1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800" y="1752600"/>
            <a:ext cx="4038600" cy="3503612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358775" y="5715000"/>
            <a:ext cx="8556625" cy="1089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■"/>
            </a:pPr>
            <a:r>
              <a:rPr b="0" i="0" lang="en-US" sz="240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Septum</a:t>
            </a: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or wall, separates the right side form the left side preventing mixing of oxygen-rich blood and oxygen-poor blood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-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Types of Circulation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57200" y="7620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■"/>
            </a:pPr>
            <a:r>
              <a:rPr b="0" i="0" lang="en-US" sz="32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Pulmonary</a:t>
            </a: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circulation = from </a:t>
            </a:r>
            <a:r>
              <a:rPr b="0" i="0" lang="en-US" sz="32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right</a:t>
            </a: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side of the heart to </a:t>
            </a:r>
            <a:r>
              <a:rPr b="0" i="0" lang="en-US" sz="32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lungs</a:t>
            </a: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where carbon dioxide leaves the blood and oxygen is absorbed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■"/>
            </a:pPr>
            <a:r>
              <a:rPr b="0" i="0" lang="en-US" sz="32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Systemic</a:t>
            </a: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circulation = from </a:t>
            </a:r>
            <a:r>
              <a:rPr b="0" i="0" lang="en-US" sz="32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left</a:t>
            </a: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side of the heart to </a:t>
            </a:r>
            <a:r>
              <a:rPr b="0" i="0" lang="en-US" sz="32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organs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Char char="–"/>
            </a:pPr>
            <a:r>
              <a:rPr b="0" i="0" lang="en-US" sz="28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Coronary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circulation = through </a:t>
            </a:r>
            <a:r>
              <a:rPr b="0" i="0" lang="en-US" sz="28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heart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tissue</a:t>
            </a:r>
          </a:p>
        </p:txBody>
      </p:sp>
      <p:pic>
        <p:nvPicPr>
          <p:cNvPr descr="heart_chambers" id="147" name="Shape 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8187" y="4065587"/>
            <a:ext cx="2867465" cy="2484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-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Heartbeat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57200" y="3962400"/>
            <a:ext cx="82296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Your heart can beat faster or slower, depending on your body’s need for oxygen-rich blood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When you </a:t>
            </a:r>
            <a:r>
              <a:rPr b="0" i="0" lang="en-US" sz="28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exercise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your heart rate can </a:t>
            </a:r>
            <a:r>
              <a:rPr b="0" i="0" lang="en-US" sz="28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increase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to 200 beats per minute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b="0" i="0" lang="en-US" sz="28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autonomic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nervous system influences heart rate (involuntary control)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342900" y="685800"/>
            <a:ext cx="8458200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There are two muscle contractions in the heart: </a:t>
            </a:r>
          </a:p>
          <a:p>
            <a:pPr indent="-17780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The atria  and The ventricles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476250" y="1800225"/>
            <a:ext cx="4400550" cy="191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■"/>
            </a:pP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When the atria contract, blood flows into the ventricles</a:t>
            </a:r>
          </a:p>
          <a:p>
            <a:pPr indent="-15240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When the ventricle contract, blood flows out of the heart</a:t>
            </a:r>
          </a:p>
        </p:txBody>
      </p:sp>
      <p:pic>
        <p:nvPicPr>
          <p:cNvPr descr="heart_chambers" id="156" name="Shape 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8800" y="1273175"/>
            <a:ext cx="2867465" cy="2486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io_ch37_4072" id="161" name="Shape 1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5125" y="1395412"/>
            <a:ext cx="3145057" cy="422487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/>
        </p:nvSpPr>
        <p:spPr>
          <a:xfrm>
            <a:off x="838200" y="762000"/>
            <a:ext cx="1435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Section 37-1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2590800" y="136525"/>
            <a:ext cx="5105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Black"/>
              <a:buNone/>
            </a:pPr>
            <a:r>
              <a:rPr b="0" i="0" lang="en-US" sz="200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Figure 37-2 The Circulatory System</a:t>
            </a:r>
          </a:p>
        </p:txBody>
      </p:sp>
      <p:grpSp>
        <p:nvGrpSpPr>
          <p:cNvPr id="164" name="Shape 164"/>
          <p:cNvGrpSpPr/>
          <p:nvPr/>
        </p:nvGrpSpPr>
        <p:grpSpPr>
          <a:xfrm>
            <a:off x="2244725" y="1277937"/>
            <a:ext cx="4171950" cy="4678362"/>
            <a:chOff x="2244725" y="1277937"/>
            <a:chExt cx="4171950" cy="4678362"/>
          </a:xfrm>
        </p:grpSpPr>
        <p:sp>
          <p:nvSpPr>
            <p:cNvPr id="165" name="Shape 165"/>
            <p:cNvSpPr txBox="1"/>
            <p:nvPr/>
          </p:nvSpPr>
          <p:spPr>
            <a:xfrm>
              <a:off x="2320925" y="1277937"/>
              <a:ext cx="1428750" cy="457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-7620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Capillaries of head and arms</a:t>
              </a:r>
            </a:p>
          </p:txBody>
        </p:sp>
        <p:sp>
          <p:nvSpPr>
            <p:cNvPr id="166" name="Shape 166"/>
            <p:cNvSpPr txBox="1"/>
            <p:nvPr/>
          </p:nvSpPr>
          <p:spPr>
            <a:xfrm>
              <a:off x="4987925" y="5316537"/>
              <a:ext cx="1428750" cy="63976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-762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Capillaries of abdominal organs and legs</a:t>
              </a:r>
            </a:p>
          </p:txBody>
        </p:sp>
        <p:sp>
          <p:nvSpPr>
            <p:cNvPr id="167" name="Shape 167"/>
            <p:cNvSpPr txBox="1"/>
            <p:nvPr/>
          </p:nvSpPr>
          <p:spPr>
            <a:xfrm>
              <a:off x="2790825" y="4338637"/>
              <a:ext cx="933450" cy="457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-7620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Inferior vena cava</a:t>
              </a:r>
            </a:p>
          </p:txBody>
        </p:sp>
        <p:sp>
          <p:nvSpPr>
            <p:cNvPr id="168" name="Shape 168"/>
            <p:cNvSpPr txBox="1"/>
            <p:nvPr/>
          </p:nvSpPr>
          <p:spPr>
            <a:xfrm>
              <a:off x="3070225" y="3627437"/>
              <a:ext cx="1022350" cy="457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-7620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Pulmonary vein</a:t>
              </a:r>
            </a:p>
          </p:txBody>
        </p:sp>
        <p:sp>
          <p:nvSpPr>
            <p:cNvPr id="169" name="Shape 169"/>
            <p:cNvSpPr txBox="1"/>
            <p:nvPr/>
          </p:nvSpPr>
          <p:spPr>
            <a:xfrm>
              <a:off x="2244725" y="3843337"/>
              <a:ext cx="1123950" cy="457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-762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Capillaries of right lung</a:t>
              </a:r>
            </a:p>
          </p:txBody>
        </p:sp>
        <p:sp>
          <p:nvSpPr>
            <p:cNvPr id="170" name="Shape 170"/>
            <p:cNvSpPr txBox="1"/>
            <p:nvPr/>
          </p:nvSpPr>
          <p:spPr>
            <a:xfrm>
              <a:off x="2549525" y="2090737"/>
              <a:ext cx="984250" cy="457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-7620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Superior vena cava</a:t>
              </a:r>
            </a:p>
          </p:txBody>
        </p:sp>
        <p:sp>
          <p:nvSpPr>
            <p:cNvPr id="171" name="Shape 171"/>
            <p:cNvSpPr txBox="1"/>
            <p:nvPr/>
          </p:nvSpPr>
          <p:spPr>
            <a:xfrm>
              <a:off x="4111625" y="2166937"/>
              <a:ext cx="704850" cy="27463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-762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Aorta</a:t>
              </a:r>
            </a:p>
          </p:txBody>
        </p:sp>
        <p:sp>
          <p:nvSpPr>
            <p:cNvPr id="172" name="Shape 172"/>
            <p:cNvSpPr txBox="1"/>
            <p:nvPr/>
          </p:nvSpPr>
          <p:spPr>
            <a:xfrm>
              <a:off x="4924425" y="2103437"/>
              <a:ext cx="1047750" cy="457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-762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Pulmonary artery</a:t>
              </a:r>
            </a:p>
          </p:txBody>
        </p:sp>
        <p:sp>
          <p:nvSpPr>
            <p:cNvPr id="173" name="Shape 173"/>
            <p:cNvSpPr txBox="1"/>
            <p:nvPr/>
          </p:nvSpPr>
          <p:spPr>
            <a:xfrm>
              <a:off x="5305425" y="3830637"/>
              <a:ext cx="971550" cy="457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-762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Capillaries of left lung</a:t>
              </a:r>
            </a:p>
          </p:txBody>
        </p:sp>
      </p:grpSp>
      <p:pic>
        <p:nvPicPr>
          <p:cNvPr descr="Bio Nav - left arrow" id="174" name="Shape 1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1225" y="6038850"/>
            <a:ext cx="718466" cy="7184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o Nav - right arrow" id="175" name="Shape 1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78775" y="6038850"/>
            <a:ext cx="718466" cy="71846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312737" y="5878512"/>
            <a:ext cx="45720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Blood leaves the heart through arteries, and blood returns to heart through veins</a:t>
            </a: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Slit">
  <a:themeElements>
    <a:clrScheme name="Slit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Slit">
  <a:themeElements>
    <a:clrScheme name="Slit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