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24" name="Shape 2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31" name="Shape 23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a:t>He was really into the Western clothing as shown in this portrait. </a:t>
            </a:r>
          </a:p>
        </p:txBody>
      </p:sp>
      <p:sp>
        <p:nvSpPr>
          <p:cNvPr id="236" name="Shape 23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54" name="Shape 2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61" name="Shape 2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a:t>Couples that were brother and sister meant that their children would have great mana. If someone was the same rank but their parents didn’t fit the description, they would still be seen as having less mana. </a:t>
            </a:r>
          </a:p>
        </p:txBody>
      </p:sp>
      <p:sp>
        <p:nvSpPr>
          <p:cNvPr id="267" name="Shape 2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a:t>The natives played it quite smart as they did not allow themselves to be completely drawn into the new culture, they slowly adopted it.</a:t>
            </a:r>
          </a:p>
        </p:txBody>
      </p:sp>
      <p:sp>
        <p:nvSpPr>
          <p:cNvPr id="273" name="Shape 2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79" name="Shape 27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85" name="Shape 2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91" name="Shape 2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97" name="Shape 2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a:t>The US sort of acknowledged their independence as it was a verbal but not in writing. Both France and England wrote it down</a:t>
            </a:r>
          </a:p>
        </p:txBody>
      </p:sp>
      <p:sp>
        <p:nvSpPr>
          <p:cNvPr id="303" name="Shape 3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09" name="Shape 3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15" name="Shape 3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21" name="Shape 3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27" name="Shape 3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33" name="Shape 3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39" name="Shape 3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45" name="Shape 3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51" name="Shape 3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57" name="Shape 3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63" name="Shape 3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69" name="Shape 3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59" name="Shape 1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75" name="Shape 3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81" name="Shape 3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87" name="Shape 3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92" name="Shape 3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398" name="Shape 3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04" name="Shape 4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10" name="Shape 4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a:t>David was not very popular with the native Hawaiians because he was pro-American and they were very weary about the prospect of American interests in Hawaii. To them, this was one step closer to being colonized. Queen Emma was pro British and was the Hawaiian’s pick and the popular majority. </a:t>
            </a:r>
          </a:p>
        </p:txBody>
      </p:sp>
      <p:sp>
        <p:nvSpPr>
          <p:cNvPr id="416" name="Shape 4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22" name="Shape 4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28" name="Shape 4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34" name="Shape 4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40" name="Shape 4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46" name="Shape 4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52" name="Shape 4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57" name="Shape 4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63" name="Shape 4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68" name="Shape 4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74" name="Shape 4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80" name="Shape 4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87" name="Shape 4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a:t>When the </a:t>
            </a:r>
            <a:r>
              <a:rPr lang="en-US"/>
              <a:t>settlers</a:t>
            </a:r>
            <a:r>
              <a:rPr lang="en-US"/>
              <a:t> came, they observed the Natives chopping up and boiling the bodies in which they had just killed. They were not cannibals but this was their way of getting to the manna of the generals. Somewhat of a sign of respect.</a:t>
            </a:r>
          </a:p>
        </p:txBody>
      </p:sp>
      <p:sp>
        <p:nvSpPr>
          <p:cNvPr id="169" name="Shape 16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93" name="Shape 4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499" name="Shape 4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504" name="Shape 50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509" name="Shape 5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514" name="Shape 5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a:t>No contracts</a:t>
            </a:r>
          </a:p>
        </p:txBody>
      </p:sp>
      <p:sp>
        <p:nvSpPr>
          <p:cNvPr id="175" name="Shape 17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a:t>Being nice to their residents was a good thing. There was no point of getting petty with your serfs as it would damage your reputation.</a:t>
            </a:r>
          </a:p>
        </p:txBody>
      </p:sp>
      <p:sp>
        <p:nvSpPr>
          <p:cNvPr id="181" name="Shape 1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87" name="Shape 18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22"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cap="flat" cmpd="sng" w="9525">
              <a:solidFill>
                <a:srgbClr val="262626"/>
              </a:solidFill>
              <a:prstDash val="solid"/>
              <a:round/>
              <a:headEnd len="med" w="med" type="none"/>
              <a:tailEnd len="med" w="med" type="none"/>
            </a:ln>
          </p:spPr>
        </p:cxnSp>
        <p:cxnSp>
          <p:nvCxnSpPr>
            <p:cNvPr id="25" name="Shape 25"/>
            <p:cNvCxnSpPr/>
            <p:nvPr/>
          </p:nvCxnSpPr>
          <p:spPr>
            <a:xfrm flipH="1">
              <a:off x="7425267" y="3681413"/>
              <a:ext cx="4763558" cy="3176587"/>
            </a:xfrm>
            <a:prstGeom prst="straightConnector1">
              <a:avLst/>
            </a:prstGeom>
            <a:noFill/>
            <a:ln cap="flat" cmpd="sng" w="9525">
              <a:solidFill>
                <a:srgbClr val="262626"/>
              </a:solidFill>
              <a:prstDash val="solid"/>
              <a:round/>
              <a:headEnd len="med" w="med" type="none"/>
              <a:tailEnd len="med" w="med" type="none"/>
            </a:ln>
          </p:spPr>
        </p:cxnSp>
        <p:sp>
          <p:nvSpPr>
            <p:cNvPr id="26" name="Shape 26"/>
            <p:cNvSpPr/>
            <p:nvPr/>
          </p:nvSpPr>
          <p:spPr>
            <a:xfrm>
              <a:off x="9181476" y="-8467"/>
              <a:ext cx="3007349"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a:off x="9334500" y="-8467"/>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4" name="Shape 34"/>
          <p:cNvSpPr txBox="1"/>
          <p:nvPr>
            <p:ph type="ctrTitle"/>
          </p:nvPr>
        </p:nvSpPr>
        <p:spPr>
          <a:xfrm>
            <a:off x="1507067" y="2404534"/>
            <a:ext cx="7766936" cy="1646302"/>
          </a:xfrm>
          <a:prstGeom prst="rect">
            <a:avLst/>
          </a:prstGeom>
          <a:noFill/>
          <a:ln>
            <a:noFill/>
          </a:ln>
        </p:spPr>
        <p:txBody>
          <a:bodyPr anchorCtr="0" anchor="b" bIns="91425" lIns="91425" rIns="91425" wrap="square" tIns="91425"/>
          <a:lstStyle>
            <a:lvl1pPr indent="0" lvl="0" marL="0" marR="0" rtl="0" algn="r">
              <a:spcBef>
                <a:spcPts val="0"/>
              </a:spcBef>
              <a:buClr>
                <a:schemeClr val="accent1"/>
              </a:buClr>
              <a:buSzPts val="5400"/>
              <a:buFont typeface="Trebuchet MS"/>
              <a:buNone/>
              <a:defRPr b="0" i="0" sz="54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35" name="Shape 35"/>
          <p:cNvSpPr txBox="1"/>
          <p:nvPr>
            <p:ph idx="1" type="subTitle"/>
          </p:nvPr>
        </p:nvSpPr>
        <p:spPr>
          <a:xfrm>
            <a:off x="1507067" y="4050833"/>
            <a:ext cx="7766936" cy="1096899"/>
          </a:xfrm>
          <a:prstGeom prst="rect">
            <a:avLst/>
          </a:prstGeom>
          <a:noFill/>
          <a:ln>
            <a:noFill/>
          </a:ln>
        </p:spPr>
        <p:txBody>
          <a:bodyPr anchorCtr="0" anchor="t" bIns="91425" lIns="91425" rIns="91425" wrap="square" tIns="91425"/>
          <a:lstStyle>
            <a:lvl1pPr indent="0" lvl="0" marL="0" marR="0" rtl="0" algn="r">
              <a:spcBef>
                <a:spcPts val="1000"/>
              </a:spcBef>
              <a:spcAft>
                <a:spcPts val="0"/>
              </a:spcAft>
              <a:buClr>
                <a:schemeClr val="accent1"/>
              </a:buClr>
              <a:buSzPts val="1440"/>
              <a:buFont typeface="Noto Sans Symbols"/>
              <a:buNone/>
              <a:defRPr b="0" i="0" sz="1800" u="none" cap="none" strike="noStrike">
                <a:solidFill>
                  <a:srgbClr val="FEFEFE"/>
                </a:solidFill>
                <a:latin typeface="Trebuchet MS"/>
                <a:ea typeface="Trebuchet MS"/>
                <a:cs typeface="Trebuchet MS"/>
                <a:sym typeface="Trebuchet MS"/>
              </a:defRPr>
            </a:lvl1pPr>
            <a:lvl2pPr indent="0" lvl="1" marL="457200" marR="0" rtl="0" algn="ctr">
              <a:spcBef>
                <a:spcPts val="1000"/>
              </a:spcBef>
              <a:spcAft>
                <a:spcPts val="0"/>
              </a:spcAft>
              <a:buClr>
                <a:schemeClr val="accent1"/>
              </a:buClr>
              <a:buSzPts val="1280"/>
              <a:buFont typeface="Noto Sans Symbols"/>
              <a:buNone/>
              <a:defRPr b="0" i="0" sz="1600" u="none" cap="none" strike="noStrike">
                <a:solidFill>
                  <a:schemeClr val="lt1"/>
                </a:solidFill>
                <a:latin typeface="Trebuchet MS"/>
                <a:ea typeface="Trebuchet MS"/>
                <a:cs typeface="Trebuchet MS"/>
                <a:sym typeface="Trebuchet MS"/>
              </a:defRPr>
            </a:lvl2pPr>
            <a:lvl3pPr indent="0" lvl="2" marL="914400" marR="0" rtl="0" algn="ctr">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3pPr>
            <a:lvl4pPr indent="0" lvl="3" marL="1371600" marR="0" rtl="0" algn="ctr">
              <a:spcBef>
                <a:spcPts val="1000"/>
              </a:spcBef>
              <a:spcAft>
                <a:spcPts val="0"/>
              </a:spcAft>
              <a:buClr>
                <a:schemeClr val="accent1"/>
              </a:buClr>
              <a:buSzPts val="960"/>
              <a:buFont typeface="Noto Sans Symbols"/>
              <a:buNone/>
              <a:defRPr b="0" i="0" sz="1200" u="none" cap="none" strike="noStrike">
                <a:solidFill>
                  <a:schemeClr val="lt1"/>
                </a:solidFill>
                <a:latin typeface="Trebuchet MS"/>
                <a:ea typeface="Trebuchet MS"/>
                <a:cs typeface="Trebuchet MS"/>
                <a:sym typeface="Trebuchet MS"/>
              </a:defRPr>
            </a:lvl4pPr>
            <a:lvl5pPr indent="0" lvl="4" marL="1828800" marR="0" rtl="0" algn="ctr">
              <a:spcBef>
                <a:spcPts val="1000"/>
              </a:spcBef>
              <a:spcAft>
                <a:spcPts val="0"/>
              </a:spcAft>
              <a:buClr>
                <a:schemeClr val="accent1"/>
              </a:buClr>
              <a:buSzPts val="960"/>
              <a:buFont typeface="Noto Sans Symbols"/>
              <a:buNone/>
              <a:defRPr b="0" i="0" sz="1200" u="none" cap="none" strike="noStrike">
                <a:solidFill>
                  <a:schemeClr val="lt1"/>
                </a:solidFill>
                <a:latin typeface="Trebuchet MS"/>
                <a:ea typeface="Trebuchet MS"/>
                <a:cs typeface="Trebuchet MS"/>
                <a:sym typeface="Trebuchet MS"/>
              </a:defRPr>
            </a:lvl5pPr>
            <a:lvl6pPr indent="0" lvl="5" marL="2286000" marR="0" rtl="0" algn="ctr">
              <a:spcBef>
                <a:spcPts val="1000"/>
              </a:spcBef>
              <a:spcAft>
                <a:spcPts val="0"/>
              </a:spcAft>
              <a:buClr>
                <a:schemeClr val="accent1"/>
              </a:buClr>
              <a:buSzPts val="960"/>
              <a:buFont typeface="Noto Sans Symbols"/>
              <a:buNone/>
              <a:defRPr b="0" i="0" sz="1200" u="none" cap="none" strike="noStrike">
                <a:solidFill>
                  <a:schemeClr val="lt1"/>
                </a:solidFill>
                <a:latin typeface="Trebuchet MS"/>
                <a:ea typeface="Trebuchet MS"/>
                <a:cs typeface="Trebuchet MS"/>
                <a:sym typeface="Trebuchet MS"/>
              </a:defRPr>
            </a:lvl6pPr>
            <a:lvl7pPr indent="0" lvl="6" marL="2743200" marR="0" rtl="0" algn="ctr">
              <a:spcBef>
                <a:spcPts val="1000"/>
              </a:spcBef>
              <a:spcAft>
                <a:spcPts val="0"/>
              </a:spcAft>
              <a:buClr>
                <a:schemeClr val="accent1"/>
              </a:buClr>
              <a:buSzPts val="960"/>
              <a:buFont typeface="Noto Sans Symbols"/>
              <a:buNone/>
              <a:defRPr b="0" i="0" sz="1200" u="none" cap="none" strike="noStrike">
                <a:solidFill>
                  <a:schemeClr val="lt1"/>
                </a:solidFill>
                <a:latin typeface="Trebuchet MS"/>
                <a:ea typeface="Trebuchet MS"/>
                <a:cs typeface="Trebuchet MS"/>
                <a:sym typeface="Trebuchet MS"/>
              </a:defRPr>
            </a:lvl7pPr>
            <a:lvl8pPr indent="0" lvl="7" marL="3200400" marR="0" rtl="0" algn="ctr">
              <a:spcBef>
                <a:spcPts val="1000"/>
              </a:spcBef>
              <a:spcAft>
                <a:spcPts val="0"/>
              </a:spcAft>
              <a:buClr>
                <a:schemeClr val="accent1"/>
              </a:buClr>
              <a:buSzPts val="960"/>
              <a:buFont typeface="Noto Sans Symbols"/>
              <a:buNone/>
              <a:defRPr b="0" i="0" sz="1200" u="none" cap="none" strike="noStrike">
                <a:solidFill>
                  <a:schemeClr val="lt1"/>
                </a:solidFill>
                <a:latin typeface="Trebuchet MS"/>
                <a:ea typeface="Trebuchet MS"/>
                <a:cs typeface="Trebuchet MS"/>
                <a:sym typeface="Trebuchet MS"/>
              </a:defRPr>
            </a:lvl8pPr>
            <a:lvl9pPr indent="0" lvl="8" marL="3657600" marR="0" rtl="0" algn="ctr">
              <a:spcBef>
                <a:spcPts val="1000"/>
              </a:spcBef>
              <a:spcAft>
                <a:spcPts val="0"/>
              </a:spcAft>
              <a:buClr>
                <a:schemeClr val="accent1"/>
              </a:buClr>
              <a:buSzPts val="960"/>
              <a:buFont typeface="Noto Sans Symbols"/>
              <a:buNone/>
              <a:defRPr b="0" i="0" sz="1200" u="none" cap="none" strike="noStrike">
                <a:solidFill>
                  <a:schemeClr val="lt1"/>
                </a:solidFill>
                <a:latin typeface="Trebuchet MS"/>
                <a:ea typeface="Trebuchet MS"/>
                <a:cs typeface="Trebuchet MS"/>
                <a:sym typeface="Trebuchet MS"/>
              </a:defRPr>
            </a:lvl9pPr>
          </a:lstStyle>
          <a:p/>
        </p:txBody>
      </p:sp>
      <p:sp>
        <p:nvSpPr>
          <p:cNvPr id="36" name="Shape 36"/>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37" name="Shape 37"/>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38" name="Shape 38"/>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677335" y="609600"/>
            <a:ext cx="8596668" cy="3403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92" name="Shape 92"/>
          <p:cNvSpPr txBox="1"/>
          <p:nvPr>
            <p:ph idx="1" type="body"/>
          </p:nvPr>
        </p:nvSpPr>
        <p:spPr>
          <a:xfrm>
            <a:off x="677335" y="4470400"/>
            <a:ext cx="8596668" cy="1570962"/>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SzPts val="1440"/>
              <a:buFont typeface="Noto Sans Symbols"/>
              <a:buNone/>
              <a:defRPr b="0" i="0" sz="18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chemeClr val="lt1"/>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9pPr>
          </a:lstStyle>
          <a:p/>
        </p:txBody>
      </p:sp>
      <p:sp>
        <p:nvSpPr>
          <p:cNvPr id="93" name="Shape 93"/>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94" name="Shape 94"/>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95" name="Shape 95"/>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931334" y="609600"/>
            <a:ext cx="8094134" cy="3022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98" name="Shape 98"/>
          <p:cNvSpPr txBox="1"/>
          <p:nvPr>
            <p:ph idx="1" type="body"/>
          </p:nvPr>
        </p:nvSpPr>
        <p:spPr>
          <a:xfrm>
            <a:off x="1366139" y="3632200"/>
            <a:ext cx="7224524" cy="381000"/>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120"/>
              <a:buFont typeface="Noto Sans Symbols"/>
              <a:buNone/>
              <a:defRPr b="0" i="0" sz="1400" u="none" cap="none" strike="noStrike">
                <a:solidFill>
                  <a:srgbClr val="FEFEFE"/>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960"/>
              <a:buFont typeface="Noto Sans Symbols"/>
              <a:buNone/>
              <a:defRPr b="0" i="0" sz="1200" u="none" cap="none" strike="noStrike">
                <a:solidFill>
                  <a:srgbClr val="FEFEFE"/>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960"/>
              <a:buFont typeface="Noto Sans Symbols"/>
              <a:buNone/>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99" name="Shape 99"/>
          <p:cNvSpPr txBox="1"/>
          <p:nvPr>
            <p:ph idx="2" type="body"/>
          </p:nvPr>
        </p:nvSpPr>
        <p:spPr>
          <a:xfrm>
            <a:off x="677335" y="4470400"/>
            <a:ext cx="8596668" cy="1570962"/>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SzPts val="1440"/>
              <a:buFont typeface="Noto Sans Symbols"/>
              <a:buNone/>
              <a:defRPr b="0" i="0" sz="18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chemeClr val="lt1"/>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9pPr>
          </a:lstStyle>
          <a:p/>
        </p:txBody>
      </p:sp>
      <p:sp>
        <p:nvSpPr>
          <p:cNvPr id="100" name="Shape 100"/>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1" name="Shape 101"/>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2" name="Shape 102"/>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
        <p:nvSpPr>
          <p:cNvPr id="103" name="Shape 103"/>
          <p:cNvSpPr txBox="1"/>
          <p:nvPr/>
        </p:nvSpPr>
        <p:spPr>
          <a:xfrm>
            <a:off x="541870" y="790378"/>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rPr b="0" i="0" lang="en-US" sz="8000" u="none" cap="none" strike="noStrike">
                <a:solidFill>
                  <a:schemeClr val="accent1"/>
                </a:solidFill>
                <a:latin typeface="Arial"/>
                <a:ea typeface="Arial"/>
                <a:cs typeface="Arial"/>
                <a:sym typeface="Arial"/>
              </a:rPr>
              <a:t>“</a:t>
            </a:r>
          </a:p>
        </p:txBody>
      </p:sp>
      <p:sp>
        <p:nvSpPr>
          <p:cNvPr id="104" name="Shape 104"/>
          <p:cNvSpPr txBox="1"/>
          <p:nvPr/>
        </p:nvSpPr>
        <p:spPr>
          <a:xfrm>
            <a:off x="8893011" y="2886556"/>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rPr b="0" i="0" lang="en-US" sz="8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677335" y="1931988"/>
            <a:ext cx="8596668" cy="2595460"/>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107" name="Shape 107"/>
          <p:cNvSpPr txBox="1"/>
          <p:nvPr>
            <p:ph idx="1" type="body"/>
          </p:nvPr>
        </p:nvSpPr>
        <p:spPr>
          <a:xfrm>
            <a:off x="677335" y="4527448"/>
            <a:ext cx="8596668" cy="151391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440"/>
              <a:buFont typeface="Noto Sans Symbols"/>
              <a:buNone/>
              <a:defRPr b="0" i="0" sz="18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chemeClr val="lt1"/>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9pPr>
          </a:lstStyle>
          <a:p/>
        </p:txBody>
      </p:sp>
      <p:sp>
        <p:nvSpPr>
          <p:cNvPr id="108" name="Shape 108"/>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9" name="Shape 109"/>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0" name="Shape 110"/>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931334" y="609600"/>
            <a:ext cx="8094134" cy="3022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113" name="Shape 113"/>
          <p:cNvSpPr txBox="1"/>
          <p:nvPr>
            <p:ph idx="1" type="body"/>
          </p:nvPr>
        </p:nvSpPr>
        <p:spPr>
          <a:xfrm>
            <a:off x="677332" y="4013200"/>
            <a:ext cx="8596669" cy="514248"/>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120"/>
              <a:buFont typeface="Noto Sans Symbols"/>
              <a:buNone/>
              <a:defRPr b="0" i="0" sz="1400" u="none" cap="none" strike="noStrike">
                <a:solidFill>
                  <a:srgbClr val="FEFEFE"/>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960"/>
              <a:buFont typeface="Noto Sans Symbols"/>
              <a:buNone/>
              <a:defRPr b="0" i="0" sz="1200" u="none" cap="none" strike="noStrike">
                <a:solidFill>
                  <a:srgbClr val="FEFEFE"/>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960"/>
              <a:buFont typeface="Noto Sans Symbols"/>
              <a:buNone/>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14" name="Shape 114"/>
          <p:cNvSpPr txBox="1"/>
          <p:nvPr>
            <p:ph idx="2" type="body"/>
          </p:nvPr>
        </p:nvSpPr>
        <p:spPr>
          <a:xfrm>
            <a:off x="677335" y="4527448"/>
            <a:ext cx="8596668" cy="151391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440"/>
              <a:buFont typeface="Noto Sans Symbols"/>
              <a:buNone/>
              <a:defRPr b="0" i="0" sz="18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chemeClr val="lt1"/>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9pPr>
          </a:lstStyle>
          <a:p/>
        </p:txBody>
      </p:sp>
      <p:sp>
        <p:nvSpPr>
          <p:cNvPr id="115" name="Shape 115"/>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6" name="Shape 116"/>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7" name="Shape 117"/>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
        <p:nvSpPr>
          <p:cNvPr id="118" name="Shape 118"/>
          <p:cNvSpPr txBox="1"/>
          <p:nvPr/>
        </p:nvSpPr>
        <p:spPr>
          <a:xfrm>
            <a:off x="541870" y="790378"/>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rPr b="0" i="0" lang="en-US" sz="8000" u="none" cap="none" strike="noStrike">
                <a:solidFill>
                  <a:schemeClr val="accent1"/>
                </a:solidFill>
                <a:latin typeface="Arial"/>
                <a:ea typeface="Arial"/>
                <a:cs typeface="Arial"/>
                <a:sym typeface="Arial"/>
              </a:rPr>
              <a:t>“</a:t>
            </a:r>
          </a:p>
        </p:txBody>
      </p:sp>
      <p:sp>
        <p:nvSpPr>
          <p:cNvPr id="119" name="Shape 119"/>
          <p:cNvSpPr txBox="1"/>
          <p:nvPr/>
        </p:nvSpPr>
        <p:spPr>
          <a:xfrm>
            <a:off x="8893011" y="2886556"/>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None/>
            </a:pPr>
            <a:r>
              <a:rPr b="0" i="0" lang="en-US" sz="8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685799" y="609600"/>
            <a:ext cx="8588203" cy="3022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SzPts val="4400"/>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122" name="Shape 122"/>
          <p:cNvSpPr txBox="1"/>
          <p:nvPr>
            <p:ph idx="1" type="body"/>
          </p:nvPr>
        </p:nvSpPr>
        <p:spPr>
          <a:xfrm>
            <a:off x="677332" y="4013200"/>
            <a:ext cx="8596669" cy="514248"/>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chemeClr val="accent1"/>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120"/>
              <a:buFont typeface="Noto Sans Symbols"/>
              <a:buNone/>
              <a:defRPr b="0" i="0" sz="1400" u="none" cap="none" strike="noStrike">
                <a:solidFill>
                  <a:srgbClr val="FEFEFE"/>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960"/>
              <a:buFont typeface="Noto Sans Symbols"/>
              <a:buNone/>
              <a:defRPr b="0" i="0" sz="1200" u="none" cap="none" strike="noStrike">
                <a:solidFill>
                  <a:srgbClr val="FEFEFE"/>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960"/>
              <a:buFont typeface="Noto Sans Symbols"/>
              <a:buNone/>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23" name="Shape 123"/>
          <p:cNvSpPr txBox="1"/>
          <p:nvPr>
            <p:ph idx="2" type="body"/>
          </p:nvPr>
        </p:nvSpPr>
        <p:spPr>
          <a:xfrm>
            <a:off x="677335" y="4527448"/>
            <a:ext cx="8596668" cy="151391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440"/>
              <a:buFont typeface="Noto Sans Symbols"/>
              <a:buNone/>
              <a:defRPr b="0" i="0" sz="18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chemeClr val="lt1"/>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9pPr>
          </a:lstStyle>
          <a:p/>
        </p:txBody>
      </p:sp>
      <p:sp>
        <p:nvSpPr>
          <p:cNvPr id="124" name="Shape 124"/>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25" name="Shape 125"/>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26" name="Shape 126"/>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129" name="Shape 129"/>
          <p:cNvSpPr txBox="1"/>
          <p:nvPr>
            <p:ph idx="1" type="body"/>
          </p:nvPr>
        </p:nvSpPr>
        <p:spPr>
          <a:xfrm rot="5400000">
            <a:off x="3035282" y="-197358"/>
            <a:ext cx="3880773" cy="8596668"/>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30" name="Shape 130"/>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31" name="Shape 131"/>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32" name="Shape 132"/>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5994319" y="2582953"/>
            <a:ext cx="5251451" cy="1304743"/>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135" name="Shape 135"/>
          <p:cNvSpPr txBox="1"/>
          <p:nvPr>
            <p:ph idx="1" type="body"/>
          </p:nvPr>
        </p:nvSpPr>
        <p:spPr>
          <a:xfrm rot="5400000">
            <a:off x="1581685" y="-294750"/>
            <a:ext cx="5251450" cy="7060150"/>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36" name="Shape 136"/>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37" name="Shape 137"/>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38" name="Shape 138"/>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41" name="Shape 41"/>
          <p:cNvSpPr txBox="1"/>
          <p:nvPr>
            <p:ph idx="1" type="body"/>
          </p:nvPr>
        </p:nvSpPr>
        <p:spPr>
          <a:xfrm>
            <a:off x="677334" y="2160589"/>
            <a:ext cx="8596668" cy="388077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42" name="Shape 42"/>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43" name="Shape 43"/>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44" name="Shape 44"/>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5" name="Shape 45"/>
        <p:cNvGrpSpPr/>
        <p:nvPr/>
      </p:nvGrpSpPr>
      <p:grpSpPr>
        <a:xfrm>
          <a:off x="0" y="0"/>
          <a:ext cx="0" cy="0"/>
          <a:chOff x="0" y="0"/>
          <a:chExt cx="0" cy="0"/>
        </a:xfrm>
      </p:grpSpPr>
      <p:sp>
        <p:nvSpPr>
          <p:cNvPr id="46" name="Shape 46"/>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47" name="Shape 47"/>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48" name="Shape 48"/>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9" name="Shape 49"/>
        <p:cNvGrpSpPr/>
        <p:nvPr/>
      </p:nvGrpSpPr>
      <p:grpSpPr>
        <a:xfrm>
          <a:off x="0" y="0"/>
          <a:ext cx="0" cy="0"/>
          <a:chOff x="0" y="0"/>
          <a:chExt cx="0" cy="0"/>
        </a:xfrm>
      </p:grpSpPr>
      <p:sp>
        <p:nvSpPr>
          <p:cNvPr id="50" name="Shape 50"/>
          <p:cNvSpPr txBox="1"/>
          <p:nvPr>
            <p:ph type="title"/>
          </p:nvPr>
        </p:nvSpPr>
        <p:spPr>
          <a:xfrm>
            <a:off x="677335" y="2700867"/>
            <a:ext cx="8596668" cy="1826581"/>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SzPts val="4000"/>
              <a:buFont typeface="Trebuchet MS"/>
              <a:buNone/>
              <a:defRPr b="0" i="0" sz="40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51" name="Shape 51"/>
          <p:cNvSpPr txBox="1"/>
          <p:nvPr>
            <p:ph idx="1" type="body"/>
          </p:nvPr>
        </p:nvSpPr>
        <p:spPr>
          <a:xfrm>
            <a:off x="677335" y="4527448"/>
            <a:ext cx="8596668" cy="8604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600"/>
              <a:buFont typeface="Noto Sans Symbols"/>
              <a:buNone/>
              <a:defRPr b="0" i="0" sz="20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chemeClr val="lt1"/>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Trebuchet MS"/>
                <a:ea typeface="Trebuchet MS"/>
                <a:cs typeface="Trebuchet MS"/>
                <a:sym typeface="Trebuchet MS"/>
              </a:defRPr>
            </a:lvl9pPr>
          </a:lstStyle>
          <a:p/>
        </p:txBody>
      </p:sp>
      <p:sp>
        <p:nvSpPr>
          <p:cNvPr id="52" name="Shape 52"/>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53" name="Shape 53"/>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54" name="Shape 54"/>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5" name="Shape 55"/>
        <p:cNvGrpSpPr/>
        <p:nvPr/>
      </p:nvGrpSpPr>
      <p:grpSpPr>
        <a:xfrm>
          <a:off x="0" y="0"/>
          <a:ext cx="0" cy="0"/>
          <a:chOff x="0" y="0"/>
          <a:chExt cx="0" cy="0"/>
        </a:xfrm>
      </p:grpSpPr>
      <p:sp>
        <p:nvSpPr>
          <p:cNvPr id="56" name="Shape 56"/>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57" name="Shape 57"/>
          <p:cNvSpPr txBox="1"/>
          <p:nvPr>
            <p:ph idx="1" type="body"/>
          </p:nvPr>
        </p:nvSpPr>
        <p:spPr>
          <a:xfrm>
            <a:off x="677334" y="2160589"/>
            <a:ext cx="4184035" cy="3880772"/>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58" name="Shape 58"/>
          <p:cNvSpPr txBox="1"/>
          <p:nvPr>
            <p:ph idx="2" type="body"/>
          </p:nvPr>
        </p:nvSpPr>
        <p:spPr>
          <a:xfrm>
            <a:off x="5089970" y="2160589"/>
            <a:ext cx="4184034" cy="388077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59" name="Shape 59"/>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60" name="Shape 60"/>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61" name="Shape 61"/>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62" name="Shape 62"/>
        <p:cNvGrpSpPr/>
        <p:nvPr/>
      </p:nvGrpSpPr>
      <p:grpSpPr>
        <a:xfrm>
          <a:off x="0" y="0"/>
          <a:ext cx="0" cy="0"/>
          <a:chOff x="0" y="0"/>
          <a:chExt cx="0" cy="0"/>
        </a:xfrm>
      </p:grpSpPr>
      <p:sp>
        <p:nvSpPr>
          <p:cNvPr id="63" name="Shape 63"/>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64" name="Shape 64"/>
          <p:cNvSpPr txBox="1"/>
          <p:nvPr>
            <p:ph idx="1" type="body"/>
          </p:nvPr>
        </p:nvSpPr>
        <p:spPr>
          <a:xfrm>
            <a:off x="675745" y="2160983"/>
            <a:ext cx="4185623"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600"/>
              <a:buFont typeface="Noto Sans Symbols"/>
              <a:buNone/>
              <a:defRPr b="1" i="0" sz="2000" u="none" cap="none" strike="noStrike">
                <a:solidFill>
                  <a:srgbClr val="FEFEFE"/>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440"/>
              <a:buFont typeface="Noto Sans Symbols"/>
              <a:buNone/>
              <a:defRPr b="1" i="0" sz="1800" u="none" cap="none" strike="noStrike">
                <a:solidFill>
                  <a:srgbClr val="FEFEFE"/>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9pPr>
          </a:lstStyle>
          <a:p/>
        </p:txBody>
      </p:sp>
      <p:sp>
        <p:nvSpPr>
          <p:cNvPr id="65" name="Shape 65"/>
          <p:cNvSpPr txBox="1"/>
          <p:nvPr>
            <p:ph idx="2" type="body"/>
          </p:nvPr>
        </p:nvSpPr>
        <p:spPr>
          <a:xfrm>
            <a:off x="675745" y="2737245"/>
            <a:ext cx="4185623" cy="3304117"/>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66" name="Shape 66"/>
          <p:cNvSpPr txBox="1"/>
          <p:nvPr>
            <p:ph idx="3" type="body"/>
          </p:nvPr>
        </p:nvSpPr>
        <p:spPr>
          <a:xfrm>
            <a:off x="5088383" y="2160983"/>
            <a:ext cx="4185618"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ts val="1920"/>
              <a:buFont typeface="Noto Sans Symbols"/>
              <a:buNone/>
              <a:defRPr b="0" i="0" sz="24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600"/>
              <a:buFont typeface="Noto Sans Symbols"/>
              <a:buNone/>
              <a:defRPr b="1" i="0" sz="2000" u="none" cap="none" strike="noStrike">
                <a:solidFill>
                  <a:srgbClr val="FEFEFE"/>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440"/>
              <a:buFont typeface="Noto Sans Symbols"/>
              <a:buNone/>
              <a:defRPr b="1" i="0" sz="1800" u="none" cap="none" strike="noStrike">
                <a:solidFill>
                  <a:srgbClr val="FEFEFE"/>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280"/>
              <a:buFont typeface="Noto Sans Symbols"/>
              <a:buNone/>
              <a:defRPr b="1" i="0" sz="1600" u="none" cap="none" strike="noStrike">
                <a:solidFill>
                  <a:srgbClr val="FEFEFE"/>
                </a:solidFill>
                <a:latin typeface="Trebuchet MS"/>
                <a:ea typeface="Trebuchet MS"/>
                <a:cs typeface="Trebuchet MS"/>
                <a:sym typeface="Trebuchet MS"/>
              </a:defRPr>
            </a:lvl9pPr>
          </a:lstStyle>
          <a:p/>
        </p:txBody>
      </p:sp>
      <p:sp>
        <p:nvSpPr>
          <p:cNvPr id="67" name="Shape 67"/>
          <p:cNvSpPr txBox="1"/>
          <p:nvPr>
            <p:ph idx="4" type="body"/>
          </p:nvPr>
        </p:nvSpPr>
        <p:spPr>
          <a:xfrm>
            <a:off x="5088384" y="2737245"/>
            <a:ext cx="4185617" cy="3304117"/>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68" name="Shape 68"/>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69" name="Shape 69"/>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70" name="Shape 70"/>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1" name="Shape 71"/>
        <p:cNvGrpSpPr/>
        <p:nvPr/>
      </p:nvGrpSpPr>
      <p:grpSpPr>
        <a:xfrm>
          <a:off x="0" y="0"/>
          <a:ext cx="0" cy="0"/>
          <a:chOff x="0" y="0"/>
          <a:chExt cx="0" cy="0"/>
        </a:xfrm>
      </p:grpSpPr>
      <p:sp>
        <p:nvSpPr>
          <p:cNvPr id="72" name="Shape 72"/>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73" name="Shape 73"/>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74" name="Shape 74"/>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75" name="Shape 75"/>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76" name="Shape 76"/>
        <p:cNvGrpSpPr/>
        <p:nvPr/>
      </p:nvGrpSpPr>
      <p:grpSpPr>
        <a:xfrm>
          <a:off x="0" y="0"/>
          <a:ext cx="0" cy="0"/>
          <a:chOff x="0" y="0"/>
          <a:chExt cx="0" cy="0"/>
        </a:xfrm>
      </p:grpSpPr>
      <p:sp>
        <p:nvSpPr>
          <p:cNvPr id="77" name="Shape 77"/>
          <p:cNvSpPr txBox="1"/>
          <p:nvPr>
            <p:ph type="title"/>
          </p:nvPr>
        </p:nvSpPr>
        <p:spPr>
          <a:xfrm>
            <a:off x="677334" y="1498604"/>
            <a:ext cx="3854528" cy="1278466"/>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SzPts val="2000"/>
              <a:buFont typeface="Trebuchet MS"/>
              <a:buNone/>
              <a:defRPr b="0" i="0" sz="20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78" name="Shape 78"/>
          <p:cNvSpPr txBox="1"/>
          <p:nvPr>
            <p:ph idx="1" type="body"/>
          </p:nvPr>
        </p:nvSpPr>
        <p:spPr>
          <a:xfrm>
            <a:off x="4760461" y="514924"/>
            <a:ext cx="4513541" cy="5526437"/>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79" name="Shape 79"/>
          <p:cNvSpPr txBox="1"/>
          <p:nvPr>
            <p:ph idx="2" type="body"/>
          </p:nvPr>
        </p:nvSpPr>
        <p:spPr>
          <a:xfrm>
            <a:off x="677334" y="2777069"/>
            <a:ext cx="3854528" cy="258444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1120"/>
              <a:buFont typeface="Noto Sans Symbols"/>
              <a:buNone/>
              <a:defRPr b="0" i="0" sz="1400" u="none" cap="none" strike="noStrike">
                <a:solidFill>
                  <a:srgbClr val="FEFEFE"/>
                </a:solidFill>
                <a:latin typeface="Trebuchet MS"/>
                <a:ea typeface="Trebuchet MS"/>
                <a:cs typeface="Trebuchet MS"/>
                <a:sym typeface="Trebuchet MS"/>
              </a:defRPr>
            </a:lvl1pPr>
            <a:lvl2pPr indent="-12562" lvl="1" marL="457063" marR="0" rtl="0" algn="l">
              <a:spcBef>
                <a:spcPts val="1000"/>
              </a:spcBef>
              <a:spcAft>
                <a:spcPts val="0"/>
              </a:spcAft>
              <a:buClr>
                <a:schemeClr val="accent1"/>
              </a:buClr>
              <a:buSzPts val="1120"/>
              <a:buFont typeface="Noto Sans Symbols"/>
              <a:buNone/>
              <a:defRPr b="0" i="0" sz="1400" u="none" cap="none" strike="noStrike">
                <a:solidFill>
                  <a:srgbClr val="FEFEFE"/>
                </a:solidFill>
                <a:latin typeface="Trebuchet MS"/>
                <a:ea typeface="Trebuchet MS"/>
                <a:cs typeface="Trebuchet MS"/>
                <a:sym typeface="Trebuchet MS"/>
              </a:defRPr>
            </a:lvl2pPr>
            <a:lvl3pPr indent="-12425" lvl="2" marL="914126" marR="0" rtl="0" algn="l">
              <a:spcBef>
                <a:spcPts val="1000"/>
              </a:spcBef>
              <a:spcAft>
                <a:spcPts val="0"/>
              </a:spcAft>
              <a:buClr>
                <a:schemeClr val="accent1"/>
              </a:buClr>
              <a:buSzPts val="960"/>
              <a:buFont typeface="Noto Sans Symbols"/>
              <a:buNone/>
              <a:defRPr b="0" i="0" sz="1200" u="none" cap="none" strike="noStrike">
                <a:solidFill>
                  <a:srgbClr val="FEFEFE"/>
                </a:solidFill>
                <a:latin typeface="Trebuchet MS"/>
                <a:ea typeface="Trebuchet MS"/>
                <a:cs typeface="Trebuchet MS"/>
                <a:sym typeface="Trebuchet MS"/>
              </a:defRPr>
            </a:lvl3pPr>
            <a:lvl4pPr indent="-12288" lvl="3" marL="1371189" marR="0" rtl="0" algn="l">
              <a:spcBef>
                <a:spcPts val="1000"/>
              </a:spcBef>
              <a:spcAft>
                <a:spcPts val="0"/>
              </a:spcAft>
              <a:buClr>
                <a:schemeClr val="accent1"/>
              </a:buClr>
              <a:buSzPts val="800"/>
              <a:buFont typeface="Noto Sans Symbols"/>
              <a:buNone/>
              <a:defRPr b="0" i="0" sz="1000" u="none" cap="none" strike="noStrike">
                <a:solidFill>
                  <a:srgbClr val="FEFEFE"/>
                </a:solidFill>
                <a:latin typeface="Trebuchet MS"/>
                <a:ea typeface="Trebuchet MS"/>
                <a:cs typeface="Trebuchet MS"/>
                <a:sym typeface="Trebuchet MS"/>
              </a:defRPr>
            </a:lvl4pPr>
            <a:lvl5pPr indent="-12151" lvl="4" marL="1828251" marR="0" rtl="0" algn="l">
              <a:spcBef>
                <a:spcPts val="1000"/>
              </a:spcBef>
              <a:spcAft>
                <a:spcPts val="0"/>
              </a:spcAft>
              <a:buClr>
                <a:schemeClr val="accent1"/>
              </a:buClr>
              <a:buSzPts val="800"/>
              <a:buFont typeface="Noto Sans Symbols"/>
              <a:buNone/>
              <a:defRPr b="0" i="0" sz="1000" u="none" cap="none" strike="noStrike">
                <a:solidFill>
                  <a:srgbClr val="FEFEFE"/>
                </a:solidFill>
                <a:latin typeface="Trebuchet MS"/>
                <a:ea typeface="Trebuchet MS"/>
                <a:cs typeface="Trebuchet MS"/>
                <a:sym typeface="Trebuchet MS"/>
              </a:defRPr>
            </a:lvl5pPr>
            <a:lvl6pPr indent="-12013" lvl="5" marL="2285314" marR="0" rtl="0" algn="l">
              <a:spcBef>
                <a:spcPts val="1000"/>
              </a:spcBef>
              <a:spcAft>
                <a:spcPts val="0"/>
              </a:spcAft>
              <a:buClr>
                <a:schemeClr val="accent1"/>
              </a:buClr>
              <a:buSzPts val="800"/>
              <a:buFont typeface="Noto Sans Symbols"/>
              <a:buNone/>
              <a:defRPr b="0" i="0" sz="1000" u="none" cap="none" strike="noStrike">
                <a:solidFill>
                  <a:srgbClr val="FEFEFE"/>
                </a:solidFill>
                <a:latin typeface="Trebuchet MS"/>
                <a:ea typeface="Trebuchet MS"/>
                <a:cs typeface="Trebuchet MS"/>
                <a:sym typeface="Trebuchet MS"/>
              </a:defRPr>
            </a:lvl6pPr>
            <a:lvl7pPr indent="-11876" lvl="6" marL="2742377" marR="0" rtl="0" algn="l">
              <a:spcBef>
                <a:spcPts val="1000"/>
              </a:spcBef>
              <a:spcAft>
                <a:spcPts val="0"/>
              </a:spcAft>
              <a:buClr>
                <a:schemeClr val="accent1"/>
              </a:buClr>
              <a:buSzPts val="800"/>
              <a:buFont typeface="Noto Sans Symbols"/>
              <a:buNone/>
              <a:defRPr b="0" i="0" sz="1000" u="none" cap="none" strike="noStrike">
                <a:solidFill>
                  <a:srgbClr val="FEFEFE"/>
                </a:solidFill>
                <a:latin typeface="Trebuchet MS"/>
                <a:ea typeface="Trebuchet MS"/>
                <a:cs typeface="Trebuchet MS"/>
                <a:sym typeface="Trebuchet MS"/>
              </a:defRPr>
            </a:lvl7pPr>
            <a:lvl8pPr indent="-11739" lvl="7" marL="3199440" marR="0" rtl="0" algn="l">
              <a:spcBef>
                <a:spcPts val="1000"/>
              </a:spcBef>
              <a:spcAft>
                <a:spcPts val="0"/>
              </a:spcAft>
              <a:buClr>
                <a:schemeClr val="accent1"/>
              </a:buClr>
              <a:buSzPts val="800"/>
              <a:buFont typeface="Noto Sans Symbols"/>
              <a:buNone/>
              <a:defRPr b="0" i="0" sz="1000" u="none" cap="none" strike="noStrike">
                <a:solidFill>
                  <a:srgbClr val="FEFEFE"/>
                </a:solidFill>
                <a:latin typeface="Trebuchet MS"/>
                <a:ea typeface="Trebuchet MS"/>
                <a:cs typeface="Trebuchet MS"/>
                <a:sym typeface="Trebuchet MS"/>
              </a:defRPr>
            </a:lvl8pPr>
            <a:lvl9pPr indent="-11603" lvl="8" marL="3656503" marR="0" rtl="0" algn="l">
              <a:spcBef>
                <a:spcPts val="1000"/>
              </a:spcBef>
              <a:spcAft>
                <a:spcPts val="0"/>
              </a:spcAft>
              <a:buClr>
                <a:schemeClr val="accent1"/>
              </a:buClr>
              <a:buSzPts val="800"/>
              <a:buFont typeface="Noto Sans Symbols"/>
              <a:buNone/>
              <a:defRPr b="0" i="0" sz="1000" u="none" cap="none" strike="noStrike">
                <a:solidFill>
                  <a:srgbClr val="FEFEFE"/>
                </a:solidFill>
                <a:latin typeface="Trebuchet MS"/>
                <a:ea typeface="Trebuchet MS"/>
                <a:cs typeface="Trebuchet MS"/>
                <a:sym typeface="Trebuchet MS"/>
              </a:defRPr>
            </a:lvl9pPr>
          </a:lstStyle>
          <a:p/>
        </p:txBody>
      </p:sp>
      <p:sp>
        <p:nvSpPr>
          <p:cNvPr id="80" name="Shape 80"/>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81" name="Shape 81"/>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82" name="Shape 82"/>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3" name="Shape 83"/>
        <p:cNvGrpSpPr/>
        <p:nvPr/>
      </p:nvGrpSpPr>
      <p:grpSpPr>
        <a:xfrm>
          <a:off x="0" y="0"/>
          <a:ext cx="0" cy="0"/>
          <a:chOff x="0" y="0"/>
          <a:chExt cx="0" cy="0"/>
        </a:xfrm>
      </p:grpSpPr>
      <p:sp>
        <p:nvSpPr>
          <p:cNvPr id="84" name="Shape 84"/>
          <p:cNvSpPr txBox="1"/>
          <p:nvPr>
            <p:ph type="title"/>
          </p:nvPr>
        </p:nvSpPr>
        <p:spPr>
          <a:xfrm>
            <a:off x="677334" y="4800600"/>
            <a:ext cx="8596667" cy="566738"/>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SzPts val="2400"/>
              <a:buFont typeface="Trebuchet MS"/>
              <a:buNone/>
              <a:defRPr b="0" i="0" sz="24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85" name="Shape 85"/>
          <p:cNvSpPr/>
          <p:nvPr>
            <p:ph idx="2" type="pic"/>
          </p:nvPr>
        </p:nvSpPr>
        <p:spPr>
          <a:xfrm>
            <a:off x="677334" y="609600"/>
            <a:ext cx="8596668" cy="3845718"/>
          </a:xfrm>
          <a:prstGeom prst="rect">
            <a:avLst/>
          </a:prstGeom>
          <a:noFill/>
          <a:ln>
            <a:noFill/>
          </a:ln>
        </p:spPr>
        <p:txBody>
          <a:bodyPr anchorCtr="0" anchor="t" bIns="91425" lIns="91425" rIns="91425" wrap="square" tIns="91425"/>
          <a:lstStyle>
            <a:lvl1pPr indent="0" lvl="0" marL="0" marR="0" rtl="0" algn="ctr">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9pPr>
          </a:lstStyle>
          <a:p/>
        </p:txBody>
      </p:sp>
      <p:sp>
        <p:nvSpPr>
          <p:cNvPr id="86" name="Shape 86"/>
          <p:cNvSpPr txBox="1"/>
          <p:nvPr>
            <p:ph idx="1" type="body"/>
          </p:nvPr>
        </p:nvSpPr>
        <p:spPr>
          <a:xfrm>
            <a:off x="677334" y="5367338"/>
            <a:ext cx="8596667" cy="67402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ts val="960"/>
              <a:buFont typeface="Noto Sans Symbols"/>
              <a:buNone/>
              <a:defRPr b="0" i="0" sz="1200" u="none" cap="none" strike="noStrike">
                <a:solidFill>
                  <a:srgbClr val="FEFEFE"/>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SzPts val="960"/>
              <a:buFont typeface="Noto Sans Symbols"/>
              <a:buNone/>
              <a:defRPr b="0" i="0" sz="1200" u="none" cap="none" strike="noStrike">
                <a:solidFill>
                  <a:srgbClr val="FEFEFE"/>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SzPts val="800"/>
              <a:buFont typeface="Noto Sans Symbols"/>
              <a:buNone/>
              <a:defRPr b="0" i="0" sz="1000" u="none" cap="none" strike="noStrike">
                <a:solidFill>
                  <a:srgbClr val="FEFEFE"/>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SzPts val="720"/>
              <a:buFont typeface="Noto Sans Symbols"/>
              <a:buNone/>
              <a:defRPr b="0" i="0" sz="900" u="none" cap="none" strike="noStrike">
                <a:solidFill>
                  <a:srgbClr val="FEFEFE"/>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SzPts val="720"/>
              <a:buFont typeface="Noto Sans Symbols"/>
              <a:buNone/>
              <a:defRPr b="0" i="0" sz="900" u="none" cap="none" strike="noStrike">
                <a:solidFill>
                  <a:srgbClr val="FEFEFE"/>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SzPts val="720"/>
              <a:buFont typeface="Noto Sans Symbols"/>
              <a:buNone/>
              <a:defRPr b="0" i="0" sz="900" u="none" cap="none" strike="noStrike">
                <a:solidFill>
                  <a:srgbClr val="FEFEFE"/>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SzPts val="720"/>
              <a:buFont typeface="Noto Sans Symbols"/>
              <a:buNone/>
              <a:defRPr b="0" i="0" sz="900" u="none" cap="none" strike="noStrike">
                <a:solidFill>
                  <a:srgbClr val="FEFEFE"/>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SzPts val="720"/>
              <a:buFont typeface="Noto Sans Symbols"/>
              <a:buNone/>
              <a:defRPr b="0" i="0" sz="900" u="none" cap="none" strike="noStrike">
                <a:solidFill>
                  <a:srgbClr val="FEFEFE"/>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SzPts val="720"/>
              <a:buFont typeface="Noto Sans Symbols"/>
              <a:buNone/>
              <a:defRPr b="0" i="0" sz="900" u="none" cap="none" strike="noStrike">
                <a:solidFill>
                  <a:srgbClr val="FEFEFE"/>
                </a:solidFill>
                <a:latin typeface="Trebuchet MS"/>
                <a:ea typeface="Trebuchet MS"/>
                <a:cs typeface="Trebuchet MS"/>
                <a:sym typeface="Trebuchet MS"/>
              </a:defRPr>
            </a:lvl9pPr>
          </a:lstStyle>
          <a:p/>
        </p:txBody>
      </p:sp>
      <p:sp>
        <p:nvSpPr>
          <p:cNvPr id="87" name="Shape 87"/>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88" name="Shape 88"/>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89" name="Shape 89"/>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cap="flat" cmpd="sng" w="9525">
              <a:solidFill>
                <a:srgbClr val="262626"/>
              </a:solidFill>
              <a:prstDash val="solid"/>
              <a:round/>
              <a:headEnd len="med" w="med" type="none"/>
              <a:tailEnd len="med" w="med" type="none"/>
            </a:ln>
          </p:spPr>
        </p:cxnSp>
        <p:cxnSp>
          <p:nvCxnSpPr>
            <p:cNvPr id="8" name="Shape 8"/>
            <p:cNvCxnSpPr/>
            <p:nvPr/>
          </p:nvCxnSpPr>
          <p:spPr>
            <a:xfrm flipH="1">
              <a:off x="7425267" y="3681413"/>
              <a:ext cx="4763558" cy="3176587"/>
            </a:xfrm>
            <a:prstGeom prst="straightConnector1">
              <a:avLst/>
            </a:prstGeom>
            <a:noFill/>
            <a:ln cap="flat" cmpd="sng" w="9525">
              <a:solidFill>
                <a:srgbClr val="262626"/>
              </a:solidFill>
              <a:prstDash val="solid"/>
              <a:round/>
              <a:headEnd len="med" w="med" type="none"/>
              <a:tailEnd len="med" w="med" type="none"/>
            </a:ln>
          </p:spPr>
        </p:cxnSp>
        <p:sp>
          <p:nvSpPr>
            <p:cNvPr id="9" name="Shape 9"/>
            <p:cNvSpPr/>
            <p:nvPr/>
          </p:nvSpPr>
          <p:spPr>
            <a:xfrm>
              <a:off x="9181476" y="-8467"/>
              <a:ext cx="3007349"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 name="Shape 12"/>
            <p:cNvSpPr/>
            <p:nvPr/>
          </p:nvSpPr>
          <p:spPr>
            <a:xfrm>
              <a:off x="9334500" y="-8467"/>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7" name="Shape 17"/>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lt2"/>
                </a:solidFill>
              </a:defRPr>
            </a:lvl2pPr>
            <a:lvl3pPr indent="0" lvl="2" marL="0" marR="0" rtl="0" algn="l">
              <a:spcBef>
                <a:spcPts val="0"/>
              </a:spcBef>
              <a:buSzPts val="1400"/>
              <a:buNone/>
              <a:defRPr b="0" i="0" sz="1800" u="none" cap="none" strike="noStrike">
                <a:solidFill>
                  <a:schemeClr val="lt2"/>
                </a:solidFill>
              </a:defRPr>
            </a:lvl3pPr>
            <a:lvl4pPr indent="0" lvl="3" marL="0" marR="0" rtl="0" algn="l">
              <a:spcBef>
                <a:spcPts val="0"/>
              </a:spcBef>
              <a:buSzPts val="1400"/>
              <a:buNone/>
              <a:defRPr b="0" i="0" sz="1800" u="none" cap="none" strike="noStrike">
                <a:solidFill>
                  <a:schemeClr val="lt2"/>
                </a:solidFill>
              </a:defRPr>
            </a:lvl4pPr>
            <a:lvl5pPr indent="0" lvl="4" marL="0" marR="0" rtl="0" algn="l">
              <a:spcBef>
                <a:spcPts val="0"/>
              </a:spcBef>
              <a:buSzPts val="1400"/>
              <a:buNone/>
              <a:defRPr b="0" i="0" sz="1800" u="none" cap="none" strike="noStrike">
                <a:solidFill>
                  <a:schemeClr val="lt2"/>
                </a:solidFill>
              </a:defRPr>
            </a:lvl5pPr>
            <a:lvl6pPr indent="0" lvl="5" marL="0" marR="0" rtl="0" algn="l">
              <a:spcBef>
                <a:spcPts val="0"/>
              </a:spcBef>
              <a:buSzPts val="1400"/>
              <a:buNone/>
              <a:defRPr b="0" i="0" sz="1800" u="none" cap="none" strike="noStrike">
                <a:solidFill>
                  <a:schemeClr val="lt2"/>
                </a:solidFill>
              </a:defRPr>
            </a:lvl6pPr>
            <a:lvl7pPr indent="0" lvl="6" marL="0" marR="0" rtl="0" algn="l">
              <a:spcBef>
                <a:spcPts val="0"/>
              </a:spcBef>
              <a:buSzPts val="1400"/>
              <a:buNone/>
              <a:defRPr b="0" i="0" sz="1800" u="none" cap="none" strike="noStrike">
                <a:solidFill>
                  <a:schemeClr val="lt2"/>
                </a:solidFill>
              </a:defRPr>
            </a:lvl7pPr>
            <a:lvl8pPr indent="0" lvl="7" marL="0" marR="0" rtl="0" algn="l">
              <a:spcBef>
                <a:spcPts val="0"/>
              </a:spcBef>
              <a:buSzPts val="1400"/>
              <a:buNone/>
              <a:defRPr b="0" i="0" sz="1800" u="none" cap="none" strike="noStrike">
                <a:solidFill>
                  <a:schemeClr val="lt2"/>
                </a:solidFill>
              </a:defRPr>
            </a:lvl8pPr>
            <a:lvl9pPr indent="0" lvl="8" marL="0" marR="0" rtl="0" algn="l">
              <a:spcBef>
                <a:spcPts val="0"/>
              </a:spcBef>
              <a:buSzPts val="1400"/>
              <a:buNone/>
              <a:defRPr b="0" i="0" sz="1800" u="none" cap="none" strike="noStrike">
                <a:solidFill>
                  <a:schemeClr val="lt2"/>
                </a:solidFill>
              </a:defRPr>
            </a:lvl9pPr>
          </a:lstStyle>
          <a:p/>
        </p:txBody>
      </p:sp>
      <p:sp>
        <p:nvSpPr>
          <p:cNvPr id="18" name="Shape 18"/>
          <p:cNvSpPr txBox="1"/>
          <p:nvPr>
            <p:ph idx="1" type="body"/>
          </p:nvPr>
        </p:nvSpPr>
        <p:spPr>
          <a:xfrm>
            <a:off x="677334" y="2160589"/>
            <a:ext cx="8596668" cy="388077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Shape 19"/>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 name="Shape 20"/>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900" u="none" cap="none" strike="noStrike">
                <a:solidFill>
                  <a:schemeClr val="lt1"/>
                </a:solidFill>
                <a:latin typeface="Trebuchet MS"/>
                <a:ea typeface="Trebuchet MS"/>
                <a:cs typeface="Trebuchet MS"/>
                <a:sym typeface="Trebuchet MS"/>
              </a:defRPr>
            </a:lvl1pPr>
            <a:lvl2pPr indent="0" lvl="1" marL="457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2pPr>
            <a:lvl3pPr indent="0" lvl="2" marL="914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3pPr>
            <a:lvl4pPr indent="0" lvl="3" marL="1371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4pPr>
            <a:lvl5pPr indent="0" lvl="4" marL="18288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5pPr>
            <a:lvl6pPr indent="0" lvl="5" marL="22860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6pPr>
            <a:lvl7pPr indent="0" lvl="6" marL="27432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7pPr>
            <a:lvl8pPr indent="0" lvl="7" marL="32004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8pPr>
            <a:lvl9pPr indent="0" lvl="8" marL="3657600" marR="0" rtl="0" algn="l">
              <a:spcBef>
                <a:spcPts val="0"/>
              </a:spcBef>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1" name="Shape 21"/>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900" u="none" cap="none" strike="noStrike">
                <a:solidFill>
                  <a:schemeClr val="accent1"/>
                </a:solidFill>
                <a:latin typeface="Trebuchet MS"/>
                <a:ea typeface="Trebuchet MS"/>
                <a:cs typeface="Trebuchet MS"/>
                <a:sym typeface="Trebuchet M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2.jpg"/><Relationship Id="rId4" Type="http://schemas.openxmlformats.org/officeDocument/2006/relationships/image" Target="../media/image1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8.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9.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0.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7.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3.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ctrTitle"/>
          </p:nvPr>
        </p:nvSpPr>
        <p:spPr>
          <a:xfrm>
            <a:off x="1507067" y="2404534"/>
            <a:ext cx="7766936" cy="1646302"/>
          </a:xfrm>
          <a:prstGeom prst="rect">
            <a:avLst/>
          </a:prstGeom>
          <a:noFill/>
          <a:ln>
            <a:noFill/>
          </a:ln>
        </p:spPr>
        <p:txBody>
          <a:bodyPr anchorCtr="0" anchor="b" bIns="45700" lIns="91425" rIns="91425" wrap="square" tIns="45700">
            <a:noAutofit/>
          </a:bodyPr>
          <a:lstStyle/>
          <a:p>
            <a:pPr indent="-381000" lvl="0" marL="0" marR="0" rtl="0" algn="r">
              <a:spcBef>
                <a:spcPts val="0"/>
              </a:spcBef>
              <a:buClr>
                <a:schemeClr val="accent1"/>
              </a:buClr>
              <a:buSzPts val="6000"/>
              <a:buFont typeface="Trebuchet MS"/>
              <a:buNone/>
            </a:pPr>
            <a:r>
              <a:rPr b="0" i="0" lang="en-US" sz="6000" u="none" cap="none" strike="noStrike">
                <a:solidFill>
                  <a:schemeClr val="accent1"/>
                </a:solidFill>
                <a:latin typeface="Trebuchet MS"/>
                <a:ea typeface="Trebuchet MS"/>
                <a:cs typeface="Trebuchet MS"/>
                <a:sym typeface="Trebuchet MS"/>
              </a:rPr>
              <a:t>Hawaii</a:t>
            </a:r>
          </a:p>
        </p:txBody>
      </p:sp>
      <p:sp>
        <p:nvSpPr>
          <p:cNvPr id="144" name="Shape 144"/>
          <p:cNvSpPr txBox="1"/>
          <p:nvPr>
            <p:ph idx="1" type="subTitle"/>
          </p:nvPr>
        </p:nvSpPr>
        <p:spPr>
          <a:xfrm>
            <a:off x="1507067" y="4050833"/>
            <a:ext cx="7766936" cy="1096899"/>
          </a:xfrm>
          <a:prstGeom prst="rect">
            <a:avLst/>
          </a:prstGeom>
          <a:noFill/>
          <a:ln>
            <a:noFill/>
          </a:ln>
        </p:spPr>
        <p:txBody>
          <a:bodyPr anchorCtr="0" anchor="t" bIns="45700" lIns="91425" rIns="91425" wrap="square" tIns="45700">
            <a:noAutofit/>
          </a:bodyPr>
          <a:lstStyle/>
          <a:p>
            <a:pPr indent="-91440" lvl="0" marL="0" marR="0" rtl="0" algn="r">
              <a:spcBef>
                <a:spcPts val="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228600" lvl="0" marL="0" marR="0" rtl="0" algn="l">
              <a:spcBef>
                <a:spcPts val="0"/>
              </a:spcBef>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Hawaiian Cosmology</a:t>
            </a:r>
          </a:p>
        </p:txBody>
      </p:sp>
      <p:sp>
        <p:nvSpPr>
          <p:cNvPr id="196" name="Shape 196"/>
          <p:cNvSpPr txBox="1"/>
          <p:nvPr>
            <p:ph idx="1" type="body"/>
          </p:nvPr>
        </p:nvSpPr>
        <p:spPr>
          <a:xfrm>
            <a:off x="677334" y="2160589"/>
            <a:ext cx="8596668" cy="388077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Nature was </a:t>
            </a:r>
            <a:r>
              <a:rPr b="0" i="0" lang="en-US" sz="1800" u="sng" cap="none" strike="noStrike">
                <a:solidFill>
                  <a:srgbClr val="FEFEFE"/>
                </a:solidFill>
                <a:latin typeface="Trebuchet MS"/>
                <a:ea typeface="Trebuchet MS"/>
                <a:cs typeface="Trebuchet MS"/>
                <a:sym typeface="Trebuchet MS"/>
              </a:rPr>
              <a:t>not</a:t>
            </a:r>
            <a:r>
              <a:rPr b="0" i="0" lang="en-US" sz="1800" u="none" cap="none" strike="noStrike">
                <a:solidFill>
                  <a:srgbClr val="FEFEFE"/>
                </a:solidFill>
                <a:latin typeface="Trebuchet MS"/>
                <a:ea typeface="Trebuchet MS"/>
                <a:cs typeface="Trebuchet MS"/>
                <a:sym typeface="Trebuchet MS"/>
              </a:rPr>
              <a:t> objectified….it was </a:t>
            </a:r>
            <a:r>
              <a:rPr b="0" i="0" lang="en-US" sz="1800" u="none" cap="none" strike="noStrike">
                <a:solidFill>
                  <a:srgbClr val="FFFF00"/>
                </a:solidFill>
                <a:latin typeface="Trebuchet MS"/>
                <a:ea typeface="Trebuchet MS"/>
                <a:cs typeface="Trebuchet MS"/>
                <a:sym typeface="Trebuchet MS"/>
              </a:rPr>
              <a:t>personified</a:t>
            </a:r>
            <a:r>
              <a:rPr b="0" i="0" lang="en-US" sz="1800" u="none" cap="none" strike="noStrike">
                <a:solidFill>
                  <a:srgbClr val="FEFEFE"/>
                </a:solidFill>
                <a:latin typeface="Trebuchet MS"/>
                <a:ea typeface="Trebuchet MS"/>
                <a:cs typeface="Trebuchet MS"/>
                <a:sym typeface="Trebuchet MS"/>
              </a:rPr>
              <a:t> which resulted in an extraordinary amount of respect for the life of the sea, the heavens and the earth</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This is the world that </a:t>
            </a:r>
            <a:r>
              <a:rPr b="0" i="0" lang="en-US" sz="1800" u="none" cap="none" strike="noStrike">
                <a:solidFill>
                  <a:srgbClr val="FFFF00"/>
                </a:solidFill>
                <a:latin typeface="Trebuchet MS"/>
                <a:ea typeface="Trebuchet MS"/>
                <a:cs typeface="Trebuchet MS"/>
                <a:sym typeface="Trebuchet MS"/>
              </a:rPr>
              <a:t>Captain Cook </a:t>
            </a:r>
            <a:r>
              <a:rPr b="0" i="0" lang="en-US" sz="1800" u="none" cap="none" strike="noStrike">
                <a:solidFill>
                  <a:srgbClr val="FEFEFE"/>
                </a:solidFill>
                <a:latin typeface="Trebuchet MS"/>
                <a:ea typeface="Trebuchet MS"/>
                <a:cs typeface="Trebuchet MS"/>
                <a:sym typeface="Trebuchet MS"/>
              </a:rPr>
              <a:t>met in 1778</a:t>
            </a:r>
          </a:p>
        </p:txBody>
      </p:sp>
      <p:pic>
        <p:nvPicPr>
          <p:cNvPr descr="https://upload.wikimedia.org/wikipedia/commons/7/76/Captainjamescookportrait.jpg" id="197" name="Shape 197"/>
          <p:cNvPicPr preferRelativeResize="0"/>
          <p:nvPr/>
        </p:nvPicPr>
        <p:blipFill rotWithShape="1">
          <a:blip r:embed="rId3">
            <a:alphaModFix/>
          </a:blip>
          <a:srcRect b="0" l="0" r="0" t="0"/>
          <a:stretch/>
        </p:blipFill>
        <p:spPr>
          <a:xfrm>
            <a:off x="6164914" y="2857500"/>
            <a:ext cx="3215304" cy="39442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descr="http://chatt.hdsb.ca/%7E1raycraftmeg/S0F183AC8.2/cook_james_routes.jpg" id="202" name="Shape 202"/>
          <p:cNvPicPr preferRelativeResize="0"/>
          <p:nvPr/>
        </p:nvPicPr>
        <p:blipFill rotWithShape="1">
          <a:blip r:embed="rId3">
            <a:alphaModFix/>
          </a:blip>
          <a:srcRect b="0" l="0" r="0" t="0"/>
          <a:stretch/>
        </p:blipFill>
        <p:spPr>
          <a:xfrm>
            <a:off x="2235201" y="-44348"/>
            <a:ext cx="8007604" cy="67254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228600" lvl="0" marL="0" marR="0" rtl="0" algn="l">
              <a:spcBef>
                <a:spcPts val="0"/>
              </a:spcBef>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James Cook</a:t>
            </a:r>
          </a:p>
        </p:txBody>
      </p:sp>
      <p:sp>
        <p:nvSpPr>
          <p:cNvPr id="208" name="Shape 208"/>
          <p:cNvSpPr txBox="1"/>
          <p:nvPr>
            <p:ph idx="1" type="body"/>
          </p:nvPr>
        </p:nvSpPr>
        <p:spPr>
          <a:xfrm>
            <a:off x="677334" y="2160589"/>
            <a:ext cx="6968066" cy="388077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British Naval Captain</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He called the Hawaiian Islands </a:t>
            </a:r>
            <a:r>
              <a:rPr b="0" i="0" lang="en-US" sz="1800" u="none" cap="none" strike="noStrike">
                <a:solidFill>
                  <a:srgbClr val="FFFF00"/>
                </a:solidFill>
                <a:latin typeface="Trebuchet MS"/>
                <a:ea typeface="Trebuchet MS"/>
                <a:cs typeface="Trebuchet MS"/>
                <a:sym typeface="Trebuchet MS"/>
              </a:rPr>
              <a:t>“The Sandwich Islands” </a:t>
            </a:r>
            <a:r>
              <a:rPr b="0" i="0" lang="en-US" sz="1800" u="none" cap="none" strike="noStrike">
                <a:solidFill>
                  <a:srgbClr val="FEFEFE"/>
                </a:solidFill>
                <a:latin typeface="Trebuchet MS"/>
                <a:ea typeface="Trebuchet MS"/>
                <a:cs typeface="Trebuchet MS"/>
                <a:sym typeface="Trebuchet MS"/>
              </a:rPr>
              <a:t>1778</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John Montagu 4</a:t>
            </a:r>
            <a:r>
              <a:rPr b="0" baseline="30000" i="0" lang="en-US" sz="1800" u="none" cap="none" strike="noStrike">
                <a:solidFill>
                  <a:srgbClr val="FEFEFE"/>
                </a:solidFill>
                <a:latin typeface="Trebuchet MS"/>
                <a:ea typeface="Trebuchet MS"/>
                <a:cs typeface="Trebuchet MS"/>
                <a:sym typeface="Trebuchet MS"/>
              </a:rPr>
              <a:t>th</a:t>
            </a:r>
            <a:r>
              <a:rPr b="0" i="0" lang="en-US" sz="1800" u="none" cap="none" strike="noStrike">
                <a:solidFill>
                  <a:srgbClr val="FEFEFE"/>
                </a:solidFill>
                <a:latin typeface="Trebuchet MS"/>
                <a:ea typeface="Trebuchet MS"/>
                <a:cs typeface="Trebuchet MS"/>
                <a:sym typeface="Trebuchet MS"/>
              </a:rPr>
              <a:t> Earl</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He is the first European to reach the Hawaiian Islands</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He first landed at </a:t>
            </a:r>
            <a:r>
              <a:rPr b="0" i="0" lang="en-US" sz="1800" u="none" cap="none" strike="noStrike">
                <a:solidFill>
                  <a:srgbClr val="FFFF00"/>
                </a:solidFill>
                <a:latin typeface="Trebuchet MS"/>
                <a:ea typeface="Trebuchet MS"/>
                <a:cs typeface="Trebuchet MS"/>
                <a:sym typeface="Trebuchet MS"/>
              </a:rPr>
              <a:t>Waimea</a:t>
            </a:r>
            <a:r>
              <a:rPr b="0" i="0" lang="en-US" sz="1800" u="none" cap="none" strike="noStrike">
                <a:solidFill>
                  <a:srgbClr val="FEFEFE"/>
                </a:solidFill>
                <a:latin typeface="Trebuchet MS"/>
                <a:ea typeface="Trebuchet MS"/>
                <a:cs typeface="Trebuchet MS"/>
                <a:sym typeface="Trebuchet MS"/>
              </a:rPr>
              <a:t> on the island of </a:t>
            </a:r>
            <a:r>
              <a:rPr b="0" i="0" lang="en-US" sz="1800" u="none" cap="none" strike="noStrike">
                <a:solidFill>
                  <a:srgbClr val="FFFF00"/>
                </a:solidFill>
                <a:latin typeface="Trebuchet MS"/>
                <a:ea typeface="Trebuchet MS"/>
                <a:cs typeface="Trebuchet MS"/>
                <a:sym typeface="Trebuchet MS"/>
              </a:rPr>
              <a:t>Kauai</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pic>
        <p:nvPicPr>
          <p:cNvPr descr="https://sp.yimg.com/xj/th?id=OIP.M35c32dec3065068dd312b79e555f9e36o0&amp;pid=15.1&amp;P=0&amp;w=300&amp;h=300" id="209" name="Shape 209"/>
          <p:cNvPicPr preferRelativeResize="0"/>
          <p:nvPr/>
        </p:nvPicPr>
        <p:blipFill rotWithShape="1">
          <a:blip r:embed="rId3">
            <a:alphaModFix/>
          </a:blip>
          <a:srcRect b="0" l="0" r="0" t="0"/>
          <a:stretch/>
        </p:blipFill>
        <p:spPr>
          <a:xfrm>
            <a:off x="7378700" y="874055"/>
            <a:ext cx="3485006" cy="43329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descr="http://waikoloa-realty.com/wri-images/hawaii.gif" id="214" name="Shape 214"/>
          <p:cNvPicPr preferRelativeResize="0"/>
          <p:nvPr/>
        </p:nvPicPr>
        <p:blipFill rotWithShape="1">
          <a:blip r:embed="rId3">
            <a:alphaModFix/>
          </a:blip>
          <a:srcRect b="0" l="0" r="0" t="0"/>
          <a:stretch/>
        </p:blipFill>
        <p:spPr>
          <a:xfrm>
            <a:off x="131173" y="142376"/>
            <a:ext cx="10542697" cy="66964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228600" lvl="0" marL="0" marR="0" rtl="0" algn="l">
              <a:spcBef>
                <a:spcPts val="0"/>
              </a:spcBef>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James Cook</a:t>
            </a:r>
          </a:p>
        </p:txBody>
      </p:sp>
      <p:sp>
        <p:nvSpPr>
          <p:cNvPr id="220" name="Shape 220"/>
          <p:cNvSpPr txBox="1"/>
          <p:nvPr>
            <p:ph idx="1" type="body"/>
          </p:nvPr>
        </p:nvSpPr>
        <p:spPr>
          <a:xfrm>
            <a:off x="868729" y="4056845"/>
            <a:ext cx="8312976" cy="3931965"/>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He traveled to the Island of Hawaii on a return voyage</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Tries to recover a stolen boat</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Takes a high chief hostage</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Captain Cook is stabbed to death in 1779</a:t>
            </a:r>
          </a:p>
        </p:txBody>
      </p:sp>
      <p:pic>
        <p:nvPicPr>
          <p:cNvPr descr="https://upload.wikimedia.org/wikipedia/commons/e/ef/%27Death_of_Captain_James_Cook%27,_oil_on_canvas_by_George_Carter,_1783.jpg" id="221" name="Shape 221"/>
          <p:cNvPicPr preferRelativeResize="0"/>
          <p:nvPr/>
        </p:nvPicPr>
        <p:blipFill rotWithShape="1">
          <a:blip r:embed="rId3">
            <a:alphaModFix/>
          </a:blip>
          <a:srcRect b="0" l="0" r="0" t="0"/>
          <a:stretch/>
        </p:blipFill>
        <p:spPr>
          <a:xfrm>
            <a:off x="257577" y="-191648"/>
            <a:ext cx="4381157" cy="42098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228600" lvl="0" marL="0" marR="0" rtl="0" algn="l">
              <a:spcBef>
                <a:spcPts val="0"/>
              </a:spcBef>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Kamehameha I   ( The Great ) </a:t>
            </a:r>
          </a:p>
        </p:txBody>
      </p:sp>
      <p:sp>
        <p:nvSpPr>
          <p:cNvPr id="227" name="Shape 227"/>
          <p:cNvSpPr txBox="1"/>
          <p:nvPr>
            <p:ph idx="1" type="body"/>
          </p:nvPr>
        </p:nvSpPr>
        <p:spPr>
          <a:xfrm>
            <a:off x="677334" y="2160589"/>
            <a:ext cx="8596668" cy="388077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FFF00"/>
                </a:solidFill>
                <a:latin typeface="Trebuchet MS"/>
                <a:ea typeface="Trebuchet MS"/>
                <a:cs typeface="Trebuchet MS"/>
                <a:sym typeface="Trebuchet MS"/>
              </a:rPr>
              <a:t>Kamehameha I </a:t>
            </a:r>
            <a:r>
              <a:rPr b="0" i="0" lang="en-US" sz="2400" u="none" cap="none" strike="noStrike">
                <a:solidFill>
                  <a:srgbClr val="FEFEFE"/>
                </a:solidFill>
                <a:latin typeface="Trebuchet MS"/>
                <a:ea typeface="Trebuchet MS"/>
                <a:cs typeface="Trebuchet MS"/>
                <a:sym typeface="Trebuchet MS"/>
              </a:rPr>
              <a:t>conquers the Hawaiian islands</a:t>
            </a:r>
          </a:p>
          <a:p>
            <a:pPr indent="-121920" lvl="0" marL="0" marR="0" rtl="0" algn="l">
              <a:spcBef>
                <a:spcPts val="1000"/>
              </a:spcBef>
              <a:spcAft>
                <a:spcPts val="0"/>
              </a:spcAft>
              <a:buClr>
                <a:schemeClr val="accent1"/>
              </a:buClr>
              <a:buSzPts val="1920"/>
              <a:buFont typeface="Noto Sans Symbols"/>
              <a:buNone/>
            </a:pPr>
            <a:r>
              <a:t/>
            </a:r>
            <a:endParaRPr b="0" i="0" sz="24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Unites the islands</a:t>
            </a:r>
          </a:p>
          <a:p>
            <a:pPr indent="-121920" lvl="0" marL="0" marR="0" rtl="0" algn="l">
              <a:spcBef>
                <a:spcPts val="1000"/>
              </a:spcBef>
              <a:spcAft>
                <a:spcPts val="0"/>
              </a:spcAft>
              <a:buClr>
                <a:schemeClr val="accent1"/>
              </a:buClr>
              <a:buSzPts val="1920"/>
              <a:buFont typeface="Noto Sans Symbols"/>
              <a:buNone/>
            </a:pPr>
            <a:r>
              <a:t/>
            </a:r>
            <a:endParaRPr b="0" i="0" sz="24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Formally establishes the </a:t>
            </a:r>
            <a:r>
              <a:rPr b="0" i="0" lang="en-US" sz="2400" u="none" cap="none" strike="noStrike">
                <a:solidFill>
                  <a:srgbClr val="FFFF00"/>
                </a:solidFill>
                <a:latin typeface="Trebuchet MS"/>
                <a:ea typeface="Trebuchet MS"/>
                <a:cs typeface="Trebuchet MS"/>
                <a:sym typeface="Trebuchet MS"/>
              </a:rPr>
              <a:t>kingdom of Hawaii in 1810</a:t>
            </a:r>
          </a:p>
          <a:p>
            <a:pPr indent="-121920" lvl="0" marL="0" marR="0" rtl="0" algn="l">
              <a:spcBef>
                <a:spcPts val="1000"/>
              </a:spcBef>
              <a:spcAft>
                <a:spcPts val="0"/>
              </a:spcAft>
              <a:buClr>
                <a:schemeClr val="accent1"/>
              </a:buClr>
              <a:buSzPts val="1920"/>
              <a:buFont typeface="Noto Sans Symbols"/>
              <a:buNone/>
            </a:pPr>
            <a:r>
              <a:t/>
            </a:r>
            <a:endParaRPr b="0" i="0" sz="24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He ruled until 1819</a:t>
            </a:r>
          </a:p>
        </p:txBody>
      </p:sp>
      <p:pic>
        <p:nvPicPr>
          <p:cNvPr descr="http://www.sun-nation.org/Images/kingdom-hawaii-coat-arms.gif" id="228" name="Shape 228"/>
          <p:cNvPicPr preferRelativeResize="0"/>
          <p:nvPr/>
        </p:nvPicPr>
        <p:blipFill rotWithShape="1">
          <a:blip r:embed="rId3">
            <a:alphaModFix/>
          </a:blip>
          <a:srcRect b="0" l="0" r="0" t="0"/>
          <a:stretch/>
        </p:blipFill>
        <p:spPr>
          <a:xfrm>
            <a:off x="8142515" y="769257"/>
            <a:ext cx="4278110" cy="54817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descr="http://www.aloha-hawaii.com/wp-content/uploads/2009/11/war.jpg" id="233" name="Shape 233"/>
          <p:cNvPicPr preferRelativeResize="0"/>
          <p:nvPr/>
        </p:nvPicPr>
        <p:blipFill rotWithShape="1">
          <a:blip r:embed="rId3">
            <a:alphaModFix/>
          </a:blip>
          <a:srcRect b="0" l="0" r="0" t="0"/>
          <a:stretch/>
        </p:blipFill>
        <p:spPr>
          <a:xfrm>
            <a:off x="812800" y="145142"/>
            <a:ext cx="10634718" cy="64705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descr="http://ciaobambino.com/wp-content/uploads/2013/11/King-Kamehameha-the-Great.jpg" id="238" name="Shape 238"/>
          <p:cNvPicPr preferRelativeResize="0"/>
          <p:nvPr/>
        </p:nvPicPr>
        <p:blipFill rotWithShape="1">
          <a:blip r:embed="rId3">
            <a:alphaModFix/>
          </a:blip>
          <a:srcRect b="0" l="0" r="0" t="0"/>
          <a:stretch/>
        </p:blipFill>
        <p:spPr>
          <a:xfrm>
            <a:off x="155575" y="1931831"/>
            <a:ext cx="5153172" cy="3551013"/>
          </a:xfrm>
          <a:prstGeom prst="rect">
            <a:avLst/>
          </a:prstGeom>
          <a:noFill/>
          <a:ln>
            <a:noFill/>
          </a:ln>
        </p:spPr>
      </p:pic>
      <p:pic>
        <p:nvPicPr>
          <p:cNvPr descr="http://scienceviews.com/photo/browse/SIA2087.jpg" id="239" name="Shape 239"/>
          <p:cNvPicPr preferRelativeResize="0"/>
          <p:nvPr/>
        </p:nvPicPr>
        <p:blipFill rotWithShape="1">
          <a:blip r:embed="rId4">
            <a:alphaModFix/>
          </a:blip>
          <a:srcRect b="0" l="0" r="0" t="0"/>
          <a:stretch/>
        </p:blipFill>
        <p:spPr>
          <a:xfrm>
            <a:off x="5676041" y="1931832"/>
            <a:ext cx="3133108" cy="35566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677334" y="44433"/>
            <a:ext cx="8596668" cy="4571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245" name="Shape 245"/>
          <p:cNvSpPr txBox="1"/>
          <p:nvPr>
            <p:ph idx="1" type="body"/>
          </p:nvPr>
        </p:nvSpPr>
        <p:spPr>
          <a:xfrm>
            <a:off x="677334" y="618186"/>
            <a:ext cx="8596668" cy="623981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Kamehameha II ruled 1819-1824</a:t>
            </a:r>
          </a:p>
          <a:p>
            <a:pPr indent="-142240" lvl="0" marL="0" marR="0" rtl="0" algn="l">
              <a:spcBef>
                <a:spcPts val="1000"/>
              </a:spcBef>
              <a:spcAft>
                <a:spcPts val="0"/>
              </a:spcAft>
              <a:buClr>
                <a:schemeClr val="accent1"/>
              </a:buClr>
              <a:buSzPts val="2240"/>
              <a:buFont typeface="Noto Sans Symbols"/>
              <a:buNone/>
            </a:pPr>
            <a:r>
              <a:t/>
            </a:r>
            <a:endParaRPr b="0" i="0" sz="2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Kamehameha III ruled 1825-1854</a:t>
            </a:r>
          </a:p>
          <a:p>
            <a:pPr indent="-142240" lvl="0" marL="0" marR="0" rtl="0" algn="l">
              <a:spcBef>
                <a:spcPts val="1000"/>
              </a:spcBef>
              <a:spcAft>
                <a:spcPts val="0"/>
              </a:spcAft>
              <a:buClr>
                <a:schemeClr val="accent1"/>
              </a:buClr>
              <a:buSzPts val="2240"/>
              <a:buFont typeface="Noto Sans Symbols"/>
              <a:buNone/>
            </a:pPr>
            <a:r>
              <a:t/>
            </a:r>
            <a:endParaRPr b="0" i="0" sz="2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Kamehameha IV ruled 1855-1863</a:t>
            </a:r>
          </a:p>
          <a:p>
            <a:pPr indent="-142240" lvl="0" marL="0" marR="0" rtl="0" algn="l">
              <a:spcBef>
                <a:spcPts val="1000"/>
              </a:spcBef>
              <a:spcAft>
                <a:spcPts val="0"/>
              </a:spcAft>
              <a:buClr>
                <a:schemeClr val="accent1"/>
              </a:buClr>
              <a:buSzPts val="2240"/>
              <a:buFont typeface="Noto Sans Symbols"/>
              <a:buNone/>
            </a:pPr>
            <a:r>
              <a:t/>
            </a:r>
            <a:endParaRPr b="0" i="0" sz="2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Kamehameha V ruled 1863-1872</a:t>
            </a:r>
          </a:p>
          <a:p>
            <a:pPr indent="-142240" lvl="0" marL="0" marR="0" rtl="0" algn="l">
              <a:spcBef>
                <a:spcPts val="1000"/>
              </a:spcBef>
              <a:spcAft>
                <a:spcPts val="0"/>
              </a:spcAft>
              <a:buClr>
                <a:schemeClr val="accent1"/>
              </a:buClr>
              <a:buSzPts val="2240"/>
              <a:buFont typeface="Noto Sans Symbols"/>
              <a:buNone/>
            </a:pPr>
            <a:r>
              <a:t/>
            </a:r>
            <a:endParaRPr b="0" i="0" sz="2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Lunahilo ruled 1873-1874</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Kalakaua ruled 1874-1891</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Liliuokalani ruled 1891-1893</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228600" lvl="0" marL="0" marR="0" rtl="0" algn="l">
              <a:spcBef>
                <a:spcPts val="0"/>
              </a:spcBef>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Polynesian Triangle</a:t>
            </a:r>
          </a:p>
        </p:txBody>
      </p:sp>
      <p:sp>
        <p:nvSpPr>
          <p:cNvPr id="251" name="Shape 251"/>
          <p:cNvSpPr txBox="1"/>
          <p:nvPr>
            <p:ph idx="1" type="body"/>
          </p:nvPr>
        </p:nvSpPr>
        <p:spPr>
          <a:xfrm>
            <a:off x="677334" y="2160589"/>
            <a:ext cx="8596668" cy="388077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Stretch of ocean between New Zealand, Easter Island and Hawaii</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Each of the groups residing in these areas had related cultures, customs and dialects</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Haole- first used to describe non native plants, animals and people</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Now used as a description of non native peoples</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228600" lvl="0" marL="0" marR="0" rtl="0" algn="l">
              <a:spcBef>
                <a:spcPts val="0"/>
              </a:spcBef>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Pre-contact Hawaii</a:t>
            </a:r>
          </a:p>
        </p:txBody>
      </p:sp>
      <p:sp>
        <p:nvSpPr>
          <p:cNvPr id="150" name="Shape 150"/>
          <p:cNvSpPr txBox="1"/>
          <p:nvPr>
            <p:ph idx="1" type="body"/>
          </p:nvPr>
        </p:nvSpPr>
        <p:spPr>
          <a:xfrm>
            <a:off x="677334" y="2160589"/>
            <a:ext cx="8596668" cy="3880773"/>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Each of the 8 inhabited islands were divided into separate districts known as </a:t>
            </a:r>
            <a:r>
              <a:rPr b="1" i="1" lang="en-US" sz="2400" u="sng" cap="none" strike="noStrike">
                <a:solidFill>
                  <a:schemeClr val="accent3"/>
                </a:solidFill>
                <a:latin typeface="Trebuchet MS"/>
                <a:ea typeface="Trebuchet MS"/>
                <a:cs typeface="Trebuchet MS"/>
                <a:sym typeface="Trebuchet MS"/>
              </a:rPr>
              <a:t>Okana</a:t>
            </a:r>
          </a:p>
          <a:p>
            <a:pPr indent="-342900" lvl="0" marL="342900" marR="0" rtl="0" algn="l">
              <a:lnSpc>
                <a:spcPct val="90000"/>
              </a:lnSpc>
              <a:spcBef>
                <a:spcPts val="1000"/>
              </a:spcBef>
              <a:spcAft>
                <a:spcPts val="0"/>
              </a:spcAft>
              <a:buClr>
                <a:schemeClr val="accent1"/>
              </a:buClr>
              <a:buSzPts val="1920"/>
              <a:buFont typeface="Noto Sans Symbols"/>
              <a:buNone/>
            </a:pPr>
            <a:r>
              <a:t/>
            </a:r>
            <a:endParaRPr b="1" i="1" sz="2400" u="sng" cap="none" strike="noStrike">
              <a:solidFill>
                <a:srgbClr val="FEFEFE"/>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Okana ran from the mountains to the sea </a:t>
            </a:r>
          </a:p>
          <a:p>
            <a:pPr indent="-342900" lvl="0" marL="342900" marR="0" rtl="0" algn="l">
              <a:lnSpc>
                <a:spcPct val="90000"/>
              </a:lnSpc>
              <a:spcBef>
                <a:spcPts val="1000"/>
              </a:spcBef>
              <a:spcAft>
                <a:spcPts val="0"/>
              </a:spcAft>
              <a:buClr>
                <a:schemeClr val="accent1"/>
              </a:buClr>
              <a:buSzPts val="1920"/>
              <a:buFont typeface="Noto Sans Symbols"/>
              <a:buNone/>
            </a:pPr>
            <a:r>
              <a:t/>
            </a:r>
            <a:endParaRPr b="1" i="0" sz="2400" u="none" cap="none" strike="noStrike">
              <a:solidFill>
                <a:srgbClr val="FEFEFE"/>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Each Okana was then sub divided into </a:t>
            </a:r>
            <a:r>
              <a:rPr b="1" i="1" lang="en-US" sz="2400" u="sng" cap="none" strike="noStrike">
                <a:solidFill>
                  <a:srgbClr val="FFFF00"/>
                </a:solidFill>
                <a:latin typeface="Trebuchet MS"/>
                <a:ea typeface="Trebuchet MS"/>
                <a:cs typeface="Trebuchet MS"/>
                <a:sym typeface="Trebuchet MS"/>
              </a:rPr>
              <a:t>Ahupua’a</a:t>
            </a:r>
          </a:p>
          <a:p>
            <a:pPr indent="-342900" lvl="0" marL="342900" marR="0" rtl="0" algn="l">
              <a:lnSpc>
                <a:spcPct val="90000"/>
              </a:lnSpc>
              <a:spcBef>
                <a:spcPts val="1000"/>
              </a:spcBef>
              <a:spcAft>
                <a:spcPts val="0"/>
              </a:spcAft>
              <a:buClr>
                <a:schemeClr val="accent1"/>
              </a:buClr>
              <a:buSzPts val="1920"/>
              <a:buFont typeface="Noto Sans Symbols"/>
              <a:buNone/>
            </a:pPr>
            <a:r>
              <a:t/>
            </a:r>
            <a:endParaRPr b="1" i="0" sz="2400" u="none" cap="none" strike="noStrike">
              <a:solidFill>
                <a:srgbClr val="FEFEFE"/>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Ahupua’a also ran in wedge shaped pieces from the mountains to the sea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677334" y="-45719"/>
            <a:ext cx="8596668" cy="4571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257" name="Shape 257"/>
          <p:cNvSpPr txBox="1"/>
          <p:nvPr>
            <p:ph idx="1" type="body"/>
          </p:nvPr>
        </p:nvSpPr>
        <p:spPr>
          <a:xfrm>
            <a:off x="145144" y="695459"/>
            <a:ext cx="7547427" cy="534590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US" sz="2800" u="none" cap="none" strike="noStrike">
                <a:solidFill>
                  <a:srgbClr val="FFFF00"/>
                </a:solidFill>
                <a:latin typeface="Trebuchet MS"/>
                <a:ea typeface="Trebuchet MS"/>
                <a:cs typeface="Trebuchet MS"/>
                <a:sym typeface="Trebuchet MS"/>
              </a:rPr>
              <a:t>Taro</a:t>
            </a:r>
            <a:r>
              <a:rPr b="0" i="0" lang="en-US" sz="2800" u="none" cap="none" strike="noStrike">
                <a:solidFill>
                  <a:srgbClr val="FEFEFE"/>
                </a:solidFill>
                <a:latin typeface="Trebuchet MS"/>
                <a:ea typeface="Trebuchet MS"/>
                <a:cs typeface="Trebuchet MS"/>
                <a:sym typeface="Trebuchet MS"/>
              </a:rPr>
              <a:t>- a root vegetable</a:t>
            </a:r>
          </a:p>
          <a:p>
            <a:pPr indent="-142240" lvl="0" marL="0" marR="0" rtl="0" algn="l">
              <a:spcBef>
                <a:spcPts val="1000"/>
              </a:spcBef>
              <a:spcAft>
                <a:spcPts val="0"/>
              </a:spcAft>
              <a:buClr>
                <a:schemeClr val="accent1"/>
              </a:buClr>
              <a:buSzPts val="2240"/>
              <a:buFont typeface="Noto Sans Symbols"/>
              <a:buNone/>
            </a:pPr>
            <a:r>
              <a:t/>
            </a:r>
            <a:endParaRPr b="0" i="0" sz="2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But to ancient Hawaiians it was much more than just a plant…</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…it was a brother</a:t>
            </a:r>
          </a:p>
          <a:p>
            <a:pPr indent="-142240" lvl="0" marL="0" marR="0" rtl="0" algn="l">
              <a:spcBef>
                <a:spcPts val="1000"/>
              </a:spcBef>
              <a:spcAft>
                <a:spcPts val="0"/>
              </a:spcAft>
              <a:buClr>
                <a:schemeClr val="accent1"/>
              </a:buClr>
              <a:buSzPts val="2240"/>
              <a:buFont typeface="Noto Sans Symbols"/>
              <a:buNone/>
            </a:pPr>
            <a:r>
              <a:t/>
            </a:r>
            <a:endParaRPr b="0" i="0" sz="28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Earth mother mated with the Sky father</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They had a daughter</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Then the sky father mates with the daughter</a:t>
            </a:r>
          </a:p>
        </p:txBody>
      </p:sp>
      <p:pic>
        <p:nvPicPr>
          <p:cNvPr descr="http://media-cache-ak0.pinimg.com/736x/af/ac/0f/afac0fa294a824332d0163c89db2bc0b.jpg" id="258" name="Shape 258"/>
          <p:cNvPicPr preferRelativeResize="0"/>
          <p:nvPr/>
        </p:nvPicPr>
        <p:blipFill rotWithShape="1">
          <a:blip r:embed="rId3">
            <a:alphaModFix/>
          </a:blip>
          <a:srcRect b="0" l="0" r="0" t="0"/>
          <a:stretch/>
        </p:blipFill>
        <p:spPr>
          <a:xfrm>
            <a:off x="7053627" y="2888343"/>
            <a:ext cx="5124672" cy="39692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flipH="1" rot="10800000">
            <a:off x="677334" y="206062"/>
            <a:ext cx="8596668" cy="403538"/>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264" name="Shape 264"/>
          <p:cNvSpPr txBox="1"/>
          <p:nvPr>
            <p:ph idx="1" type="body"/>
          </p:nvPr>
        </p:nvSpPr>
        <p:spPr>
          <a:xfrm>
            <a:off x="677334" y="824249"/>
            <a:ext cx="8596668" cy="5217114"/>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2560"/>
              <a:buFont typeface="Noto Sans Symbols"/>
              <a:buChar char="▶"/>
            </a:pPr>
            <a:r>
              <a:rPr b="0" i="0" lang="en-US" sz="3200" u="none" cap="none" strike="noStrike">
                <a:solidFill>
                  <a:srgbClr val="FEFEFE"/>
                </a:solidFill>
                <a:latin typeface="Trebuchet MS"/>
                <a:ea typeface="Trebuchet MS"/>
                <a:cs typeface="Trebuchet MS"/>
                <a:sym typeface="Trebuchet MS"/>
              </a:rPr>
              <a:t>The result is as still born baby</a:t>
            </a:r>
          </a:p>
          <a:p>
            <a:pPr indent="-342900" lvl="0" marL="342900" marR="0" rtl="0" algn="l">
              <a:spcBef>
                <a:spcPts val="1000"/>
              </a:spcBef>
              <a:spcAft>
                <a:spcPts val="0"/>
              </a:spcAft>
              <a:buClr>
                <a:schemeClr val="accent1"/>
              </a:buClr>
              <a:buSzPts val="2560"/>
              <a:buFont typeface="Noto Sans Symbols"/>
              <a:buChar char="▶"/>
            </a:pPr>
            <a:r>
              <a:rPr b="0" i="0" lang="en-US" sz="3200" u="none" cap="none" strike="noStrike">
                <a:solidFill>
                  <a:srgbClr val="FEFEFE"/>
                </a:solidFill>
                <a:latin typeface="Trebuchet MS"/>
                <a:ea typeface="Trebuchet MS"/>
                <a:cs typeface="Trebuchet MS"/>
                <a:sym typeface="Trebuchet MS"/>
              </a:rPr>
              <a:t>It is buried and the first Taro plant grows in this spot</a:t>
            </a:r>
          </a:p>
          <a:p>
            <a:pPr indent="-342900" lvl="0" marL="342900" marR="0" rtl="0" algn="l">
              <a:spcBef>
                <a:spcPts val="1000"/>
              </a:spcBef>
              <a:spcAft>
                <a:spcPts val="0"/>
              </a:spcAft>
              <a:buClr>
                <a:schemeClr val="accent1"/>
              </a:buClr>
              <a:buSzPts val="2560"/>
              <a:buFont typeface="Noto Sans Symbols"/>
              <a:buChar char="▶"/>
            </a:pPr>
            <a:r>
              <a:rPr b="0" i="0" lang="en-US" sz="3200" u="none" cap="none" strike="noStrike">
                <a:solidFill>
                  <a:srgbClr val="FEFEFE"/>
                </a:solidFill>
                <a:latin typeface="Trebuchet MS"/>
                <a:ea typeface="Trebuchet MS"/>
                <a:cs typeface="Trebuchet MS"/>
                <a:sym typeface="Trebuchet MS"/>
              </a:rPr>
              <a:t>It is called </a:t>
            </a:r>
            <a:r>
              <a:rPr b="0" i="0" lang="en-US" sz="3200" u="none" cap="none" strike="noStrike">
                <a:solidFill>
                  <a:srgbClr val="FFFF00"/>
                </a:solidFill>
                <a:latin typeface="Trebuchet MS"/>
                <a:ea typeface="Trebuchet MS"/>
                <a:cs typeface="Trebuchet MS"/>
                <a:sym typeface="Trebuchet MS"/>
              </a:rPr>
              <a:t>Kanaka</a:t>
            </a:r>
            <a:r>
              <a:rPr b="0" i="0" lang="en-US" sz="3200" u="none" cap="none" strike="noStrike">
                <a:solidFill>
                  <a:srgbClr val="FEFEFE"/>
                </a:solidFill>
                <a:latin typeface="Trebuchet MS"/>
                <a:ea typeface="Trebuchet MS"/>
                <a:cs typeface="Trebuchet MS"/>
                <a:sym typeface="Trebuchet MS"/>
              </a:rPr>
              <a:t> (Human being) </a:t>
            </a:r>
          </a:p>
          <a:p>
            <a:pPr indent="-342900" lvl="0" marL="342900" marR="0" rtl="0" algn="l">
              <a:spcBef>
                <a:spcPts val="1000"/>
              </a:spcBef>
              <a:spcAft>
                <a:spcPts val="0"/>
              </a:spcAft>
              <a:buClr>
                <a:schemeClr val="accent1"/>
              </a:buClr>
              <a:buSzPts val="2560"/>
              <a:buFont typeface="Noto Sans Symbols"/>
              <a:buChar char="▶"/>
            </a:pPr>
            <a:r>
              <a:rPr b="0" i="0" lang="en-US" sz="3200" u="none" cap="none" strike="noStrike">
                <a:solidFill>
                  <a:srgbClr val="FEFEFE"/>
                </a:solidFill>
                <a:latin typeface="Trebuchet MS"/>
                <a:ea typeface="Trebuchet MS"/>
                <a:cs typeface="Trebuchet MS"/>
                <a:sym typeface="Trebuchet MS"/>
              </a:rPr>
              <a:t>The Taro plant then takes care of all Hawaiian people by providing sustenance for the Hawaiian people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flipH="1" rot="10800000">
            <a:off x="677334" y="193183"/>
            <a:ext cx="8596668" cy="416417"/>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270" name="Shape 270"/>
          <p:cNvSpPr txBox="1"/>
          <p:nvPr>
            <p:ph idx="1" type="body"/>
          </p:nvPr>
        </p:nvSpPr>
        <p:spPr>
          <a:xfrm>
            <a:off x="677334" y="785611"/>
            <a:ext cx="8596668" cy="525575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Just prior to the first American missionaries showing up in Hawaii Kamehameha the Great dies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His son </a:t>
            </a:r>
            <a:r>
              <a:rPr b="0" i="0" lang="en-US" sz="2400" u="sng" cap="none" strike="noStrike">
                <a:solidFill>
                  <a:srgbClr val="FEFEFE"/>
                </a:solidFill>
                <a:latin typeface="Trebuchet MS"/>
                <a:ea typeface="Trebuchet MS"/>
                <a:cs typeface="Trebuchet MS"/>
                <a:sym typeface="Trebuchet MS"/>
              </a:rPr>
              <a:t>Liholiho</a:t>
            </a:r>
            <a:r>
              <a:rPr b="0" i="0" lang="en-US" sz="2400" u="none" cap="none" strike="noStrike">
                <a:solidFill>
                  <a:srgbClr val="FEFEFE"/>
                </a:solidFill>
                <a:latin typeface="Trebuchet MS"/>
                <a:ea typeface="Trebuchet MS"/>
                <a:cs typeface="Trebuchet MS"/>
                <a:sym typeface="Trebuchet MS"/>
              </a:rPr>
              <a:t> becomes </a:t>
            </a:r>
            <a:r>
              <a:rPr b="0" i="0" lang="en-US" sz="2400" u="none" cap="none" strike="noStrike">
                <a:solidFill>
                  <a:srgbClr val="FFFF00"/>
                </a:solidFill>
                <a:latin typeface="Trebuchet MS"/>
                <a:ea typeface="Trebuchet MS"/>
                <a:cs typeface="Trebuchet MS"/>
                <a:sym typeface="Trebuchet MS"/>
              </a:rPr>
              <a:t>Kamehameha II </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Queen mother is Keopuolani (highest ranking noble in Hawaii)</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Her parents were siblings </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Brother and sister marriages were prized for concentrating a clans spiritual power or MANA</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Therefore a suitable partner for a Hawaiian Chief was his sister</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This paring is called a </a:t>
            </a:r>
            <a:r>
              <a:rPr b="0" i="0" lang="en-US" sz="2400" u="none" cap="none" strike="noStrike">
                <a:solidFill>
                  <a:srgbClr val="FFFF00"/>
                </a:solidFill>
                <a:latin typeface="Trebuchet MS"/>
                <a:ea typeface="Trebuchet MS"/>
                <a:cs typeface="Trebuchet MS"/>
                <a:sym typeface="Trebuchet MS"/>
              </a:rPr>
              <a:t>PIO</a:t>
            </a:r>
            <a:r>
              <a:rPr b="0" i="0" lang="en-US" sz="2400" u="none" cap="none" strike="noStrike">
                <a:solidFill>
                  <a:srgbClr val="FEFEFE"/>
                </a:solidFill>
                <a:latin typeface="Trebuchet MS"/>
                <a:ea typeface="Trebuchet MS"/>
                <a:cs typeface="Trebuchet MS"/>
                <a:sym typeface="Trebuchet MS"/>
              </a:rPr>
              <a:t> (meaning a bow, a loop or something bent in on itself)</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flipH="1" rot="10800000">
            <a:off x="677334" y="502276"/>
            <a:ext cx="8596668" cy="107324"/>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276" name="Shape 276"/>
          <p:cNvSpPr txBox="1"/>
          <p:nvPr>
            <p:ph idx="1" type="body"/>
          </p:nvPr>
        </p:nvSpPr>
        <p:spPr>
          <a:xfrm>
            <a:off x="677334" y="837127"/>
            <a:ext cx="8596668" cy="5204235"/>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offspring of this type of union would be a chief of the highest rank</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people of this type of union were called </a:t>
            </a:r>
            <a:r>
              <a:rPr b="0" i="0" lang="en-US" sz="2400" u="none" cap="none" strike="noStrike">
                <a:solidFill>
                  <a:srgbClr val="FFFF00"/>
                </a:solidFill>
                <a:latin typeface="Trebuchet MS"/>
                <a:ea typeface="Trebuchet MS"/>
                <a:cs typeface="Trebuchet MS"/>
                <a:sym typeface="Trebuchet MS"/>
              </a:rPr>
              <a:t>AKUA</a:t>
            </a:r>
          </a:p>
          <a:p>
            <a:pPr indent="-342900" lvl="0" marL="342900" marR="0" rtl="0" algn="l">
              <a:spcBef>
                <a:spcPts val="1000"/>
              </a:spcBef>
              <a:spcAft>
                <a:spcPts val="0"/>
              </a:spcAft>
              <a:buClr>
                <a:schemeClr val="accent1"/>
              </a:buClr>
              <a:buSzPts val="1920"/>
              <a:buFont typeface="Noto Sans Symbols"/>
              <a:buNone/>
            </a:pPr>
            <a:r>
              <a:t/>
            </a:r>
            <a:endParaRPr b="0" i="0" sz="24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Following Captain Cook  increased numbers of westerners arrived in the islands and with them they brought</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Capitalism</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Western political ideas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Christianity </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disease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flipH="1" rot="10800000">
            <a:off x="677334" y="489397"/>
            <a:ext cx="8596668" cy="120203"/>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282" name="Shape 282"/>
          <p:cNvSpPr txBox="1"/>
          <p:nvPr>
            <p:ph idx="1" type="body"/>
          </p:nvPr>
        </p:nvSpPr>
        <p:spPr>
          <a:xfrm>
            <a:off x="677334" y="759855"/>
            <a:ext cx="8596668" cy="5281508"/>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In just over a hundred years after Cook’s arrival the Hawaiian society changed dramatically</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Traditional Hawaiian religion gave way to Christianity</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The Hawaiian moral order KAPU changed</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The Chiefly form of government was lost</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Ultimately Hawaiian Kingdom and sovereignty was lost</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Hawaiian culture was significantly changed and at times suppressed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677334" y="103031"/>
            <a:ext cx="8596668" cy="167425"/>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288" name="Shape 288"/>
          <p:cNvSpPr txBox="1"/>
          <p:nvPr>
            <p:ph idx="1" type="body"/>
          </p:nvPr>
        </p:nvSpPr>
        <p:spPr>
          <a:xfrm>
            <a:off x="677333" y="708339"/>
            <a:ext cx="9047237" cy="627303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2880"/>
              <a:buFont typeface="Noto Sans Symbols"/>
              <a:buChar char="▶"/>
            </a:pPr>
            <a:r>
              <a:rPr b="0" i="0" lang="en-US" sz="3600" u="none" cap="none" strike="noStrike">
                <a:solidFill>
                  <a:srgbClr val="FEFEFE"/>
                </a:solidFill>
                <a:latin typeface="Trebuchet MS"/>
                <a:ea typeface="Trebuchet MS"/>
                <a:cs typeface="Trebuchet MS"/>
                <a:sym typeface="Trebuchet MS"/>
              </a:rPr>
              <a:t>It is estimated that anywhere between </a:t>
            </a:r>
            <a:r>
              <a:rPr b="0" i="0" lang="en-US" sz="3600" u="sng" cap="none" strike="noStrike">
                <a:solidFill>
                  <a:srgbClr val="FFFF00"/>
                </a:solidFill>
                <a:latin typeface="Trebuchet MS"/>
                <a:ea typeface="Trebuchet MS"/>
                <a:cs typeface="Trebuchet MS"/>
                <a:sym typeface="Trebuchet MS"/>
              </a:rPr>
              <a:t>300,000 to 1 million </a:t>
            </a:r>
            <a:r>
              <a:rPr b="0" i="0" lang="en-US" sz="3600" u="none" cap="none" strike="noStrike">
                <a:solidFill>
                  <a:srgbClr val="FEFEFE"/>
                </a:solidFill>
                <a:latin typeface="Trebuchet MS"/>
                <a:ea typeface="Trebuchet MS"/>
                <a:cs typeface="Trebuchet MS"/>
                <a:sym typeface="Trebuchet MS"/>
              </a:rPr>
              <a:t>Hawaiians inhabited the islands </a:t>
            </a:r>
            <a:r>
              <a:rPr b="0" i="0" lang="en-US" sz="3600" u="sng" cap="none" strike="noStrike">
                <a:solidFill>
                  <a:srgbClr val="FEFEFE"/>
                </a:solidFill>
                <a:latin typeface="Trebuchet MS"/>
                <a:ea typeface="Trebuchet MS"/>
                <a:cs typeface="Trebuchet MS"/>
                <a:sym typeface="Trebuchet MS"/>
              </a:rPr>
              <a:t>pre 1778</a:t>
            </a:r>
          </a:p>
          <a:p>
            <a:pPr indent="-342900" lvl="0" marL="342900" marR="0" rtl="0" algn="l">
              <a:spcBef>
                <a:spcPts val="1000"/>
              </a:spcBef>
              <a:spcAft>
                <a:spcPts val="0"/>
              </a:spcAft>
              <a:buClr>
                <a:schemeClr val="accent1"/>
              </a:buClr>
              <a:buSzPts val="2880"/>
              <a:buFont typeface="Noto Sans Symbols"/>
              <a:buNone/>
            </a:pPr>
            <a:r>
              <a:t/>
            </a:r>
            <a:endParaRPr b="0" i="0" sz="3600" u="sng"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2880"/>
              <a:buFont typeface="Noto Sans Symbols"/>
              <a:buChar char="▶"/>
            </a:pPr>
            <a:r>
              <a:rPr b="0" i="0" lang="en-US" sz="3600" u="none" cap="none" strike="noStrike">
                <a:solidFill>
                  <a:srgbClr val="FEFEFE"/>
                </a:solidFill>
                <a:latin typeface="Trebuchet MS"/>
                <a:ea typeface="Trebuchet MS"/>
                <a:cs typeface="Trebuchet MS"/>
                <a:sym typeface="Trebuchet MS"/>
              </a:rPr>
              <a:t>By 1840 diseases had taken such a toll that the population was reduced to </a:t>
            </a:r>
            <a:r>
              <a:rPr b="0" i="0" lang="en-US" sz="3600" u="none" cap="none" strike="noStrike">
                <a:solidFill>
                  <a:srgbClr val="FFFF00"/>
                </a:solidFill>
                <a:latin typeface="Trebuchet MS"/>
                <a:ea typeface="Trebuchet MS"/>
                <a:cs typeface="Trebuchet MS"/>
                <a:sym typeface="Trebuchet MS"/>
              </a:rPr>
              <a:t>less than 100,000</a:t>
            </a:r>
          </a:p>
          <a:p>
            <a:pPr indent="-182880" lvl="0" marL="0" marR="0" rtl="0" algn="l">
              <a:spcBef>
                <a:spcPts val="1000"/>
              </a:spcBef>
              <a:spcAft>
                <a:spcPts val="0"/>
              </a:spcAft>
              <a:buClr>
                <a:schemeClr val="accent1"/>
              </a:buClr>
              <a:buSzPts val="2880"/>
              <a:buFont typeface="Noto Sans Symbols"/>
              <a:buNone/>
            </a:pPr>
            <a:r>
              <a:t/>
            </a:r>
            <a:endParaRPr b="0" i="0" sz="3600" u="none" cap="none" strike="noStrike">
              <a:solidFill>
                <a:srgbClr val="FFFF00"/>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2880"/>
              <a:buFont typeface="Noto Sans Symbols"/>
              <a:buChar char="▶"/>
            </a:pPr>
            <a:r>
              <a:rPr b="0" i="0" lang="en-US" sz="3600" u="none" cap="none" strike="noStrike">
                <a:solidFill>
                  <a:srgbClr val="FEFEFE"/>
                </a:solidFill>
                <a:latin typeface="Trebuchet MS"/>
                <a:ea typeface="Trebuchet MS"/>
                <a:cs typeface="Trebuchet MS"/>
                <a:sym typeface="Trebuchet MS"/>
              </a:rPr>
              <a:t>By </a:t>
            </a:r>
            <a:r>
              <a:rPr b="0" i="0" lang="en-US" sz="3600" u="sng" cap="none" strike="noStrike">
                <a:solidFill>
                  <a:srgbClr val="FEFEFE"/>
                </a:solidFill>
                <a:latin typeface="Trebuchet MS"/>
                <a:ea typeface="Trebuchet MS"/>
                <a:cs typeface="Trebuchet MS"/>
                <a:sym typeface="Trebuchet MS"/>
              </a:rPr>
              <a:t>1890 there were less than 40,000</a:t>
            </a:r>
            <a:r>
              <a:rPr b="0" i="0" lang="en-US" sz="3600" u="none" cap="none" strike="noStrike">
                <a:solidFill>
                  <a:srgbClr val="FEFEFE"/>
                </a:solidFill>
                <a:latin typeface="Trebuchet MS"/>
                <a:ea typeface="Trebuchet MS"/>
                <a:cs typeface="Trebuchet MS"/>
                <a:sym typeface="Trebuchet MS"/>
              </a:rPr>
              <a:t> native Hawaiians </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677334" y="206061"/>
            <a:ext cx="8596668" cy="12878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294" name="Shape 294"/>
          <p:cNvSpPr txBox="1"/>
          <p:nvPr>
            <p:ph idx="1" type="body"/>
          </p:nvPr>
        </p:nvSpPr>
        <p:spPr>
          <a:xfrm>
            <a:off x="677334" y="656823"/>
            <a:ext cx="8596668" cy="5384539"/>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Western missionaries arrive in the 1820s</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Traders and merchants interested in Sandalwood</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Whalers</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In </a:t>
            </a:r>
            <a:r>
              <a:rPr b="0" i="0" lang="en-US" sz="2800" u="sng" cap="none" strike="noStrike">
                <a:solidFill>
                  <a:srgbClr val="FFFF00"/>
                </a:solidFill>
                <a:latin typeface="Trebuchet MS"/>
                <a:ea typeface="Trebuchet MS"/>
                <a:cs typeface="Trebuchet MS"/>
                <a:sym typeface="Trebuchet MS"/>
              </a:rPr>
              <a:t>1839 </a:t>
            </a:r>
            <a:r>
              <a:rPr b="0" i="0" lang="en-US" sz="2800" u="none" cap="none" strike="noStrike">
                <a:solidFill>
                  <a:srgbClr val="FEFEFE"/>
                </a:solidFill>
                <a:latin typeface="Trebuchet MS"/>
                <a:ea typeface="Trebuchet MS"/>
                <a:cs typeface="Trebuchet MS"/>
                <a:sym typeface="Trebuchet MS"/>
              </a:rPr>
              <a:t>French Catholic priests arrived and attempt to establish a mission</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This was opposed by the anti-Catholic Calvinists (missionaries from New England)</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By this time the New England missionaries had become advisors to the </a:t>
            </a:r>
            <a:r>
              <a:rPr b="0" i="0" lang="en-US" sz="2800" u="none" cap="none" strike="noStrike">
                <a:solidFill>
                  <a:srgbClr val="FFFF00"/>
                </a:solidFill>
                <a:latin typeface="Trebuchet MS"/>
                <a:ea typeface="Trebuchet MS"/>
                <a:cs typeface="Trebuchet MS"/>
                <a:sym typeface="Trebuchet MS"/>
              </a:rPr>
              <a:t>Moi</a:t>
            </a:r>
            <a:r>
              <a:rPr b="0" i="0" lang="en-US" sz="2800" u="none" cap="none" strike="noStrike">
                <a:solidFill>
                  <a:srgbClr val="FEFEFE"/>
                </a:solidFill>
                <a:latin typeface="Trebuchet MS"/>
                <a:ea typeface="Trebuchet MS"/>
                <a:cs typeface="Trebuchet MS"/>
                <a:sym typeface="Trebuchet MS"/>
              </a:rPr>
              <a:t> or </a:t>
            </a:r>
            <a:r>
              <a:rPr b="0" i="0" lang="en-US" sz="2800" u="sng" cap="none" strike="noStrike">
                <a:solidFill>
                  <a:srgbClr val="FEFEFE"/>
                </a:solidFill>
                <a:latin typeface="Trebuchet MS"/>
                <a:ea typeface="Trebuchet MS"/>
                <a:cs typeface="Trebuchet MS"/>
                <a:sym typeface="Trebuchet MS"/>
              </a:rPr>
              <a:t>Monarch</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So the Catholic priests are sent away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flipH="1" rot="10800000">
            <a:off x="677334" y="-227527"/>
            <a:ext cx="8596668" cy="455054"/>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00" name="Shape 300"/>
          <p:cNvSpPr txBox="1"/>
          <p:nvPr>
            <p:ph idx="1" type="body"/>
          </p:nvPr>
        </p:nvSpPr>
        <p:spPr>
          <a:xfrm>
            <a:off x="677334" y="515155"/>
            <a:ext cx="8596668" cy="5526207"/>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Then in July 1839 a French Warship arrived in Honolulu and made several demands</a:t>
            </a:r>
          </a:p>
          <a:p>
            <a:pPr indent="-285750" lvl="1" marL="74295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1-French priests are to be allowed to establish a mission</a:t>
            </a:r>
          </a:p>
          <a:p>
            <a:pPr indent="-285750" lvl="1" marL="74295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2- that  a land grant be established for such a mission</a:t>
            </a:r>
          </a:p>
          <a:p>
            <a:pPr indent="-285750" lvl="1" marL="74295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3- the Hawaiian government pay ($20,000) </a:t>
            </a:r>
          </a:p>
          <a:p>
            <a:pPr indent="-285750" lvl="1" marL="742950" marR="0" rtl="0" algn="l">
              <a:spcBef>
                <a:spcPts val="1000"/>
              </a:spcBef>
              <a:spcAft>
                <a:spcPts val="0"/>
              </a:spcAft>
              <a:buClr>
                <a:schemeClr val="accent1"/>
              </a:buClr>
              <a:buSzPts val="1600"/>
              <a:buFont typeface="Noto Sans Symbols"/>
              <a:buNone/>
            </a:pPr>
            <a:r>
              <a:t/>
            </a:r>
            <a:endParaRPr b="0" i="0" sz="2000" u="none" cap="none" strike="noStrike">
              <a:solidFill>
                <a:srgbClr val="FEFEFE"/>
              </a:solidFill>
              <a:latin typeface="Trebuchet MS"/>
              <a:ea typeface="Trebuchet MS"/>
              <a:cs typeface="Trebuchet MS"/>
              <a:sym typeface="Trebuchet MS"/>
            </a:endParaRPr>
          </a:p>
          <a:p>
            <a:pPr indent="-285750" lvl="1" marL="74295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If the demands were not met they would declare war on Hawaii</a:t>
            </a:r>
          </a:p>
          <a:p>
            <a:pPr indent="-285750" lvl="1" marL="742950" marR="0" rtl="0" algn="l">
              <a:spcBef>
                <a:spcPts val="1000"/>
              </a:spcBef>
              <a:spcAft>
                <a:spcPts val="0"/>
              </a:spcAft>
              <a:buClr>
                <a:schemeClr val="accent1"/>
              </a:buClr>
              <a:buSzPts val="1600"/>
              <a:buFont typeface="Noto Sans Symbols"/>
              <a:buNone/>
            </a:pPr>
            <a:r>
              <a:t/>
            </a:r>
            <a:endParaRPr b="0" i="0" sz="2000" u="none" cap="none" strike="noStrike">
              <a:solidFill>
                <a:srgbClr val="FEFEFE"/>
              </a:solidFill>
              <a:latin typeface="Trebuchet MS"/>
              <a:ea typeface="Trebuchet MS"/>
              <a:cs typeface="Trebuchet MS"/>
              <a:sym typeface="Trebuchet MS"/>
            </a:endParaRPr>
          </a:p>
          <a:p>
            <a:pPr indent="-285750" lvl="1" marL="74295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 demands were met</a:t>
            </a:r>
          </a:p>
          <a:p>
            <a:pPr indent="-285750" lvl="1" marL="742950" marR="0" rtl="0" algn="l">
              <a:spcBef>
                <a:spcPts val="1000"/>
              </a:spcBef>
              <a:spcAft>
                <a:spcPts val="0"/>
              </a:spcAft>
              <a:buClr>
                <a:schemeClr val="accent1"/>
              </a:buClr>
              <a:buSzPts val="1600"/>
              <a:buFont typeface="Noto Sans Symbols"/>
              <a:buNone/>
            </a:pPr>
            <a:r>
              <a:t/>
            </a:r>
            <a:endParaRPr b="0" i="0" sz="2000" u="none" cap="none" strike="noStrike">
              <a:solidFill>
                <a:srgbClr val="FEFEFE"/>
              </a:solidFill>
              <a:latin typeface="Trebuchet MS"/>
              <a:ea typeface="Trebuchet MS"/>
              <a:cs typeface="Trebuchet MS"/>
              <a:sym typeface="Trebuchet MS"/>
            </a:endParaRPr>
          </a:p>
          <a:p>
            <a:pPr indent="-285750" lvl="1" marL="74295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This incident impressed on Kamehameha III that Hawaii was vulnerable to the great western powers ( France, Great Britain, United States)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677334" y="160343"/>
            <a:ext cx="8596668" cy="4571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06" name="Shape 306"/>
          <p:cNvSpPr txBox="1"/>
          <p:nvPr>
            <p:ph idx="1" type="body"/>
          </p:nvPr>
        </p:nvSpPr>
        <p:spPr>
          <a:xfrm>
            <a:off x="677334" y="624113"/>
            <a:ext cx="9192380" cy="6110515"/>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King Kamehameha III realized that certain steps were needed in order for Hawaiian sovereignty to be recognized and for Hawaii to be less vulnerable to colonization</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So later in 1839 he issues the </a:t>
            </a:r>
            <a:r>
              <a:rPr b="0" i="0" lang="en-US" sz="2000" u="none" cap="none" strike="noStrike">
                <a:solidFill>
                  <a:srgbClr val="FFFF00"/>
                </a:solidFill>
                <a:latin typeface="Trebuchet MS"/>
                <a:ea typeface="Trebuchet MS"/>
                <a:cs typeface="Trebuchet MS"/>
                <a:sym typeface="Trebuchet MS"/>
              </a:rPr>
              <a:t>HAWAIIAN DECLARATION OF RIGHTS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Hawaii was an absolute Monarchy before this act</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So this was a movement away from an absolute monarchy to a constitutional monarchy</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 Hawaiian Declaration of Rights served as the pre-amble to the </a:t>
            </a:r>
            <a:r>
              <a:rPr b="1" i="0" lang="en-US" sz="2000" u="sng" cap="none" strike="noStrike">
                <a:solidFill>
                  <a:srgbClr val="FFFF00"/>
                </a:solidFill>
                <a:latin typeface="Trebuchet MS"/>
                <a:ea typeface="Trebuchet MS"/>
                <a:cs typeface="Trebuchet MS"/>
                <a:sym typeface="Trebuchet MS"/>
              </a:rPr>
              <a:t>Hawaiian Constitution of 1840</a:t>
            </a:r>
          </a:p>
          <a:p>
            <a:pPr indent="-342900" lvl="0" marL="342900" marR="0" rtl="0" algn="l">
              <a:spcBef>
                <a:spcPts val="1000"/>
              </a:spcBef>
              <a:spcAft>
                <a:spcPts val="0"/>
              </a:spcAft>
              <a:buClr>
                <a:schemeClr val="accent1"/>
              </a:buClr>
              <a:buSzPts val="1600"/>
              <a:buFont typeface="Noto Sans Symbols"/>
              <a:buChar char="▶"/>
            </a:pPr>
            <a:r>
              <a:rPr b="1" i="0" lang="en-US" sz="2000" u="sng" cap="none" strike="noStrike">
                <a:solidFill>
                  <a:srgbClr val="FEFEFE"/>
                </a:solidFill>
                <a:latin typeface="Trebuchet MS"/>
                <a:ea typeface="Trebuchet MS"/>
                <a:cs typeface="Trebuchet MS"/>
                <a:sym typeface="Trebuchet MS"/>
              </a:rPr>
              <a:t>The Hawaiian Constitution </a:t>
            </a:r>
            <a:r>
              <a:rPr b="1" i="0" lang="en-US" sz="2000" u="none" cap="none" strike="noStrike">
                <a:solidFill>
                  <a:srgbClr val="FEFEFE"/>
                </a:solidFill>
                <a:latin typeface="Trebuchet MS"/>
                <a:ea typeface="Trebuchet MS"/>
                <a:cs typeface="Trebuchet MS"/>
                <a:sym typeface="Trebuchet MS"/>
              </a:rPr>
              <a:t>	Established a </a:t>
            </a:r>
            <a:r>
              <a:rPr b="1" i="0" lang="en-US" sz="2000" u="none" cap="none" strike="noStrike">
                <a:solidFill>
                  <a:srgbClr val="FFFF00"/>
                </a:solidFill>
                <a:latin typeface="Trebuchet MS"/>
                <a:ea typeface="Trebuchet MS"/>
                <a:cs typeface="Trebuchet MS"/>
                <a:sym typeface="Trebuchet MS"/>
              </a:rPr>
              <a:t>House of Nobles </a:t>
            </a:r>
            <a:r>
              <a:rPr b="1" i="0" lang="en-US" sz="2000" u="none" cap="none" strike="noStrike">
                <a:solidFill>
                  <a:srgbClr val="FEFEFE"/>
                </a:solidFill>
                <a:latin typeface="Trebuchet MS"/>
                <a:ea typeface="Trebuchet MS"/>
                <a:cs typeface="Trebuchet MS"/>
                <a:sym typeface="Trebuchet MS"/>
              </a:rPr>
              <a:t>(comprised of Chiefs) and an </a:t>
            </a:r>
            <a:r>
              <a:rPr b="1" i="0" lang="en-US" sz="2000" u="none" cap="none" strike="noStrike">
                <a:solidFill>
                  <a:srgbClr val="FFFF00"/>
                </a:solidFill>
                <a:latin typeface="Trebuchet MS"/>
                <a:ea typeface="Trebuchet MS"/>
                <a:cs typeface="Trebuchet MS"/>
                <a:sym typeface="Trebuchet MS"/>
              </a:rPr>
              <a:t>elected Legislature </a:t>
            </a:r>
            <a:r>
              <a:rPr b="1" i="0" lang="en-US" sz="2000" u="none" cap="none" strike="noStrike">
                <a:solidFill>
                  <a:srgbClr val="FEFEFE"/>
                </a:solidFill>
                <a:latin typeface="Trebuchet MS"/>
                <a:ea typeface="Trebuchet MS"/>
                <a:cs typeface="Trebuchet MS"/>
                <a:sym typeface="Trebuchet MS"/>
              </a:rPr>
              <a:t>to pass laws in concert with the Nobles</a:t>
            </a:r>
          </a:p>
          <a:p>
            <a:pPr indent="-101600" lvl="0" marL="0" marR="0" rtl="0" algn="l">
              <a:spcBef>
                <a:spcPts val="1000"/>
              </a:spcBef>
              <a:spcAft>
                <a:spcPts val="0"/>
              </a:spcAft>
              <a:buClr>
                <a:schemeClr val="accent1"/>
              </a:buClr>
              <a:buSzPts val="1600"/>
              <a:buFont typeface="Noto Sans Symbols"/>
              <a:buNone/>
            </a:pPr>
            <a:r>
              <a:rPr b="0" i="0" lang="en-US" sz="2000" u="none" cap="none" strike="noStrike">
                <a:solidFill>
                  <a:srgbClr val="FEFEFE"/>
                </a:solidFill>
                <a:latin typeface="Trebuchet MS"/>
                <a:ea typeface="Trebuchet MS"/>
                <a:cs typeface="Trebuchet MS"/>
                <a:sym typeface="Trebuchet MS"/>
              </a:rPr>
              <a:t>Hawaiian Representatives traveled to the United States, Great Britain and France to obtain recognition of Hawaiian Independence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flipH="1" rot="10800000">
            <a:off x="677334" y="0"/>
            <a:ext cx="8596668" cy="609600"/>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12" name="Shape 312"/>
          <p:cNvSpPr txBox="1"/>
          <p:nvPr>
            <p:ph idx="1" type="body"/>
          </p:nvPr>
        </p:nvSpPr>
        <p:spPr>
          <a:xfrm>
            <a:off x="677334" y="838200"/>
            <a:ext cx="8771466" cy="5803899"/>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While the Hawaiian representatives were on their journey to secure international recognition for Hawaii  the British Consul became involved in a land dispute </a:t>
            </a:r>
          </a:p>
          <a:p>
            <a:pPr indent="-342900" lvl="0" marL="342900" marR="0" rtl="0" algn="l">
              <a:lnSpc>
                <a:spcPct val="90000"/>
              </a:lnSpc>
              <a:spcBef>
                <a:spcPts val="1000"/>
              </a:spcBef>
              <a:spcAft>
                <a:spcPts val="0"/>
              </a:spcAft>
              <a:buClr>
                <a:schemeClr val="accent1"/>
              </a:buClr>
              <a:buSzPts val="1920"/>
              <a:buFont typeface="Noto Sans Symbols"/>
              <a:buNone/>
            </a:pPr>
            <a:r>
              <a:t/>
            </a:r>
            <a:endParaRPr b="1" i="0" sz="2400" u="none" cap="none" strike="noStrike">
              <a:solidFill>
                <a:srgbClr val="FEFEFE"/>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920"/>
              <a:buFont typeface="Noto Sans Symbols"/>
              <a:buChar char="▶"/>
            </a:pPr>
            <a:r>
              <a:rPr b="1" i="0" lang="en-US" sz="2400" u="none" cap="none" strike="noStrike">
                <a:solidFill>
                  <a:srgbClr val="FFFF00"/>
                </a:solidFill>
                <a:latin typeface="Trebuchet MS"/>
                <a:ea typeface="Trebuchet MS"/>
                <a:cs typeface="Trebuchet MS"/>
                <a:sym typeface="Trebuchet MS"/>
              </a:rPr>
              <a:t>Lord George Paulet </a:t>
            </a:r>
            <a:r>
              <a:rPr b="1" i="0" lang="en-US" sz="2400" u="none" cap="none" strike="noStrike">
                <a:solidFill>
                  <a:srgbClr val="FEFEFE"/>
                </a:solidFill>
                <a:latin typeface="Trebuchet MS"/>
                <a:ea typeface="Trebuchet MS"/>
                <a:cs typeface="Trebuchet MS"/>
                <a:sym typeface="Trebuchet MS"/>
              </a:rPr>
              <a:t>(A British Naval Commander) demanded land in Hawaii and threatened war </a:t>
            </a:r>
          </a:p>
          <a:p>
            <a:pPr indent="-342900" lvl="0" marL="342900" marR="0" rtl="0" algn="l">
              <a:lnSpc>
                <a:spcPct val="90000"/>
              </a:lnSpc>
              <a:spcBef>
                <a:spcPts val="100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Under protest the Moi (monarch) </a:t>
            </a:r>
            <a:r>
              <a:rPr b="1" i="0" lang="en-US" sz="2400" u="sng" cap="none" strike="noStrike">
                <a:solidFill>
                  <a:srgbClr val="FEFEFE"/>
                </a:solidFill>
                <a:latin typeface="Trebuchet MS"/>
                <a:ea typeface="Trebuchet MS"/>
                <a:cs typeface="Trebuchet MS"/>
                <a:sym typeface="Trebuchet MS"/>
              </a:rPr>
              <a:t>Kamehameha III </a:t>
            </a:r>
            <a:r>
              <a:rPr b="1" i="0" lang="en-US" sz="2400" u="none" cap="none" strike="noStrike">
                <a:solidFill>
                  <a:srgbClr val="FEFEFE"/>
                </a:solidFill>
                <a:latin typeface="Trebuchet MS"/>
                <a:ea typeface="Trebuchet MS"/>
                <a:cs typeface="Trebuchet MS"/>
                <a:sym typeface="Trebuchet MS"/>
              </a:rPr>
              <a:t>provisionally ceded the sovereignty of Hawaii to Paulet until </a:t>
            </a:r>
            <a:r>
              <a:rPr b="1" i="0" lang="en-US" sz="2400" u="sng" cap="none" strike="noStrike">
                <a:solidFill>
                  <a:srgbClr val="FEFEFE"/>
                </a:solidFill>
                <a:latin typeface="Trebuchet MS"/>
                <a:ea typeface="Trebuchet MS"/>
                <a:cs typeface="Trebuchet MS"/>
                <a:sym typeface="Trebuchet MS"/>
              </a:rPr>
              <a:t>Queen Victoria </a:t>
            </a:r>
            <a:r>
              <a:rPr b="1" i="0" lang="en-US" sz="2400" u="none" cap="none" strike="noStrike">
                <a:solidFill>
                  <a:srgbClr val="FEFEFE"/>
                </a:solidFill>
                <a:latin typeface="Trebuchet MS"/>
                <a:ea typeface="Trebuchet MS"/>
                <a:cs typeface="Trebuchet MS"/>
                <a:sym typeface="Trebuchet MS"/>
              </a:rPr>
              <a:t>could be appraised of the conflict</a:t>
            </a:r>
          </a:p>
          <a:p>
            <a:pPr indent="-342900" lvl="0" marL="342900" marR="0" rtl="0" algn="l">
              <a:lnSpc>
                <a:spcPct val="90000"/>
              </a:lnSpc>
              <a:spcBef>
                <a:spcPts val="100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When the Queen found out she disavowed Paulet’s actions and restored Hawaii’s sovereignty ( July 31, 1843)</a:t>
            </a:r>
          </a:p>
          <a:p>
            <a:pPr indent="-342900" lvl="0" marL="342900" marR="0" rtl="0" algn="l">
              <a:lnSpc>
                <a:spcPct val="90000"/>
              </a:lnSpc>
              <a:spcBef>
                <a:spcPts val="100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For the next 50 years this was celebrated in Hawaii as </a:t>
            </a:r>
            <a:r>
              <a:rPr b="1" i="0" lang="en-US" sz="2400" u="none" cap="none" strike="noStrike">
                <a:solidFill>
                  <a:srgbClr val="FFFF00"/>
                </a:solidFill>
                <a:latin typeface="Trebuchet MS"/>
                <a:ea typeface="Trebuchet MS"/>
                <a:cs typeface="Trebuchet MS"/>
                <a:sym typeface="Trebuchet MS"/>
              </a:rPr>
              <a:t>Restoration Day</a:t>
            </a:r>
          </a:p>
          <a:p>
            <a:pPr indent="-342900" lvl="0" marL="342900" marR="0" rtl="0" algn="l">
              <a:lnSpc>
                <a:spcPct val="90000"/>
              </a:lnSpc>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flipH="1" rot="10800000">
            <a:off x="677334" y="412124"/>
            <a:ext cx="8596668" cy="197476"/>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156" name="Shape 156"/>
          <p:cNvSpPr txBox="1"/>
          <p:nvPr>
            <p:ph idx="1" type="body"/>
          </p:nvPr>
        </p:nvSpPr>
        <p:spPr>
          <a:xfrm>
            <a:off x="677334" y="785611"/>
            <a:ext cx="8596668" cy="5255751"/>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Each Ahupua’a was then fashioned into </a:t>
            </a:r>
            <a:r>
              <a:rPr b="1" i="1" lang="en-US" sz="2400" u="sng" cap="none" strike="noStrike">
                <a:solidFill>
                  <a:srgbClr val="FFFF00"/>
                </a:solidFill>
                <a:latin typeface="Trebuchet MS"/>
                <a:ea typeface="Trebuchet MS"/>
                <a:cs typeface="Trebuchet MS"/>
                <a:sym typeface="Trebuchet MS"/>
              </a:rPr>
              <a:t>ili </a:t>
            </a:r>
            <a:r>
              <a:rPr b="1" i="0" lang="en-US" sz="2400" u="none" cap="none" strike="noStrike">
                <a:solidFill>
                  <a:srgbClr val="FEFEFE"/>
                </a:solidFill>
                <a:latin typeface="Trebuchet MS"/>
                <a:ea typeface="Trebuchet MS"/>
                <a:cs typeface="Trebuchet MS"/>
                <a:sym typeface="Trebuchet MS"/>
              </a:rPr>
              <a:t>on which resided the </a:t>
            </a:r>
            <a:r>
              <a:rPr b="1" i="1" lang="en-US" sz="2400" u="sng" cap="none" strike="noStrike">
                <a:solidFill>
                  <a:srgbClr val="FFFF00"/>
                </a:solidFill>
                <a:latin typeface="Trebuchet MS"/>
                <a:ea typeface="Trebuchet MS"/>
                <a:cs typeface="Trebuchet MS"/>
                <a:sym typeface="Trebuchet MS"/>
              </a:rPr>
              <a:t>Ohana</a:t>
            </a:r>
            <a:r>
              <a:rPr b="1" i="0" lang="en-US" sz="2400" u="none" cap="none" strike="noStrike">
                <a:solidFill>
                  <a:srgbClr val="FEFEFE"/>
                </a:solidFill>
                <a:latin typeface="Trebuchet MS"/>
                <a:ea typeface="Trebuchet MS"/>
                <a:cs typeface="Trebuchet MS"/>
                <a:sym typeface="Trebuchet MS"/>
              </a:rPr>
              <a:t> (or extended families) who cultivated the land</a:t>
            </a:r>
          </a:p>
          <a:p>
            <a:pPr indent="-342900" lvl="0" marL="342900" marR="0" rtl="0" algn="l">
              <a:lnSpc>
                <a:spcPct val="90000"/>
              </a:lnSpc>
              <a:spcBef>
                <a:spcPts val="1000"/>
              </a:spcBef>
              <a:spcAft>
                <a:spcPts val="0"/>
              </a:spcAft>
              <a:buClr>
                <a:schemeClr val="accent1"/>
              </a:buClr>
              <a:buSzPts val="1920"/>
              <a:buFont typeface="Noto Sans Symbols"/>
              <a:buNone/>
            </a:pPr>
            <a:r>
              <a:t/>
            </a:r>
            <a:endParaRPr b="1" i="1" sz="2400" u="sng" cap="none" strike="noStrike">
              <a:solidFill>
                <a:srgbClr val="FEFEFE"/>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The Ohana was the core economic unit in Hawaiian society</a:t>
            </a:r>
          </a:p>
          <a:p>
            <a:pPr indent="-342900" lvl="0" marL="342900" marR="0" rtl="0" algn="l">
              <a:lnSpc>
                <a:spcPct val="90000"/>
              </a:lnSpc>
              <a:spcBef>
                <a:spcPts val="1000"/>
              </a:spcBef>
              <a:spcAft>
                <a:spcPts val="0"/>
              </a:spcAft>
              <a:buClr>
                <a:schemeClr val="accent1"/>
              </a:buClr>
              <a:buSzPts val="1920"/>
              <a:buFont typeface="Noto Sans Symbols"/>
              <a:buNone/>
            </a:pPr>
            <a:r>
              <a:t/>
            </a:r>
            <a:endParaRPr b="1" i="0" sz="2400" u="none" cap="none" strike="noStrike">
              <a:solidFill>
                <a:srgbClr val="FEFEFE"/>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920"/>
              <a:buFont typeface="Noto Sans Symbols"/>
              <a:buNone/>
            </a:pPr>
            <a:r>
              <a:t/>
            </a:r>
            <a:endParaRPr b="1" i="0" sz="2400" u="none" cap="none" strike="noStrike">
              <a:solidFill>
                <a:srgbClr val="FEFEFE"/>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No currency</a:t>
            </a:r>
          </a:p>
          <a:p>
            <a:pPr indent="-342900" lvl="0" marL="342900" marR="0" rtl="0" algn="l">
              <a:lnSpc>
                <a:spcPct val="90000"/>
              </a:lnSpc>
              <a:spcBef>
                <a:spcPts val="1000"/>
              </a:spcBef>
              <a:spcAft>
                <a:spcPts val="0"/>
              </a:spcAft>
              <a:buClr>
                <a:schemeClr val="accent1"/>
              </a:buClr>
              <a:buSzPts val="1920"/>
              <a:buFont typeface="Noto Sans Symbols"/>
              <a:buNone/>
            </a:pPr>
            <a:r>
              <a:t/>
            </a:r>
            <a:endParaRPr b="1" i="0" sz="2400" u="none" cap="none" strike="noStrike">
              <a:solidFill>
                <a:srgbClr val="FEFEFE"/>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920"/>
              <a:buFont typeface="Noto Sans Symbols"/>
              <a:buChar char="▶"/>
            </a:pPr>
            <a:r>
              <a:rPr b="1" i="0" lang="en-US" sz="2400" u="none" cap="none" strike="noStrike">
                <a:solidFill>
                  <a:srgbClr val="FEFEFE"/>
                </a:solidFill>
                <a:latin typeface="Trebuchet MS"/>
                <a:ea typeface="Trebuchet MS"/>
                <a:cs typeface="Trebuchet MS"/>
                <a:sym typeface="Trebuchet MS"/>
              </a:rPr>
              <a:t>Thus there existed no idea of financial profit from exchange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flipH="1" rot="10800000">
            <a:off x="677334" y="444500"/>
            <a:ext cx="8596668" cy="165100"/>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18" name="Shape 318"/>
          <p:cNvSpPr txBox="1"/>
          <p:nvPr>
            <p:ph idx="1" type="body"/>
          </p:nvPr>
        </p:nvSpPr>
        <p:spPr>
          <a:xfrm>
            <a:off x="677334" y="850901"/>
            <a:ext cx="8596668" cy="51904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Meanwhile…the Hawaiian representative that journeyed to the United States received a verbal (but not written) agreement to respect Hawaiian sovereignty from </a:t>
            </a:r>
            <a:r>
              <a:rPr b="0" i="0" lang="en-US" sz="2400" u="sng" cap="none" strike="noStrike">
                <a:solidFill>
                  <a:srgbClr val="FEFEFE"/>
                </a:solidFill>
                <a:latin typeface="Trebuchet MS"/>
                <a:ea typeface="Trebuchet MS"/>
                <a:cs typeface="Trebuchet MS"/>
                <a:sym typeface="Trebuchet MS"/>
              </a:rPr>
              <a:t>President John Tyler</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On November 28, 1843 Hawaiian representatives obtained signatures of officials from both Great Britain and France that recognized Hawaii as an independent nation and a member of the family of nations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November 28 was then officially celebrated as </a:t>
            </a:r>
            <a:r>
              <a:rPr b="0" i="0" lang="en-US" sz="2400" u="none" cap="none" strike="noStrike">
                <a:solidFill>
                  <a:srgbClr val="FFFF00"/>
                </a:solidFill>
                <a:latin typeface="Trebuchet MS"/>
                <a:ea typeface="Trebuchet MS"/>
                <a:cs typeface="Trebuchet MS"/>
                <a:sym typeface="Trebuchet MS"/>
              </a:rPr>
              <a:t>Independence Day </a:t>
            </a:r>
            <a:r>
              <a:rPr b="0" i="0" lang="en-US" sz="2400" u="none" cap="none" strike="noStrike">
                <a:solidFill>
                  <a:srgbClr val="FEFEFE"/>
                </a:solidFill>
                <a:latin typeface="Trebuchet MS"/>
                <a:ea typeface="Trebuchet MS"/>
                <a:cs typeface="Trebuchet MS"/>
                <a:sym typeface="Trebuchet MS"/>
              </a:rPr>
              <a:t>in Hawaii</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flipH="1" rot="10800000">
            <a:off x="677334" y="317500"/>
            <a:ext cx="8596668" cy="292100"/>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24" name="Shape 324"/>
          <p:cNvSpPr txBox="1"/>
          <p:nvPr>
            <p:ph idx="1" type="body"/>
          </p:nvPr>
        </p:nvSpPr>
        <p:spPr>
          <a:xfrm>
            <a:off x="677334" y="825500"/>
            <a:ext cx="8834966" cy="6032499"/>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US" sz="2800" u="none" cap="none" strike="noStrike">
                <a:solidFill>
                  <a:srgbClr val="FFFF00"/>
                </a:solidFill>
                <a:latin typeface="Trebuchet MS"/>
                <a:ea typeface="Trebuchet MS"/>
                <a:cs typeface="Trebuchet MS"/>
                <a:sym typeface="Trebuchet MS"/>
              </a:rPr>
              <a:t>The point- the Hawaiian Moi changed the Hawaiian form of governance to resemble a western government and sought international recognition in order to suppress further acts of colonization and Imperialism </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Hawaii also established </a:t>
            </a:r>
            <a:r>
              <a:rPr b="0" i="0" lang="en-US" sz="2800" u="sng" cap="none" strike="noStrike">
                <a:solidFill>
                  <a:srgbClr val="FEFEFE"/>
                </a:solidFill>
                <a:latin typeface="Trebuchet MS"/>
                <a:ea typeface="Trebuchet MS"/>
                <a:cs typeface="Trebuchet MS"/>
                <a:sym typeface="Trebuchet MS"/>
              </a:rPr>
              <a:t>embassies</a:t>
            </a:r>
            <a:r>
              <a:rPr b="0" i="0" lang="en-US" sz="2800" u="none" cap="none" strike="noStrike">
                <a:solidFill>
                  <a:srgbClr val="FEFEFE"/>
                </a:solidFill>
                <a:latin typeface="Trebuchet MS"/>
                <a:ea typeface="Trebuchet MS"/>
                <a:cs typeface="Trebuchet MS"/>
                <a:sym typeface="Trebuchet MS"/>
              </a:rPr>
              <a:t> in foreign countries including the United States, Great Britain and France</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In order to better understand western governments Hawaiian Kings began to employ the assistance of American born advisors (missionaries and their descendants) in the government</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677334" y="609600"/>
            <a:ext cx="8596668" cy="50800"/>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30" name="Shape 330"/>
          <p:cNvSpPr txBox="1"/>
          <p:nvPr>
            <p:ph idx="1" type="body"/>
          </p:nvPr>
        </p:nvSpPr>
        <p:spPr>
          <a:xfrm>
            <a:off x="677334" y="1028700"/>
            <a:ext cx="8784166" cy="5575299"/>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Between 1848-50 King Kamehameha III gave in to Haole advisors and institutes the </a:t>
            </a:r>
            <a:r>
              <a:rPr b="1" i="1" lang="en-US" sz="2400" u="sng" cap="none" strike="noStrike">
                <a:solidFill>
                  <a:srgbClr val="FFFF00"/>
                </a:solidFill>
                <a:latin typeface="Trebuchet MS"/>
                <a:ea typeface="Trebuchet MS"/>
                <a:cs typeface="Trebuchet MS"/>
                <a:sym typeface="Trebuchet MS"/>
              </a:rPr>
              <a:t>Mahele</a:t>
            </a:r>
            <a:r>
              <a:rPr b="1" i="1" lang="en-US" sz="2400" u="sng" cap="none" strike="noStrike">
                <a:solidFill>
                  <a:srgbClr val="FEFEFE"/>
                </a:solidFill>
                <a:latin typeface="Trebuchet MS"/>
                <a:ea typeface="Trebuchet MS"/>
                <a:cs typeface="Trebuchet MS"/>
                <a:sym typeface="Trebuchet MS"/>
              </a:rPr>
              <a:t> </a:t>
            </a:r>
            <a:r>
              <a:rPr b="0" i="0" lang="en-US" sz="2400" u="none" cap="none" strike="noStrike">
                <a:solidFill>
                  <a:srgbClr val="FEFEFE"/>
                </a:solidFill>
                <a:latin typeface="Trebuchet MS"/>
                <a:ea typeface="Trebuchet MS"/>
                <a:cs typeface="Trebuchet MS"/>
                <a:sym typeface="Trebuchet MS"/>
              </a:rPr>
              <a:t>system </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Mahele system – or division of lands meant that…</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No longer would the land be divided up into OKANA (districts of land running from the mountains to the sea)</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No longer would the OKANA be subdivided into AHUPUA’A</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No longer would the OHANA cultivate the land in the same way</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No longer would the OHANA be the core economic unit in Hawaii</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Instead the OKANA system would be dissolved and the MAHELE system instituted</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228600" lvl="0" marL="0" marR="0" rtl="0" algn="l">
              <a:spcBef>
                <a:spcPts val="0"/>
              </a:spcBef>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MAHELE</a:t>
            </a:r>
          </a:p>
        </p:txBody>
      </p:sp>
      <p:sp>
        <p:nvSpPr>
          <p:cNvPr id="336" name="Shape 336"/>
          <p:cNvSpPr txBox="1"/>
          <p:nvPr>
            <p:ph idx="1" type="body"/>
          </p:nvPr>
        </p:nvSpPr>
        <p:spPr>
          <a:xfrm>
            <a:off x="677333" y="2160589"/>
            <a:ext cx="8854593" cy="469741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Under the Mahele system for the first time HAOLE or foreigners were allowed to own land</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Just prior to this remember that the King shifted the monarchy to a constitutional monarchy to resemble a western government</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As Hawaii made this shift Haole’s were allowed to participate in the governance of Hawaii</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Around 1845 (1845-1847) Something called the </a:t>
            </a:r>
            <a:r>
              <a:rPr b="0" i="0" lang="en-US" sz="2000" u="none" cap="none" strike="noStrike">
                <a:solidFill>
                  <a:srgbClr val="FFFF00"/>
                </a:solidFill>
                <a:latin typeface="Trebuchet MS"/>
                <a:ea typeface="Trebuchet MS"/>
                <a:cs typeface="Trebuchet MS"/>
                <a:sym typeface="Trebuchet MS"/>
              </a:rPr>
              <a:t>ORGANIC ACTS </a:t>
            </a:r>
            <a:r>
              <a:rPr b="0" i="0" lang="en-US" sz="2000" u="none" cap="none" strike="noStrike">
                <a:solidFill>
                  <a:srgbClr val="FEFEFE"/>
                </a:solidFill>
                <a:latin typeface="Trebuchet MS"/>
                <a:ea typeface="Trebuchet MS"/>
                <a:cs typeface="Trebuchet MS"/>
                <a:sym typeface="Trebuchet MS"/>
              </a:rPr>
              <a:t>were drawn up by newly appointed Attorney General </a:t>
            </a:r>
            <a:r>
              <a:rPr b="0" i="0" lang="en-US" sz="2000" u="sng" cap="none" strike="noStrike">
                <a:solidFill>
                  <a:srgbClr val="FEFEFE"/>
                </a:solidFill>
                <a:latin typeface="Trebuchet MS"/>
                <a:ea typeface="Trebuchet MS"/>
                <a:cs typeface="Trebuchet MS"/>
                <a:sym typeface="Trebuchet MS"/>
              </a:rPr>
              <a:t>JOHN RICORD </a:t>
            </a:r>
            <a:r>
              <a:rPr b="0" i="0" lang="en-US" sz="2000" u="none" cap="none" strike="noStrike">
                <a:solidFill>
                  <a:srgbClr val="FEFEFE"/>
                </a:solidFill>
                <a:latin typeface="Trebuchet MS"/>
                <a:ea typeface="Trebuchet MS"/>
                <a:cs typeface="Trebuchet MS"/>
                <a:sym typeface="Trebuchet MS"/>
              </a:rPr>
              <a:t>(A New York lawyer that arrived in Hawaii in 1844)</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 provisions of the Organic Acts provided separate departments or ministries under the king to be staffed by senior government officials known as…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228600" lvl="0" marL="0" marR="0" rtl="0" algn="l">
              <a:spcBef>
                <a:spcPts val="0"/>
              </a:spcBef>
              <a:buClr>
                <a:schemeClr val="accent1"/>
              </a:buClr>
              <a:buSzPts val="3600"/>
              <a:buFont typeface="Trebuchet MS"/>
              <a:buNone/>
            </a:pPr>
            <a:r>
              <a:rPr b="0" i="0" lang="en-US" sz="3600" u="none" cap="none" strike="noStrike">
                <a:solidFill>
                  <a:schemeClr val="accent1"/>
                </a:solidFill>
                <a:latin typeface="Trebuchet MS"/>
                <a:ea typeface="Trebuchet MS"/>
                <a:cs typeface="Trebuchet MS"/>
                <a:sym typeface="Trebuchet MS"/>
              </a:rPr>
              <a:t>ORGANIC ACTS</a:t>
            </a:r>
          </a:p>
        </p:txBody>
      </p:sp>
      <p:sp>
        <p:nvSpPr>
          <p:cNvPr id="342" name="Shape 342"/>
          <p:cNvSpPr txBox="1"/>
          <p:nvPr>
            <p:ph idx="1" type="body"/>
          </p:nvPr>
        </p:nvSpPr>
        <p:spPr>
          <a:xfrm>
            <a:off x="677333" y="2160589"/>
            <a:ext cx="8799175" cy="453115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Ministry of the Interior</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Ministry of Foreign Affairs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Ministry of Public Education</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Ministry of the Treasury</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More importantly these ministers replaced various functions of the executive (Moi or the King) theoretically leaving the King to oversee them all</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3 of the first 4 Ministers were HAOLE</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2 of them had come to Hawaii as missionaries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flipH="1" rot="10800000">
            <a:off x="677334" y="512618"/>
            <a:ext cx="8596668" cy="96982"/>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48" name="Shape 348"/>
          <p:cNvSpPr txBox="1"/>
          <p:nvPr>
            <p:ph idx="1" type="body"/>
          </p:nvPr>
        </p:nvSpPr>
        <p:spPr>
          <a:xfrm>
            <a:off x="677334" y="831273"/>
            <a:ext cx="8596668" cy="5210089"/>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While the Moi or King’s intentions were good and he was employing the assistance of foreign born officials in his government to help in the transition from an Indigenous form of governance to a western form…</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…his decision was not trusted by the MAKA’AINANA </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Theoretically the HOUSE OF NOBLES or ALI’I and the elected legislature were to make laws together it became clear that the Haole first ministers had replaced the Ali’I as the principle authorities in government (besides the king)</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When the Okana system was replaced by individual land ownership the Maka’ainana lost out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677334" y="609600"/>
            <a:ext cx="8596668" cy="4571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54" name="Shape 354"/>
          <p:cNvSpPr txBox="1"/>
          <p:nvPr>
            <p:ph idx="1" type="body"/>
          </p:nvPr>
        </p:nvSpPr>
        <p:spPr>
          <a:xfrm>
            <a:off x="677334" y="1052945"/>
            <a:ext cx="8596668" cy="4988417"/>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With this change the Moi possessed more than </a:t>
            </a:r>
            <a:r>
              <a:rPr b="0" i="0" lang="en-US" sz="2800" u="none" cap="none" strike="noStrike">
                <a:solidFill>
                  <a:srgbClr val="FFFF00"/>
                </a:solidFill>
                <a:latin typeface="Trebuchet MS"/>
                <a:ea typeface="Trebuchet MS"/>
                <a:cs typeface="Trebuchet MS"/>
                <a:sym typeface="Trebuchet MS"/>
              </a:rPr>
              <a:t>1 million</a:t>
            </a:r>
            <a:r>
              <a:rPr b="0" i="0" lang="en-US" sz="2800" u="none" cap="none" strike="noStrike">
                <a:solidFill>
                  <a:srgbClr val="FEFEFE"/>
                </a:solidFill>
                <a:latin typeface="Trebuchet MS"/>
                <a:ea typeface="Trebuchet MS"/>
                <a:cs typeface="Trebuchet MS"/>
                <a:sym typeface="Trebuchet MS"/>
              </a:rPr>
              <a:t> acres of the kingdoms 4.2 million acres of land</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251 individual Ali’I owned about </a:t>
            </a:r>
            <a:r>
              <a:rPr b="0" i="0" lang="en-US" sz="2800" u="none" cap="none" strike="noStrike">
                <a:solidFill>
                  <a:srgbClr val="FFFF00"/>
                </a:solidFill>
                <a:latin typeface="Trebuchet MS"/>
                <a:ea typeface="Trebuchet MS"/>
                <a:cs typeface="Trebuchet MS"/>
                <a:sym typeface="Trebuchet MS"/>
              </a:rPr>
              <a:t>1 million </a:t>
            </a:r>
            <a:r>
              <a:rPr b="0" i="0" lang="en-US" sz="2800" u="none" cap="none" strike="noStrike">
                <a:solidFill>
                  <a:srgbClr val="FEFEFE"/>
                </a:solidFill>
                <a:latin typeface="Trebuchet MS"/>
                <a:ea typeface="Trebuchet MS"/>
                <a:cs typeface="Trebuchet MS"/>
                <a:sym typeface="Trebuchet MS"/>
              </a:rPr>
              <a:t>acres</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The 80,000 Maka’ainana owned </a:t>
            </a:r>
            <a:r>
              <a:rPr b="0" i="0" lang="en-US" sz="2800" u="none" cap="none" strike="noStrike">
                <a:solidFill>
                  <a:srgbClr val="FFFF00"/>
                </a:solidFill>
                <a:latin typeface="Trebuchet MS"/>
                <a:ea typeface="Trebuchet MS"/>
                <a:cs typeface="Trebuchet MS"/>
                <a:sym typeface="Trebuchet MS"/>
              </a:rPr>
              <a:t>28,000 acres </a:t>
            </a:r>
            <a:r>
              <a:rPr b="0" i="0" lang="en-US" sz="2800" u="none" cap="none" strike="noStrike">
                <a:solidFill>
                  <a:srgbClr val="FEFEFE"/>
                </a:solidFill>
                <a:latin typeface="Trebuchet MS"/>
                <a:ea typeface="Trebuchet MS"/>
                <a:cs typeface="Trebuchet MS"/>
                <a:sym typeface="Trebuchet MS"/>
              </a:rPr>
              <a:t>in total</a:t>
            </a:r>
          </a:p>
          <a:p>
            <a:pPr indent="-342900" lvl="0" marL="342900" marR="0" rtl="0" algn="l">
              <a:spcBef>
                <a:spcPts val="1000"/>
              </a:spcBef>
              <a:spcAft>
                <a:spcPts val="0"/>
              </a:spcAft>
              <a:buClr>
                <a:schemeClr val="accent1"/>
              </a:buClr>
              <a:buSzPts val="2240"/>
              <a:buFont typeface="Noto Sans Symbols"/>
              <a:buChar char="▶"/>
            </a:pPr>
            <a:r>
              <a:rPr b="0" i="0" lang="en-US" sz="2800" u="none" cap="none" strike="noStrike">
                <a:solidFill>
                  <a:srgbClr val="FEFEFE"/>
                </a:solidFill>
                <a:latin typeface="Trebuchet MS"/>
                <a:ea typeface="Trebuchet MS"/>
                <a:cs typeface="Trebuchet MS"/>
                <a:sym typeface="Trebuchet MS"/>
              </a:rPr>
              <a:t>The remaining amount was now secured by Haoles </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flipH="1" rot="10800000">
            <a:off x="677334" y="554182"/>
            <a:ext cx="8596668" cy="55418"/>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60" name="Shape 360"/>
          <p:cNvSpPr txBox="1"/>
          <p:nvPr>
            <p:ph idx="1" type="body"/>
          </p:nvPr>
        </p:nvSpPr>
        <p:spPr>
          <a:xfrm>
            <a:off x="677333" y="858982"/>
            <a:ext cx="9003695" cy="5999017"/>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In 1853 there was a </a:t>
            </a:r>
            <a:r>
              <a:rPr b="0" i="0" lang="en-US" sz="2000" u="none" cap="none" strike="noStrike">
                <a:solidFill>
                  <a:srgbClr val="FFFF00"/>
                </a:solidFill>
                <a:latin typeface="Trebuchet MS"/>
                <a:ea typeface="Trebuchet MS"/>
                <a:cs typeface="Trebuchet MS"/>
                <a:sym typeface="Trebuchet MS"/>
              </a:rPr>
              <a:t>smallpox</a:t>
            </a:r>
            <a:r>
              <a:rPr b="0" i="0" lang="en-US" sz="2000" u="none" cap="none" strike="noStrike">
                <a:solidFill>
                  <a:srgbClr val="FEFEFE"/>
                </a:solidFill>
                <a:latin typeface="Trebuchet MS"/>
                <a:ea typeface="Trebuchet MS"/>
                <a:cs typeface="Trebuchet MS"/>
                <a:sym typeface="Trebuchet MS"/>
              </a:rPr>
              <a:t> epidemic that devastated the native population</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This meant that the labor needed to maintain the Taro patches began to disappear</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During the process of selling the land to individuals the commoners lost out because </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1-many of them perished in the 1853 epidemic</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2-some chose not to make claims because it would alter their traditional status and traditional rights (in terms of land usage) under the Okana system</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3-Because they could not pay the </a:t>
            </a:r>
            <a:r>
              <a:rPr b="0" i="0" lang="en-US" sz="2000" u="sng" cap="none" strike="noStrike">
                <a:solidFill>
                  <a:srgbClr val="FEFEFE"/>
                </a:solidFill>
                <a:latin typeface="Trebuchet MS"/>
                <a:ea typeface="Trebuchet MS"/>
                <a:cs typeface="Trebuchet MS"/>
                <a:sym typeface="Trebuchet MS"/>
              </a:rPr>
              <a:t>surveyors fees </a:t>
            </a:r>
            <a:r>
              <a:rPr b="0" i="0" lang="en-US" sz="2000" u="none" cap="none" strike="noStrike">
                <a:solidFill>
                  <a:srgbClr val="FEFEFE"/>
                </a:solidFill>
                <a:latin typeface="Trebuchet MS"/>
                <a:ea typeface="Trebuchet MS"/>
                <a:cs typeface="Trebuchet MS"/>
                <a:sym typeface="Trebuchet MS"/>
              </a:rPr>
              <a:t>which were significant and for a people who did not operate in a capitalist system with real money – so the fees were too costly</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Even if they could afford to pay the surveyor the typical land award was between 3 and 10 acres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3-10 acres was a significant reduction in workable land for the OHANA</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677334" y="609600"/>
            <a:ext cx="8596668" cy="50800"/>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66" name="Shape 366"/>
          <p:cNvSpPr txBox="1"/>
          <p:nvPr>
            <p:ph idx="1" type="body"/>
          </p:nvPr>
        </p:nvSpPr>
        <p:spPr>
          <a:xfrm>
            <a:off x="677334" y="952501"/>
            <a:ext cx="8596668" cy="50888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way that the land was divided up in the Okana system each Taro farmer had access to the water that ran down from the mountains to the sea and irrigated their crops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With the Mahele system they did not have this because new irrigation systems were built which allowed for the Haole to secure most of the water rights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This would be significant when Haole land holders capitalized on the United States need for sugar after the civil war began</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Taro fields once controlled by the maka’ainana were replaced by sugar plantations owned by the Haole</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Haole then replace the Maka’ainana as the owners of the land</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flipH="1" rot="10800000">
            <a:off x="677334" y="257908"/>
            <a:ext cx="8596668" cy="351692"/>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72" name="Shape 372"/>
          <p:cNvSpPr txBox="1"/>
          <p:nvPr>
            <p:ph idx="1" type="body"/>
          </p:nvPr>
        </p:nvSpPr>
        <p:spPr>
          <a:xfrm>
            <a:off x="677334" y="750277"/>
            <a:ext cx="8762088" cy="610772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Haole sugar plantation owners wanted to capitalize on the American market however since Hawaii was a sovereign nation they had to pay the US Sugar Tariffs or taxes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In the 1850s the advisors or first ministers of the king wanted Hawaii to become part of the United States so they would not have to pay these tariffs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With that in mind the advisors drafted an </a:t>
            </a:r>
            <a:r>
              <a:rPr b="0" i="0" lang="en-US" sz="2000" u="sng" cap="none" strike="noStrike">
                <a:solidFill>
                  <a:srgbClr val="FEFEFE"/>
                </a:solidFill>
                <a:latin typeface="Trebuchet MS"/>
                <a:ea typeface="Trebuchet MS"/>
                <a:cs typeface="Trebuchet MS"/>
                <a:sym typeface="Trebuchet MS"/>
              </a:rPr>
              <a:t>annexation treaty </a:t>
            </a:r>
            <a:r>
              <a:rPr b="0" i="0" lang="en-US" sz="2000" u="none" cap="none" strike="noStrike">
                <a:solidFill>
                  <a:srgbClr val="FEFEFE"/>
                </a:solidFill>
                <a:latin typeface="Trebuchet MS"/>
                <a:ea typeface="Trebuchet MS"/>
                <a:cs typeface="Trebuchet MS"/>
                <a:sym typeface="Trebuchet MS"/>
              </a:rPr>
              <a:t>in the 1850s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However King Kamehameha III opposed this treaty and it remained unsigned by him at his death</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His successor Prince Alexander Liholiho (Kamehameha IV) ascended to the throne in 1855 and he terminated ongoing negotiations for annexations to the United States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Shortly thereafter the Hawaiian sugar planters experienced a boom in sugar profits between 1857 and 1867 caused by the ban on southern sugar in the northern states during the Civil War</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This delayed the urgency for the planters to have the USA annex Hawaii</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descr="https://upload.wikimedia.org/wikipedia/en/7/72/Oahu_ahupuaa.gif" id="161" name="Shape 161"/>
          <p:cNvPicPr preferRelativeResize="0"/>
          <p:nvPr/>
        </p:nvPicPr>
        <p:blipFill rotWithShape="1">
          <a:blip r:embed="rId3">
            <a:alphaModFix/>
          </a:blip>
          <a:srcRect b="0" l="0" r="0" t="0"/>
          <a:stretch/>
        </p:blipFill>
        <p:spPr>
          <a:xfrm>
            <a:off x="214631" y="463639"/>
            <a:ext cx="11838893" cy="618046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flipH="1" rot="10800000">
            <a:off x="677334" y="520505"/>
            <a:ext cx="8596668" cy="89095"/>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78" name="Shape 378"/>
          <p:cNvSpPr txBox="1"/>
          <p:nvPr>
            <p:ph idx="1" type="body"/>
          </p:nvPr>
        </p:nvSpPr>
        <p:spPr>
          <a:xfrm>
            <a:off x="677333" y="745588"/>
            <a:ext cx="8844037" cy="575681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Kamehameha IV died in 1863</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His brother </a:t>
            </a:r>
            <a:r>
              <a:rPr b="0" i="0" lang="en-US" sz="2400" u="sng" cap="none" strike="noStrike">
                <a:solidFill>
                  <a:srgbClr val="FEFEFE"/>
                </a:solidFill>
                <a:latin typeface="Trebuchet MS"/>
                <a:ea typeface="Trebuchet MS"/>
                <a:cs typeface="Trebuchet MS"/>
                <a:sym typeface="Trebuchet MS"/>
              </a:rPr>
              <a:t>Prince Lot </a:t>
            </a:r>
            <a:r>
              <a:rPr b="0" i="0" lang="en-US" sz="2400" u="none" cap="none" strike="noStrike">
                <a:solidFill>
                  <a:srgbClr val="FFFF00"/>
                </a:solidFill>
                <a:latin typeface="Trebuchet MS"/>
                <a:ea typeface="Trebuchet MS"/>
                <a:cs typeface="Trebuchet MS"/>
                <a:sym typeface="Trebuchet MS"/>
              </a:rPr>
              <a:t>(Kamehameha V) </a:t>
            </a:r>
            <a:r>
              <a:rPr b="0" i="0" lang="en-US" sz="2400" u="none" cap="none" strike="noStrike">
                <a:solidFill>
                  <a:srgbClr val="FEFEFE"/>
                </a:solidFill>
                <a:latin typeface="Trebuchet MS"/>
                <a:ea typeface="Trebuchet MS"/>
                <a:cs typeface="Trebuchet MS"/>
                <a:sym typeface="Trebuchet MS"/>
              </a:rPr>
              <a:t>succeeded him and was also a strong advocate for Hawaiian Independence </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In order to fend off US annexation Kamehameha V continued something his brother started called the </a:t>
            </a:r>
            <a:r>
              <a:rPr b="0" i="0" lang="en-US" sz="2400" u="none" cap="none" strike="noStrike">
                <a:solidFill>
                  <a:srgbClr val="FFFF00"/>
                </a:solidFill>
                <a:latin typeface="Trebuchet MS"/>
                <a:ea typeface="Trebuchet MS"/>
                <a:cs typeface="Trebuchet MS"/>
                <a:sym typeface="Trebuchet MS"/>
              </a:rPr>
              <a:t>Reciprocity Treaty</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This provided certain trading rights to the US in order for them to attain Hawaiian sugar</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planters were paid handsomely and Hawaii ensured its sovereignty </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However in the 1860s the New </a:t>
            </a:r>
            <a:r>
              <a:rPr b="0" i="0" lang="en-US" sz="2400" u="sng" cap="none" strike="noStrike">
                <a:solidFill>
                  <a:srgbClr val="FEFEFE"/>
                </a:solidFill>
                <a:latin typeface="Trebuchet MS"/>
                <a:ea typeface="Trebuchet MS"/>
                <a:cs typeface="Trebuchet MS"/>
                <a:sym typeface="Trebuchet MS"/>
              </a:rPr>
              <a:t>US minister to Hawaii </a:t>
            </a:r>
            <a:r>
              <a:rPr b="0" i="0" lang="en-US" sz="2400" u="none" cap="none" strike="noStrike">
                <a:solidFill>
                  <a:srgbClr val="FEFEFE"/>
                </a:solidFill>
                <a:latin typeface="Trebuchet MS"/>
                <a:ea typeface="Trebuchet MS"/>
                <a:cs typeface="Trebuchet MS"/>
                <a:sym typeface="Trebuchet MS"/>
              </a:rPr>
              <a:t>( </a:t>
            </a:r>
            <a:r>
              <a:rPr b="0" i="0" lang="en-US" sz="2400" u="none" cap="none" strike="noStrike">
                <a:solidFill>
                  <a:srgbClr val="FFFF00"/>
                </a:solidFill>
                <a:latin typeface="Trebuchet MS"/>
                <a:ea typeface="Trebuchet MS"/>
                <a:cs typeface="Trebuchet MS"/>
                <a:sym typeface="Trebuchet MS"/>
              </a:rPr>
              <a:t>James McBride</a:t>
            </a:r>
            <a:r>
              <a:rPr b="0" i="0" lang="en-US" sz="2400" u="none" cap="none" strike="noStrike">
                <a:solidFill>
                  <a:srgbClr val="FEFEFE"/>
                </a:solidFill>
                <a:latin typeface="Trebuchet MS"/>
                <a:ea typeface="Trebuchet MS"/>
                <a:cs typeface="Trebuchet MS"/>
                <a:sym typeface="Trebuchet MS"/>
              </a:rPr>
              <a:t>) suggested that with the reciprocity treaty Hawaii needed to cede a port in Honolulu to the US</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677334" y="609600"/>
            <a:ext cx="8596668" cy="4571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384" name="Shape 384"/>
          <p:cNvSpPr txBox="1"/>
          <p:nvPr>
            <p:ph idx="1" type="body"/>
          </p:nvPr>
        </p:nvSpPr>
        <p:spPr>
          <a:xfrm>
            <a:off x="677334" y="885371"/>
            <a:ext cx="8596668" cy="5642038"/>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James McBride also sought the permanent stationing of a US warship in Hawaiian waters to guard American economic interests </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In 1866 the </a:t>
            </a:r>
            <a:r>
              <a:rPr b="0" i="0" lang="en-US" sz="2400" u="none" cap="none" strike="noStrike">
                <a:solidFill>
                  <a:srgbClr val="FFFF00"/>
                </a:solidFill>
                <a:latin typeface="Trebuchet MS"/>
                <a:ea typeface="Trebuchet MS"/>
                <a:cs typeface="Trebuchet MS"/>
                <a:sym typeface="Trebuchet MS"/>
              </a:rPr>
              <a:t>USS Lackawanna </a:t>
            </a:r>
            <a:r>
              <a:rPr b="0" i="0" lang="en-US" sz="2400" u="none" cap="none" strike="noStrike">
                <a:solidFill>
                  <a:srgbClr val="FEFEFE"/>
                </a:solidFill>
                <a:latin typeface="Trebuchet MS"/>
                <a:ea typeface="Trebuchet MS"/>
                <a:cs typeface="Trebuchet MS"/>
                <a:sym typeface="Trebuchet MS"/>
              </a:rPr>
              <a:t>was assigned to the island for an indefinite period</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This protection of US economic interests with military might was an extension of the </a:t>
            </a:r>
            <a:r>
              <a:rPr b="0" i="0" lang="en-US" sz="2400" u="sng" cap="none" strike="noStrike">
                <a:solidFill>
                  <a:srgbClr val="FEFEFE"/>
                </a:solidFill>
                <a:latin typeface="Trebuchet MS"/>
                <a:ea typeface="Trebuchet MS"/>
                <a:cs typeface="Trebuchet MS"/>
                <a:sym typeface="Trebuchet MS"/>
              </a:rPr>
              <a:t>Manifest Destiny </a:t>
            </a:r>
            <a:r>
              <a:rPr b="0" i="0" lang="en-US" sz="2400" u="none" cap="none" strike="noStrike">
                <a:solidFill>
                  <a:srgbClr val="FEFEFE"/>
                </a:solidFill>
                <a:latin typeface="Trebuchet MS"/>
                <a:ea typeface="Trebuchet MS"/>
                <a:cs typeface="Trebuchet MS"/>
                <a:sym typeface="Trebuchet MS"/>
              </a:rPr>
              <a:t>policy that Americans had practiced on the continent</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New York Times in 1868 stated that the United States was bound within a short time to become the great commercial and controlling power in the Pacific</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But the biggest push for annexation was not from the USA but rather from the Haole sugar planters in Hawaii</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pic>
        <p:nvPicPr>
          <p:cNvPr descr="http://1.bp.blogspot.com/-Utd3uFC-0TM/T7THxP0KomI/AAAAAAAAFec/Hehpe7i8_go/s1600/uss_lackawanna1880.jpg" id="389" name="Shape 389"/>
          <p:cNvPicPr preferRelativeResize="0"/>
          <p:nvPr/>
        </p:nvPicPr>
        <p:blipFill rotWithShape="1">
          <a:blip r:embed="rId3">
            <a:alphaModFix/>
          </a:blip>
          <a:srcRect b="0" l="0" r="0" t="0"/>
          <a:stretch/>
        </p:blipFill>
        <p:spPr>
          <a:xfrm>
            <a:off x="1074057" y="1524000"/>
            <a:ext cx="9771562" cy="532675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flipH="1" rot="10800000">
            <a:off x="677334" y="436098"/>
            <a:ext cx="8596668" cy="173502"/>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rPr b="0" i="0" lang="en-US" sz="3240" u="none" cap="none" strike="noStrike">
                <a:solidFill>
                  <a:schemeClr val="accent1"/>
                </a:solidFill>
                <a:latin typeface="Trebuchet MS"/>
                <a:ea typeface="Trebuchet MS"/>
                <a:cs typeface="Trebuchet MS"/>
                <a:sym typeface="Trebuchet MS"/>
              </a:rPr>
              <a:t>aw</a:t>
            </a:r>
          </a:p>
        </p:txBody>
      </p:sp>
      <p:sp>
        <p:nvSpPr>
          <p:cNvPr id="395" name="Shape 395"/>
          <p:cNvSpPr txBox="1"/>
          <p:nvPr>
            <p:ph idx="1" type="body"/>
          </p:nvPr>
        </p:nvSpPr>
        <p:spPr>
          <a:xfrm>
            <a:off x="677333" y="829994"/>
            <a:ext cx="8874629" cy="564114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In 1869 Henry Pierce became the US </a:t>
            </a:r>
            <a:r>
              <a:rPr lang="en-US" sz="2400"/>
              <a:t>minister</a:t>
            </a:r>
            <a:r>
              <a:rPr b="0" i="0" lang="en-US" sz="2400" u="none" cap="none" strike="noStrike">
                <a:solidFill>
                  <a:srgbClr val="FEFEFE"/>
                </a:solidFill>
                <a:latin typeface="Trebuchet MS"/>
                <a:ea typeface="Trebuchet MS"/>
                <a:cs typeface="Trebuchet MS"/>
                <a:sym typeface="Trebuchet MS"/>
              </a:rPr>
              <a:t> to Hawaii and immediately urged the cession of the </a:t>
            </a:r>
            <a:r>
              <a:rPr b="0" i="1" lang="en-US" sz="2400" u="sng" cap="none" strike="noStrike">
                <a:solidFill>
                  <a:srgbClr val="FFFF00"/>
                </a:solidFill>
                <a:latin typeface="Trebuchet MS"/>
                <a:ea typeface="Trebuchet MS"/>
                <a:cs typeface="Trebuchet MS"/>
                <a:sym typeface="Trebuchet MS"/>
              </a:rPr>
              <a:t>Pearl River Lagoon </a:t>
            </a:r>
            <a:r>
              <a:rPr b="0" i="0" lang="en-US" sz="2400" u="none" cap="none" strike="noStrike">
                <a:solidFill>
                  <a:srgbClr val="FEFEFE"/>
                </a:solidFill>
                <a:latin typeface="Trebuchet MS"/>
                <a:ea typeface="Trebuchet MS"/>
                <a:cs typeface="Trebuchet MS"/>
                <a:sym typeface="Trebuchet MS"/>
              </a:rPr>
              <a:t>as a naval station in exchange for a Reciprocity Treaty</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Kamehameha V died in 1872 and his successor </a:t>
            </a:r>
            <a:r>
              <a:rPr b="0" i="0" lang="en-US" sz="2400" u="none" cap="none" strike="noStrike">
                <a:solidFill>
                  <a:srgbClr val="FFFF00"/>
                </a:solidFill>
                <a:latin typeface="Trebuchet MS"/>
                <a:ea typeface="Trebuchet MS"/>
                <a:cs typeface="Trebuchet MS"/>
                <a:sym typeface="Trebuchet MS"/>
              </a:rPr>
              <a:t>William Lunalilo</a:t>
            </a:r>
            <a:r>
              <a:rPr b="0" i="0" lang="en-US" sz="2400" u="none" cap="none" strike="noStrike">
                <a:solidFill>
                  <a:srgbClr val="FEFEFE"/>
                </a:solidFill>
                <a:latin typeface="Trebuchet MS"/>
                <a:ea typeface="Trebuchet MS"/>
                <a:cs typeface="Trebuchet MS"/>
                <a:sym typeface="Trebuchet MS"/>
              </a:rPr>
              <a:t> gave in to his </a:t>
            </a:r>
            <a:r>
              <a:rPr lang="en-US" sz="2400"/>
              <a:t>ministers</a:t>
            </a:r>
            <a:r>
              <a:rPr b="0" i="0" lang="en-US" sz="2400" u="none" cap="none" strike="noStrike">
                <a:solidFill>
                  <a:srgbClr val="FEFEFE"/>
                </a:solidFill>
                <a:latin typeface="Trebuchet MS"/>
                <a:ea typeface="Trebuchet MS"/>
                <a:cs typeface="Trebuchet MS"/>
                <a:sym typeface="Trebuchet MS"/>
              </a:rPr>
              <a:t> urging and reluctantly agreed to negotiate a Reciprocity Treaty that included the cession of the Pearl River lagoon</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advisor that pushed Lunalilo the most was </a:t>
            </a:r>
            <a:r>
              <a:rPr b="0" i="0" lang="en-US" sz="2400" u="none" cap="none" strike="noStrike">
                <a:solidFill>
                  <a:srgbClr val="FFFF00"/>
                </a:solidFill>
                <a:latin typeface="Trebuchet MS"/>
                <a:ea typeface="Trebuchet MS"/>
                <a:cs typeface="Trebuchet MS"/>
                <a:sym typeface="Trebuchet MS"/>
              </a:rPr>
              <a:t>Charles Bishop</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Charles Bishop was working with an American- General Schofield and advocated the US defense of their Pacific coast relied on the establishment of a naval base in Hawaii</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flipH="1" rot="10800000">
            <a:off x="677334" y="379828"/>
            <a:ext cx="8596668" cy="229772"/>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01" name="Shape 401"/>
          <p:cNvSpPr txBox="1"/>
          <p:nvPr>
            <p:ph idx="1" type="body"/>
          </p:nvPr>
        </p:nvSpPr>
        <p:spPr>
          <a:xfrm>
            <a:off x="677334" y="858129"/>
            <a:ext cx="8596668" cy="518323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Both Bishop and General Schofield were disappointed when Lunalilo reversed his decision</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Native Hawaiian public outcry against any cession of Hawaiian land convinced the king that he would receive no support from the native population for his action if he ceded the area for a base</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Native population felt that any cession of Hawaiian territory to a foreign nation would simply be a prelude to annexation</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Literacy –Newspapers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Native Hawaiians argued and felt that annexation would be national death</a:t>
            </a:r>
          </a:p>
          <a:p>
            <a:pPr indent="-342900"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677334" y="609600"/>
            <a:ext cx="8596668" cy="107852"/>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07" name="Shape 407"/>
          <p:cNvSpPr txBox="1"/>
          <p:nvPr>
            <p:ph idx="1" type="body"/>
          </p:nvPr>
        </p:nvSpPr>
        <p:spPr>
          <a:xfrm>
            <a:off x="677334" y="1480457"/>
            <a:ext cx="9163352" cy="567508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Furthermore, Native Hawaiians expressed through the newspapers that the Hawaiians would suffer virtual enslavement under annexation</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They cited the treatment of American Indians and African peoples in the United States as the prelude for what was to come if they agreed to annexation</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Therefore Native Hawaiians rigorously opposed any talks of annexation or land cession</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Lunalilo had no sooner changed his mind when he contracted tuberculosis and died in 1874</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His reign lasted less than 13 months </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677334" y="609600"/>
            <a:ext cx="8596668" cy="107852"/>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13" name="Shape 413"/>
          <p:cNvSpPr txBox="1"/>
          <p:nvPr>
            <p:ph idx="1" type="body"/>
          </p:nvPr>
        </p:nvSpPr>
        <p:spPr>
          <a:xfrm>
            <a:off x="677333" y="1190171"/>
            <a:ext cx="9003695" cy="5515429"/>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While debates over the threat to Hawaiian sovereignty raged in the papers and immediate menace to Native Independence was posed by the constant interference of US naval forces to quell disturbances in the city of Honolulu</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Since the early 19</a:t>
            </a:r>
            <a:r>
              <a:rPr b="0" baseline="30000" i="0" lang="en-US" sz="2000" u="none" cap="none" strike="noStrike">
                <a:solidFill>
                  <a:srgbClr val="FEFEFE"/>
                </a:solidFill>
                <a:latin typeface="Trebuchet MS"/>
                <a:ea typeface="Trebuchet MS"/>
                <a:cs typeface="Trebuchet MS"/>
                <a:sym typeface="Trebuchet MS"/>
              </a:rPr>
              <a:t>th</a:t>
            </a:r>
            <a:r>
              <a:rPr b="0" i="0" lang="en-US" sz="2000" u="none" cap="none" strike="noStrike">
                <a:solidFill>
                  <a:srgbClr val="FEFEFE"/>
                </a:solidFill>
                <a:latin typeface="Trebuchet MS"/>
                <a:ea typeface="Trebuchet MS"/>
                <a:cs typeface="Trebuchet MS"/>
                <a:sym typeface="Trebuchet MS"/>
              </a:rPr>
              <a:t> century the presence of whalers and merchants in the towns such as Honolulu meant an increase in civil disturbances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Alcohol and prostitution exacerbated the problem</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Therefore peacekeeping was an excuse for the continued military presence </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US warships were there to protect US interests and when political disturbances threatened to disrupt the sugar industry the US military intervened</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Just such a political disturbance arose when Lunalilo died and </a:t>
            </a:r>
            <a:r>
              <a:rPr b="0" i="0" lang="en-US" sz="2000" u="none" cap="none" strike="noStrike">
                <a:solidFill>
                  <a:srgbClr val="FFFF00"/>
                </a:solidFill>
                <a:latin typeface="Trebuchet MS"/>
                <a:ea typeface="Trebuchet MS"/>
                <a:cs typeface="Trebuchet MS"/>
                <a:sym typeface="Trebuchet MS"/>
              </a:rPr>
              <a:t>David Kalakaua</a:t>
            </a:r>
            <a:r>
              <a:rPr b="0" i="0" lang="en-US" sz="2000" u="none" cap="none" strike="noStrike">
                <a:solidFill>
                  <a:srgbClr val="FEFEFE"/>
                </a:solidFill>
                <a:latin typeface="Trebuchet MS"/>
                <a:ea typeface="Trebuchet MS"/>
                <a:cs typeface="Trebuchet MS"/>
                <a:sym typeface="Trebuchet MS"/>
              </a:rPr>
              <a:t> ran in an election against the </a:t>
            </a:r>
            <a:r>
              <a:rPr b="0" i="0" lang="en-US" sz="2000" u="none" cap="none" strike="noStrike">
                <a:solidFill>
                  <a:srgbClr val="FFFF00"/>
                </a:solidFill>
                <a:latin typeface="Trebuchet MS"/>
                <a:ea typeface="Trebuchet MS"/>
                <a:cs typeface="Trebuchet MS"/>
                <a:sym typeface="Trebuchet MS"/>
              </a:rPr>
              <a:t>dowager Queen Emma </a:t>
            </a:r>
            <a:r>
              <a:rPr b="0" i="0" lang="en-US" sz="2000" u="none" cap="none" strike="noStrike">
                <a:solidFill>
                  <a:srgbClr val="FEFEFE"/>
                </a:solidFill>
                <a:latin typeface="Trebuchet MS"/>
                <a:ea typeface="Trebuchet MS"/>
                <a:cs typeface="Trebuchet MS"/>
                <a:sym typeface="Trebuchet MS"/>
              </a:rPr>
              <a:t>for Moi</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pic>
        <p:nvPicPr>
          <p:cNvPr descr="King David Kalakaua" id="418" name="Shape 418"/>
          <p:cNvPicPr preferRelativeResize="0"/>
          <p:nvPr/>
        </p:nvPicPr>
        <p:blipFill rotWithShape="1">
          <a:blip r:embed="rId3">
            <a:alphaModFix/>
          </a:blip>
          <a:srcRect b="0" l="0" r="0" t="0"/>
          <a:stretch/>
        </p:blipFill>
        <p:spPr>
          <a:xfrm>
            <a:off x="798286" y="275771"/>
            <a:ext cx="4295941" cy="6366188"/>
          </a:xfrm>
          <a:prstGeom prst="rect">
            <a:avLst/>
          </a:prstGeom>
          <a:noFill/>
          <a:ln>
            <a:noFill/>
          </a:ln>
        </p:spPr>
      </p:pic>
      <p:pic>
        <p:nvPicPr>
          <p:cNvPr descr="Queen Emma of Hawaii | style icons | Pinterest" id="419" name="Shape 419"/>
          <p:cNvPicPr preferRelativeResize="0"/>
          <p:nvPr/>
        </p:nvPicPr>
        <p:blipFill rotWithShape="1">
          <a:blip r:embed="rId4">
            <a:alphaModFix/>
          </a:blip>
          <a:srcRect b="0" l="0" r="0" t="0"/>
          <a:stretch/>
        </p:blipFill>
        <p:spPr>
          <a:xfrm>
            <a:off x="6255656" y="483436"/>
            <a:ext cx="3695036" cy="595085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flipH="1" rot="10800000">
            <a:off x="677334" y="554182"/>
            <a:ext cx="8596668" cy="55418"/>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25" name="Shape 425"/>
          <p:cNvSpPr txBox="1"/>
          <p:nvPr>
            <p:ph idx="1" type="body"/>
          </p:nvPr>
        </p:nvSpPr>
        <p:spPr>
          <a:xfrm>
            <a:off x="677334" y="817419"/>
            <a:ext cx="8596668" cy="5223944"/>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Kalakaua’s and Emma’s supporters engaged in a brief conflict that precipitated the landing of United States Marines </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Ostensibly they were there to maintain order but in reality they were there to support the </a:t>
            </a:r>
            <a:r>
              <a:rPr b="0" i="0" lang="en-US" sz="2000" u="none" cap="none" strike="noStrike">
                <a:solidFill>
                  <a:srgbClr val="FFFF00"/>
                </a:solidFill>
                <a:latin typeface="Trebuchet MS"/>
                <a:ea typeface="Trebuchet MS"/>
                <a:cs typeface="Trebuchet MS"/>
                <a:sym typeface="Trebuchet MS"/>
              </a:rPr>
              <a:t>pro American candidate Kalakaua </a:t>
            </a:r>
            <a:r>
              <a:rPr b="0" i="0" lang="en-US" sz="2000" u="none" cap="none" strike="noStrike">
                <a:solidFill>
                  <a:srgbClr val="FEFEFE"/>
                </a:solidFill>
                <a:latin typeface="Trebuchet MS"/>
                <a:ea typeface="Trebuchet MS"/>
                <a:cs typeface="Trebuchet MS"/>
                <a:sym typeface="Trebuchet MS"/>
              </a:rPr>
              <a:t>against the </a:t>
            </a:r>
            <a:r>
              <a:rPr b="0" i="0" lang="en-US" sz="2000" u="none" cap="none" strike="noStrike">
                <a:solidFill>
                  <a:srgbClr val="F0A273"/>
                </a:solidFill>
                <a:latin typeface="Trebuchet MS"/>
                <a:ea typeface="Trebuchet MS"/>
                <a:cs typeface="Trebuchet MS"/>
                <a:sym typeface="Trebuchet MS"/>
              </a:rPr>
              <a:t>pro British candidate Emma</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With American intervention and support Kalakaua became King</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In return for their support Kalakaua concluded forty years of negotiation of the Reciprocity Treaty ( 1875)</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What did this mean?</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It brought immediate relief to the sugar industry, in fact it brought a boom</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Sugar exports to the US went from </a:t>
            </a:r>
            <a:r>
              <a:rPr b="0" i="0" lang="en-US" sz="2000" u="none" cap="none" strike="noStrike">
                <a:solidFill>
                  <a:srgbClr val="FFFF00"/>
                </a:solidFill>
                <a:latin typeface="Trebuchet MS"/>
                <a:ea typeface="Trebuchet MS"/>
                <a:cs typeface="Trebuchet MS"/>
                <a:sym typeface="Trebuchet MS"/>
              </a:rPr>
              <a:t>17 million pounds in 1875 to 115 million pounds in 1883</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flipH="1" rot="10800000">
            <a:off x="677334" y="325677"/>
            <a:ext cx="8596668" cy="283923"/>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31" name="Shape 431"/>
          <p:cNvSpPr txBox="1"/>
          <p:nvPr>
            <p:ph idx="1" type="body"/>
          </p:nvPr>
        </p:nvSpPr>
        <p:spPr>
          <a:xfrm>
            <a:off x="677333" y="814193"/>
            <a:ext cx="8786155" cy="58840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Of the </a:t>
            </a:r>
            <a:r>
              <a:rPr b="0" i="0" lang="en-US" sz="2400" u="sng" cap="none" strike="noStrike">
                <a:solidFill>
                  <a:srgbClr val="FEFEFE"/>
                </a:solidFill>
                <a:latin typeface="Trebuchet MS"/>
                <a:ea typeface="Trebuchet MS"/>
                <a:cs typeface="Trebuchet MS"/>
                <a:sym typeface="Trebuchet MS"/>
              </a:rPr>
              <a:t>32</a:t>
            </a:r>
            <a:r>
              <a:rPr b="0" i="0" lang="en-US" sz="2400" u="none" cap="none" strike="noStrike">
                <a:solidFill>
                  <a:srgbClr val="FEFEFE"/>
                </a:solidFill>
                <a:latin typeface="Trebuchet MS"/>
                <a:ea typeface="Trebuchet MS"/>
                <a:cs typeface="Trebuchet MS"/>
                <a:sym typeface="Trebuchet MS"/>
              </a:rPr>
              <a:t> plantations that dominated the Hawaiian economy </a:t>
            </a:r>
            <a:r>
              <a:rPr b="0" i="0" lang="en-US" sz="2400" u="sng" cap="none" strike="noStrike">
                <a:solidFill>
                  <a:srgbClr val="FEFEFE"/>
                </a:solidFill>
                <a:latin typeface="Trebuchet MS"/>
                <a:ea typeface="Trebuchet MS"/>
                <a:cs typeface="Trebuchet MS"/>
                <a:sym typeface="Trebuchet MS"/>
              </a:rPr>
              <a:t>25</a:t>
            </a:r>
            <a:r>
              <a:rPr b="0" i="0" lang="en-US" sz="2400" u="none" cap="none" strike="noStrike">
                <a:solidFill>
                  <a:srgbClr val="FEFEFE"/>
                </a:solidFill>
                <a:latin typeface="Trebuchet MS"/>
                <a:ea typeface="Trebuchet MS"/>
                <a:cs typeface="Trebuchet MS"/>
                <a:sym typeface="Trebuchet MS"/>
              </a:rPr>
              <a:t> were American or Haole owned</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While the Treaty brought a boost to the sugar industry it also brought a flood of foreign immigrants to work the sugar plantations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Between 1877-1890 55,000 new immigrants arrived in Hawaii to work in the sugar industry</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During the same period the Native Hawaiian population was halved </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By </a:t>
            </a:r>
            <a:r>
              <a:rPr b="0" i="0" lang="en-US" sz="2400" u="none" cap="none" strike="noStrike">
                <a:solidFill>
                  <a:srgbClr val="FFFF00"/>
                </a:solidFill>
                <a:latin typeface="Trebuchet MS"/>
                <a:ea typeface="Trebuchet MS"/>
                <a:cs typeface="Trebuchet MS"/>
                <a:sym typeface="Trebuchet MS"/>
              </a:rPr>
              <a:t>1890  Native Hawaiians made up less than half (45%) the population</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Haole and Asians made up 55%</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http://www.thesustainableleader.org/wp-content/uploads/2014/10/oahuahu.jpg" id="166" name="Shape 166"/>
          <p:cNvPicPr preferRelativeResize="0"/>
          <p:nvPr/>
        </p:nvPicPr>
        <p:blipFill rotWithShape="1">
          <a:blip r:embed="rId3">
            <a:alphaModFix/>
          </a:blip>
          <a:srcRect b="0" l="0" r="0" t="0"/>
          <a:stretch/>
        </p:blipFill>
        <p:spPr>
          <a:xfrm>
            <a:off x="978794" y="217632"/>
            <a:ext cx="10047264" cy="662376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flipH="1" rot="10800000">
            <a:off x="677334" y="297455"/>
            <a:ext cx="8596668" cy="312145"/>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37" name="Shape 437"/>
          <p:cNvSpPr txBox="1"/>
          <p:nvPr>
            <p:ph idx="1" type="body"/>
          </p:nvPr>
        </p:nvSpPr>
        <p:spPr>
          <a:xfrm>
            <a:off x="677334" y="609601"/>
            <a:ext cx="8596668" cy="54317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Most of the profits from the sugar industry went into the hands of American planters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A group formed called the </a:t>
            </a:r>
            <a:r>
              <a:rPr b="0" i="0" lang="en-US" sz="2000" u="none" cap="none" strike="noStrike">
                <a:solidFill>
                  <a:srgbClr val="FFFF00"/>
                </a:solidFill>
                <a:latin typeface="Trebuchet MS"/>
                <a:ea typeface="Trebuchet MS"/>
                <a:cs typeface="Trebuchet MS"/>
                <a:sym typeface="Trebuchet MS"/>
              </a:rPr>
              <a:t>Hawaiian League </a:t>
            </a:r>
            <a:r>
              <a:rPr b="0" i="0" lang="en-US" sz="2000" u="none" cap="none" strike="noStrike">
                <a:solidFill>
                  <a:srgbClr val="FEFEFE"/>
                </a:solidFill>
                <a:latin typeface="Trebuchet MS"/>
                <a:ea typeface="Trebuchet MS"/>
                <a:cs typeface="Trebuchet MS"/>
                <a:sym typeface="Trebuchet MS"/>
              </a:rPr>
              <a:t>(made up of all Haole businessmen)</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They formed in order to protect the interests of the Haole property owners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 Hawaiian League forced King</a:t>
            </a:r>
            <a:r>
              <a:rPr b="0" i="0" lang="en-US" sz="2000" u="none" cap="none" strike="noStrike">
                <a:solidFill>
                  <a:srgbClr val="FFFF00"/>
                </a:solidFill>
                <a:latin typeface="Trebuchet MS"/>
                <a:ea typeface="Trebuchet MS"/>
                <a:cs typeface="Trebuchet MS"/>
                <a:sym typeface="Trebuchet MS"/>
              </a:rPr>
              <a:t> Kalakua at gunpoint </a:t>
            </a:r>
            <a:r>
              <a:rPr b="0" i="0" lang="en-US" sz="2000" u="none" cap="none" strike="noStrike">
                <a:solidFill>
                  <a:srgbClr val="FEFEFE"/>
                </a:solidFill>
                <a:latin typeface="Trebuchet MS"/>
                <a:ea typeface="Trebuchet MS"/>
                <a:cs typeface="Trebuchet MS"/>
                <a:sym typeface="Trebuchet MS"/>
              </a:rPr>
              <a:t>to sign a treaty dubbed the </a:t>
            </a:r>
            <a:r>
              <a:rPr b="0" i="0" lang="en-US" sz="2000" u="none" cap="none" strike="noStrike">
                <a:solidFill>
                  <a:srgbClr val="93DF5F"/>
                </a:solidFill>
                <a:latin typeface="Trebuchet MS"/>
                <a:ea typeface="Trebuchet MS"/>
                <a:cs typeface="Trebuchet MS"/>
                <a:sym typeface="Trebuchet MS"/>
              </a:rPr>
              <a:t>Bayonet Constitution in 1887 </a:t>
            </a:r>
            <a:r>
              <a:rPr b="0" i="0" lang="en-US" sz="2000" u="none" cap="none" strike="noStrike">
                <a:solidFill>
                  <a:srgbClr val="FEFEFE"/>
                </a:solidFill>
                <a:latin typeface="Trebuchet MS"/>
                <a:ea typeface="Trebuchet MS"/>
                <a:cs typeface="Trebuchet MS"/>
                <a:sym typeface="Trebuchet MS"/>
              </a:rPr>
              <a:t>that ceded the Pearl River lagoon to the United States in exchange for duty free sugar trade for the Haole plantation owners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This meant that the planters would no longer have to pay Tariffs to the US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 </a:t>
            </a:r>
            <a:r>
              <a:rPr b="0" i="0" lang="en-US" sz="2000" u="sng" cap="none" strike="noStrike">
                <a:solidFill>
                  <a:srgbClr val="FEFEFE"/>
                </a:solidFill>
                <a:latin typeface="Trebuchet MS"/>
                <a:ea typeface="Trebuchet MS"/>
                <a:cs typeface="Trebuchet MS"/>
                <a:sym typeface="Trebuchet MS"/>
              </a:rPr>
              <a:t>Bayonet Constitution </a:t>
            </a:r>
            <a:r>
              <a:rPr b="0" i="0" lang="en-US" sz="2000" u="none" cap="none" strike="noStrike">
                <a:solidFill>
                  <a:srgbClr val="FEFEFE"/>
                </a:solidFill>
                <a:latin typeface="Trebuchet MS"/>
                <a:ea typeface="Trebuchet MS"/>
                <a:cs typeface="Trebuchet MS"/>
                <a:sym typeface="Trebuchet MS"/>
              </a:rPr>
              <a:t>also stipulated that the ministry was no longer responsible to the king – instead they were responsible to the legislature </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txBox="1"/>
          <p:nvPr>
            <p:ph type="title"/>
          </p:nvPr>
        </p:nvSpPr>
        <p:spPr>
          <a:xfrm>
            <a:off x="677334" y="609600"/>
            <a:ext cx="8596668" cy="4571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43" name="Shape 443"/>
          <p:cNvSpPr txBox="1"/>
          <p:nvPr>
            <p:ph idx="1" type="body"/>
          </p:nvPr>
        </p:nvSpPr>
        <p:spPr>
          <a:xfrm>
            <a:off x="677334" y="1134737"/>
            <a:ext cx="8596668" cy="4906625"/>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Then in order to ensure Haole domination of the legislature the electorate was severely restricted by </a:t>
            </a:r>
            <a:r>
              <a:rPr b="0" i="0" lang="en-US" sz="2000" u="none" cap="none" strike="noStrike">
                <a:solidFill>
                  <a:srgbClr val="FFFF00"/>
                </a:solidFill>
                <a:latin typeface="Trebuchet MS"/>
                <a:ea typeface="Trebuchet MS"/>
                <a:cs typeface="Trebuchet MS"/>
                <a:sym typeface="Trebuchet MS"/>
              </a:rPr>
              <a:t>income qualifications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You could now only vote in Hawaii if you owned </a:t>
            </a:r>
            <a:r>
              <a:rPr b="0" i="0" lang="en-US" sz="2000" u="none" cap="none" strike="noStrike">
                <a:solidFill>
                  <a:srgbClr val="FFFF00"/>
                </a:solidFill>
                <a:latin typeface="Trebuchet MS"/>
                <a:ea typeface="Trebuchet MS"/>
                <a:cs typeface="Trebuchet MS"/>
                <a:sym typeface="Trebuchet MS"/>
              </a:rPr>
              <a:t>$3,000 worth of property </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This was a way to exclude the Native Hawaiians from the right to vote</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FFF00"/>
                </a:solidFill>
                <a:latin typeface="Trebuchet MS"/>
                <a:ea typeface="Trebuchet MS"/>
                <a:cs typeface="Trebuchet MS"/>
                <a:sym typeface="Trebuchet MS"/>
              </a:rPr>
              <a:t>The result was that the missionary descendants (Haole businessmen) secured control of the legislature</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 most powerful group in the kingdom was now the </a:t>
            </a:r>
            <a:r>
              <a:rPr b="0" i="0" lang="en-US" sz="2000" u="none" cap="none" strike="noStrike">
                <a:solidFill>
                  <a:srgbClr val="FFFF00"/>
                </a:solidFill>
                <a:latin typeface="Trebuchet MS"/>
                <a:ea typeface="Trebuchet MS"/>
                <a:cs typeface="Trebuchet MS"/>
                <a:sym typeface="Trebuchet MS"/>
              </a:rPr>
              <a:t>cabinet minsters </a:t>
            </a:r>
            <a:r>
              <a:rPr b="0" i="0" lang="en-US" sz="2000" u="none" cap="none" strike="noStrike">
                <a:solidFill>
                  <a:srgbClr val="FEFEFE"/>
                </a:solidFill>
                <a:latin typeface="Trebuchet MS"/>
                <a:ea typeface="Trebuchet MS"/>
                <a:cs typeface="Trebuchet MS"/>
                <a:sym typeface="Trebuchet MS"/>
              </a:rPr>
              <a:t>and the legislature which were practically all Haole</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In addition, suffrage or voting rights were granted to foreigners willing to swear allegiance to the new government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Shape 448"/>
          <p:cNvSpPr txBox="1"/>
          <p:nvPr>
            <p:ph type="title"/>
          </p:nvPr>
        </p:nvSpPr>
        <p:spPr>
          <a:xfrm flipH="1" rot="10800000">
            <a:off x="677334" y="473725"/>
            <a:ext cx="8596668" cy="135875"/>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49" name="Shape 449"/>
          <p:cNvSpPr txBox="1"/>
          <p:nvPr>
            <p:ph idx="1" type="body"/>
          </p:nvPr>
        </p:nvSpPr>
        <p:spPr>
          <a:xfrm>
            <a:off x="677334" y="815249"/>
            <a:ext cx="8596668" cy="5226114"/>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After the Bayonet Constitution, racist arguments about Native Hawaiians cultural inferiority and economic inability appeared daily in the Haole controlled newspapers</a:t>
            </a: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Racial inferiority was used to justify the seizure of power and the calls for annexation</a:t>
            </a: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Kalakaua died in 1891 and was succeeded by his sister </a:t>
            </a:r>
            <a:r>
              <a:rPr b="0" i="0" lang="en-US" sz="1800" u="none" cap="none" strike="noStrike">
                <a:solidFill>
                  <a:srgbClr val="FFFF00"/>
                </a:solidFill>
                <a:latin typeface="Trebuchet MS"/>
                <a:ea typeface="Trebuchet MS"/>
                <a:cs typeface="Trebuchet MS"/>
                <a:sym typeface="Trebuchet MS"/>
              </a:rPr>
              <a:t>Lili’uokalani</a:t>
            </a: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Enraged by the action of the Haole planters Hawaiians revolted, they were seeking to revise the Bayonet Constitution- once again American troops landed to restore order</a:t>
            </a:r>
          </a:p>
          <a:p>
            <a:pPr indent="-342900" lvl="0" marL="342900" marR="0" rtl="0" algn="l">
              <a:spcBef>
                <a:spcPts val="1000"/>
              </a:spcBef>
              <a:spcAft>
                <a:spcPts val="0"/>
              </a:spcAft>
              <a:buClr>
                <a:schemeClr val="accent1"/>
              </a:buClr>
              <a:buSzPts val="1440"/>
              <a:buFont typeface="Noto Sans Symbols"/>
              <a:buChar char="▶"/>
            </a:pPr>
            <a:r>
              <a:rPr b="0" i="0" lang="en-US" sz="1800" u="sng" cap="none" strike="noStrike">
                <a:solidFill>
                  <a:srgbClr val="FEFEFE"/>
                </a:solidFill>
                <a:latin typeface="Trebuchet MS"/>
                <a:ea typeface="Trebuchet MS"/>
                <a:cs typeface="Trebuchet MS"/>
                <a:sym typeface="Trebuchet MS"/>
              </a:rPr>
              <a:t>Lili’uokalani</a:t>
            </a:r>
            <a:r>
              <a:rPr b="0" i="0" lang="en-US" sz="1800" u="none" cap="none" strike="noStrike">
                <a:solidFill>
                  <a:srgbClr val="FEFEFE"/>
                </a:solidFill>
                <a:latin typeface="Trebuchet MS"/>
                <a:ea typeface="Trebuchet MS"/>
                <a:cs typeface="Trebuchet MS"/>
                <a:sym typeface="Trebuchet MS"/>
              </a:rPr>
              <a:t> was determined to return her people to their rightful place in their own land</a:t>
            </a: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To that end the Queen decided to give her people a new and more democratic constitution – one that removed the property requirements for voters and restricted the vote to subjects of the Kingdom</a:t>
            </a: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FEFEFE"/>
                </a:solidFill>
                <a:latin typeface="Trebuchet MS"/>
                <a:ea typeface="Trebuchet MS"/>
                <a:cs typeface="Trebuchet MS"/>
                <a:sym typeface="Trebuchet MS"/>
              </a:rPr>
              <a:t>Foreigners would not be allowed to vote</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http://2.bp.blogspot.com/-5BI7om8Q72I/TieqGqOQIGI/AAAAAAAAEHQ/1ryk2D5IVdE/s1600/Liliuokalani.jpg" id="454" name="Shape 454"/>
          <p:cNvPicPr preferRelativeResize="0"/>
          <p:nvPr/>
        </p:nvPicPr>
        <p:blipFill rotWithShape="1">
          <a:blip r:embed="rId3">
            <a:alphaModFix/>
          </a:blip>
          <a:srcRect b="0" l="0" r="0" t="0"/>
          <a:stretch/>
        </p:blipFill>
        <p:spPr>
          <a:xfrm>
            <a:off x="3077030" y="162635"/>
            <a:ext cx="4676941" cy="619333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flipH="1" rot="10800000">
            <a:off x="677334" y="563881"/>
            <a:ext cx="8596668" cy="4571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60" name="Shape 460"/>
          <p:cNvSpPr txBox="1"/>
          <p:nvPr>
            <p:ph idx="1" type="body"/>
          </p:nvPr>
        </p:nvSpPr>
        <p:spPr>
          <a:xfrm>
            <a:off x="677334" y="914401"/>
            <a:ext cx="8596668" cy="51269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But Lili’uokalani was thwarted by her ministers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Her ministers formed the </a:t>
            </a:r>
            <a:r>
              <a:rPr b="0" i="0" lang="en-US" sz="2400" u="none" cap="none" strike="noStrike">
                <a:solidFill>
                  <a:srgbClr val="FFFF00"/>
                </a:solidFill>
                <a:latin typeface="Trebuchet MS"/>
                <a:ea typeface="Trebuchet MS"/>
                <a:cs typeface="Trebuchet MS"/>
                <a:sym typeface="Trebuchet MS"/>
              </a:rPr>
              <a:t>“Committee of Safety” </a:t>
            </a:r>
            <a:r>
              <a:rPr b="0" i="0" lang="en-US" sz="2400" u="none" cap="none" strike="noStrike">
                <a:solidFill>
                  <a:srgbClr val="FEFEFE"/>
                </a:solidFill>
                <a:latin typeface="Trebuchet MS"/>
                <a:ea typeface="Trebuchet MS"/>
                <a:cs typeface="Trebuchet MS"/>
                <a:sym typeface="Trebuchet MS"/>
              </a:rPr>
              <a:t>an all Haole regime and sought military assistance from US marines by asking them to land and recognize the Haole provisional government</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This was a planned takeover of the government</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marines marched to </a:t>
            </a:r>
            <a:r>
              <a:rPr b="0" i="0" lang="en-US" sz="2400" u="none" cap="none" strike="noStrike">
                <a:solidFill>
                  <a:srgbClr val="FFFF00"/>
                </a:solidFill>
                <a:latin typeface="Trebuchet MS"/>
                <a:ea typeface="Trebuchet MS"/>
                <a:cs typeface="Trebuchet MS"/>
                <a:sym typeface="Trebuchet MS"/>
              </a:rPr>
              <a:t>Iolani</a:t>
            </a:r>
            <a:r>
              <a:rPr b="0" i="0" lang="en-US" sz="2400" u="none" cap="none" strike="noStrike">
                <a:solidFill>
                  <a:srgbClr val="FEFEFE"/>
                </a:solidFill>
                <a:latin typeface="Trebuchet MS"/>
                <a:ea typeface="Trebuchet MS"/>
                <a:cs typeface="Trebuchet MS"/>
                <a:sym typeface="Trebuchet MS"/>
              </a:rPr>
              <a:t> palace and the “Committee of safety” or the provisional government confronted the Queen</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Faced with armed troops the Queen ceded her authority not to the provisional government but not the United States on </a:t>
            </a:r>
            <a:r>
              <a:rPr b="0" i="0" lang="en-US" sz="2400" u="none" cap="none" strike="noStrike">
                <a:solidFill>
                  <a:srgbClr val="FFFF00"/>
                </a:solidFill>
                <a:latin typeface="Trebuchet MS"/>
                <a:ea typeface="Trebuchet MS"/>
                <a:cs typeface="Trebuchet MS"/>
                <a:sym typeface="Trebuchet MS"/>
              </a:rPr>
              <a:t>January 7, 1893</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pic>
        <p:nvPicPr>
          <p:cNvPr descr="http://www.mtholyoke.edu/%7Eross20a/classweb/Provisionalgovernmentofhawaiicabinet.jpg" id="465" name="Shape 465"/>
          <p:cNvPicPr preferRelativeResize="0"/>
          <p:nvPr/>
        </p:nvPicPr>
        <p:blipFill rotWithShape="1">
          <a:blip r:embed="rId3">
            <a:alphaModFix/>
          </a:blip>
          <a:srcRect b="0" l="0" r="0" t="0"/>
          <a:stretch/>
        </p:blipFill>
        <p:spPr>
          <a:xfrm>
            <a:off x="2162629" y="416526"/>
            <a:ext cx="8707845" cy="63843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677334" y="101237"/>
            <a:ext cx="8596668" cy="4571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pic>
        <p:nvPicPr>
          <p:cNvPr descr="https://cloakedmonk.files.wordpress.com/2015/07/iolani-palace-honolulu.jpg" id="471" name="Shape 471"/>
          <p:cNvPicPr preferRelativeResize="0"/>
          <p:nvPr>
            <p:ph idx="1" type="body"/>
          </p:nvPr>
        </p:nvPicPr>
        <p:blipFill rotWithShape="1">
          <a:blip r:embed="rId3">
            <a:alphaModFix/>
          </a:blip>
          <a:srcRect b="0" l="0" r="0" t="0"/>
          <a:stretch/>
        </p:blipFill>
        <p:spPr>
          <a:xfrm>
            <a:off x="2351313" y="1012371"/>
            <a:ext cx="8033657" cy="513517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677334" y="609600"/>
            <a:ext cx="8596668" cy="76200"/>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77" name="Shape 477"/>
          <p:cNvSpPr txBox="1"/>
          <p:nvPr>
            <p:ph idx="1" type="body"/>
          </p:nvPr>
        </p:nvSpPr>
        <p:spPr>
          <a:xfrm>
            <a:off x="677334" y="1001485"/>
            <a:ext cx="9177866" cy="5856515"/>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The Queen ceded her authority under protest</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Until such time as the government of the United States shall upon hearing the facts undo this action and restore her to power</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On </a:t>
            </a:r>
            <a:r>
              <a:rPr b="0" i="0" lang="en-US" sz="2000" u="sng" cap="none" strike="noStrike">
                <a:solidFill>
                  <a:srgbClr val="FEFEFE"/>
                </a:solidFill>
                <a:latin typeface="Trebuchet MS"/>
                <a:ea typeface="Trebuchet MS"/>
                <a:cs typeface="Trebuchet MS"/>
                <a:sym typeface="Trebuchet MS"/>
              </a:rPr>
              <a:t>February 1, 1893 </a:t>
            </a:r>
            <a:r>
              <a:rPr b="0" i="0" lang="en-US" sz="2000" u="none" cap="none" strike="noStrike">
                <a:solidFill>
                  <a:srgbClr val="FEFEFE"/>
                </a:solidFill>
                <a:latin typeface="Trebuchet MS"/>
                <a:ea typeface="Trebuchet MS"/>
                <a:cs typeface="Trebuchet MS"/>
                <a:sym typeface="Trebuchet MS"/>
              </a:rPr>
              <a:t>the US minister to Hawaii proclaimed Hawaii </a:t>
            </a:r>
            <a:r>
              <a:rPr b="0" i="0" lang="en-US" sz="2000" u="none" cap="none" strike="noStrike">
                <a:solidFill>
                  <a:srgbClr val="FFFF00"/>
                </a:solidFill>
                <a:latin typeface="Trebuchet MS"/>
                <a:ea typeface="Trebuchet MS"/>
                <a:cs typeface="Trebuchet MS"/>
                <a:sym typeface="Trebuchet MS"/>
              </a:rPr>
              <a:t>a US protectorate </a:t>
            </a:r>
            <a:r>
              <a:rPr b="0" i="0" lang="en-US" sz="2000" u="none" cap="none" strike="noStrike">
                <a:solidFill>
                  <a:srgbClr val="FEFEFE"/>
                </a:solidFill>
                <a:latin typeface="Trebuchet MS"/>
                <a:ea typeface="Trebuchet MS"/>
                <a:cs typeface="Trebuchet MS"/>
                <a:sym typeface="Trebuchet MS"/>
              </a:rPr>
              <a:t>and raised the American Flag over Iolani Palace</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But the idea of swift annexation was short lived</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President </a:t>
            </a:r>
            <a:r>
              <a:rPr b="0" i="0" lang="en-US" sz="2000" u="none" cap="none" strike="noStrike">
                <a:solidFill>
                  <a:srgbClr val="FFFF00"/>
                </a:solidFill>
                <a:latin typeface="Trebuchet MS"/>
                <a:ea typeface="Trebuchet MS"/>
                <a:cs typeface="Trebuchet MS"/>
                <a:sym typeface="Trebuchet MS"/>
              </a:rPr>
              <a:t>Grover Cleveland </a:t>
            </a:r>
            <a:r>
              <a:rPr b="0" i="0" lang="en-US" sz="2000" u="none" cap="none" strike="noStrike">
                <a:solidFill>
                  <a:srgbClr val="FEFEFE"/>
                </a:solidFill>
                <a:latin typeface="Trebuchet MS"/>
                <a:ea typeface="Trebuchet MS"/>
                <a:cs typeface="Trebuchet MS"/>
                <a:sym typeface="Trebuchet MS"/>
              </a:rPr>
              <a:t>just 5 days after his inauguration withdrew the pending annexation treaty from Congress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On March 29 Cleveland’s commissioner </a:t>
            </a:r>
            <a:r>
              <a:rPr b="0" i="0" lang="en-US" sz="2000" u="none" cap="none" strike="noStrike">
                <a:solidFill>
                  <a:srgbClr val="FFFF00"/>
                </a:solidFill>
                <a:latin typeface="Trebuchet MS"/>
                <a:ea typeface="Trebuchet MS"/>
                <a:cs typeface="Trebuchet MS"/>
                <a:sym typeface="Trebuchet MS"/>
              </a:rPr>
              <a:t>James Blount </a:t>
            </a:r>
            <a:r>
              <a:rPr b="0" i="0" lang="en-US" sz="2000" u="none" cap="none" strike="noStrike">
                <a:solidFill>
                  <a:srgbClr val="FEFEFE"/>
                </a:solidFill>
                <a:latin typeface="Trebuchet MS"/>
                <a:ea typeface="Trebuchet MS"/>
                <a:cs typeface="Trebuchet MS"/>
                <a:sym typeface="Trebuchet MS"/>
              </a:rPr>
              <a:t>arrived in Hawaii to investigate the overthrow</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Blount’s report found the US and its minister guilty on all counts</a:t>
            </a:r>
          </a:p>
          <a:p>
            <a:pPr indent="-342900" lvl="0" marL="342900" marR="0" rtl="0" algn="l">
              <a:spcBef>
                <a:spcPts val="1000"/>
              </a:spcBef>
              <a:spcAft>
                <a:spcPts val="0"/>
              </a:spcAft>
              <a:buClr>
                <a:schemeClr val="accent1"/>
              </a:buClr>
              <a:buSzPts val="1600"/>
              <a:buFont typeface="Noto Sans Symbols"/>
              <a:buChar char="▶"/>
            </a:pPr>
            <a:r>
              <a:rPr b="0" i="0" lang="en-US" sz="2000" u="none" cap="none" strike="noStrike">
                <a:solidFill>
                  <a:srgbClr val="FEFEFE"/>
                </a:solidFill>
                <a:latin typeface="Trebuchet MS"/>
                <a:ea typeface="Trebuchet MS"/>
                <a:cs typeface="Trebuchet MS"/>
                <a:sym typeface="Trebuchet MS"/>
              </a:rPr>
              <a:t>President Cleveland upon reading the report explained to congress that he would never again submit an annexation treaty to them</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type="title"/>
          </p:nvPr>
        </p:nvSpPr>
        <p:spPr>
          <a:xfrm>
            <a:off x="677334" y="609600"/>
            <a:ext cx="8596668" cy="69273"/>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83" name="Shape 483"/>
          <p:cNvSpPr txBox="1"/>
          <p:nvPr>
            <p:ph idx="1" type="body"/>
          </p:nvPr>
        </p:nvSpPr>
        <p:spPr>
          <a:xfrm>
            <a:off x="677334" y="983673"/>
            <a:ext cx="8596668" cy="5057689"/>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2240"/>
              <a:buFont typeface="Noto Sans Symbols"/>
              <a:buChar char="▶"/>
            </a:pPr>
            <a:r>
              <a:rPr b="0" i="0" lang="en-US" sz="2800" u="none" cap="none" strike="noStrike">
                <a:solidFill>
                  <a:srgbClr val="FFFF00"/>
                </a:solidFill>
                <a:latin typeface="Trebuchet MS"/>
                <a:ea typeface="Trebuchet MS"/>
                <a:cs typeface="Trebuchet MS"/>
                <a:sym typeface="Trebuchet MS"/>
              </a:rPr>
              <a:t>President Cleveland </a:t>
            </a:r>
            <a:r>
              <a:rPr b="0" i="0" lang="en-US" sz="2800" u="none" cap="none" strike="noStrike">
                <a:solidFill>
                  <a:srgbClr val="FEFEFE"/>
                </a:solidFill>
                <a:latin typeface="Trebuchet MS"/>
                <a:ea typeface="Trebuchet MS"/>
                <a:cs typeface="Trebuchet MS"/>
                <a:sym typeface="Trebuchet MS"/>
              </a:rPr>
              <a:t>told Congress “By an act of war committed with the participation of a diplomatic representative of the USA and without authority of congress the government of a feeble but friendly and confiding people has been overthrown. A substantial wrong has thus been done which a due regard for our national character as well as the rights of the injured people requires we should endeavor to repair”</a:t>
            </a:r>
          </a:p>
        </p:txBody>
      </p:sp>
      <p:pic>
        <p:nvPicPr>
          <p:cNvPr descr="http://www.state.nj.us/dep/parksandforests/historic/grover_cleveland/images/grovercleveland.jpg" id="484" name="Shape 484"/>
          <p:cNvPicPr preferRelativeResize="0"/>
          <p:nvPr/>
        </p:nvPicPr>
        <p:blipFill rotWithShape="1">
          <a:blip r:embed="rId3">
            <a:alphaModFix/>
          </a:blip>
          <a:srcRect b="0" l="0" r="0" t="0"/>
          <a:stretch/>
        </p:blipFill>
        <p:spPr>
          <a:xfrm>
            <a:off x="9042400" y="678872"/>
            <a:ext cx="3047999" cy="4589593"/>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flipH="1" rot="10800000">
            <a:off x="677334" y="275771"/>
            <a:ext cx="8596668" cy="33382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490" name="Shape 490"/>
          <p:cNvSpPr txBox="1"/>
          <p:nvPr>
            <p:ph idx="1" type="body"/>
          </p:nvPr>
        </p:nvSpPr>
        <p:spPr>
          <a:xfrm>
            <a:off x="677334" y="928915"/>
            <a:ext cx="8596668" cy="5798456"/>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But Cleveland left office after one term</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Lili’uokalani was never restored </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She was instead imprisoned in her palace by the Haole planters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all Haole provisional government became an </a:t>
            </a:r>
            <a:r>
              <a:rPr b="0" i="0" lang="en-US" sz="2400" u="sng" cap="none" strike="noStrike">
                <a:solidFill>
                  <a:srgbClr val="FFFF00"/>
                </a:solidFill>
                <a:latin typeface="Trebuchet MS"/>
                <a:ea typeface="Trebuchet MS"/>
                <a:cs typeface="Trebuchet MS"/>
                <a:sym typeface="Trebuchet MS"/>
              </a:rPr>
              <a:t>Oligarchy</a:t>
            </a:r>
            <a:r>
              <a:rPr b="0" i="0" lang="en-US" sz="2400" u="none" cap="none" strike="noStrike">
                <a:solidFill>
                  <a:srgbClr val="FEFEFE"/>
                </a:solidFill>
                <a:latin typeface="Trebuchet MS"/>
                <a:ea typeface="Trebuchet MS"/>
                <a:cs typeface="Trebuchet MS"/>
                <a:sym typeface="Trebuchet MS"/>
              </a:rPr>
              <a:t> (A form of government which all power is vested in a few persons in a dominant class)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They renamed Hawaii the </a:t>
            </a:r>
            <a:r>
              <a:rPr b="0" i="0" lang="en-US" sz="2400" u="none" cap="none" strike="noStrike">
                <a:solidFill>
                  <a:srgbClr val="FFFF00"/>
                </a:solidFill>
                <a:latin typeface="Trebuchet MS"/>
                <a:ea typeface="Trebuchet MS"/>
                <a:cs typeface="Trebuchet MS"/>
                <a:sym typeface="Trebuchet MS"/>
              </a:rPr>
              <a:t>Republic of Hawaii</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In this new Republic voting was restricted to certain property requirements which excluded most native Hawaiians</a:t>
            </a: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Final annexation had to wait but it came in 1898 under President </a:t>
            </a:r>
            <a:r>
              <a:rPr b="0" i="0" lang="en-US" sz="2400" u="none" cap="none" strike="noStrike">
                <a:solidFill>
                  <a:srgbClr val="FFFF00"/>
                </a:solidFill>
                <a:latin typeface="Trebuchet MS"/>
                <a:ea typeface="Trebuchet MS"/>
                <a:cs typeface="Trebuchet MS"/>
                <a:sym typeface="Trebuchet MS"/>
              </a:rPr>
              <a:t>William Mckinley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flipH="1" rot="10800000">
            <a:off x="677334" y="90152"/>
            <a:ext cx="8596668" cy="519448"/>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172" name="Shape 172"/>
          <p:cNvSpPr txBox="1"/>
          <p:nvPr>
            <p:ph idx="1" type="body"/>
          </p:nvPr>
        </p:nvSpPr>
        <p:spPr>
          <a:xfrm>
            <a:off x="677334" y="862885"/>
            <a:ext cx="8596668" cy="5178477"/>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Exchange between Ohana who lived near the sea with Ohana who lived inland constituted the economic life of communities which densely populated the Hawaiian islands</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Therefore, Kinship formed the economic base of Hawaiian society</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Kinship also established the complex network of </a:t>
            </a:r>
            <a:r>
              <a:rPr b="1" i="1" lang="en-US" sz="2000" u="sng" cap="none" strike="noStrike">
                <a:solidFill>
                  <a:srgbClr val="FFFF00"/>
                </a:solidFill>
                <a:latin typeface="Trebuchet MS"/>
                <a:ea typeface="Trebuchet MS"/>
                <a:cs typeface="Trebuchet MS"/>
                <a:sym typeface="Trebuchet MS"/>
              </a:rPr>
              <a:t>Ali’i </a:t>
            </a:r>
            <a:r>
              <a:rPr b="1" i="0" lang="en-US" sz="2000" u="none" cap="none" strike="noStrike">
                <a:solidFill>
                  <a:srgbClr val="FEFEFE"/>
                </a:solidFill>
                <a:latin typeface="Trebuchet MS"/>
                <a:ea typeface="Trebuchet MS"/>
                <a:cs typeface="Trebuchet MS"/>
                <a:sym typeface="Trebuchet MS"/>
              </a:rPr>
              <a:t> (Chiefs)</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The Ali’i competed with each other in terms of rank which was established by spiritual power or </a:t>
            </a:r>
            <a:r>
              <a:rPr b="1" i="1" lang="en-US" sz="2000" u="sng" cap="none" strike="noStrike">
                <a:solidFill>
                  <a:srgbClr val="FFFF00"/>
                </a:solidFill>
                <a:latin typeface="Trebuchet MS"/>
                <a:ea typeface="Trebuchet MS"/>
                <a:cs typeface="Trebuchet MS"/>
                <a:sym typeface="Trebuchet MS"/>
              </a:rPr>
              <a:t>MANA</a:t>
            </a:r>
            <a:r>
              <a:rPr b="1" i="0" lang="en-US" sz="2000" u="none" cap="none" strike="noStrike">
                <a:solidFill>
                  <a:srgbClr val="FEFEFE"/>
                </a:solidFill>
                <a:latin typeface="Trebuchet MS"/>
                <a:ea typeface="Trebuchet MS"/>
                <a:cs typeface="Trebuchet MS"/>
                <a:sym typeface="Trebuchet MS"/>
              </a:rPr>
              <a:t> </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Mana was derived from chiefly genealogies or from conquest in war</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idx="1" type="body"/>
          </p:nvPr>
        </p:nvSpPr>
        <p:spPr>
          <a:xfrm>
            <a:off x="677334" y="4198513"/>
            <a:ext cx="8596668" cy="1842849"/>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440"/>
              <a:buFont typeface="Noto Sans Symbols"/>
              <a:buNone/>
            </a:pPr>
            <a:r>
              <a:t/>
            </a:r>
            <a:endParaRPr b="0" i="0" sz="1800" u="none" cap="none" strike="noStrike">
              <a:solidFill>
                <a:srgbClr val="FEFEFE"/>
              </a:solidFill>
              <a:latin typeface="Trebuchet MS"/>
              <a:ea typeface="Trebuchet MS"/>
              <a:cs typeface="Trebuchet MS"/>
              <a:sym typeface="Trebuchet MS"/>
            </a:endParaRPr>
          </a:p>
        </p:txBody>
      </p:sp>
      <p:pic>
        <p:nvPicPr>
          <p:cNvPr descr="http://upload.wikimedia.org/wikipedia/commons/0/08/10kMiles.JPG" id="496" name="Shape 496"/>
          <p:cNvPicPr preferRelativeResize="0"/>
          <p:nvPr/>
        </p:nvPicPr>
        <p:blipFill rotWithShape="1">
          <a:blip r:embed="rId3">
            <a:alphaModFix/>
          </a:blip>
          <a:srcRect b="0" l="0" r="0" t="0"/>
          <a:stretch/>
        </p:blipFill>
        <p:spPr>
          <a:xfrm>
            <a:off x="677334" y="45489"/>
            <a:ext cx="10093248" cy="651324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pic>
        <p:nvPicPr>
          <p:cNvPr descr="https://c3.staticflickr.com/3/2934/14032328389_b22fff6460_b.jpg" id="501" name="Shape 501"/>
          <p:cNvPicPr preferRelativeResize="0"/>
          <p:nvPr/>
        </p:nvPicPr>
        <p:blipFill rotWithShape="1">
          <a:blip r:embed="rId3">
            <a:alphaModFix/>
          </a:blip>
          <a:srcRect b="0" l="0" r="0" t="0"/>
          <a:stretch/>
        </p:blipFill>
        <p:spPr>
          <a:xfrm>
            <a:off x="155575" y="740229"/>
            <a:ext cx="11937041" cy="590135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pic>
        <p:nvPicPr>
          <p:cNvPr descr="https://c2.staticflickr.com/8/7153/6669565893_507004a2c9_b.jpg" id="506" name="Shape 506"/>
          <p:cNvPicPr preferRelativeResize="0"/>
          <p:nvPr/>
        </p:nvPicPr>
        <p:blipFill rotWithShape="1">
          <a:blip r:embed="rId3">
            <a:alphaModFix/>
          </a:blip>
          <a:srcRect b="0" l="0" r="0" t="0"/>
          <a:stretch/>
        </p:blipFill>
        <p:spPr>
          <a:xfrm>
            <a:off x="1669875" y="304800"/>
            <a:ext cx="7475010" cy="651502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pic>
        <p:nvPicPr>
          <p:cNvPr descr="https://c1.staticflickr.com/3/2904/14324746602_4de4389139_b.jpg" id="511" name="Shape 511"/>
          <p:cNvPicPr preferRelativeResize="0"/>
          <p:nvPr/>
        </p:nvPicPr>
        <p:blipFill rotWithShape="1">
          <a:blip r:embed="rId3">
            <a:alphaModFix/>
          </a:blip>
          <a:srcRect b="0" l="0" r="0" t="0"/>
          <a:stretch/>
        </p:blipFill>
        <p:spPr>
          <a:xfrm>
            <a:off x="1909644" y="75992"/>
            <a:ext cx="8482490" cy="665046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pic>
        <p:nvPicPr>
          <p:cNvPr descr="https://c2.staticflickr.com/8/7129/7503158062_c13311bb50_b.jpg" id="516" name="Shape 516"/>
          <p:cNvPicPr preferRelativeResize="0"/>
          <p:nvPr/>
        </p:nvPicPr>
        <p:blipFill rotWithShape="1">
          <a:blip r:embed="rId3">
            <a:alphaModFix/>
          </a:blip>
          <a:srcRect b="0" l="0" r="0" t="0"/>
          <a:stretch/>
        </p:blipFill>
        <p:spPr>
          <a:xfrm>
            <a:off x="2177142" y="267529"/>
            <a:ext cx="6251240" cy="63728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flipH="1" rot="10800000">
            <a:off x="677334" y="563881"/>
            <a:ext cx="8596668" cy="4571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178" name="Shape 178"/>
          <p:cNvSpPr txBox="1"/>
          <p:nvPr>
            <p:ph idx="1" type="body"/>
          </p:nvPr>
        </p:nvSpPr>
        <p:spPr>
          <a:xfrm>
            <a:off x="677334" y="837127"/>
            <a:ext cx="8596668" cy="5204235"/>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highest ranking Ali’i were advised by a priestly class or </a:t>
            </a:r>
            <a:r>
              <a:rPr b="0" i="1" lang="en-US" sz="2400" u="sng" cap="none" strike="noStrike">
                <a:solidFill>
                  <a:srgbClr val="FFFF00"/>
                </a:solidFill>
                <a:latin typeface="Trebuchet MS"/>
                <a:ea typeface="Trebuchet MS"/>
                <a:cs typeface="Trebuchet MS"/>
                <a:sym typeface="Trebuchet MS"/>
              </a:rPr>
              <a:t>KAHUNA</a:t>
            </a:r>
          </a:p>
          <a:p>
            <a:pPr indent="-342900" lvl="0" marL="342900" marR="0" rtl="0" algn="l">
              <a:spcBef>
                <a:spcPts val="1000"/>
              </a:spcBef>
              <a:spcAft>
                <a:spcPts val="0"/>
              </a:spcAft>
              <a:buClr>
                <a:schemeClr val="accent1"/>
              </a:buClr>
              <a:buSzPts val="1920"/>
              <a:buFont typeface="Noto Sans Symbols"/>
              <a:buNone/>
            </a:pPr>
            <a:r>
              <a:t/>
            </a:r>
            <a:endParaRPr b="0" i="1" sz="2400" u="sng"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a:t>
            </a:r>
            <a:r>
              <a:rPr b="0" i="0" lang="en-US" sz="2400" u="none" cap="none" strike="noStrike">
                <a:solidFill>
                  <a:srgbClr val="FFFF00"/>
                </a:solidFill>
                <a:latin typeface="Trebuchet MS"/>
                <a:ea typeface="Trebuchet MS"/>
                <a:cs typeface="Trebuchet MS"/>
                <a:sym typeface="Trebuchet MS"/>
              </a:rPr>
              <a:t>Maka’ainana</a:t>
            </a:r>
            <a:r>
              <a:rPr b="0" i="0" lang="en-US" sz="2400" u="none" cap="none" strike="noStrike">
                <a:solidFill>
                  <a:srgbClr val="FEFEFE"/>
                </a:solidFill>
                <a:latin typeface="Trebuchet MS"/>
                <a:ea typeface="Trebuchet MS"/>
                <a:cs typeface="Trebuchet MS"/>
                <a:sym typeface="Trebuchet MS"/>
              </a:rPr>
              <a:t> (people of the land) made up the bulk of the population</a:t>
            </a:r>
          </a:p>
          <a:p>
            <a:pPr indent="-342900" lvl="0" marL="342900" marR="0" rtl="0" algn="l">
              <a:spcBef>
                <a:spcPts val="1000"/>
              </a:spcBef>
              <a:spcAft>
                <a:spcPts val="0"/>
              </a:spcAft>
              <a:buClr>
                <a:schemeClr val="accent1"/>
              </a:buClr>
              <a:buSzPts val="1920"/>
              <a:buFont typeface="Noto Sans Symbols"/>
              <a:buNone/>
            </a:pPr>
            <a:r>
              <a:t/>
            </a:r>
            <a:endParaRPr b="0" i="0" sz="24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They were subordinate to their ali’i caretakers but were independent in many ways</a:t>
            </a:r>
          </a:p>
          <a:p>
            <a:pPr indent="-342900" lvl="0" marL="342900" marR="0" rtl="0" algn="l">
              <a:spcBef>
                <a:spcPts val="1000"/>
              </a:spcBef>
              <a:spcAft>
                <a:spcPts val="0"/>
              </a:spcAft>
              <a:buClr>
                <a:schemeClr val="accent1"/>
              </a:buClr>
              <a:buSzPts val="1920"/>
              <a:buFont typeface="Noto Sans Symbols"/>
              <a:buNone/>
            </a:pPr>
            <a:r>
              <a:t/>
            </a:r>
            <a:endParaRPr b="0" i="0" sz="24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920"/>
              <a:buFont typeface="Noto Sans Symbols"/>
              <a:buChar char="▶"/>
            </a:pPr>
            <a:r>
              <a:rPr b="0" i="0" lang="en-US" sz="2400" u="none" cap="none" strike="noStrike">
                <a:solidFill>
                  <a:srgbClr val="FEFEFE"/>
                </a:solidFill>
                <a:latin typeface="Trebuchet MS"/>
                <a:ea typeface="Trebuchet MS"/>
                <a:cs typeface="Trebuchet MS"/>
                <a:sym typeface="Trebuchet MS"/>
              </a:rPr>
              <a:t>The Maka’ainana neither owed military service to the ali’i nor were they bound to the land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677334" y="609600"/>
            <a:ext cx="8596668" cy="45719"/>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184" name="Shape 184"/>
          <p:cNvSpPr txBox="1"/>
          <p:nvPr>
            <p:ph idx="1" type="body"/>
          </p:nvPr>
        </p:nvSpPr>
        <p:spPr>
          <a:xfrm>
            <a:off x="677334" y="1275009"/>
            <a:ext cx="8596668" cy="4766354"/>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It was a system of interdependence </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The Maka’ainana were free to move their ohana to live under an ali’i of their choosing</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An Ali’i increased his status and material prosperity by having more people living within his</a:t>
            </a:r>
            <a:r>
              <a:rPr b="1" i="0" lang="en-US" sz="2000" u="none" cap="none" strike="noStrike">
                <a:solidFill>
                  <a:srgbClr val="FFFF00"/>
                </a:solidFill>
                <a:latin typeface="Trebuchet MS"/>
                <a:ea typeface="Trebuchet MS"/>
                <a:cs typeface="Trebuchet MS"/>
                <a:sym typeface="Trebuchet MS"/>
              </a:rPr>
              <a:t> Moku </a:t>
            </a:r>
            <a:r>
              <a:rPr b="1" i="0" lang="en-US" sz="2000" u="none" cap="none" strike="noStrike">
                <a:solidFill>
                  <a:srgbClr val="FEFEFE"/>
                </a:solidFill>
                <a:latin typeface="Trebuchet MS"/>
                <a:ea typeface="Trebuchet MS"/>
                <a:cs typeface="Trebuchet MS"/>
                <a:sym typeface="Trebuchet MS"/>
              </a:rPr>
              <a:t>or domain</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The result was an incentive for the </a:t>
            </a:r>
            <a:r>
              <a:rPr b="1" lang="en-US" sz="2000"/>
              <a:t>society's</a:t>
            </a:r>
            <a:r>
              <a:rPr b="1" i="0" lang="en-US" sz="2000" u="none" cap="none" strike="noStrike">
                <a:solidFill>
                  <a:srgbClr val="FEFEFE"/>
                </a:solidFill>
                <a:latin typeface="Trebuchet MS"/>
                <a:ea typeface="Trebuchet MS"/>
                <a:cs typeface="Trebuchet MS"/>
                <a:sym typeface="Trebuchet MS"/>
              </a:rPr>
              <a:t> leaders to provide for all their constituents well being and contentment- to fail to do so meant the loss of status and thus the loss of MANA for the ali’i</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flipH="1" rot="10800000">
            <a:off x="677334" y="463639"/>
            <a:ext cx="8596668" cy="145961"/>
          </a:xfrm>
          <a:prstGeom prst="rect">
            <a:avLst/>
          </a:prstGeom>
          <a:noFill/>
          <a:ln>
            <a:noFill/>
          </a:ln>
        </p:spPr>
        <p:txBody>
          <a:bodyPr anchorCtr="0" anchor="t" bIns="45700" lIns="91425" rIns="91425" wrap="square" tIns="45700">
            <a:noAutofit/>
          </a:bodyPr>
          <a:lstStyle/>
          <a:p>
            <a:pPr indent="-205740" lvl="0" marL="0" marR="0" rtl="0" algn="l">
              <a:spcBef>
                <a:spcPts val="0"/>
              </a:spcBef>
              <a:buClr>
                <a:schemeClr val="accent1"/>
              </a:buClr>
              <a:buSzPts val="3240"/>
              <a:buFont typeface="Trebuchet MS"/>
              <a:buNone/>
            </a:pPr>
            <a:r>
              <a:t/>
            </a:r>
            <a:endParaRPr b="0" i="0" sz="3240" u="none" cap="none" strike="noStrike">
              <a:solidFill>
                <a:schemeClr val="accent1"/>
              </a:solidFill>
              <a:latin typeface="Trebuchet MS"/>
              <a:ea typeface="Trebuchet MS"/>
              <a:cs typeface="Trebuchet MS"/>
              <a:sym typeface="Trebuchet MS"/>
            </a:endParaRPr>
          </a:p>
        </p:txBody>
      </p:sp>
      <p:sp>
        <p:nvSpPr>
          <p:cNvPr id="190" name="Shape 190"/>
          <p:cNvSpPr txBox="1"/>
          <p:nvPr>
            <p:ph idx="1" type="body"/>
          </p:nvPr>
        </p:nvSpPr>
        <p:spPr>
          <a:xfrm>
            <a:off x="677333" y="772733"/>
            <a:ext cx="8711365" cy="557655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Moral order, or the code upon which determinations of right and wrong were based were part of the </a:t>
            </a:r>
            <a:r>
              <a:rPr b="1" i="1" lang="en-US" sz="2000" u="sng" cap="none" strike="noStrike">
                <a:solidFill>
                  <a:srgbClr val="FFFF00"/>
                </a:solidFill>
                <a:latin typeface="Trebuchet MS"/>
                <a:ea typeface="Trebuchet MS"/>
                <a:cs typeface="Trebuchet MS"/>
                <a:sym typeface="Trebuchet MS"/>
              </a:rPr>
              <a:t>kapu</a:t>
            </a:r>
            <a:r>
              <a:rPr b="1" i="0" lang="en-US" sz="2000" u="none" cap="none" strike="noStrike">
                <a:solidFill>
                  <a:srgbClr val="FFFF00"/>
                </a:solidFill>
                <a:latin typeface="Trebuchet MS"/>
                <a:ea typeface="Trebuchet MS"/>
                <a:cs typeface="Trebuchet MS"/>
                <a:sym typeface="Trebuchet MS"/>
              </a:rPr>
              <a:t> </a:t>
            </a:r>
            <a:r>
              <a:rPr b="1" i="0" lang="en-US" sz="2000" u="none" cap="none" strike="noStrike">
                <a:solidFill>
                  <a:srgbClr val="FEFEFE"/>
                </a:solidFill>
                <a:latin typeface="Trebuchet MS"/>
                <a:ea typeface="Trebuchet MS"/>
                <a:cs typeface="Trebuchet MS"/>
                <a:sym typeface="Trebuchet MS"/>
              </a:rPr>
              <a:t>or system of sacred law</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The Kapu determined everything from the time of farming and war making to the correct mating behavior among ali’i and maka’ainana alike</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The cosmos, like the natural world, was a universe of familial relations</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Human beings were but one constituent link in the larger family</a:t>
            </a:r>
          </a:p>
          <a:p>
            <a:pPr indent="-342900" lvl="0" marL="342900" marR="0" rtl="0" algn="l">
              <a:spcBef>
                <a:spcPts val="1000"/>
              </a:spcBef>
              <a:spcAft>
                <a:spcPts val="0"/>
              </a:spcAft>
              <a:buClr>
                <a:schemeClr val="accent1"/>
              </a:buClr>
              <a:buSzPts val="1600"/>
              <a:buFont typeface="Noto Sans Symbols"/>
              <a:buNone/>
            </a:pPr>
            <a:r>
              <a:t/>
            </a:r>
            <a:endParaRPr b="1" i="0" sz="2000" u="none" cap="none" strike="noStrike">
              <a:solidFill>
                <a:srgbClr val="FEFEFE"/>
              </a:solidFill>
              <a:latin typeface="Trebuchet MS"/>
              <a:ea typeface="Trebuchet MS"/>
              <a:cs typeface="Trebuchet MS"/>
              <a:sym typeface="Trebuchet MS"/>
            </a:endParaRPr>
          </a:p>
          <a:p>
            <a:pPr indent="-342900" lvl="0" marL="342900" marR="0" rtl="0" algn="l">
              <a:spcBef>
                <a:spcPts val="1000"/>
              </a:spcBef>
              <a:spcAft>
                <a:spcPts val="0"/>
              </a:spcAft>
              <a:buClr>
                <a:schemeClr val="accent1"/>
              </a:buClr>
              <a:buSzPts val="1600"/>
              <a:buFont typeface="Noto Sans Symbols"/>
              <a:buChar char="▶"/>
            </a:pPr>
            <a:r>
              <a:rPr b="1" i="0" lang="en-US" sz="2000" u="none" cap="none" strike="noStrike">
                <a:solidFill>
                  <a:srgbClr val="FEFEFE"/>
                </a:solidFill>
                <a:latin typeface="Trebuchet MS"/>
                <a:ea typeface="Trebuchet MS"/>
                <a:cs typeface="Trebuchet MS"/>
                <a:sym typeface="Trebuchet MS"/>
              </a:rPr>
              <a:t>Thus gods had human as well as animal form and human ancestors inhabited different physical forms after death</a:t>
            </a: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