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9F642E-621D-4BDE-A0EA-A38B8397089A}" type="doc">
      <dgm:prSet loTypeId="urn:microsoft.com/office/officeart/2008/layout/LinedList" loCatId="list" qsTypeId="urn:microsoft.com/office/officeart/2005/8/quickstyle/simple3" qsCatId="simple" csTypeId="urn:microsoft.com/office/officeart/2005/8/colors/accent5_3" csCatId="accent5"/>
      <dgm:spPr/>
      <dgm:t>
        <a:bodyPr/>
        <a:lstStyle/>
        <a:p>
          <a:endParaRPr lang="en-US"/>
        </a:p>
      </dgm:t>
    </dgm:pt>
    <dgm:pt modelId="{42D71427-9BA8-4B90-9118-20FEB4A54424}">
      <dgm:prSet/>
      <dgm:spPr/>
      <dgm:t>
        <a:bodyPr/>
        <a:lstStyle/>
        <a:p>
          <a:r>
            <a:rPr lang="en-US"/>
            <a:t>Media Synchronicity: different channels of communication support different levels of synchronicity.</a:t>
          </a:r>
        </a:p>
      </dgm:t>
    </dgm:pt>
    <dgm:pt modelId="{AF1C638A-0C28-4946-93D7-7F6D2D525F07}" type="parTrans" cxnId="{84BDF622-AF11-497C-B2EE-73BFE0BBAAC2}">
      <dgm:prSet/>
      <dgm:spPr/>
      <dgm:t>
        <a:bodyPr/>
        <a:lstStyle/>
        <a:p>
          <a:endParaRPr lang="en-US"/>
        </a:p>
      </dgm:t>
    </dgm:pt>
    <dgm:pt modelId="{C9AC5911-C978-4BE7-9E2D-E41BE5F6B282}" type="sibTrans" cxnId="{84BDF622-AF11-497C-B2EE-73BFE0BBAAC2}">
      <dgm:prSet/>
      <dgm:spPr/>
      <dgm:t>
        <a:bodyPr/>
        <a:lstStyle/>
        <a:p>
          <a:endParaRPr lang="en-US"/>
        </a:p>
      </dgm:t>
    </dgm:pt>
    <dgm:pt modelId="{A073824A-D20E-4161-B8A5-F84561EB1436}">
      <dgm:prSet/>
      <dgm:spPr/>
      <dgm:t>
        <a:bodyPr/>
        <a:lstStyle/>
        <a:p>
          <a:r>
            <a:rPr lang="en-US"/>
            <a:t>Synchronicity: the ability to allow people to communicate “at the same time with a shared pattern of coordinated behavior” (Dennis, Fuller &amp; Valacich, 2008, p.56). </a:t>
          </a:r>
        </a:p>
      </dgm:t>
    </dgm:pt>
    <dgm:pt modelId="{DDF90E5C-3021-496C-84AB-A6E7ED25643B}" type="parTrans" cxnId="{693DF602-10E1-4ADA-907E-E93FEC6A608C}">
      <dgm:prSet/>
      <dgm:spPr/>
      <dgm:t>
        <a:bodyPr/>
        <a:lstStyle/>
        <a:p>
          <a:endParaRPr lang="en-US"/>
        </a:p>
      </dgm:t>
    </dgm:pt>
    <dgm:pt modelId="{4022659A-D08F-4B07-8DDD-7D652B7A209E}" type="sibTrans" cxnId="{693DF602-10E1-4ADA-907E-E93FEC6A608C}">
      <dgm:prSet/>
      <dgm:spPr/>
      <dgm:t>
        <a:bodyPr/>
        <a:lstStyle/>
        <a:p>
          <a:endParaRPr lang="en-US"/>
        </a:p>
      </dgm:t>
    </dgm:pt>
    <dgm:pt modelId="{764956B8-79F8-4B03-8490-779E82357C3C}">
      <dgm:prSet/>
      <dgm:spPr/>
      <dgm:t>
        <a:bodyPr/>
        <a:lstStyle/>
        <a:p>
          <a:r>
            <a:rPr lang="en-US"/>
            <a:t>Example: Face-to face communication ,video chat, and telephone conferencing tend to be highly synchronous, whereas voicemail, fax, snail mail are usually asynchronous.</a:t>
          </a:r>
        </a:p>
      </dgm:t>
    </dgm:pt>
    <dgm:pt modelId="{BEAAAC87-8FBD-4B61-95B6-87E9D71D2122}" type="parTrans" cxnId="{7B0AA36E-97BF-4F9D-AE6D-817731ABA2AF}">
      <dgm:prSet/>
      <dgm:spPr/>
      <dgm:t>
        <a:bodyPr/>
        <a:lstStyle/>
        <a:p>
          <a:endParaRPr lang="en-US"/>
        </a:p>
      </dgm:t>
    </dgm:pt>
    <dgm:pt modelId="{A50A7EAF-F47A-4C10-A1E1-9A4B356D878B}" type="sibTrans" cxnId="{7B0AA36E-97BF-4F9D-AE6D-817731ABA2AF}">
      <dgm:prSet/>
      <dgm:spPr/>
      <dgm:t>
        <a:bodyPr/>
        <a:lstStyle/>
        <a:p>
          <a:endParaRPr lang="en-US"/>
        </a:p>
      </dgm:t>
    </dgm:pt>
    <dgm:pt modelId="{8BAF0952-DFED-4337-95C3-7C15BEEDDA38}">
      <dgm:prSet/>
      <dgm:spPr/>
      <dgm:t>
        <a:bodyPr/>
        <a:lstStyle/>
        <a:p>
          <a:r>
            <a:rPr lang="en-US"/>
            <a:t>Both </a:t>
          </a:r>
          <a:r>
            <a:rPr lang="en-US" u="sng"/>
            <a:t>synchronicity, asynchronous </a:t>
          </a:r>
          <a:r>
            <a:rPr lang="en-US"/>
            <a:t>examples: Texting, email, social media and online discussion forums can be used in rapidly both ways, depends on </a:t>
          </a:r>
          <a:r>
            <a:rPr lang="en-US" u="sng"/>
            <a:t>whether people reply quick enough to coordinate rapid back and fourth conversation. </a:t>
          </a:r>
          <a:endParaRPr lang="en-US"/>
        </a:p>
      </dgm:t>
    </dgm:pt>
    <dgm:pt modelId="{12CA9104-AD34-4214-97D9-6CCBE425E1C7}" type="parTrans" cxnId="{7ED1163E-5D29-4A51-BE4F-DEE2CA4ACAC6}">
      <dgm:prSet/>
      <dgm:spPr/>
      <dgm:t>
        <a:bodyPr/>
        <a:lstStyle/>
        <a:p>
          <a:endParaRPr lang="en-US"/>
        </a:p>
      </dgm:t>
    </dgm:pt>
    <dgm:pt modelId="{248BEED9-2648-4B0F-AAAA-72569B586B6D}" type="sibTrans" cxnId="{7ED1163E-5D29-4A51-BE4F-DEE2CA4ACAC6}">
      <dgm:prSet/>
      <dgm:spPr/>
      <dgm:t>
        <a:bodyPr/>
        <a:lstStyle/>
        <a:p>
          <a:endParaRPr lang="en-US"/>
        </a:p>
      </dgm:t>
    </dgm:pt>
    <dgm:pt modelId="{57551972-0679-4000-9951-5F68E3912E1E}" type="pres">
      <dgm:prSet presAssocID="{AE9F642E-621D-4BDE-A0EA-A38B8397089A}" presName="vert0" presStyleCnt="0">
        <dgm:presLayoutVars>
          <dgm:dir/>
          <dgm:animOne val="branch"/>
          <dgm:animLvl val="lvl"/>
        </dgm:presLayoutVars>
      </dgm:prSet>
      <dgm:spPr/>
    </dgm:pt>
    <dgm:pt modelId="{A0438DF3-BCBF-4C16-AEC0-55C7CA0937FE}" type="pres">
      <dgm:prSet presAssocID="{42D71427-9BA8-4B90-9118-20FEB4A54424}" presName="thickLine" presStyleLbl="alignNode1" presStyleIdx="0" presStyleCnt="4"/>
      <dgm:spPr/>
    </dgm:pt>
    <dgm:pt modelId="{72BC2FCD-9AEE-4C3E-A8D0-CB3FFDF86200}" type="pres">
      <dgm:prSet presAssocID="{42D71427-9BA8-4B90-9118-20FEB4A54424}" presName="horz1" presStyleCnt="0"/>
      <dgm:spPr/>
    </dgm:pt>
    <dgm:pt modelId="{DA438F83-E0D1-4241-8986-AB49D122F3A8}" type="pres">
      <dgm:prSet presAssocID="{42D71427-9BA8-4B90-9118-20FEB4A54424}" presName="tx1" presStyleLbl="revTx" presStyleIdx="0" presStyleCnt="4"/>
      <dgm:spPr/>
    </dgm:pt>
    <dgm:pt modelId="{A487C45F-6263-41A5-8329-5251AC8DC4E5}" type="pres">
      <dgm:prSet presAssocID="{42D71427-9BA8-4B90-9118-20FEB4A54424}" presName="vert1" presStyleCnt="0"/>
      <dgm:spPr/>
    </dgm:pt>
    <dgm:pt modelId="{B301F630-7DDA-49CB-AE25-B669A8E2FFF5}" type="pres">
      <dgm:prSet presAssocID="{A073824A-D20E-4161-B8A5-F84561EB1436}" presName="thickLine" presStyleLbl="alignNode1" presStyleIdx="1" presStyleCnt="4"/>
      <dgm:spPr/>
    </dgm:pt>
    <dgm:pt modelId="{7A0FC0FC-6891-484B-B9BA-EA47FBE958B2}" type="pres">
      <dgm:prSet presAssocID="{A073824A-D20E-4161-B8A5-F84561EB1436}" presName="horz1" presStyleCnt="0"/>
      <dgm:spPr/>
    </dgm:pt>
    <dgm:pt modelId="{05CA4EDB-8694-4556-9629-DE6E10DE1149}" type="pres">
      <dgm:prSet presAssocID="{A073824A-D20E-4161-B8A5-F84561EB1436}" presName="tx1" presStyleLbl="revTx" presStyleIdx="1" presStyleCnt="4"/>
      <dgm:spPr/>
    </dgm:pt>
    <dgm:pt modelId="{84457241-F8D3-4423-9AEA-AF1D03B31B9E}" type="pres">
      <dgm:prSet presAssocID="{A073824A-D20E-4161-B8A5-F84561EB1436}" presName="vert1" presStyleCnt="0"/>
      <dgm:spPr/>
    </dgm:pt>
    <dgm:pt modelId="{6F67E973-8E5A-4EB0-B6EC-14542C46DC88}" type="pres">
      <dgm:prSet presAssocID="{764956B8-79F8-4B03-8490-779E82357C3C}" presName="thickLine" presStyleLbl="alignNode1" presStyleIdx="2" presStyleCnt="4"/>
      <dgm:spPr/>
    </dgm:pt>
    <dgm:pt modelId="{84D39E7E-D965-4FDE-B57B-82F5C9134729}" type="pres">
      <dgm:prSet presAssocID="{764956B8-79F8-4B03-8490-779E82357C3C}" presName="horz1" presStyleCnt="0"/>
      <dgm:spPr/>
    </dgm:pt>
    <dgm:pt modelId="{DEF7ABF1-34D7-4DD3-9D95-86777663C192}" type="pres">
      <dgm:prSet presAssocID="{764956B8-79F8-4B03-8490-779E82357C3C}" presName="tx1" presStyleLbl="revTx" presStyleIdx="2" presStyleCnt="4"/>
      <dgm:spPr/>
    </dgm:pt>
    <dgm:pt modelId="{3BF2A161-B073-4207-9E20-433E08C4BD6E}" type="pres">
      <dgm:prSet presAssocID="{764956B8-79F8-4B03-8490-779E82357C3C}" presName="vert1" presStyleCnt="0"/>
      <dgm:spPr/>
    </dgm:pt>
    <dgm:pt modelId="{1CF9043D-265F-4710-A77A-70BB05C8CB30}" type="pres">
      <dgm:prSet presAssocID="{8BAF0952-DFED-4337-95C3-7C15BEEDDA38}" presName="thickLine" presStyleLbl="alignNode1" presStyleIdx="3" presStyleCnt="4"/>
      <dgm:spPr/>
    </dgm:pt>
    <dgm:pt modelId="{0E351686-77BE-4C41-86AE-B847BFDE0AB8}" type="pres">
      <dgm:prSet presAssocID="{8BAF0952-DFED-4337-95C3-7C15BEEDDA38}" presName="horz1" presStyleCnt="0"/>
      <dgm:spPr/>
    </dgm:pt>
    <dgm:pt modelId="{8C557F75-E5A0-4B5C-ACD1-13720587CE03}" type="pres">
      <dgm:prSet presAssocID="{8BAF0952-DFED-4337-95C3-7C15BEEDDA38}" presName="tx1" presStyleLbl="revTx" presStyleIdx="3" presStyleCnt="4"/>
      <dgm:spPr/>
    </dgm:pt>
    <dgm:pt modelId="{99EBB255-2DB8-4FFD-B338-5BAEA3AA5439}" type="pres">
      <dgm:prSet presAssocID="{8BAF0952-DFED-4337-95C3-7C15BEEDDA38}" presName="vert1" presStyleCnt="0"/>
      <dgm:spPr/>
    </dgm:pt>
  </dgm:ptLst>
  <dgm:cxnLst>
    <dgm:cxn modelId="{693DF602-10E1-4ADA-907E-E93FEC6A608C}" srcId="{AE9F642E-621D-4BDE-A0EA-A38B8397089A}" destId="{A073824A-D20E-4161-B8A5-F84561EB1436}" srcOrd="1" destOrd="0" parTransId="{DDF90E5C-3021-496C-84AB-A6E7ED25643B}" sibTransId="{4022659A-D08F-4B07-8DDD-7D652B7A209E}"/>
    <dgm:cxn modelId="{3082F503-D215-4A7B-AB6A-E5483A174F0C}" type="presOf" srcId="{764956B8-79F8-4B03-8490-779E82357C3C}" destId="{DEF7ABF1-34D7-4DD3-9D95-86777663C192}" srcOrd="0" destOrd="0" presId="urn:microsoft.com/office/officeart/2008/layout/LinedList"/>
    <dgm:cxn modelId="{49CDE91A-D6FB-46B4-B69E-7B11140C46C8}" type="presOf" srcId="{8BAF0952-DFED-4337-95C3-7C15BEEDDA38}" destId="{8C557F75-E5A0-4B5C-ACD1-13720587CE03}" srcOrd="0" destOrd="0" presId="urn:microsoft.com/office/officeart/2008/layout/LinedList"/>
    <dgm:cxn modelId="{84BDF622-AF11-497C-B2EE-73BFE0BBAAC2}" srcId="{AE9F642E-621D-4BDE-A0EA-A38B8397089A}" destId="{42D71427-9BA8-4B90-9118-20FEB4A54424}" srcOrd="0" destOrd="0" parTransId="{AF1C638A-0C28-4946-93D7-7F6D2D525F07}" sibTransId="{C9AC5911-C978-4BE7-9E2D-E41BE5F6B282}"/>
    <dgm:cxn modelId="{7ED1163E-5D29-4A51-BE4F-DEE2CA4ACAC6}" srcId="{AE9F642E-621D-4BDE-A0EA-A38B8397089A}" destId="{8BAF0952-DFED-4337-95C3-7C15BEEDDA38}" srcOrd="3" destOrd="0" parTransId="{12CA9104-AD34-4214-97D9-6CCBE425E1C7}" sibTransId="{248BEED9-2648-4B0F-AAAA-72569B586B6D}"/>
    <dgm:cxn modelId="{94404D42-2EA5-4630-9EA5-04A7C95DC467}" type="presOf" srcId="{AE9F642E-621D-4BDE-A0EA-A38B8397089A}" destId="{57551972-0679-4000-9951-5F68E3912E1E}" srcOrd="0" destOrd="0" presId="urn:microsoft.com/office/officeart/2008/layout/LinedList"/>
    <dgm:cxn modelId="{7B0AA36E-97BF-4F9D-AE6D-817731ABA2AF}" srcId="{AE9F642E-621D-4BDE-A0EA-A38B8397089A}" destId="{764956B8-79F8-4B03-8490-779E82357C3C}" srcOrd="2" destOrd="0" parTransId="{BEAAAC87-8FBD-4B61-95B6-87E9D71D2122}" sibTransId="{A50A7EAF-F47A-4C10-A1E1-9A4B356D878B}"/>
    <dgm:cxn modelId="{7E0E4388-721D-4422-B2DA-07AFDB69D235}" type="presOf" srcId="{A073824A-D20E-4161-B8A5-F84561EB1436}" destId="{05CA4EDB-8694-4556-9629-DE6E10DE1149}" srcOrd="0" destOrd="0" presId="urn:microsoft.com/office/officeart/2008/layout/LinedList"/>
    <dgm:cxn modelId="{BF6E54F5-9F26-495B-81FB-447A15A30F41}" type="presOf" srcId="{42D71427-9BA8-4B90-9118-20FEB4A54424}" destId="{DA438F83-E0D1-4241-8986-AB49D122F3A8}" srcOrd="0" destOrd="0" presId="urn:microsoft.com/office/officeart/2008/layout/LinedList"/>
    <dgm:cxn modelId="{0AA23FE2-09E8-4B7B-8303-C097F6467BA7}" type="presParOf" srcId="{57551972-0679-4000-9951-5F68E3912E1E}" destId="{A0438DF3-BCBF-4C16-AEC0-55C7CA0937FE}" srcOrd="0" destOrd="0" presId="urn:microsoft.com/office/officeart/2008/layout/LinedList"/>
    <dgm:cxn modelId="{9F7EA39D-2AB5-4758-832E-A416BD08EAC0}" type="presParOf" srcId="{57551972-0679-4000-9951-5F68E3912E1E}" destId="{72BC2FCD-9AEE-4C3E-A8D0-CB3FFDF86200}" srcOrd="1" destOrd="0" presId="urn:microsoft.com/office/officeart/2008/layout/LinedList"/>
    <dgm:cxn modelId="{A4E9E25A-E815-45C0-A1E6-1F23DF0CF5C3}" type="presParOf" srcId="{72BC2FCD-9AEE-4C3E-A8D0-CB3FFDF86200}" destId="{DA438F83-E0D1-4241-8986-AB49D122F3A8}" srcOrd="0" destOrd="0" presId="urn:microsoft.com/office/officeart/2008/layout/LinedList"/>
    <dgm:cxn modelId="{2B8E3A9D-EF46-426B-9509-A07E9EDF9CD1}" type="presParOf" srcId="{72BC2FCD-9AEE-4C3E-A8D0-CB3FFDF86200}" destId="{A487C45F-6263-41A5-8329-5251AC8DC4E5}" srcOrd="1" destOrd="0" presId="urn:microsoft.com/office/officeart/2008/layout/LinedList"/>
    <dgm:cxn modelId="{FE14C4F2-51E8-4F15-8A6A-ABE1E53B434D}" type="presParOf" srcId="{57551972-0679-4000-9951-5F68E3912E1E}" destId="{B301F630-7DDA-49CB-AE25-B669A8E2FFF5}" srcOrd="2" destOrd="0" presId="urn:microsoft.com/office/officeart/2008/layout/LinedList"/>
    <dgm:cxn modelId="{7F8C981A-A118-40A1-A51B-ADB1C6D8038E}" type="presParOf" srcId="{57551972-0679-4000-9951-5F68E3912E1E}" destId="{7A0FC0FC-6891-484B-B9BA-EA47FBE958B2}" srcOrd="3" destOrd="0" presId="urn:microsoft.com/office/officeart/2008/layout/LinedList"/>
    <dgm:cxn modelId="{ECAAA009-0838-402A-9E61-043F44871B14}" type="presParOf" srcId="{7A0FC0FC-6891-484B-B9BA-EA47FBE958B2}" destId="{05CA4EDB-8694-4556-9629-DE6E10DE1149}" srcOrd="0" destOrd="0" presId="urn:microsoft.com/office/officeart/2008/layout/LinedList"/>
    <dgm:cxn modelId="{CFBB9C1D-893C-4008-A780-F72BAE23D718}" type="presParOf" srcId="{7A0FC0FC-6891-484B-B9BA-EA47FBE958B2}" destId="{84457241-F8D3-4423-9AEA-AF1D03B31B9E}" srcOrd="1" destOrd="0" presId="urn:microsoft.com/office/officeart/2008/layout/LinedList"/>
    <dgm:cxn modelId="{DCE070C3-D5EE-423B-AA33-E7E7B4668817}" type="presParOf" srcId="{57551972-0679-4000-9951-5F68E3912E1E}" destId="{6F67E973-8E5A-4EB0-B6EC-14542C46DC88}" srcOrd="4" destOrd="0" presId="urn:microsoft.com/office/officeart/2008/layout/LinedList"/>
    <dgm:cxn modelId="{C2209B44-8B9C-49D1-87DF-1B287D0F60D1}" type="presParOf" srcId="{57551972-0679-4000-9951-5F68E3912E1E}" destId="{84D39E7E-D965-4FDE-B57B-82F5C9134729}" srcOrd="5" destOrd="0" presId="urn:microsoft.com/office/officeart/2008/layout/LinedList"/>
    <dgm:cxn modelId="{85A8ECFE-4E76-4A2A-A34C-A3B976FB6AC6}" type="presParOf" srcId="{84D39E7E-D965-4FDE-B57B-82F5C9134729}" destId="{DEF7ABF1-34D7-4DD3-9D95-86777663C192}" srcOrd="0" destOrd="0" presId="urn:microsoft.com/office/officeart/2008/layout/LinedList"/>
    <dgm:cxn modelId="{29D9B36E-0FB1-4C25-8E1C-28529426F01A}" type="presParOf" srcId="{84D39E7E-D965-4FDE-B57B-82F5C9134729}" destId="{3BF2A161-B073-4207-9E20-433E08C4BD6E}" srcOrd="1" destOrd="0" presId="urn:microsoft.com/office/officeart/2008/layout/LinedList"/>
    <dgm:cxn modelId="{D8EE6F64-98C9-4008-A11C-19D4991194B9}" type="presParOf" srcId="{57551972-0679-4000-9951-5F68E3912E1E}" destId="{1CF9043D-265F-4710-A77A-70BB05C8CB30}" srcOrd="6" destOrd="0" presId="urn:microsoft.com/office/officeart/2008/layout/LinedList"/>
    <dgm:cxn modelId="{FB978AD3-4AD0-4853-8A80-012D1BBDC3CD}" type="presParOf" srcId="{57551972-0679-4000-9951-5F68E3912E1E}" destId="{0E351686-77BE-4C41-86AE-B847BFDE0AB8}" srcOrd="7" destOrd="0" presId="urn:microsoft.com/office/officeart/2008/layout/LinedList"/>
    <dgm:cxn modelId="{54813478-4A14-4349-8876-67D30BAE9524}" type="presParOf" srcId="{0E351686-77BE-4C41-86AE-B847BFDE0AB8}" destId="{8C557F75-E5A0-4B5C-ACD1-13720587CE03}" srcOrd="0" destOrd="0" presId="urn:microsoft.com/office/officeart/2008/layout/LinedList"/>
    <dgm:cxn modelId="{238DDC96-F4F0-42B9-8000-D4B579341629}" type="presParOf" srcId="{0E351686-77BE-4C41-86AE-B847BFDE0AB8}" destId="{99EBB255-2DB8-4FFD-B338-5BAEA3AA54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7F1225-4AF4-490A-8953-BF610388E430}" type="doc">
      <dgm:prSet loTypeId="urn:microsoft.com/office/officeart/2005/8/layout/hierarchy1" loCatId="hierarchy" qsTypeId="urn:microsoft.com/office/officeart/2005/8/quickstyle/simple3" qsCatId="simple" csTypeId="urn:microsoft.com/office/officeart/2005/8/colors/colorful5" csCatId="colorful"/>
      <dgm:spPr/>
      <dgm:t>
        <a:bodyPr/>
        <a:lstStyle/>
        <a:p>
          <a:endParaRPr lang="en-US"/>
        </a:p>
      </dgm:t>
    </dgm:pt>
    <dgm:pt modelId="{C1D36ECF-DF51-440E-A03A-51E002F57DBC}">
      <dgm:prSet/>
      <dgm:spPr/>
      <dgm:t>
        <a:bodyPr/>
        <a:lstStyle/>
        <a:p>
          <a:r>
            <a:rPr lang="en-US"/>
            <a:t>Richness The degree of visual, vocal, and personality cues that are possible as well as opportunities for feedback (Daft, Lengel, &amp; Trevino, 1987). </a:t>
          </a:r>
        </a:p>
      </dgm:t>
    </dgm:pt>
    <dgm:pt modelId="{69E4B89C-72F5-4010-B7CB-02768F9A9F69}" type="parTrans" cxnId="{AD1B13AD-2936-412C-B308-84C907818729}">
      <dgm:prSet/>
      <dgm:spPr/>
      <dgm:t>
        <a:bodyPr/>
        <a:lstStyle/>
        <a:p>
          <a:endParaRPr lang="en-US"/>
        </a:p>
      </dgm:t>
    </dgm:pt>
    <dgm:pt modelId="{E111347A-B471-456A-A8F1-8952F4BBF1DA}" type="sibTrans" cxnId="{AD1B13AD-2936-412C-B308-84C907818729}">
      <dgm:prSet/>
      <dgm:spPr/>
      <dgm:t>
        <a:bodyPr/>
        <a:lstStyle/>
        <a:p>
          <a:endParaRPr lang="en-US"/>
        </a:p>
      </dgm:t>
    </dgm:pt>
    <dgm:pt modelId="{623DCC16-3B8E-42BF-95FF-FBBF860FBD0C}">
      <dgm:prSet/>
      <dgm:spPr/>
      <dgm:t>
        <a:bodyPr/>
        <a:lstStyle/>
        <a:p>
          <a:r>
            <a:rPr lang="en-US"/>
            <a:t>Example: Manager preferred more rich channels such as  face to face over paper based and written media or email, when a lot uncertainty  or required personal negotiation.</a:t>
          </a:r>
        </a:p>
      </dgm:t>
    </dgm:pt>
    <dgm:pt modelId="{F3F9C726-C321-4C97-A206-51D178988643}" type="parTrans" cxnId="{23ABD8FD-65FA-4EAB-AF74-9E4CA495D2E7}">
      <dgm:prSet/>
      <dgm:spPr/>
      <dgm:t>
        <a:bodyPr/>
        <a:lstStyle/>
        <a:p>
          <a:endParaRPr lang="en-US"/>
        </a:p>
      </dgm:t>
    </dgm:pt>
    <dgm:pt modelId="{8290ADFF-8C44-4D3B-8874-1614D6C70C50}" type="sibTrans" cxnId="{23ABD8FD-65FA-4EAB-AF74-9E4CA495D2E7}">
      <dgm:prSet/>
      <dgm:spPr/>
      <dgm:t>
        <a:bodyPr/>
        <a:lstStyle/>
        <a:p>
          <a:endParaRPr lang="en-US"/>
        </a:p>
      </dgm:t>
    </dgm:pt>
    <dgm:pt modelId="{6F3442B7-B9C8-4BCF-9447-343836154901}" type="pres">
      <dgm:prSet presAssocID="{F97F1225-4AF4-490A-8953-BF610388E430}" presName="hierChild1" presStyleCnt="0">
        <dgm:presLayoutVars>
          <dgm:chPref val="1"/>
          <dgm:dir/>
          <dgm:animOne val="branch"/>
          <dgm:animLvl val="lvl"/>
          <dgm:resizeHandles/>
        </dgm:presLayoutVars>
      </dgm:prSet>
      <dgm:spPr/>
    </dgm:pt>
    <dgm:pt modelId="{EF910FF0-D27E-45EB-AF42-5DA46157C895}" type="pres">
      <dgm:prSet presAssocID="{C1D36ECF-DF51-440E-A03A-51E002F57DBC}" presName="hierRoot1" presStyleCnt="0"/>
      <dgm:spPr/>
    </dgm:pt>
    <dgm:pt modelId="{9FADC3D7-21F7-4257-8E5F-95567936BC49}" type="pres">
      <dgm:prSet presAssocID="{C1D36ECF-DF51-440E-A03A-51E002F57DBC}" presName="composite" presStyleCnt="0"/>
      <dgm:spPr/>
    </dgm:pt>
    <dgm:pt modelId="{C1F7EAE5-5BFC-417C-8A71-B61156B70332}" type="pres">
      <dgm:prSet presAssocID="{C1D36ECF-DF51-440E-A03A-51E002F57DBC}" presName="background" presStyleLbl="node0" presStyleIdx="0" presStyleCnt="2"/>
      <dgm:spPr/>
    </dgm:pt>
    <dgm:pt modelId="{3B9E2658-F52E-45E3-B301-7FB5502A9618}" type="pres">
      <dgm:prSet presAssocID="{C1D36ECF-DF51-440E-A03A-51E002F57DBC}" presName="text" presStyleLbl="fgAcc0" presStyleIdx="0" presStyleCnt="2">
        <dgm:presLayoutVars>
          <dgm:chPref val="3"/>
        </dgm:presLayoutVars>
      </dgm:prSet>
      <dgm:spPr/>
    </dgm:pt>
    <dgm:pt modelId="{BC6FACDA-9E83-4D78-9569-2A88D4338A59}" type="pres">
      <dgm:prSet presAssocID="{C1D36ECF-DF51-440E-A03A-51E002F57DBC}" presName="hierChild2" presStyleCnt="0"/>
      <dgm:spPr/>
    </dgm:pt>
    <dgm:pt modelId="{06C982BA-4DB3-43F5-AE35-C60F269EB502}" type="pres">
      <dgm:prSet presAssocID="{623DCC16-3B8E-42BF-95FF-FBBF860FBD0C}" presName="hierRoot1" presStyleCnt="0"/>
      <dgm:spPr/>
    </dgm:pt>
    <dgm:pt modelId="{E4FDD461-96AD-4E12-A48B-BC0A2A16BA4F}" type="pres">
      <dgm:prSet presAssocID="{623DCC16-3B8E-42BF-95FF-FBBF860FBD0C}" presName="composite" presStyleCnt="0"/>
      <dgm:spPr/>
    </dgm:pt>
    <dgm:pt modelId="{1C7D1AC7-B5EB-4E09-A868-01702EE0C3EC}" type="pres">
      <dgm:prSet presAssocID="{623DCC16-3B8E-42BF-95FF-FBBF860FBD0C}" presName="background" presStyleLbl="node0" presStyleIdx="1" presStyleCnt="2"/>
      <dgm:spPr/>
    </dgm:pt>
    <dgm:pt modelId="{1BF8904E-39EF-4643-8B51-B6A3770DD26F}" type="pres">
      <dgm:prSet presAssocID="{623DCC16-3B8E-42BF-95FF-FBBF860FBD0C}" presName="text" presStyleLbl="fgAcc0" presStyleIdx="1" presStyleCnt="2">
        <dgm:presLayoutVars>
          <dgm:chPref val="3"/>
        </dgm:presLayoutVars>
      </dgm:prSet>
      <dgm:spPr/>
    </dgm:pt>
    <dgm:pt modelId="{9179FB5A-7BE5-4226-BABC-A6E554EFC5D9}" type="pres">
      <dgm:prSet presAssocID="{623DCC16-3B8E-42BF-95FF-FBBF860FBD0C}" presName="hierChild2" presStyleCnt="0"/>
      <dgm:spPr/>
    </dgm:pt>
  </dgm:ptLst>
  <dgm:cxnLst>
    <dgm:cxn modelId="{AD1B13AD-2936-412C-B308-84C907818729}" srcId="{F97F1225-4AF4-490A-8953-BF610388E430}" destId="{C1D36ECF-DF51-440E-A03A-51E002F57DBC}" srcOrd="0" destOrd="0" parTransId="{69E4B89C-72F5-4010-B7CB-02768F9A9F69}" sibTransId="{E111347A-B471-456A-A8F1-8952F4BBF1DA}"/>
    <dgm:cxn modelId="{34A147E0-5E4C-4F45-AF40-17B76B7E5EE4}" type="presOf" srcId="{F97F1225-4AF4-490A-8953-BF610388E430}" destId="{6F3442B7-B9C8-4BCF-9447-343836154901}" srcOrd="0" destOrd="0" presId="urn:microsoft.com/office/officeart/2005/8/layout/hierarchy1"/>
    <dgm:cxn modelId="{0DE5B5ED-161C-4620-979B-4C8C3FE5E337}" type="presOf" srcId="{623DCC16-3B8E-42BF-95FF-FBBF860FBD0C}" destId="{1BF8904E-39EF-4643-8B51-B6A3770DD26F}" srcOrd="0" destOrd="0" presId="urn:microsoft.com/office/officeart/2005/8/layout/hierarchy1"/>
    <dgm:cxn modelId="{23ABD8FD-65FA-4EAB-AF74-9E4CA495D2E7}" srcId="{F97F1225-4AF4-490A-8953-BF610388E430}" destId="{623DCC16-3B8E-42BF-95FF-FBBF860FBD0C}" srcOrd="1" destOrd="0" parTransId="{F3F9C726-C321-4C97-A206-51D178988643}" sibTransId="{8290ADFF-8C44-4D3B-8874-1614D6C70C50}"/>
    <dgm:cxn modelId="{14B9DBFF-2C58-4510-BCE5-F7A314E1FAEA}" type="presOf" srcId="{C1D36ECF-DF51-440E-A03A-51E002F57DBC}" destId="{3B9E2658-F52E-45E3-B301-7FB5502A9618}" srcOrd="0" destOrd="0" presId="urn:microsoft.com/office/officeart/2005/8/layout/hierarchy1"/>
    <dgm:cxn modelId="{22E16F16-3636-41A1-A8C0-A4CF4000DD0C}" type="presParOf" srcId="{6F3442B7-B9C8-4BCF-9447-343836154901}" destId="{EF910FF0-D27E-45EB-AF42-5DA46157C895}" srcOrd="0" destOrd="0" presId="urn:microsoft.com/office/officeart/2005/8/layout/hierarchy1"/>
    <dgm:cxn modelId="{CD366C0C-848C-4A79-BD2F-1E3B887F7CE6}" type="presParOf" srcId="{EF910FF0-D27E-45EB-AF42-5DA46157C895}" destId="{9FADC3D7-21F7-4257-8E5F-95567936BC49}" srcOrd="0" destOrd="0" presId="urn:microsoft.com/office/officeart/2005/8/layout/hierarchy1"/>
    <dgm:cxn modelId="{1E619131-A8FB-4BC7-A311-FD63A9A863DA}" type="presParOf" srcId="{9FADC3D7-21F7-4257-8E5F-95567936BC49}" destId="{C1F7EAE5-5BFC-417C-8A71-B61156B70332}" srcOrd="0" destOrd="0" presId="urn:microsoft.com/office/officeart/2005/8/layout/hierarchy1"/>
    <dgm:cxn modelId="{C04E8867-6D2B-46D9-98BF-322E67AE144C}" type="presParOf" srcId="{9FADC3D7-21F7-4257-8E5F-95567936BC49}" destId="{3B9E2658-F52E-45E3-B301-7FB5502A9618}" srcOrd="1" destOrd="0" presId="urn:microsoft.com/office/officeart/2005/8/layout/hierarchy1"/>
    <dgm:cxn modelId="{0A77FDBF-8223-4A1B-94AE-4444BCD986DE}" type="presParOf" srcId="{EF910FF0-D27E-45EB-AF42-5DA46157C895}" destId="{BC6FACDA-9E83-4D78-9569-2A88D4338A59}" srcOrd="1" destOrd="0" presId="urn:microsoft.com/office/officeart/2005/8/layout/hierarchy1"/>
    <dgm:cxn modelId="{82EF470B-B282-401C-876E-A5F5813BC118}" type="presParOf" srcId="{6F3442B7-B9C8-4BCF-9447-343836154901}" destId="{06C982BA-4DB3-43F5-AE35-C60F269EB502}" srcOrd="1" destOrd="0" presId="urn:microsoft.com/office/officeart/2005/8/layout/hierarchy1"/>
    <dgm:cxn modelId="{73EBA696-EE80-448F-86F6-18183AAA2F78}" type="presParOf" srcId="{06C982BA-4DB3-43F5-AE35-C60F269EB502}" destId="{E4FDD461-96AD-4E12-A48B-BC0A2A16BA4F}" srcOrd="0" destOrd="0" presId="urn:microsoft.com/office/officeart/2005/8/layout/hierarchy1"/>
    <dgm:cxn modelId="{9F2EA441-FB6F-4339-89CF-9DE9E785F8FB}" type="presParOf" srcId="{E4FDD461-96AD-4E12-A48B-BC0A2A16BA4F}" destId="{1C7D1AC7-B5EB-4E09-A868-01702EE0C3EC}" srcOrd="0" destOrd="0" presId="urn:microsoft.com/office/officeart/2005/8/layout/hierarchy1"/>
    <dgm:cxn modelId="{DB920427-20A5-413F-9CFD-7736C54F1285}" type="presParOf" srcId="{E4FDD461-96AD-4E12-A48B-BC0A2A16BA4F}" destId="{1BF8904E-39EF-4643-8B51-B6A3770DD26F}" srcOrd="1" destOrd="0" presId="urn:microsoft.com/office/officeart/2005/8/layout/hierarchy1"/>
    <dgm:cxn modelId="{BAB74838-F829-4A18-BC61-2F829267C7BB}" type="presParOf" srcId="{06C982BA-4DB3-43F5-AE35-C60F269EB502}" destId="{9179FB5A-7BE5-4226-BABC-A6E554EFC5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58C934-84CA-4FB9-9A90-29EFF2749071}"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en-US"/>
        </a:p>
      </dgm:t>
    </dgm:pt>
    <dgm:pt modelId="{8991BD07-044A-47C3-978F-5C87689094C6}">
      <dgm:prSet/>
      <dgm:spPr/>
      <dgm:t>
        <a:bodyPr/>
        <a:lstStyle/>
        <a:p>
          <a:r>
            <a:rPr lang="en-US"/>
            <a:t>Crowdsourcing: inviting large number of people to help solve a problem via the internet.</a:t>
          </a:r>
        </a:p>
      </dgm:t>
    </dgm:pt>
    <dgm:pt modelId="{C596FC74-803C-4B9E-A892-F1CF0B960DA9}" type="parTrans" cxnId="{5AAD33BC-3B2A-4159-BD58-A94029E7DE00}">
      <dgm:prSet/>
      <dgm:spPr/>
      <dgm:t>
        <a:bodyPr/>
        <a:lstStyle/>
        <a:p>
          <a:endParaRPr lang="en-US"/>
        </a:p>
      </dgm:t>
    </dgm:pt>
    <dgm:pt modelId="{4062C429-2D77-4F99-8705-7AAC93FB03A3}" type="sibTrans" cxnId="{5AAD33BC-3B2A-4159-BD58-A94029E7DE00}">
      <dgm:prSet/>
      <dgm:spPr/>
      <dgm:t>
        <a:bodyPr/>
        <a:lstStyle/>
        <a:p>
          <a:endParaRPr lang="en-US"/>
        </a:p>
      </dgm:t>
    </dgm:pt>
    <dgm:pt modelId="{1D31E4D3-7327-4EF7-906A-5EADDDE95823}">
      <dgm:prSet/>
      <dgm:spPr/>
      <dgm:t>
        <a:bodyPr/>
        <a:lstStyle/>
        <a:p>
          <a:r>
            <a:rPr lang="en-US"/>
            <a:t>Social Capital: which refers to the valuable resources (such as information and support that one can have connections and relationships among people. </a:t>
          </a:r>
        </a:p>
      </dgm:t>
    </dgm:pt>
    <dgm:pt modelId="{C42B1036-AA4D-4100-A9C5-55F81D4C1085}" type="parTrans" cxnId="{883B74FD-29E3-4816-A280-48D9DCD34BF4}">
      <dgm:prSet/>
      <dgm:spPr/>
      <dgm:t>
        <a:bodyPr/>
        <a:lstStyle/>
        <a:p>
          <a:endParaRPr lang="en-US"/>
        </a:p>
      </dgm:t>
    </dgm:pt>
    <dgm:pt modelId="{F008D382-D243-46BC-8BC6-B4AF359C2FB9}" type="sibTrans" cxnId="{883B74FD-29E3-4816-A280-48D9DCD34BF4}">
      <dgm:prSet/>
      <dgm:spPr/>
      <dgm:t>
        <a:bodyPr/>
        <a:lstStyle/>
        <a:p>
          <a:endParaRPr lang="en-US"/>
        </a:p>
      </dgm:t>
    </dgm:pt>
    <dgm:pt modelId="{30E39C0B-10E1-49C8-8FDB-666BCADA4303}">
      <dgm:prSet/>
      <dgm:spPr/>
      <dgm:t>
        <a:bodyPr/>
        <a:lstStyle/>
        <a:p>
          <a:r>
            <a:rPr lang="en-US" dirty="0"/>
            <a:t>Online peer to peer support: people turning to others in a social network, rather than to a professionals, to get help with personal physical and mental health problems. </a:t>
          </a:r>
        </a:p>
      </dgm:t>
    </dgm:pt>
    <dgm:pt modelId="{0E06DB14-39F6-4069-AD54-04522A4FF9D8}" type="parTrans" cxnId="{363295BA-6C51-4EF9-88F5-4A46A76271BF}">
      <dgm:prSet/>
      <dgm:spPr/>
      <dgm:t>
        <a:bodyPr/>
        <a:lstStyle/>
        <a:p>
          <a:endParaRPr lang="en-US"/>
        </a:p>
      </dgm:t>
    </dgm:pt>
    <dgm:pt modelId="{7CB35F5E-E125-48D5-8824-BB3B096AA568}" type="sibTrans" cxnId="{363295BA-6C51-4EF9-88F5-4A46A76271BF}">
      <dgm:prSet/>
      <dgm:spPr/>
      <dgm:t>
        <a:bodyPr/>
        <a:lstStyle/>
        <a:p>
          <a:endParaRPr lang="en-US"/>
        </a:p>
      </dgm:t>
    </dgm:pt>
    <dgm:pt modelId="{582A6612-2A8D-45ED-A07E-A117E9CDCD18}">
      <dgm:prSet/>
      <dgm:spPr/>
      <dgm:t>
        <a:bodyPr/>
        <a:lstStyle/>
        <a:p>
          <a:r>
            <a:rPr lang="en-US"/>
            <a:t>Crowdfunding: Raising public support and financial backing through online services.</a:t>
          </a:r>
        </a:p>
      </dgm:t>
    </dgm:pt>
    <dgm:pt modelId="{F2291687-5AE9-4D0C-8418-C2AF8F3297B7}" type="parTrans" cxnId="{B9713F4C-9B4A-4B4B-A64A-3F7D69FD39AE}">
      <dgm:prSet/>
      <dgm:spPr/>
      <dgm:t>
        <a:bodyPr/>
        <a:lstStyle/>
        <a:p>
          <a:endParaRPr lang="en-US"/>
        </a:p>
      </dgm:t>
    </dgm:pt>
    <dgm:pt modelId="{7F45D3FE-7B74-4A10-9485-AFF8B960E090}" type="sibTrans" cxnId="{B9713F4C-9B4A-4B4B-A64A-3F7D69FD39AE}">
      <dgm:prSet/>
      <dgm:spPr/>
      <dgm:t>
        <a:bodyPr/>
        <a:lstStyle/>
        <a:p>
          <a:endParaRPr lang="en-US"/>
        </a:p>
      </dgm:t>
    </dgm:pt>
    <dgm:pt modelId="{5D0BD0FB-6DB7-4477-92F4-D39F94B460FC}">
      <dgm:prSet/>
      <dgm:spPr/>
      <dgm:t>
        <a:bodyPr/>
        <a:lstStyle/>
        <a:p>
          <a:r>
            <a:rPr lang="en-US"/>
            <a:t>Digital Disparities: regular access to broadband connection or the use of multiple digital devices. </a:t>
          </a:r>
        </a:p>
      </dgm:t>
    </dgm:pt>
    <dgm:pt modelId="{C167D790-3278-4AA1-B714-0DC2BE623415}" type="parTrans" cxnId="{E4CE5FD2-1E41-4C62-8E8A-0770FE2688D8}">
      <dgm:prSet/>
      <dgm:spPr/>
      <dgm:t>
        <a:bodyPr/>
        <a:lstStyle/>
        <a:p>
          <a:endParaRPr lang="en-US"/>
        </a:p>
      </dgm:t>
    </dgm:pt>
    <dgm:pt modelId="{3916B75B-EDE4-474C-9760-6A97B8021C27}" type="sibTrans" cxnId="{E4CE5FD2-1E41-4C62-8E8A-0770FE2688D8}">
      <dgm:prSet/>
      <dgm:spPr/>
      <dgm:t>
        <a:bodyPr/>
        <a:lstStyle/>
        <a:p>
          <a:endParaRPr lang="en-US"/>
        </a:p>
      </dgm:t>
    </dgm:pt>
    <dgm:pt modelId="{76696339-981B-4D58-9C8E-9E55B5E44997}">
      <dgm:prSet/>
      <dgm:spPr/>
      <dgm:t>
        <a:bodyPr/>
        <a:lstStyle/>
        <a:p>
          <a:r>
            <a:rPr lang="en-US"/>
            <a:t>Phishing: attempt to get information from you by using a digital message that appears to be from legitimate organization (such as your bank or your schools technical support group).</a:t>
          </a:r>
        </a:p>
      </dgm:t>
    </dgm:pt>
    <dgm:pt modelId="{1CB4E54F-D98C-4F8D-8B87-C9283B2FB584}" type="parTrans" cxnId="{ED03C47A-9650-49F3-9CE6-A0CDAD447EAA}">
      <dgm:prSet/>
      <dgm:spPr/>
      <dgm:t>
        <a:bodyPr/>
        <a:lstStyle/>
        <a:p>
          <a:endParaRPr lang="en-US"/>
        </a:p>
      </dgm:t>
    </dgm:pt>
    <dgm:pt modelId="{E02B826A-BE83-4CAB-BF96-0287B1260B82}" type="sibTrans" cxnId="{ED03C47A-9650-49F3-9CE6-A0CDAD447EAA}">
      <dgm:prSet/>
      <dgm:spPr/>
      <dgm:t>
        <a:bodyPr/>
        <a:lstStyle/>
        <a:p>
          <a:endParaRPr lang="en-US"/>
        </a:p>
      </dgm:t>
    </dgm:pt>
    <dgm:pt modelId="{2B1FBDA0-DF10-40E1-B4B3-12EBC17FC12D}" type="pres">
      <dgm:prSet presAssocID="{3158C934-84CA-4FB9-9A90-29EFF2749071}" presName="vert0" presStyleCnt="0">
        <dgm:presLayoutVars>
          <dgm:dir/>
          <dgm:animOne val="branch"/>
          <dgm:animLvl val="lvl"/>
        </dgm:presLayoutVars>
      </dgm:prSet>
      <dgm:spPr/>
    </dgm:pt>
    <dgm:pt modelId="{7D808643-98F2-443B-BC11-75C3A98F3765}" type="pres">
      <dgm:prSet presAssocID="{8991BD07-044A-47C3-978F-5C87689094C6}" presName="thickLine" presStyleLbl="alignNode1" presStyleIdx="0" presStyleCnt="6"/>
      <dgm:spPr/>
    </dgm:pt>
    <dgm:pt modelId="{EB9F5923-3E52-455E-8927-3930868FF81C}" type="pres">
      <dgm:prSet presAssocID="{8991BD07-044A-47C3-978F-5C87689094C6}" presName="horz1" presStyleCnt="0"/>
      <dgm:spPr/>
    </dgm:pt>
    <dgm:pt modelId="{318EAB80-8CEC-42D3-947D-ED8B40182972}" type="pres">
      <dgm:prSet presAssocID="{8991BD07-044A-47C3-978F-5C87689094C6}" presName="tx1" presStyleLbl="revTx" presStyleIdx="0" presStyleCnt="6"/>
      <dgm:spPr/>
    </dgm:pt>
    <dgm:pt modelId="{4FD04412-471C-48BD-9434-ED83912FF17F}" type="pres">
      <dgm:prSet presAssocID="{8991BD07-044A-47C3-978F-5C87689094C6}" presName="vert1" presStyleCnt="0"/>
      <dgm:spPr/>
    </dgm:pt>
    <dgm:pt modelId="{8E914253-F537-4DDC-8BF8-3293CB553919}" type="pres">
      <dgm:prSet presAssocID="{1D31E4D3-7327-4EF7-906A-5EADDDE95823}" presName="thickLine" presStyleLbl="alignNode1" presStyleIdx="1" presStyleCnt="6"/>
      <dgm:spPr/>
    </dgm:pt>
    <dgm:pt modelId="{BD47C08D-B13A-4011-920F-AAECC109A204}" type="pres">
      <dgm:prSet presAssocID="{1D31E4D3-7327-4EF7-906A-5EADDDE95823}" presName="horz1" presStyleCnt="0"/>
      <dgm:spPr/>
    </dgm:pt>
    <dgm:pt modelId="{D9A3D03B-AE27-487B-8384-A49A77A9EAD4}" type="pres">
      <dgm:prSet presAssocID="{1D31E4D3-7327-4EF7-906A-5EADDDE95823}" presName="tx1" presStyleLbl="revTx" presStyleIdx="1" presStyleCnt="6"/>
      <dgm:spPr/>
    </dgm:pt>
    <dgm:pt modelId="{BBCA60BB-75F1-41BF-8777-7CB33C8AABA0}" type="pres">
      <dgm:prSet presAssocID="{1D31E4D3-7327-4EF7-906A-5EADDDE95823}" presName="vert1" presStyleCnt="0"/>
      <dgm:spPr/>
    </dgm:pt>
    <dgm:pt modelId="{535A2402-8753-457C-B905-C55C975A2B57}" type="pres">
      <dgm:prSet presAssocID="{30E39C0B-10E1-49C8-8FDB-666BCADA4303}" presName="thickLine" presStyleLbl="alignNode1" presStyleIdx="2" presStyleCnt="6"/>
      <dgm:spPr/>
    </dgm:pt>
    <dgm:pt modelId="{2C1887CC-9C7D-4904-AEB9-76B4604B2055}" type="pres">
      <dgm:prSet presAssocID="{30E39C0B-10E1-49C8-8FDB-666BCADA4303}" presName="horz1" presStyleCnt="0"/>
      <dgm:spPr/>
    </dgm:pt>
    <dgm:pt modelId="{80C2BD6A-2D1E-4009-A755-74DD7A03FE9E}" type="pres">
      <dgm:prSet presAssocID="{30E39C0B-10E1-49C8-8FDB-666BCADA4303}" presName="tx1" presStyleLbl="revTx" presStyleIdx="2" presStyleCnt="6"/>
      <dgm:spPr/>
    </dgm:pt>
    <dgm:pt modelId="{A42AF45F-9FD6-4C9E-AB06-754BB4283232}" type="pres">
      <dgm:prSet presAssocID="{30E39C0B-10E1-49C8-8FDB-666BCADA4303}" presName="vert1" presStyleCnt="0"/>
      <dgm:spPr/>
    </dgm:pt>
    <dgm:pt modelId="{ACC3B437-D8EC-4179-B4A4-9430C0F3A602}" type="pres">
      <dgm:prSet presAssocID="{582A6612-2A8D-45ED-A07E-A117E9CDCD18}" presName="thickLine" presStyleLbl="alignNode1" presStyleIdx="3" presStyleCnt="6"/>
      <dgm:spPr/>
    </dgm:pt>
    <dgm:pt modelId="{DB38ED25-CB9F-4F93-80BD-5CC1D076282B}" type="pres">
      <dgm:prSet presAssocID="{582A6612-2A8D-45ED-A07E-A117E9CDCD18}" presName="horz1" presStyleCnt="0"/>
      <dgm:spPr/>
    </dgm:pt>
    <dgm:pt modelId="{622916B2-F25C-4514-9744-C144A565DED6}" type="pres">
      <dgm:prSet presAssocID="{582A6612-2A8D-45ED-A07E-A117E9CDCD18}" presName="tx1" presStyleLbl="revTx" presStyleIdx="3" presStyleCnt="6"/>
      <dgm:spPr/>
    </dgm:pt>
    <dgm:pt modelId="{D16F8C6D-AC9E-4FD5-BEA8-6FC45316818F}" type="pres">
      <dgm:prSet presAssocID="{582A6612-2A8D-45ED-A07E-A117E9CDCD18}" presName="vert1" presStyleCnt="0"/>
      <dgm:spPr/>
    </dgm:pt>
    <dgm:pt modelId="{39404878-E206-49A7-B8C6-9354DC8E9E0C}" type="pres">
      <dgm:prSet presAssocID="{5D0BD0FB-6DB7-4477-92F4-D39F94B460FC}" presName="thickLine" presStyleLbl="alignNode1" presStyleIdx="4" presStyleCnt="6"/>
      <dgm:spPr/>
    </dgm:pt>
    <dgm:pt modelId="{DACA2BC2-BF46-43E5-9194-A99D71357381}" type="pres">
      <dgm:prSet presAssocID="{5D0BD0FB-6DB7-4477-92F4-D39F94B460FC}" presName="horz1" presStyleCnt="0"/>
      <dgm:spPr/>
    </dgm:pt>
    <dgm:pt modelId="{60E1F4ED-734F-4542-B1A0-2E7BA4F1B305}" type="pres">
      <dgm:prSet presAssocID="{5D0BD0FB-6DB7-4477-92F4-D39F94B460FC}" presName="tx1" presStyleLbl="revTx" presStyleIdx="4" presStyleCnt="6"/>
      <dgm:spPr/>
    </dgm:pt>
    <dgm:pt modelId="{8AF38EB5-6A6A-48AA-B5B5-96B0E74AC677}" type="pres">
      <dgm:prSet presAssocID="{5D0BD0FB-6DB7-4477-92F4-D39F94B460FC}" presName="vert1" presStyleCnt="0"/>
      <dgm:spPr/>
    </dgm:pt>
    <dgm:pt modelId="{A892BCFB-03ED-4E63-ABBB-69440F2D156F}" type="pres">
      <dgm:prSet presAssocID="{76696339-981B-4D58-9C8E-9E55B5E44997}" presName="thickLine" presStyleLbl="alignNode1" presStyleIdx="5" presStyleCnt="6"/>
      <dgm:spPr/>
    </dgm:pt>
    <dgm:pt modelId="{0FAE0F3D-1640-461A-8264-A775B731DEE8}" type="pres">
      <dgm:prSet presAssocID="{76696339-981B-4D58-9C8E-9E55B5E44997}" presName="horz1" presStyleCnt="0"/>
      <dgm:spPr/>
    </dgm:pt>
    <dgm:pt modelId="{12226B1C-F362-4125-AFD4-2C7B7A35EE70}" type="pres">
      <dgm:prSet presAssocID="{76696339-981B-4D58-9C8E-9E55B5E44997}" presName="tx1" presStyleLbl="revTx" presStyleIdx="5" presStyleCnt="6"/>
      <dgm:spPr/>
    </dgm:pt>
    <dgm:pt modelId="{E3ABB199-4F25-4E84-B504-3DB987B7EA20}" type="pres">
      <dgm:prSet presAssocID="{76696339-981B-4D58-9C8E-9E55B5E44997}" presName="vert1" presStyleCnt="0"/>
      <dgm:spPr/>
    </dgm:pt>
  </dgm:ptLst>
  <dgm:cxnLst>
    <dgm:cxn modelId="{0F475102-7E21-4AA5-9172-C1A45661B431}" type="presOf" srcId="{3158C934-84CA-4FB9-9A90-29EFF2749071}" destId="{2B1FBDA0-DF10-40E1-B4B3-12EBC17FC12D}" srcOrd="0" destOrd="0" presId="urn:microsoft.com/office/officeart/2008/layout/LinedList"/>
    <dgm:cxn modelId="{4FDCBB0D-B91E-4883-A89F-5D8F71358209}" type="presOf" srcId="{582A6612-2A8D-45ED-A07E-A117E9CDCD18}" destId="{622916B2-F25C-4514-9744-C144A565DED6}" srcOrd="0" destOrd="0" presId="urn:microsoft.com/office/officeart/2008/layout/LinedList"/>
    <dgm:cxn modelId="{56CEDF1E-D4FB-4827-81C5-02351BEDB2BA}" type="presOf" srcId="{1D31E4D3-7327-4EF7-906A-5EADDDE95823}" destId="{D9A3D03B-AE27-487B-8384-A49A77A9EAD4}" srcOrd="0" destOrd="0" presId="urn:microsoft.com/office/officeart/2008/layout/LinedList"/>
    <dgm:cxn modelId="{B9713F4C-9B4A-4B4B-A64A-3F7D69FD39AE}" srcId="{3158C934-84CA-4FB9-9A90-29EFF2749071}" destId="{582A6612-2A8D-45ED-A07E-A117E9CDCD18}" srcOrd="3" destOrd="0" parTransId="{F2291687-5AE9-4D0C-8418-C2AF8F3297B7}" sibTransId="{7F45D3FE-7B74-4A10-9485-AFF8B960E090}"/>
    <dgm:cxn modelId="{7B73A670-7AFF-4086-B9AF-B9337188BDCD}" type="presOf" srcId="{5D0BD0FB-6DB7-4477-92F4-D39F94B460FC}" destId="{60E1F4ED-734F-4542-B1A0-2E7BA4F1B305}" srcOrd="0" destOrd="0" presId="urn:microsoft.com/office/officeart/2008/layout/LinedList"/>
    <dgm:cxn modelId="{A24C7E75-5695-4E8C-AB78-9F405C682922}" type="presOf" srcId="{30E39C0B-10E1-49C8-8FDB-666BCADA4303}" destId="{80C2BD6A-2D1E-4009-A755-74DD7A03FE9E}" srcOrd="0" destOrd="0" presId="urn:microsoft.com/office/officeart/2008/layout/LinedList"/>
    <dgm:cxn modelId="{ED03C47A-9650-49F3-9CE6-A0CDAD447EAA}" srcId="{3158C934-84CA-4FB9-9A90-29EFF2749071}" destId="{76696339-981B-4D58-9C8E-9E55B5E44997}" srcOrd="5" destOrd="0" parTransId="{1CB4E54F-D98C-4F8D-8B87-C9283B2FB584}" sibTransId="{E02B826A-BE83-4CAB-BF96-0287B1260B82}"/>
    <dgm:cxn modelId="{C5ADFE86-0631-4FA3-825F-D9AE2360E367}" type="presOf" srcId="{8991BD07-044A-47C3-978F-5C87689094C6}" destId="{318EAB80-8CEC-42D3-947D-ED8B40182972}" srcOrd="0" destOrd="0" presId="urn:microsoft.com/office/officeart/2008/layout/LinedList"/>
    <dgm:cxn modelId="{A4FA9E97-105B-4606-8BCA-50755CE86AF5}" type="presOf" srcId="{76696339-981B-4D58-9C8E-9E55B5E44997}" destId="{12226B1C-F362-4125-AFD4-2C7B7A35EE70}" srcOrd="0" destOrd="0" presId="urn:microsoft.com/office/officeart/2008/layout/LinedList"/>
    <dgm:cxn modelId="{363295BA-6C51-4EF9-88F5-4A46A76271BF}" srcId="{3158C934-84CA-4FB9-9A90-29EFF2749071}" destId="{30E39C0B-10E1-49C8-8FDB-666BCADA4303}" srcOrd="2" destOrd="0" parTransId="{0E06DB14-39F6-4069-AD54-04522A4FF9D8}" sibTransId="{7CB35F5E-E125-48D5-8824-BB3B096AA568}"/>
    <dgm:cxn modelId="{5AAD33BC-3B2A-4159-BD58-A94029E7DE00}" srcId="{3158C934-84CA-4FB9-9A90-29EFF2749071}" destId="{8991BD07-044A-47C3-978F-5C87689094C6}" srcOrd="0" destOrd="0" parTransId="{C596FC74-803C-4B9E-A892-F1CF0B960DA9}" sibTransId="{4062C429-2D77-4F99-8705-7AAC93FB03A3}"/>
    <dgm:cxn modelId="{E4CE5FD2-1E41-4C62-8E8A-0770FE2688D8}" srcId="{3158C934-84CA-4FB9-9A90-29EFF2749071}" destId="{5D0BD0FB-6DB7-4477-92F4-D39F94B460FC}" srcOrd="4" destOrd="0" parTransId="{C167D790-3278-4AA1-B714-0DC2BE623415}" sibTransId="{3916B75B-EDE4-474C-9760-6A97B8021C27}"/>
    <dgm:cxn modelId="{883B74FD-29E3-4816-A280-48D9DCD34BF4}" srcId="{3158C934-84CA-4FB9-9A90-29EFF2749071}" destId="{1D31E4D3-7327-4EF7-906A-5EADDDE95823}" srcOrd="1" destOrd="0" parTransId="{C42B1036-AA4D-4100-A9C5-55F81D4C1085}" sibTransId="{F008D382-D243-46BC-8BC6-B4AF359C2FB9}"/>
    <dgm:cxn modelId="{9C847CE7-C3E1-4602-846D-B2B3807A1F93}" type="presParOf" srcId="{2B1FBDA0-DF10-40E1-B4B3-12EBC17FC12D}" destId="{7D808643-98F2-443B-BC11-75C3A98F3765}" srcOrd="0" destOrd="0" presId="urn:microsoft.com/office/officeart/2008/layout/LinedList"/>
    <dgm:cxn modelId="{7C08F7C9-6287-4F2E-9083-E9C325322923}" type="presParOf" srcId="{2B1FBDA0-DF10-40E1-B4B3-12EBC17FC12D}" destId="{EB9F5923-3E52-455E-8927-3930868FF81C}" srcOrd="1" destOrd="0" presId="urn:microsoft.com/office/officeart/2008/layout/LinedList"/>
    <dgm:cxn modelId="{09F97DE3-E620-4C8B-A192-C01CE3146E1E}" type="presParOf" srcId="{EB9F5923-3E52-455E-8927-3930868FF81C}" destId="{318EAB80-8CEC-42D3-947D-ED8B40182972}" srcOrd="0" destOrd="0" presId="urn:microsoft.com/office/officeart/2008/layout/LinedList"/>
    <dgm:cxn modelId="{C092B0BE-5EEF-4B5A-B2D1-B40497C1096E}" type="presParOf" srcId="{EB9F5923-3E52-455E-8927-3930868FF81C}" destId="{4FD04412-471C-48BD-9434-ED83912FF17F}" srcOrd="1" destOrd="0" presId="urn:microsoft.com/office/officeart/2008/layout/LinedList"/>
    <dgm:cxn modelId="{1FE3B758-C092-4B97-9CA4-D7C370C6A1E7}" type="presParOf" srcId="{2B1FBDA0-DF10-40E1-B4B3-12EBC17FC12D}" destId="{8E914253-F537-4DDC-8BF8-3293CB553919}" srcOrd="2" destOrd="0" presId="urn:microsoft.com/office/officeart/2008/layout/LinedList"/>
    <dgm:cxn modelId="{229A98C3-BF43-4582-AC72-BE4E5E06A94D}" type="presParOf" srcId="{2B1FBDA0-DF10-40E1-B4B3-12EBC17FC12D}" destId="{BD47C08D-B13A-4011-920F-AAECC109A204}" srcOrd="3" destOrd="0" presId="urn:microsoft.com/office/officeart/2008/layout/LinedList"/>
    <dgm:cxn modelId="{16D5ED5E-0A08-4D66-AB12-DDF2786BD26F}" type="presParOf" srcId="{BD47C08D-B13A-4011-920F-AAECC109A204}" destId="{D9A3D03B-AE27-487B-8384-A49A77A9EAD4}" srcOrd="0" destOrd="0" presId="urn:microsoft.com/office/officeart/2008/layout/LinedList"/>
    <dgm:cxn modelId="{CC6EDFE7-2DB1-4FCA-BA41-CE597ABC1323}" type="presParOf" srcId="{BD47C08D-B13A-4011-920F-AAECC109A204}" destId="{BBCA60BB-75F1-41BF-8777-7CB33C8AABA0}" srcOrd="1" destOrd="0" presId="urn:microsoft.com/office/officeart/2008/layout/LinedList"/>
    <dgm:cxn modelId="{831FE0FB-3E74-4AF3-934C-8E4125DF36EB}" type="presParOf" srcId="{2B1FBDA0-DF10-40E1-B4B3-12EBC17FC12D}" destId="{535A2402-8753-457C-B905-C55C975A2B57}" srcOrd="4" destOrd="0" presId="urn:microsoft.com/office/officeart/2008/layout/LinedList"/>
    <dgm:cxn modelId="{717D19AC-0D30-4D28-AB84-5B10D84ED1C9}" type="presParOf" srcId="{2B1FBDA0-DF10-40E1-B4B3-12EBC17FC12D}" destId="{2C1887CC-9C7D-4904-AEB9-76B4604B2055}" srcOrd="5" destOrd="0" presId="urn:microsoft.com/office/officeart/2008/layout/LinedList"/>
    <dgm:cxn modelId="{8153AE42-B001-455B-90AC-D2F7CE4A63BD}" type="presParOf" srcId="{2C1887CC-9C7D-4904-AEB9-76B4604B2055}" destId="{80C2BD6A-2D1E-4009-A755-74DD7A03FE9E}" srcOrd="0" destOrd="0" presId="urn:microsoft.com/office/officeart/2008/layout/LinedList"/>
    <dgm:cxn modelId="{71623029-BC35-4B40-B9C8-608B9D54D5F7}" type="presParOf" srcId="{2C1887CC-9C7D-4904-AEB9-76B4604B2055}" destId="{A42AF45F-9FD6-4C9E-AB06-754BB4283232}" srcOrd="1" destOrd="0" presId="urn:microsoft.com/office/officeart/2008/layout/LinedList"/>
    <dgm:cxn modelId="{D49BBFA7-5627-4E5A-8C73-B3B6F9532D83}" type="presParOf" srcId="{2B1FBDA0-DF10-40E1-B4B3-12EBC17FC12D}" destId="{ACC3B437-D8EC-4179-B4A4-9430C0F3A602}" srcOrd="6" destOrd="0" presId="urn:microsoft.com/office/officeart/2008/layout/LinedList"/>
    <dgm:cxn modelId="{E7D3F075-4A4C-4F49-8CDD-67A49C6C2721}" type="presParOf" srcId="{2B1FBDA0-DF10-40E1-B4B3-12EBC17FC12D}" destId="{DB38ED25-CB9F-4F93-80BD-5CC1D076282B}" srcOrd="7" destOrd="0" presId="urn:microsoft.com/office/officeart/2008/layout/LinedList"/>
    <dgm:cxn modelId="{CE329D09-BA7C-4F07-997B-01C107BB0F35}" type="presParOf" srcId="{DB38ED25-CB9F-4F93-80BD-5CC1D076282B}" destId="{622916B2-F25C-4514-9744-C144A565DED6}" srcOrd="0" destOrd="0" presId="urn:microsoft.com/office/officeart/2008/layout/LinedList"/>
    <dgm:cxn modelId="{9E55199B-ED04-44B4-AD46-8958135AC049}" type="presParOf" srcId="{DB38ED25-CB9F-4F93-80BD-5CC1D076282B}" destId="{D16F8C6D-AC9E-4FD5-BEA8-6FC45316818F}" srcOrd="1" destOrd="0" presId="urn:microsoft.com/office/officeart/2008/layout/LinedList"/>
    <dgm:cxn modelId="{AB078248-BB2E-4CED-AF0D-58D03E0FEC2C}" type="presParOf" srcId="{2B1FBDA0-DF10-40E1-B4B3-12EBC17FC12D}" destId="{39404878-E206-49A7-B8C6-9354DC8E9E0C}" srcOrd="8" destOrd="0" presId="urn:microsoft.com/office/officeart/2008/layout/LinedList"/>
    <dgm:cxn modelId="{9492E02F-E87F-41E7-AF57-01F90371B431}" type="presParOf" srcId="{2B1FBDA0-DF10-40E1-B4B3-12EBC17FC12D}" destId="{DACA2BC2-BF46-43E5-9194-A99D71357381}" srcOrd="9" destOrd="0" presId="urn:microsoft.com/office/officeart/2008/layout/LinedList"/>
    <dgm:cxn modelId="{A50E79BC-7B05-436B-8364-0C9BB82C58EA}" type="presParOf" srcId="{DACA2BC2-BF46-43E5-9194-A99D71357381}" destId="{60E1F4ED-734F-4542-B1A0-2E7BA4F1B305}" srcOrd="0" destOrd="0" presId="urn:microsoft.com/office/officeart/2008/layout/LinedList"/>
    <dgm:cxn modelId="{BABDC52B-3C98-416D-80FE-D2D1D6A8DA48}" type="presParOf" srcId="{DACA2BC2-BF46-43E5-9194-A99D71357381}" destId="{8AF38EB5-6A6A-48AA-B5B5-96B0E74AC677}" srcOrd="1" destOrd="0" presId="urn:microsoft.com/office/officeart/2008/layout/LinedList"/>
    <dgm:cxn modelId="{1E81D48D-58A9-442E-A96A-864F564C15DD}" type="presParOf" srcId="{2B1FBDA0-DF10-40E1-B4B3-12EBC17FC12D}" destId="{A892BCFB-03ED-4E63-ABBB-69440F2D156F}" srcOrd="10" destOrd="0" presId="urn:microsoft.com/office/officeart/2008/layout/LinedList"/>
    <dgm:cxn modelId="{E9798641-25AB-4575-BF0E-F6FB4B786A44}" type="presParOf" srcId="{2B1FBDA0-DF10-40E1-B4B3-12EBC17FC12D}" destId="{0FAE0F3D-1640-461A-8264-A775B731DEE8}" srcOrd="11" destOrd="0" presId="urn:microsoft.com/office/officeart/2008/layout/LinedList"/>
    <dgm:cxn modelId="{65A86BEB-7BBD-4756-8133-CC6811EC6F77}" type="presParOf" srcId="{0FAE0F3D-1640-461A-8264-A775B731DEE8}" destId="{12226B1C-F362-4125-AFD4-2C7B7A35EE70}" srcOrd="0" destOrd="0" presId="urn:microsoft.com/office/officeart/2008/layout/LinedList"/>
    <dgm:cxn modelId="{2CA8E9B6-9249-4473-9019-01653734705E}" type="presParOf" srcId="{0FAE0F3D-1640-461A-8264-A775B731DEE8}" destId="{E3ABB199-4F25-4E84-B504-3DB987B7EA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38DF3-BCBF-4C16-AEC0-55C7CA0937FE}">
      <dsp:nvSpPr>
        <dsp:cNvPr id="0" name=""/>
        <dsp:cNvSpPr/>
      </dsp:nvSpPr>
      <dsp:spPr>
        <a:xfrm>
          <a:off x="0" y="0"/>
          <a:ext cx="7728267" cy="0"/>
        </a:xfrm>
        <a:prstGeom prst="line">
          <a:avLst/>
        </a:prstGeom>
        <a:solidFill>
          <a:schemeClr val="accent5">
            <a:shade val="80000"/>
            <a:hueOff val="0"/>
            <a:satOff val="0"/>
            <a:lumOff val="0"/>
            <a:alphaOff val="0"/>
          </a:schemeClr>
        </a:solidFill>
        <a:ln w="9525" cap="flat" cmpd="sng" algn="ctr">
          <a:solidFill>
            <a:schemeClr val="accent5">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DA438F83-E0D1-4241-8986-AB49D122F3A8}">
      <dsp:nvSpPr>
        <dsp:cNvPr id="0" name=""/>
        <dsp:cNvSpPr/>
      </dsp:nvSpPr>
      <dsp:spPr>
        <a:xfrm>
          <a:off x="0" y="0"/>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Media Synchronicity: different channels of communication support different levels of synchronicity.</a:t>
          </a:r>
        </a:p>
      </dsp:txBody>
      <dsp:txXfrm>
        <a:off x="0" y="0"/>
        <a:ext cx="7728267" cy="1271831"/>
      </dsp:txXfrm>
    </dsp:sp>
    <dsp:sp modelId="{B301F630-7DDA-49CB-AE25-B669A8E2FFF5}">
      <dsp:nvSpPr>
        <dsp:cNvPr id="0" name=""/>
        <dsp:cNvSpPr/>
      </dsp:nvSpPr>
      <dsp:spPr>
        <a:xfrm>
          <a:off x="0" y="1271831"/>
          <a:ext cx="7728267" cy="0"/>
        </a:xfrm>
        <a:prstGeom prst="line">
          <a:avLst/>
        </a:prstGeom>
        <a:solidFill>
          <a:schemeClr val="accent5">
            <a:shade val="80000"/>
            <a:hueOff val="-87228"/>
            <a:satOff val="-13237"/>
            <a:lumOff val="11239"/>
            <a:alphaOff val="0"/>
          </a:schemeClr>
        </a:solidFill>
        <a:ln w="9525" cap="flat" cmpd="sng" algn="ctr">
          <a:solidFill>
            <a:schemeClr val="accent5">
              <a:shade val="80000"/>
              <a:hueOff val="-87228"/>
              <a:satOff val="-13237"/>
              <a:lumOff val="11239"/>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5CA4EDB-8694-4556-9629-DE6E10DE1149}">
      <dsp:nvSpPr>
        <dsp:cNvPr id="0" name=""/>
        <dsp:cNvSpPr/>
      </dsp:nvSpPr>
      <dsp:spPr>
        <a:xfrm>
          <a:off x="0" y="1271831"/>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Synchronicity: the ability to allow people to communicate “at the same time with a shared pattern of coordinated behavior” (Dennis, Fuller &amp; Valacich, 2008, p.56). </a:t>
          </a:r>
        </a:p>
      </dsp:txBody>
      <dsp:txXfrm>
        <a:off x="0" y="1271831"/>
        <a:ext cx="7728267" cy="1271831"/>
      </dsp:txXfrm>
    </dsp:sp>
    <dsp:sp modelId="{6F67E973-8E5A-4EB0-B6EC-14542C46DC88}">
      <dsp:nvSpPr>
        <dsp:cNvPr id="0" name=""/>
        <dsp:cNvSpPr/>
      </dsp:nvSpPr>
      <dsp:spPr>
        <a:xfrm>
          <a:off x="0" y="2543662"/>
          <a:ext cx="7728267" cy="0"/>
        </a:xfrm>
        <a:prstGeom prst="line">
          <a:avLst/>
        </a:prstGeom>
        <a:solidFill>
          <a:schemeClr val="accent5">
            <a:shade val="80000"/>
            <a:hueOff val="-174456"/>
            <a:satOff val="-26474"/>
            <a:lumOff val="22477"/>
            <a:alphaOff val="0"/>
          </a:schemeClr>
        </a:solidFill>
        <a:ln w="9525" cap="flat" cmpd="sng" algn="ctr">
          <a:solidFill>
            <a:schemeClr val="accent5">
              <a:shade val="80000"/>
              <a:hueOff val="-174456"/>
              <a:satOff val="-26474"/>
              <a:lumOff val="2247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DEF7ABF1-34D7-4DD3-9D95-86777663C192}">
      <dsp:nvSpPr>
        <dsp:cNvPr id="0" name=""/>
        <dsp:cNvSpPr/>
      </dsp:nvSpPr>
      <dsp:spPr>
        <a:xfrm>
          <a:off x="0" y="2543662"/>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Example: Face-to face communication ,video chat, and telephone conferencing tend to be highly synchronous, whereas voicemail, fax, snail mail are usually asynchronous.</a:t>
          </a:r>
        </a:p>
      </dsp:txBody>
      <dsp:txXfrm>
        <a:off x="0" y="2543662"/>
        <a:ext cx="7728267" cy="1271831"/>
      </dsp:txXfrm>
    </dsp:sp>
    <dsp:sp modelId="{1CF9043D-265F-4710-A77A-70BB05C8CB30}">
      <dsp:nvSpPr>
        <dsp:cNvPr id="0" name=""/>
        <dsp:cNvSpPr/>
      </dsp:nvSpPr>
      <dsp:spPr>
        <a:xfrm>
          <a:off x="0" y="3815493"/>
          <a:ext cx="7728267" cy="0"/>
        </a:xfrm>
        <a:prstGeom prst="line">
          <a:avLst/>
        </a:prstGeom>
        <a:solidFill>
          <a:schemeClr val="accent5">
            <a:shade val="80000"/>
            <a:hueOff val="-261683"/>
            <a:satOff val="-39711"/>
            <a:lumOff val="33716"/>
            <a:alphaOff val="0"/>
          </a:schemeClr>
        </a:solidFill>
        <a:ln w="9525" cap="flat" cmpd="sng" algn="ctr">
          <a:solidFill>
            <a:schemeClr val="accent5">
              <a:shade val="80000"/>
              <a:hueOff val="-261683"/>
              <a:satOff val="-39711"/>
              <a:lumOff val="33716"/>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C557F75-E5A0-4B5C-ACD1-13720587CE03}">
      <dsp:nvSpPr>
        <dsp:cNvPr id="0" name=""/>
        <dsp:cNvSpPr/>
      </dsp:nvSpPr>
      <dsp:spPr>
        <a:xfrm>
          <a:off x="0" y="3815493"/>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Both </a:t>
          </a:r>
          <a:r>
            <a:rPr lang="en-US" sz="2000" u="sng" kern="1200"/>
            <a:t>synchronicity, asynchronous </a:t>
          </a:r>
          <a:r>
            <a:rPr lang="en-US" sz="2000" kern="1200"/>
            <a:t>examples: Texting, email, social media and online discussion forums can be used in rapidly both ways, depends on </a:t>
          </a:r>
          <a:r>
            <a:rPr lang="en-US" sz="2000" u="sng" kern="1200"/>
            <a:t>whether people reply quick enough to coordinate rapid back and fourth conversation. </a:t>
          </a:r>
          <a:endParaRPr lang="en-US" sz="2000" kern="1200"/>
        </a:p>
      </dsp:txBody>
      <dsp:txXfrm>
        <a:off x="0" y="3815493"/>
        <a:ext cx="7728267" cy="1271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7EAE5-5BFC-417C-8A71-B61156B70332}">
      <dsp:nvSpPr>
        <dsp:cNvPr id="0" name=""/>
        <dsp:cNvSpPr/>
      </dsp:nvSpPr>
      <dsp:spPr>
        <a:xfrm>
          <a:off x="867" y="1538326"/>
          <a:ext cx="3044063" cy="1932980"/>
        </a:xfrm>
        <a:prstGeom prst="roundRect">
          <a:avLst>
            <a:gd name="adj" fmla="val 10000"/>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9E2658-F52E-45E3-B301-7FB5502A9618}">
      <dsp:nvSpPr>
        <dsp:cNvPr id="0" name=""/>
        <dsp:cNvSpPr/>
      </dsp:nvSpPr>
      <dsp:spPr>
        <a:xfrm>
          <a:off x="339096" y="1859644"/>
          <a:ext cx="3044063" cy="193298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Richness The degree of visual, vocal, and personality cues that are possible as well as opportunities for feedback (Daft, Lengel, &amp; Trevino, 1987). </a:t>
          </a:r>
        </a:p>
      </dsp:txBody>
      <dsp:txXfrm>
        <a:off x="395711" y="1916259"/>
        <a:ext cx="2930833" cy="1819750"/>
      </dsp:txXfrm>
    </dsp:sp>
    <dsp:sp modelId="{1C7D1AC7-B5EB-4E09-A868-01702EE0C3EC}">
      <dsp:nvSpPr>
        <dsp:cNvPr id="0" name=""/>
        <dsp:cNvSpPr/>
      </dsp:nvSpPr>
      <dsp:spPr>
        <a:xfrm>
          <a:off x="3721389" y="1538326"/>
          <a:ext cx="3044063" cy="1932980"/>
        </a:xfrm>
        <a:prstGeom prst="roundRect">
          <a:avLst>
            <a:gd name="adj" fmla="val 10000"/>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BF8904E-39EF-4643-8B51-B6A3770DD26F}">
      <dsp:nvSpPr>
        <dsp:cNvPr id="0" name=""/>
        <dsp:cNvSpPr/>
      </dsp:nvSpPr>
      <dsp:spPr>
        <a:xfrm>
          <a:off x="4059618" y="1859644"/>
          <a:ext cx="3044063" cy="193298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Example: Manager preferred more rich channels such as  face to face over paper based and written media or email, when a lot uncertainty  or required personal negotiation.</a:t>
          </a:r>
        </a:p>
      </dsp:txBody>
      <dsp:txXfrm>
        <a:off x="4116233" y="1916259"/>
        <a:ext cx="2930833" cy="1819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08643-98F2-443B-BC11-75C3A98F3765}">
      <dsp:nvSpPr>
        <dsp:cNvPr id="0" name=""/>
        <dsp:cNvSpPr/>
      </dsp:nvSpPr>
      <dsp:spPr>
        <a:xfrm>
          <a:off x="0" y="2461"/>
          <a:ext cx="7293610" cy="0"/>
        </a:xfrm>
        <a:prstGeom prst="line">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18EAB80-8CEC-42D3-947D-ED8B40182972}">
      <dsp:nvSpPr>
        <dsp:cNvPr id="0" name=""/>
        <dsp:cNvSpPr/>
      </dsp:nvSpPr>
      <dsp:spPr>
        <a:xfrm>
          <a:off x="0" y="2461"/>
          <a:ext cx="7293610" cy="83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Crowdsourcing: inviting large number of people to help solve a problem via the internet.</a:t>
          </a:r>
        </a:p>
      </dsp:txBody>
      <dsp:txXfrm>
        <a:off x="0" y="2461"/>
        <a:ext cx="7293610" cy="839484"/>
      </dsp:txXfrm>
    </dsp:sp>
    <dsp:sp modelId="{8E914253-F537-4DDC-8BF8-3293CB553919}">
      <dsp:nvSpPr>
        <dsp:cNvPr id="0" name=""/>
        <dsp:cNvSpPr/>
      </dsp:nvSpPr>
      <dsp:spPr>
        <a:xfrm>
          <a:off x="0" y="841946"/>
          <a:ext cx="7293610" cy="0"/>
        </a:xfrm>
        <a:prstGeom prst="line">
          <a:avLst/>
        </a:prstGeom>
        <a:solidFill>
          <a:schemeClr val="accent5">
            <a:hueOff val="2235664"/>
            <a:satOff val="-1927"/>
            <a:lumOff val="2549"/>
            <a:alphaOff val="0"/>
          </a:schemeClr>
        </a:solidFill>
        <a:ln w="9525" cap="flat" cmpd="sng" algn="ctr">
          <a:solidFill>
            <a:schemeClr val="accent5">
              <a:hueOff val="2235664"/>
              <a:satOff val="-1927"/>
              <a:lumOff val="2549"/>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D9A3D03B-AE27-487B-8384-A49A77A9EAD4}">
      <dsp:nvSpPr>
        <dsp:cNvPr id="0" name=""/>
        <dsp:cNvSpPr/>
      </dsp:nvSpPr>
      <dsp:spPr>
        <a:xfrm>
          <a:off x="0" y="841946"/>
          <a:ext cx="7293610" cy="83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Social Capital: which refers to the valuable resources (such as information and support that one can have connections and relationships among people. </a:t>
          </a:r>
        </a:p>
      </dsp:txBody>
      <dsp:txXfrm>
        <a:off x="0" y="841946"/>
        <a:ext cx="7293610" cy="839484"/>
      </dsp:txXfrm>
    </dsp:sp>
    <dsp:sp modelId="{535A2402-8753-457C-B905-C55C975A2B57}">
      <dsp:nvSpPr>
        <dsp:cNvPr id="0" name=""/>
        <dsp:cNvSpPr/>
      </dsp:nvSpPr>
      <dsp:spPr>
        <a:xfrm>
          <a:off x="0" y="1681430"/>
          <a:ext cx="7293610" cy="0"/>
        </a:xfrm>
        <a:prstGeom prst="line">
          <a:avLst/>
        </a:prstGeom>
        <a:solidFill>
          <a:schemeClr val="accent5">
            <a:hueOff val="4471328"/>
            <a:satOff val="-3854"/>
            <a:lumOff val="5098"/>
            <a:alphaOff val="0"/>
          </a:schemeClr>
        </a:solidFill>
        <a:ln w="9525" cap="flat" cmpd="sng" algn="ctr">
          <a:solidFill>
            <a:schemeClr val="accent5">
              <a:hueOff val="4471328"/>
              <a:satOff val="-3854"/>
              <a:lumOff val="5098"/>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0C2BD6A-2D1E-4009-A755-74DD7A03FE9E}">
      <dsp:nvSpPr>
        <dsp:cNvPr id="0" name=""/>
        <dsp:cNvSpPr/>
      </dsp:nvSpPr>
      <dsp:spPr>
        <a:xfrm>
          <a:off x="0" y="1681430"/>
          <a:ext cx="7293610" cy="83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Online peer to peer support: people turning to others in a social network, rather than to a professionals, to get help with personal physical and mental health problems. </a:t>
          </a:r>
        </a:p>
      </dsp:txBody>
      <dsp:txXfrm>
        <a:off x="0" y="1681430"/>
        <a:ext cx="7293610" cy="839484"/>
      </dsp:txXfrm>
    </dsp:sp>
    <dsp:sp modelId="{ACC3B437-D8EC-4179-B4A4-9430C0F3A602}">
      <dsp:nvSpPr>
        <dsp:cNvPr id="0" name=""/>
        <dsp:cNvSpPr/>
      </dsp:nvSpPr>
      <dsp:spPr>
        <a:xfrm>
          <a:off x="0" y="2520914"/>
          <a:ext cx="7293610" cy="0"/>
        </a:xfrm>
        <a:prstGeom prst="line">
          <a:avLst/>
        </a:prstGeom>
        <a:solidFill>
          <a:schemeClr val="accent5">
            <a:hueOff val="6706992"/>
            <a:satOff val="-5780"/>
            <a:lumOff val="7648"/>
            <a:alphaOff val="0"/>
          </a:schemeClr>
        </a:solidFill>
        <a:ln w="9525" cap="flat" cmpd="sng" algn="ctr">
          <a:solidFill>
            <a:schemeClr val="accent5">
              <a:hueOff val="6706992"/>
              <a:satOff val="-5780"/>
              <a:lumOff val="7648"/>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22916B2-F25C-4514-9744-C144A565DED6}">
      <dsp:nvSpPr>
        <dsp:cNvPr id="0" name=""/>
        <dsp:cNvSpPr/>
      </dsp:nvSpPr>
      <dsp:spPr>
        <a:xfrm>
          <a:off x="0" y="2520914"/>
          <a:ext cx="7293610" cy="83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Crowdfunding: Raising public support and financial backing through online services.</a:t>
          </a:r>
        </a:p>
      </dsp:txBody>
      <dsp:txXfrm>
        <a:off x="0" y="2520914"/>
        <a:ext cx="7293610" cy="839484"/>
      </dsp:txXfrm>
    </dsp:sp>
    <dsp:sp modelId="{39404878-E206-49A7-B8C6-9354DC8E9E0C}">
      <dsp:nvSpPr>
        <dsp:cNvPr id="0" name=""/>
        <dsp:cNvSpPr/>
      </dsp:nvSpPr>
      <dsp:spPr>
        <a:xfrm>
          <a:off x="0" y="3360398"/>
          <a:ext cx="7293610" cy="0"/>
        </a:xfrm>
        <a:prstGeom prst="line">
          <a:avLst/>
        </a:prstGeom>
        <a:solidFill>
          <a:schemeClr val="accent5">
            <a:hueOff val="8942655"/>
            <a:satOff val="-7707"/>
            <a:lumOff val="10197"/>
            <a:alphaOff val="0"/>
          </a:schemeClr>
        </a:solidFill>
        <a:ln w="9525" cap="flat" cmpd="sng" algn="ctr">
          <a:solidFill>
            <a:schemeClr val="accent5">
              <a:hueOff val="8942655"/>
              <a:satOff val="-7707"/>
              <a:lumOff val="1019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0E1F4ED-734F-4542-B1A0-2E7BA4F1B305}">
      <dsp:nvSpPr>
        <dsp:cNvPr id="0" name=""/>
        <dsp:cNvSpPr/>
      </dsp:nvSpPr>
      <dsp:spPr>
        <a:xfrm>
          <a:off x="0" y="3360398"/>
          <a:ext cx="7293610" cy="83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Digital Disparities: regular access to broadband connection or the use of multiple digital devices. </a:t>
          </a:r>
        </a:p>
      </dsp:txBody>
      <dsp:txXfrm>
        <a:off x="0" y="3360398"/>
        <a:ext cx="7293610" cy="839484"/>
      </dsp:txXfrm>
    </dsp:sp>
    <dsp:sp modelId="{A892BCFB-03ED-4E63-ABBB-69440F2D156F}">
      <dsp:nvSpPr>
        <dsp:cNvPr id="0" name=""/>
        <dsp:cNvSpPr/>
      </dsp:nvSpPr>
      <dsp:spPr>
        <a:xfrm>
          <a:off x="0" y="4199882"/>
          <a:ext cx="7293610" cy="0"/>
        </a:xfrm>
        <a:prstGeom prst="line">
          <a:avLst/>
        </a:prstGeom>
        <a:solidFill>
          <a:schemeClr val="accent5">
            <a:hueOff val="11178319"/>
            <a:satOff val="-9634"/>
            <a:lumOff val="12746"/>
            <a:alphaOff val="0"/>
          </a:schemeClr>
        </a:solidFill>
        <a:ln w="9525" cap="flat" cmpd="sng" algn="ctr">
          <a:solidFill>
            <a:schemeClr val="accent5">
              <a:hueOff val="11178319"/>
              <a:satOff val="-9634"/>
              <a:lumOff val="12746"/>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12226B1C-F362-4125-AFD4-2C7B7A35EE70}">
      <dsp:nvSpPr>
        <dsp:cNvPr id="0" name=""/>
        <dsp:cNvSpPr/>
      </dsp:nvSpPr>
      <dsp:spPr>
        <a:xfrm>
          <a:off x="0" y="4199882"/>
          <a:ext cx="7293610" cy="83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Phishing: attempt to get information from you by using a digital message that appears to be from legitimate organization (such as your bank or your schools technical support group).</a:t>
          </a:r>
        </a:p>
      </dsp:txBody>
      <dsp:txXfrm>
        <a:off x="0" y="4199882"/>
        <a:ext cx="7293610" cy="8394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93C07D-46EF-4686-93C7-5239800177E0}"/>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91FC1544-2F6E-4609-A4FA-F3496B4E1F77}"/>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1C3A392-0186-4810-AF67-CB3504A8BF9A}" type="datetimeFigureOut">
              <a:rPr lang="en-US" smtClean="0"/>
              <a:t>3/7/2018</a:t>
            </a:fld>
            <a:endParaRPr lang="en-US"/>
          </a:p>
        </p:txBody>
      </p:sp>
      <p:sp>
        <p:nvSpPr>
          <p:cNvPr id="4" name="Footer Placeholder 3">
            <a:extLst>
              <a:ext uri="{FF2B5EF4-FFF2-40B4-BE49-F238E27FC236}">
                <a16:creationId xmlns:a16="http://schemas.microsoft.com/office/drawing/2014/main" id="{5E1456B0-3D0B-4350-B383-36A582DA20D1}"/>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CF4351-FFEC-488A-85E5-718E0FA0767F}"/>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ED0AB06-3CF8-441C-B5F2-2C74377A694F}" type="slidenum">
              <a:rPr lang="en-US" smtClean="0"/>
              <a:t>‹#›</a:t>
            </a:fld>
            <a:endParaRPr lang="en-US"/>
          </a:p>
        </p:txBody>
      </p:sp>
    </p:spTree>
    <p:extLst>
      <p:ext uri="{BB962C8B-B14F-4D97-AF65-F5344CB8AC3E}">
        <p14:creationId xmlns:p14="http://schemas.microsoft.com/office/powerpoint/2010/main" val="2470423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3/7/2018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3/7/2018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EB472E-7CA6-4C2D-81E9-CD39A44F0B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F1FCE6A-97BC-41EB-809A-50936E0F94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689BC21-5566-4B70-91EA-44B4299CB3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AE0A0486-F672-4FEF-A0A9-E6C3B7E3A5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6C8C5-BC8D-4B5F-BCCD-9B4434AA371A}"/>
              </a:ext>
            </a:extLst>
          </p:cNvPr>
          <p:cNvSpPr>
            <a:spLocks noGrp="1"/>
          </p:cNvSpPr>
          <p:nvPr>
            <p:ph type="ctrTitle"/>
          </p:nvPr>
        </p:nvSpPr>
        <p:spPr>
          <a:xfrm>
            <a:off x="3722622" y="1298448"/>
            <a:ext cx="7187529" cy="2951819"/>
          </a:xfrm>
        </p:spPr>
        <p:txBody>
          <a:bodyPr anchor="b">
            <a:normAutofit/>
          </a:bodyPr>
          <a:lstStyle/>
          <a:p>
            <a:r>
              <a:rPr lang="en-US" sz="5400"/>
              <a:t>Communication in a Digital Age </a:t>
            </a:r>
          </a:p>
        </p:txBody>
      </p:sp>
      <p:sp>
        <p:nvSpPr>
          <p:cNvPr id="3" name="Subtitle 2">
            <a:extLst>
              <a:ext uri="{FF2B5EF4-FFF2-40B4-BE49-F238E27FC236}">
                <a16:creationId xmlns:a16="http://schemas.microsoft.com/office/drawing/2014/main" id="{1D457BE1-B93B-4363-A081-B1B95BB520F0}"/>
              </a:ext>
            </a:extLst>
          </p:cNvPr>
          <p:cNvSpPr>
            <a:spLocks noGrp="1"/>
          </p:cNvSpPr>
          <p:nvPr>
            <p:ph type="subTitle" idx="1"/>
          </p:nvPr>
        </p:nvSpPr>
        <p:spPr>
          <a:xfrm>
            <a:off x="3722622" y="5006151"/>
            <a:ext cx="7187529" cy="768116"/>
          </a:xfrm>
        </p:spPr>
        <p:txBody>
          <a:bodyPr anchor="t">
            <a:normAutofit/>
          </a:bodyPr>
          <a:lstStyle/>
          <a:p>
            <a:r>
              <a:rPr lang="en-US" sz="2400">
                <a:solidFill>
                  <a:srgbClr val="8CD6E4"/>
                </a:solidFill>
              </a:rPr>
              <a:t>Chapter 2</a:t>
            </a:r>
          </a:p>
        </p:txBody>
      </p:sp>
    </p:spTree>
    <p:extLst>
      <p:ext uri="{BB962C8B-B14F-4D97-AF65-F5344CB8AC3E}">
        <p14:creationId xmlns:p14="http://schemas.microsoft.com/office/powerpoint/2010/main" val="228492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D8036-96D8-496C-8006-37ACA5AD86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A4CBA9-3463-4C65-BF46-6B6C50E7FC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CEED6C-D39C-40AA-B89E-52C3FA5A70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33DC87-F7DF-40AC-92A4-C3AF7218C5F1}"/>
              </a:ext>
            </a:extLst>
          </p:cNvPr>
          <p:cNvSpPr>
            <a:spLocks noGrp="1"/>
          </p:cNvSpPr>
          <p:nvPr>
            <p:ph type="title"/>
          </p:nvPr>
        </p:nvSpPr>
        <p:spPr>
          <a:xfrm>
            <a:off x="8895775" y="1123837"/>
            <a:ext cx="2947482" cy="4601183"/>
          </a:xfrm>
        </p:spPr>
        <p:txBody>
          <a:bodyPr>
            <a:normAutofit/>
          </a:bodyPr>
          <a:lstStyle/>
          <a:p>
            <a:r>
              <a:rPr lang="en-US" sz="3300"/>
              <a:t>Contextual Definition in Digital age of Communication</a:t>
            </a:r>
          </a:p>
        </p:txBody>
      </p:sp>
      <p:graphicFrame>
        <p:nvGraphicFramePr>
          <p:cNvPr id="7" name="Content Placeholder 2"/>
          <p:cNvGraphicFramePr>
            <a:graphicFrameLocks noGrp="1"/>
          </p:cNvGraphicFramePr>
          <p:nvPr>
            <p:ph idx="1"/>
            <p:extLst>
              <p:ext uri="{D42A27DB-BD31-4B8C-83A1-F6EECF244321}">
                <p14:modId xmlns:p14="http://schemas.microsoft.com/office/powerpoint/2010/main" val="2963640487"/>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828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2538-DB72-4552-96CD-9A744C774A7D}"/>
              </a:ext>
            </a:extLst>
          </p:cNvPr>
          <p:cNvSpPr>
            <a:spLocks noGrp="1"/>
          </p:cNvSpPr>
          <p:nvPr>
            <p:ph type="title"/>
          </p:nvPr>
        </p:nvSpPr>
        <p:spPr/>
        <p:txBody>
          <a:bodyPr>
            <a:normAutofit/>
          </a:bodyPr>
          <a:lstStyle/>
          <a:p>
            <a:r>
              <a:rPr lang="en-US" sz="3200" dirty="0"/>
              <a:t>Mediated Communication and Digital communication</a:t>
            </a:r>
          </a:p>
        </p:txBody>
      </p:sp>
      <p:sp>
        <p:nvSpPr>
          <p:cNvPr id="3" name="Content Placeholder 2">
            <a:extLst>
              <a:ext uri="{FF2B5EF4-FFF2-40B4-BE49-F238E27FC236}">
                <a16:creationId xmlns:a16="http://schemas.microsoft.com/office/drawing/2014/main" id="{E1B7B976-3ED8-4D1B-B140-F4E40F01B6DD}"/>
              </a:ext>
            </a:extLst>
          </p:cNvPr>
          <p:cNvSpPr>
            <a:spLocks noGrp="1"/>
          </p:cNvSpPr>
          <p:nvPr>
            <p:ph idx="1"/>
          </p:nvPr>
        </p:nvSpPr>
        <p:spPr/>
        <p:txBody>
          <a:bodyPr/>
          <a:lstStyle/>
          <a:p>
            <a:r>
              <a:rPr lang="en-US" dirty="0"/>
              <a:t>Mediated Communication: Technology that is used to deliver messages between sources and receivers. </a:t>
            </a:r>
          </a:p>
          <a:p>
            <a:r>
              <a:rPr lang="en-US" dirty="0"/>
              <a:t>Ex </a:t>
            </a:r>
            <a:r>
              <a:rPr lang="en-US" dirty="0" err="1"/>
              <a:t>Yikyak</a:t>
            </a:r>
            <a:r>
              <a:rPr lang="en-US" dirty="0"/>
              <a:t>, What's Up, Instagram, snapchat, Facebook, and etc.…</a:t>
            </a:r>
          </a:p>
          <a:p>
            <a:r>
              <a:rPr lang="en-US" dirty="0"/>
              <a:t>Digital Communication: Transmission of digitally encoded data (text, images, video, voice) over electronic networks.</a:t>
            </a:r>
          </a:p>
        </p:txBody>
      </p:sp>
    </p:spTree>
    <p:extLst>
      <p:ext uri="{BB962C8B-B14F-4D97-AF65-F5344CB8AC3E}">
        <p14:creationId xmlns:p14="http://schemas.microsoft.com/office/powerpoint/2010/main" val="8580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A90249-55DA-4119-9154-B5050D777908}"/>
              </a:ext>
            </a:extLst>
          </p:cNvPr>
          <p:cNvSpPr>
            <a:spLocks noGrp="1"/>
          </p:cNvSpPr>
          <p:nvPr>
            <p:ph type="title"/>
          </p:nvPr>
        </p:nvSpPr>
        <p:spPr>
          <a:xfrm>
            <a:off x="1600754" y="1087374"/>
            <a:ext cx="8983489" cy="1000978"/>
          </a:xfrm>
        </p:spPr>
        <p:txBody>
          <a:bodyPr>
            <a:normAutofit/>
          </a:bodyPr>
          <a:lstStyle/>
          <a:p>
            <a:r>
              <a:rPr lang="en-US" dirty="0"/>
              <a:t>Digital Origins </a:t>
            </a:r>
          </a:p>
        </p:txBody>
      </p:sp>
      <p:sp>
        <p:nvSpPr>
          <p:cNvPr id="3" name="Content Placeholder 2">
            <a:extLst>
              <a:ext uri="{FF2B5EF4-FFF2-40B4-BE49-F238E27FC236}">
                <a16:creationId xmlns:a16="http://schemas.microsoft.com/office/drawing/2014/main" id="{A6547FEE-394E-4059-A772-07851188E783}"/>
              </a:ext>
            </a:extLst>
          </p:cNvPr>
          <p:cNvSpPr>
            <a:spLocks noGrp="1"/>
          </p:cNvSpPr>
          <p:nvPr>
            <p:ph idx="1"/>
          </p:nvPr>
        </p:nvSpPr>
        <p:spPr>
          <a:xfrm>
            <a:off x="1600753" y="2535446"/>
            <a:ext cx="8983489" cy="3554457"/>
          </a:xfrm>
        </p:spPr>
        <p:txBody>
          <a:bodyPr>
            <a:normAutofit/>
          </a:bodyPr>
          <a:lstStyle/>
          <a:p>
            <a:r>
              <a:rPr lang="en-US" u="sng">
                <a:solidFill>
                  <a:srgbClr val="000000"/>
                </a:solidFill>
              </a:rPr>
              <a:t>Vint Cerf and Robert Kahn </a:t>
            </a:r>
            <a:r>
              <a:rPr lang="en-US">
                <a:solidFill>
                  <a:srgbClr val="000000"/>
                </a:solidFill>
              </a:rPr>
              <a:t>lead a group in the 1970’s on a new protocol to allow diverse computer networks to interconnect and communicate with each other.  The early application were used for the </a:t>
            </a:r>
            <a:r>
              <a:rPr lang="en-US" u="sng">
                <a:solidFill>
                  <a:srgbClr val="000000"/>
                </a:solidFill>
              </a:rPr>
              <a:t>military communication</a:t>
            </a:r>
            <a:r>
              <a:rPr lang="en-US">
                <a:solidFill>
                  <a:srgbClr val="000000"/>
                </a:solidFill>
              </a:rPr>
              <a:t> and research use.</a:t>
            </a:r>
          </a:p>
          <a:p>
            <a:r>
              <a:rPr lang="en-US">
                <a:solidFill>
                  <a:srgbClr val="000000"/>
                </a:solidFill>
              </a:rPr>
              <a:t>In the 1990’s, a color photo of an </a:t>
            </a:r>
            <a:r>
              <a:rPr lang="en-US" u="sng">
                <a:solidFill>
                  <a:srgbClr val="000000"/>
                </a:solidFill>
              </a:rPr>
              <a:t>illuminated Vatican manuscript </a:t>
            </a:r>
            <a:r>
              <a:rPr lang="en-US">
                <a:solidFill>
                  <a:srgbClr val="000000"/>
                </a:solidFill>
              </a:rPr>
              <a:t>from the library of Congress took twenty five minutes to load. </a:t>
            </a:r>
          </a:p>
          <a:p>
            <a:r>
              <a:rPr lang="en-US">
                <a:solidFill>
                  <a:srgbClr val="000000"/>
                </a:solidFill>
              </a:rPr>
              <a:t>In the 2000’s the internet grown substantially and the speed was much faster, but email was the prominent form of technology used to connect and collaborate </a:t>
            </a:r>
          </a:p>
          <a:p>
            <a:r>
              <a:rPr lang="en-US">
                <a:solidFill>
                  <a:srgbClr val="000000"/>
                </a:solidFill>
              </a:rPr>
              <a:t>In the present time today, </a:t>
            </a:r>
            <a:r>
              <a:rPr lang="en-US" u="sng">
                <a:solidFill>
                  <a:srgbClr val="000000"/>
                </a:solidFill>
              </a:rPr>
              <a:t>two-thirds have high speed  broadband </a:t>
            </a:r>
            <a:r>
              <a:rPr lang="en-US">
                <a:solidFill>
                  <a:srgbClr val="000000"/>
                </a:solidFill>
              </a:rPr>
              <a:t>access and stream music videos, television shows, and Full length movies ( Horrigan &amp; Duggan, 2015). </a:t>
            </a:r>
          </a:p>
        </p:txBody>
      </p:sp>
    </p:spTree>
    <p:extLst>
      <p:ext uri="{BB962C8B-B14F-4D97-AF65-F5344CB8AC3E}">
        <p14:creationId xmlns:p14="http://schemas.microsoft.com/office/powerpoint/2010/main" val="58643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9F3FC9-4D31-44ED-856D-E52CE05DDD6B}"/>
              </a:ext>
            </a:extLst>
          </p:cNvPr>
          <p:cNvSpPr>
            <a:spLocks noGrp="1"/>
          </p:cNvSpPr>
          <p:nvPr>
            <p:ph type="title"/>
          </p:nvPr>
        </p:nvSpPr>
        <p:spPr>
          <a:xfrm>
            <a:off x="1600754" y="1087374"/>
            <a:ext cx="8983489" cy="1000978"/>
          </a:xfrm>
        </p:spPr>
        <p:txBody>
          <a:bodyPr>
            <a:normAutofit/>
          </a:bodyPr>
          <a:lstStyle/>
          <a:p>
            <a:r>
              <a:rPr lang="en-US" dirty="0"/>
              <a:t>Ongoing Dynamic Changes</a:t>
            </a:r>
          </a:p>
        </p:txBody>
      </p:sp>
      <p:sp>
        <p:nvSpPr>
          <p:cNvPr id="3" name="Content Placeholder 2">
            <a:extLst>
              <a:ext uri="{FF2B5EF4-FFF2-40B4-BE49-F238E27FC236}">
                <a16:creationId xmlns:a16="http://schemas.microsoft.com/office/drawing/2014/main" id="{2EB9613F-B217-46D7-A9E6-7BC0BBB3B9ED}"/>
              </a:ext>
            </a:extLst>
          </p:cNvPr>
          <p:cNvSpPr>
            <a:spLocks noGrp="1"/>
          </p:cNvSpPr>
          <p:nvPr>
            <p:ph idx="1"/>
          </p:nvPr>
        </p:nvSpPr>
        <p:spPr>
          <a:xfrm>
            <a:off x="1600753" y="2535446"/>
            <a:ext cx="8983489" cy="3554457"/>
          </a:xfrm>
        </p:spPr>
        <p:txBody>
          <a:bodyPr>
            <a:normAutofit/>
          </a:bodyPr>
          <a:lstStyle/>
          <a:p>
            <a:r>
              <a:rPr lang="en-US">
                <a:solidFill>
                  <a:srgbClr val="000000"/>
                </a:solidFill>
              </a:rPr>
              <a:t>Digital Technologies are constantly changing. </a:t>
            </a:r>
          </a:p>
          <a:p>
            <a:r>
              <a:rPr lang="en-US">
                <a:solidFill>
                  <a:srgbClr val="000000"/>
                </a:solidFill>
              </a:rPr>
              <a:t>Instagram bought Vine , Facebook bought Instagram. </a:t>
            </a:r>
          </a:p>
          <a:p>
            <a:r>
              <a:rPr lang="en-US">
                <a:solidFill>
                  <a:srgbClr val="000000"/>
                </a:solidFill>
              </a:rPr>
              <a:t>Remember digital communication is also a business that never remains a constant. </a:t>
            </a:r>
          </a:p>
          <a:p>
            <a:r>
              <a:rPr lang="en-US">
                <a:solidFill>
                  <a:srgbClr val="000000"/>
                </a:solidFill>
              </a:rPr>
              <a:t>iPhone are always changing there design and software. </a:t>
            </a:r>
          </a:p>
        </p:txBody>
      </p:sp>
    </p:spTree>
    <p:extLst>
      <p:ext uri="{BB962C8B-B14F-4D97-AF65-F5344CB8AC3E}">
        <p14:creationId xmlns:p14="http://schemas.microsoft.com/office/powerpoint/2010/main" val="205695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73C1-BC0A-4672-B81C-4824CE6DAE41}"/>
              </a:ext>
            </a:extLst>
          </p:cNvPr>
          <p:cNvSpPr>
            <a:spLocks noGrp="1"/>
          </p:cNvSpPr>
          <p:nvPr>
            <p:ph type="title"/>
          </p:nvPr>
        </p:nvSpPr>
        <p:spPr>
          <a:xfrm>
            <a:off x="252919" y="1123837"/>
            <a:ext cx="2947482" cy="4601183"/>
          </a:xfrm>
        </p:spPr>
        <p:txBody>
          <a:bodyPr>
            <a:normAutofit/>
          </a:bodyPr>
          <a:lstStyle/>
          <a:p>
            <a:r>
              <a:rPr lang="en-US" dirty="0"/>
              <a:t>Media Synchronicity Theory</a:t>
            </a:r>
            <a:br>
              <a:rPr lang="en-US" dirty="0"/>
            </a:br>
            <a:r>
              <a:rPr lang="en-US" dirty="0"/>
              <a:t>Author</a:t>
            </a:r>
            <a:br>
              <a:rPr lang="en-US" dirty="0"/>
            </a:br>
            <a:r>
              <a:rPr lang="en-US" dirty="0"/>
              <a:t>Dennis, et al., 2008</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33952860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973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1D7602-6D2D-46C2-A7B2-434F3678DC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5539253-EA7C-41D9-9930-0923683AA3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B903890-6EF9-4717-937F-E6383B07671A}"/>
              </a:ext>
            </a:extLst>
          </p:cNvPr>
          <p:cNvSpPr>
            <a:spLocks noGrp="1"/>
          </p:cNvSpPr>
          <p:nvPr>
            <p:ph type="title"/>
          </p:nvPr>
        </p:nvSpPr>
        <p:spPr>
          <a:xfrm>
            <a:off x="643467" y="1123837"/>
            <a:ext cx="3073914" cy="4601183"/>
          </a:xfrm>
        </p:spPr>
        <p:txBody>
          <a:bodyPr>
            <a:normAutofit/>
          </a:bodyPr>
          <a:lstStyle/>
          <a:p>
            <a:pPr algn="r"/>
            <a:r>
              <a:rPr lang="en-US">
                <a:solidFill>
                  <a:schemeClr val="tx1">
                    <a:lumMod val="85000"/>
                    <a:lumOff val="15000"/>
                  </a:schemeClr>
                </a:solidFill>
              </a:rPr>
              <a:t>Media Synchronicity Concepts</a:t>
            </a:r>
            <a:br>
              <a:rPr lang="en-US">
                <a:solidFill>
                  <a:schemeClr val="tx1">
                    <a:lumMod val="85000"/>
                    <a:lumOff val="15000"/>
                  </a:schemeClr>
                </a:solidFill>
              </a:rPr>
            </a:br>
            <a:r>
              <a:rPr lang="en-US">
                <a:solidFill>
                  <a:schemeClr val="tx1">
                    <a:lumMod val="85000"/>
                    <a:lumOff val="15000"/>
                  </a:schemeClr>
                </a:solidFill>
              </a:rPr>
              <a:t>Continued</a:t>
            </a:r>
          </a:p>
        </p:txBody>
      </p:sp>
      <p:sp>
        <p:nvSpPr>
          <p:cNvPr id="3" name="Content Placeholder 2">
            <a:extLst>
              <a:ext uri="{FF2B5EF4-FFF2-40B4-BE49-F238E27FC236}">
                <a16:creationId xmlns:a16="http://schemas.microsoft.com/office/drawing/2014/main" id="{5FDEC6B6-7A8E-496D-82A1-009983C79E41}"/>
              </a:ext>
            </a:extLst>
          </p:cNvPr>
          <p:cNvSpPr>
            <a:spLocks noGrp="1"/>
          </p:cNvSpPr>
          <p:nvPr>
            <p:ph idx="1"/>
          </p:nvPr>
        </p:nvSpPr>
        <p:spPr>
          <a:xfrm>
            <a:off x="4393580" y="864108"/>
            <a:ext cx="6144367" cy="5120640"/>
          </a:xfrm>
        </p:spPr>
        <p:txBody>
          <a:bodyPr>
            <a:normAutofit/>
          </a:bodyPr>
          <a:lstStyle/>
          <a:p>
            <a:r>
              <a:rPr lang="en-US" dirty="0"/>
              <a:t>Recognizing Expectations:</a:t>
            </a:r>
          </a:p>
          <a:p>
            <a:r>
              <a:rPr lang="en-US" dirty="0"/>
              <a:t>Finger Flying text and social media exchanges makes many of us expect constant accessibility to others and immediate replies across many situation.</a:t>
            </a:r>
          </a:p>
          <a:p>
            <a:r>
              <a:rPr lang="en-US" dirty="0"/>
              <a:t>If your best friend, significant other, or parental guardian did not respond fast enough: you would think, is he/she mad, sick, tired, or just busy. </a:t>
            </a:r>
          </a:p>
          <a:p>
            <a:r>
              <a:rPr lang="en-US" dirty="0"/>
              <a:t>Professional emails we do not expect immediate response. After couple days with no response start to think negative towards the person.</a:t>
            </a:r>
          </a:p>
        </p:txBody>
      </p:sp>
    </p:spTree>
    <p:extLst>
      <p:ext uri="{BB962C8B-B14F-4D97-AF65-F5344CB8AC3E}">
        <p14:creationId xmlns:p14="http://schemas.microsoft.com/office/powerpoint/2010/main" val="1595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6135-125D-48A4-85E6-4E8FE1ADC110}"/>
              </a:ext>
            </a:extLst>
          </p:cNvPr>
          <p:cNvSpPr>
            <a:spLocks noGrp="1"/>
          </p:cNvSpPr>
          <p:nvPr>
            <p:ph type="title"/>
          </p:nvPr>
        </p:nvSpPr>
        <p:spPr/>
        <p:txBody>
          <a:bodyPr/>
          <a:lstStyle/>
          <a:p>
            <a:r>
              <a:rPr lang="en-US" dirty="0"/>
              <a:t>Recognizing the Situation </a:t>
            </a:r>
          </a:p>
        </p:txBody>
      </p:sp>
      <p:sp>
        <p:nvSpPr>
          <p:cNvPr id="3" name="Content Placeholder 2">
            <a:extLst>
              <a:ext uri="{FF2B5EF4-FFF2-40B4-BE49-F238E27FC236}">
                <a16:creationId xmlns:a16="http://schemas.microsoft.com/office/drawing/2014/main" id="{672C9943-8690-40D9-BFC5-B3D8CCCD08C0}"/>
              </a:ext>
            </a:extLst>
          </p:cNvPr>
          <p:cNvSpPr>
            <a:spLocks noGrp="1"/>
          </p:cNvSpPr>
          <p:nvPr>
            <p:ph idx="1"/>
          </p:nvPr>
        </p:nvSpPr>
        <p:spPr/>
        <p:txBody>
          <a:bodyPr/>
          <a:lstStyle/>
          <a:p>
            <a:r>
              <a:rPr lang="en-US" dirty="0"/>
              <a:t>Rapid synchronous text exchange suddenly stops. Two thought processes</a:t>
            </a:r>
          </a:p>
          <a:p>
            <a:r>
              <a:rPr lang="en-US" dirty="0"/>
              <a:t>1</a:t>
            </a:r>
            <a:r>
              <a:rPr lang="en-US" baseline="30000" dirty="0"/>
              <a:t>st</a:t>
            </a:r>
            <a:r>
              <a:rPr lang="en-US" dirty="0"/>
              <a:t>  Good feeling about a friend we are more likely to assume that his or her delayed response was because they were unavailable  (</a:t>
            </a:r>
            <a:r>
              <a:rPr lang="en-US" dirty="0" err="1"/>
              <a:t>Frisbie</a:t>
            </a:r>
            <a:r>
              <a:rPr lang="en-US" dirty="0"/>
              <a:t>, 2013). </a:t>
            </a:r>
          </a:p>
          <a:p>
            <a:r>
              <a:rPr lang="en-US" dirty="0"/>
              <a:t>2</a:t>
            </a:r>
            <a:r>
              <a:rPr lang="en-US" baseline="30000" dirty="0"/>
              <a:t>nd</a:t>
            </a:r>
            <a:r>
              <a:rPr lang="en-US" dirty="0"/>
              <a:t> When the situation involves a risk, such as rejection from a friend, then the uncertainty turns into asynchronous  message that can lead to negative reactions.</a:t>
            </a:r>
          </a:p>
        </p:txBody>
      </p:sp>
    </p:spTree>
    <p:extLst>
      <p:ext uri="{BB962C8B-B14F-4D97-AF65-F5344CB8AC3E}">
        <p14:creationId xmlns:p14="http://schemas.microsoft.com/office/powerpoint/2010/main" val="111404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FA5356A-3538-4907-94A4-C8E424ED60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F73465-2DBE-4D7B-B54D-18CA38D811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3708398" cy="1517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A751B43-BCEE-4BC8-B138-B3BB87C180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1"/>
            <a:ext cx="3708400" cy="3687687"/>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7" name="Rectangle 22">
            <a:extLst>
              <a:ext uri="{FF2B5EF4-FFF2-40B4-BE49-F238E27FC236}">
                <a16:creationId xmlns:a16="http://schemas.microsoft.com/office/drawing/2014/main" id="{8A5A17C8-1CD9-40A8-B61D-CCC2B885E4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07952" y="4572000"/>
            <a:ext cx="384048" cy="1517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4">
            <a:extLst>
              <a:ext uri="{FF2B5EF4-FFF2-40B4-BE49-F238E27FC236}">
                <a16:creationId xmlns:a16="http://schemas.microsoft.com/office/drawing/2014/main" id="{288B4A48-8749-414E-ACEB-62F9B1D4FD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07952" y="758951"/>
            <a:ext cx="384048" cy="3687687"/>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F8F3B66-0E52-4A7D-AFDE-6D0086BC43BB}"/>
              </a:ext>
            </a:extLst>
          </p:cNvPr>
          <p:cNvSpPr>
            <a:spLocks noGrp="1"/>
          </p:cNvSpPr>
          <p:nvPr>
            <p:ph type="title"/>
          </p:nvPr>
        </p:nvSpPr>
        <p:spPr>
          <a:xfrm>
            <a:off x="3869268" y="4704735"/>
            <a:ext cx="7616950" cy="1224302"/>
          </a:xfrm>
        </p:spPr>
        <p:txBody>
          <a:bodyPr anchor="b">
            <a:normAutofit/>
          </a:bodyPr>
          <a:lstStyle/>
          <a:p>
            <a:r>
              <a:rPr lang="en-US" sz="4400">
                <a:solidFill>
                  <a:schemeClr val="accent1"/>
                </a:solidFill>
              </a:rPr>
              <a:t>Recognizing the Benefits of Time</a:t>
            </a:r>
          </a:p>
        </p:txBody>
      </p:sp>
      <p:sp>
        <p:nvSpPr>
          <p:cNvPr id="3" name="Content Placeholder 2">
            <a:extLst>
              <a:ext uri="{FF2B5EF4-FFF2-40B4-BE49-F238E27FC236}">
                <a16:creationId xmlns:a16="http://schemas.microsoft.com/office/drawing/2014/main" id="{D3CECE2C-6E14-4892-962C-82CA0CD35F32}"/>
              </a:ext>
            </a:extLst>
          </p:cNvPr>
          <p:cNvSpPr>
            <a:spLocks noGrp="1"/>
          </p:cNvSpPr>
          <p:nvPr>
            <p:ph idx="1"/>
          </p:nvPr>
        </p:nvSpPr>
        <p:spPr>
          <a:xfrm>
            <a:off x="3869268" y="758952"/>
            <a:ext cx="7616950" cy="3680314"/>
          </a:xfrm>
        </p:spPr>
        <p:txBody>
          <a:bodyPr anchor="ctr">
            <a:normAutofit/>
          </a:bodyPr>
          <a:lstStyle/>
          <a:p>
            <a:r>
              <a:rPr lang="en-US" dirty="0"/>
              <a:t>Do you tend to express yourself with wit and charm, or care and sensitivity without having to think first about what to say?  This is an asynchronous media is that it gives us this opportunity. </a:t>
            </a:r>
          </a:p>
        </p:txBody>
      </p:sp>
    </p:spTree>
    <p:extLst>
      <p:ext uri="{BB962C8B-B14F-4D97-AF65-F5344CB8AC3E}">
        <p14:creationId xmlns:p14="http://schemas.microsoft.com/office/powerpoint/2010/main" val="63650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F7C9B3-01BE-4D46-ACA2-312DFE36A1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FF82F8-401B-43E7-A4B0-CF9E8F7B368A}"/>
              </a:ext>
            </a:extLst>
          </p:cNvPr>
          <p:cNvSpPr>
            <a:spLocks noGrp="1"/>
          </p:cNvSpPr>
          <p:nvPr>
            <p:ph type="title"/>
          </p:nvPr>
        </p:nvSpPr>
        <p:spPr>
          <a:xfrm>
            <a:off x="252919" y="1123837"/>
            <a:ext cx="2947482" cy="4601183"/>
          </a:xfrm>
        </p:spPr>
        <p:txBody>
          <a:bodyPr>
            <a:normAutofit/>
          </a:bodyPr>
          <a:lstStyle/>
          <a:p>
            <a:r>
              <a:rPr lang="en-US">
                <a:solidFill>
                  <a:schemeClr val="bg1"/>
                </a:solidFill>
              </a:rPr>
              <a:t>Media Richness and Naturalness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091362698"/>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915560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218</TotalTime>
  <Words>750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Corbel</vt:lpstr>
      <vt:lpstr>Wingdings 2</vt:lpstr>
      <vt:lpstr>Frame</vt:lpstr>
      <vt:lpstr>Communication in a Digital Age </vt:lpstr>
      <vt:lpstr>Mediated Communication and Digital communication</vt:lpstr>
      <vt:lpstr>Digital Origins </vt:lpstr>
      <vt:lpstr>Ongoing Dynamic Changes</vt:lpstr>
      <vt:lpstr>Media Synchronicity Theory Author Dennis, et al., 2008</vt:lpstr>
      <vt:lpstr>Media Synchronicity Concepts Continued</vt:lpstr>
      <vt:lpstr>Recognizing the Situation </vt:lpstr>
      <vt:lpstr>Recognizing the Benefits of Time</vt:lpstr>
      <vt:lpstr>Media Richness and Naturalness</vt:lpstr>
      <vt:lpstr>Contextual Definition in Digital age of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in a Digital Age</dc:title>
  <dc:creator>seahawksalonzo</dc:creator>
  <cp:lastModifiedBy>Tammy Tran</cp:lastModifiedBy>
  <cp:revision>22</cp:revision>
  <cp:lastPrinted>2018-03-07T11:54:58Z</cp:lastPrinted>
  <dcterms:created xsi:type="dcterms:W3CDTF">2018-01-30T02:04:11Z</dcterms:created>
  <dcterms:modified xsi:type="dcterms:W3CDTF">2018-03-07T11:58:23Z</dcterms:modified>
</cp:coreProperties>
</file>