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7010400" cy="92964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1069848" y="1298448"/>
            <a:ext cx="7315200" cy="3255264"/>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FFFFFF"/>
              </a:buClr>
              <a:buSzPts val="5900"/>
              <a:buFont typeface="Corbel"/>
              <a:buNone/>
              <a:defRPr b="0" i="0" sz="59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100015" y="4670246"/>
            <a:ext cx="7315200" cy="914400"/>
          </a:xfrm>
          <a:prstGeom prst="rect">
            <a:avLst/>
          </a:prstGeom>
          <a:noFill/>
          <a:ln>
            <a:noFill/>
          </a:ln>
        </p:spPr>
        <p:txBody>
          <a:bodyPr anchorCtr="0" anchor="t" bIns="91425" lIns="91425" spcFirstLastPara="1" rIns="91425" wrap="square" tIns="91425"/>
          <a:lstStyle>
            <a:lvl1pPr lvl="0" marR="0" rtl="0" algn="l">
              <a:lnSpc>
                <a:spcPct val="90000"/>
              </a:lnSpc>
              <a:spcBef>
                <a:spcPts val="1200"/>
              </a:spcBef>
              <a:spcAft>
                <a:spcPts val="0"/>
              </a:spcAft>
              <a:buClr>
                <a:schemeClr val="accent1"/>
              </a:buClr>
              <a:buSzPts val="2200"/>
              <a:buFont typeface="Noto Sans Symbols"/>
              <a:buNone/>
              <a:defRPr b="0" i="0" sz="2200" u="none" cap="none" strike="noStrike">
                <a:solidFill>
                  <a:srgbClr val="D7F0F6"/>
                </a:solidFill>
                <a:latin typeface="Corbel"/>
                <a:ea typeface="Corbel"/>
                <a:cs typeface="Corbel"/>
                <a:sym typeface="Corbel"/>
              </a:defRPr>
            </a:lvl1pPr>
            <a:lvl2pPr lvl="1" marR="0" rtl="0" algn="ctr">
              <a:lnSpc>
                <a:spcPct val="90000"/>
              </a:lnSpc>
              <a:spcBef>
                <a:spcPts val="250"/>
              </a:spcBef>
              <a:spcAft>
                <a:spcPts val="0"/>
              </a:spcAft>
              <a:buClr>
                <a:schemeClr val="accent1"/>
              </a:buClr>
              <a:buSzPts val="2200"/>
              <a:buFont typeface="Noto Sans Symbols"/>
              <a:buNone/>
              <a:defRPr b="0" i="0" sz="2200" u="none" cap="none" strike="noStrike">
                <a:solidFill>
                  <a:srgbClr val="595959"/>
                </a:solidFill>
                <a:latin typeface="Corbel"/>
                <a:ea typeface="Corbel"/>
                <a:cs typeface="Corbel"/>
                <a:sym typeface="Corbel"/>
              </a:defRPr>
            </a:lvl2pPr>
            <a:lvl3pPr lvl="2" marR="0" rtl="0" algn="ctr">
              <a:lnSpc>
                <a:spcPct val="90000"/>
              </a:lnSpc>
              <a:spcBef>
                <a:spcPts val="250"/>
              </a:spcBef>
              <a:spcAft>
                <a:spcPts val="0"/>
              </a:spcAft>
              <a:buClr>
                <a:schemeClr val="accent1"/>
              </a:buClr>
              <a:buSzPts val="2200"/>
              <a:buFont typeface="Noto Sans Symbols"/>
              <a:buNone/>
              <a:defRPr b="0" i="0" sz="2200" u="none" cap="none" strike="noStrike">
                <a:solidFill>
                  <a:srgbClr val="595959"/>
                </a:solidFill>
                <a:latin typeface="Corbel"/>
                <a:ea typeface="Corbel"/>
                <a:cs typeface="Corbel"/>
                <a:sym typeface="Corbel"/>
              </a:defRPr>
            </a:lvl3pPr>
            <a:lvl4pPr lvl="3" marR="0" rtl="0" algn="ctr">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ctr">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ctr">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ctr">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ctr">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ctr">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18" name="Google Shape;18;p2"/>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9" name="Google Shape;19;p2"/>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3869268" y="864108"/>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595959"/>
              </a:buClr>
              <a:buSzPts val="5900"/>
              <a:buFont typeface="Corbel"/>
              <a:buNone/>
              <a:defRPr b="0" i="0" sz="5900" u="none" cap="none" strike="noStrike">
                <a:solidFill>
                  <a:srgbClr val="595959"/>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200"/>
              </a:spcBef>
              <a:spcAft>
                <a:spcPts val="0"/>
              </a:spcAft>
              <a:buClr>
                <a:schemeClr val="accent1"/>
              </a:buClr>
              <a:buSzPts val="2200"/>
              <a:buFont typeface="Noto Sans Symbols"/>
              <a:buNone/>
              <a:defRPr b="0" i="0" sz="2200" u="none" cap="none" strike="noStrike">
                <a:solidFill>
                  <a:srgbClr val="595959"/>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800"/>
              <a:buFont typeface="Noto Sans Symbols"/>
              <a:buNone/>
              <a:defRPr b="0" i="0" sz="1800" u="none" cap="none" strike="noStrike">
                <a:solidFill>
                  <a:srgbClr val="888888"/>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600"/>
              <a:buFont typeface="Noto Sans Symbols"/>
              <a:buNone/>
              <a:defRPr b="0" i="0" sz="1600" u="none" cap="none" strike="noStrike">
                <a:solidFill>
                  <a:srgbClr val="888888"/>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400"/>
              <a:buFont typeface="Noto Sans Symbols"/>
              <a:buNone/>
              <a:defRPr b="0" i="0" sz="1400" u="none" cap="none" strike="noStrike">
                <a:solidFill>
                  <a:srgbClr val="888888"/>
                </a:solidFill>
                <a:latin typeface="Corbel"/>
                <a:ea typeface="Corbel"/>
                <a:cs typeface="Corbel"/>
                <a:sym typeface="Corbe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000"/>
              <a:buFont typeface="Noto Sans Symbols"/>
              <a:buNone/>
              <a:defRPr b="1" i="0" sz="2000" u="none" cap="none" strike="noStrike">
                <a:solidFill>
                  <a:srgbClr val="595959"/>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2000"/>
              <a:buFont typeface="Noto Sans Symbols"/>
              <a:buNone/>
              <a:defRPr b="1" i="0" sz="2000" u="none" cap="none" strike="noStrike">
                <a:solidFill>
                  <a:srgbClr val="595959"/>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800"/>
              <a:buFont typeface="Noto Sans Symbols"/>
              <a:buNone/>
              <a:defRPr b="1" i="0" sz="1800" u="none" cap="none" strike="noStrike">
                <a:solidFill>
                  <a:srgbClr val="595959"/>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chemeClr val="accent1"/>
              </a:buClr>
              <a:buSzPts val="2000"/>
              <a:buFont typeface="Noto Sans Symbols"/>
              <a:buNone/>
              <a:defRPr b="1" i="0" sz="2000" u="none" cap="none" strike="noStrike">
                <a:solidFill>
                  <a:srgbClr val="595959"/>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2000"/>
              <a:buFont typeface="Noto Sans Symbols"/>
              <a:buNone/>
              <a:defRPr b="1" i="0" sz="2000" u="none" cap="none" strike="noStrike">
                <a:solidFill>
                  <a:srgbClr val="595959"/>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800"/>
              <a:buFont typeface="Noto Sans Symbols"/>
              <a:buNone/>
              <a:defRPr b="1" i="0" sz="1800" u="none" cap="none" strike="noStrike">
                <a:solidFill>
                  <a:srgbClr val="595959"/>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1600"/>
              <a:buFont typeface="Noto Sans Symbols"/>
              <a:buNone/>
              <a:defRPr b="1" i="0" sz="1600" u="none" cap="none" strike="noStrike">
                <a:solidFill>
                  <a:srgbClr val="595959"/>
                </a:solidFill>
                <a:latin typeface="Corbel"/>
                <a:ea typeface="Corbel"/>
                <a:cs typeface="Corbel"/>
                <a:sym typeface="Corbel"/>
              </a:defRPr>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FFFFFF"/>
              </a:buClr>
              <a:buSzPts val="3200"/>
              <a:buFont typeface="Corbel"/>
              <a:buNone/>
              <a:defRPr b="0" i="0" sz="32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200"/>
              </a:spcBef>
              <a:spcAft>
                <a:spcPts val="0"/>
              </a:spcAft>
              <a:buClr>
                <a:schemeClr val="accent1"/>
              </a:buClr>
              <a:buSzPts val="1400"/>
              <a:buFont typeface="Noto Sans Symbols"/>
              <a:buNone/>
              <a:defRPr b="0" i="0" sz="1400" u="none" cap="none" strike="noStrike">
                <a:solidFill>
                  <a:srgbClr val="FFFFFF"/>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200"/>
              <a:buFont typeface="Noto Sans Symbols"/>
              <a:buNone/>
              <a:defRPr b="0" i="0" sz="1200" u="none" cap="none" strike="noStrike">
                <a:solidFill>
                  <a:srgbClr val="595959"/>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000"/>
              <a:buFont typeface="Noto Sans Symbols"/>
              <a:buNone/>
              <a:defRPr b="0" i="0" sz="1000" u="none" cap="none" strike="noStrike">
                <a:solidFill>
                  <a:srgbClr val="595959"/>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FFFFFF"/>
              </a:buClr>
              <a:buSzPts val="3200"/>
              <a:buFont typeface="Corbel"/>
              <a:buNone/>
              <a:defRPr b="0" i="0" sz="32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txBody>
          <a:bodyPr anchorCtr="0" anchor="t" bIns="91425" lIns="91425" spcFirstLastPara="1" rIns="91425" wrap="square" tIns="91425"/>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68" name="Google Shape;68;p10"/>
          <p:cNvSpPr txBox="1"/>
          <p:nvPr>
            <p:ph idx="1" type="body"/>
          </p:nvPr>
        </p:nvSpPr>
        <p:spPr>
          <a:xfrm>
            <a:off x="256032" y="3493008"/>
            <a:ext cx="2834640" cy="232257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200"/>
              </a:spcBef>
              <a:spcAft>
                <a:spcPts val="0"/>
              </a:spcAft>
              <a:buClr>
                <a:schemeClr val="accent1"/>
              </a:buClr>
              <a:buSzPts val="1400"/>
              <a:buFont typeface="Noto Sans Symbols"/>
              <a:buNone/>
              <a:defRPr b="0" i="0" sz="1400" u="none" cap="none" strike="noStrike">
                <a:solidFill>
                  <a:srgbClr val="FFFFFF"/>
                </a:solidFill>
                <a:latin typeface="Corbel"/>
                <a:ea typeface="Corbel"/>
                <a:cs typeface="Corbel"/>
                <a:sym typeface="Corbel"/>
              </a:defRPr>
            </a:lvl1pPr>
            <a:lvl2pPr indent="-228600" lvl="1" marL="914400" marR="0" rtl="0" algn="l">
              <a:lnSpc>
                <a:spcPct val="90000"/>
              </a:lnSpc>
              <a:spcBef>
                <a:spcPts val="250"/>
              </a:spcBef>
              <a:spcAft>
                <a:spcPts val="0"/>
              </a:spcAft>
              <a:buClr>
                <a:schemeClr val="accent1"/>
              </a:buClr>
              <a:buSzPts val="1200"/>
              <a:buFont typeface="Noto Sans Symbols"/>
              <a:buNone/>
              <a:defRPr b="0" i="0" sz="1200" u="none" cap="none" strike="noStrike">
                <a:solidFill>
                  <a:srgbClr val="595959"/>
                </a:solidFill>
                <a:latin typeface="Corbel"/>
                <a:ea typeface="Corbel"/>
                <a:cs typeface="Corbel"/>
                <a:sym typeface="Corbel"/>
              </a:defRPr>
            </a:lvl2pPr>
            <a:lvl3pPr indent="-228600" lvl="2" marL="1371600" marR="0" rtl="0" algn="l">
              <a:lnSpc>
                <a:spcPct val="90000"/>
              </a:lnSpc>
              <a:spcBef>
                <a:spcPts val="250"/>
              </a:spcBef>
              <a:spcAft>
                <a:spcPts val="0"/>
              </a:spcAft>
              <a:buClr>
                <a:schemeClr val="accent1"/>
              </a:buClr>
              <a:buSzPts val="1000"/>
              <a:buFont typeface="Noto Sans Symbols"/>
              <a:buNone/>
              <a:defRPr b="0" i="0" sz="1000" u="none" cap="none" strike="noStrike">
                <a:solidFill>
                  <a:srgbClr val="595959"/>
                </a:solidFill>
                <a:latin typeface="Corbel"/>
                <a:ea typeface="Corbel"/>
                <a:cs typeface="Corbel"/>
                <a:sym typeface="Corbel"/>
              </a:defRPr>
            </a:lvl3pPr>
            <a:lvl4pPr indent="-228600" lvl="3" marL="18288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4pPr>
            <a:lvl5pPr indent="-228600" lvl="4" marL="22860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5pPr>
            <a:lvl6pPr indent="-228600" lvl="5" marL="27432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6pPr>
            <a:lvl7pPr indent="-228600" lvl="6" marL="32004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7pPr>
            <a:lvl8pPr indent="-228600" lvl="7" marL="3657600" marR="0" rtl="0" algn="l">
              <a:lnSpc>
                <a:spcPct val="90000"/>
              </a:lnSpc>
              <a:spcBef>
                <a:spcPts val="250"/>
              </a:spcBef>
              <a:spcAft>
                <a:spcPts val="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8pPr>
            <a:lvl9pPr indent="-228600" lvl="8" marL="4114800" marR="0" rtl="0" algn="l">
              <a:lnSpc>
                <a:spcPct val="90000"/>
              </a:lnSpc>
              <a:spcBef>
                <a:spcPts val="250"/>
              </a:spcBef>
              <a:spcAft>
                <a:spcPts val="250"/>
              </a:spcAft>
              <a:buClr>
                <a:schemeClr val="accent1"/>
              </a:buClr>
              <a:buSzPts val="900"/>
              <a:buFont typeface="Noto Sans Symbols"/>
              <a:buNone/>
              <a:defRPr b="0" i="0" sz="900" u="none" cap="none" strike="noStrike">
                <a:solidFill>
                  <a:srgbClr val="595959"/>
                </a:solidFill>
                <a:latin typeface="Corbel"/>
                <a:ea typeface="Corbel"/>
                <a:cs typeface="Corbel"/>
                <a:sym typeface="Corbel"/>
              </a:defRPr>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100">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sz="1200">
                <a:solidFill>
                  <a:schemeClr val="accent1"/>
                </a:solidFill>
                <a:latin typeface="Corbel"/>
                <a:ea typeface="Corbel"/>
                <a:cs typeface="Corbel"/>
                <a:sym typeface="Corbel"/>
              </a:defRPr>
            </a:lvl1pPr>
            <a:lvl2pPr indent="0" lvl="1" marL="0" marR="0" rtl="0" algn="r">
              <a:spcBef>
                <a:spcPts val="0"/>
              </a:spcBef>
              <a:buNone/>
              <a:defRPr b="1" sz="1200">
                <a:solidFill>
                  <a:schemeClr val="accent1"/>
                </a:solidFill>
                <a:latin typeface="Corbel"/>
                <a:ea typeface="Corbel"/>
                <a:cs typeface="Corbel"/>
                <a:sym typeface="Corbel"/>
              </a:defRPr>
            </a:lvl2pPr>
            <a:lvl3pPr indent="0" lvl="2" marL="0" marR="0" rtl="0" algn="r">
              <a:spcBef>
                <a:spcPts val="0"/>
              </a:spcBef>
              <a:buNone/>
              <a:defRPr b="1" sz="1200">
                <a:solidFill>
                  <a:schemeClr val="accent1"/>
                </a:solidFill>
                <a:latin typeface="Corbel"/>
                <a:ea typeface="Corbel"/>
                <a:cs typeface="Corbel"/>
                <a:sym typeface="Corbel"/>
              </a:defRPr>
            </a:lvl3pPr>
            <a:lvl4pPr indent="0" lvl="3" marL="0" marR="0" rtl="0" algn="r">
              <a:spcBef>
                <a:spcPts val="0"/>
              </a:spcBef>
              <a:buNone/>
              <a:defRPr b="1" sz="1200">
                <a:solidFill>
                  <a:schemeClr val="accent1"/>
                </a:solidFill>
                <a:latin typeface="Corbel"/>
                <a:ea typeface="Corbel"/>
                <a:cs typeface="Corbel"/>
                <a:sym typeface="Corbel"/>
              </a:defRPr>
            </a:lvl4pPr>
            <a:lvl5pPr indent="0" lvl="4" marL="0" marR="0" rtl="0" algn="r">
              <a:spcBef>
                <a:spcPts val="0"/>
              </a:spcBef>
              <a:buNone/>
              <a:defRPr b="1" sz="1200">
                <a:solidFill>
                  <a:schemeClr val="accent1"/>
                </a:solidFill>
                <a:latin typeface="Corbel"/>
                <a:ea typeface="Corbel"/>
                <a:cs typeface="Corbel"/>
                <a:sym typeface="Corbel"/>
              </a:defRPr>
            </a:lvl5pPr>
            <a:lvl6pPr indent="0" lvl="5" marL="0" marR="0" rtl="0" algn="r">
              <a:spcBef>
                <a:spcPts val="0"/>
              </a:spcBef>
              <a:buNone/>
              <a:defRPr b="1" sz="1200">
                <a:solidFill>
                  <a:schemeClr val="accent1"/>
                </a:solidFill>
                <a:latin typeface="Corbel"/>
                <a:ea typeface="Corbel"/>
                <a:cs typeface="Corbel"/>
                <a:sym typeface="Corbel"/>
              </a:defRPr>
            </a:lvl6pPr>
            <a:lvl7pPr indent="0" lvl="6" marL="0" marR="0" rtl="0" algn="r">
              <a:spcBef>
                <a:spcPts val="0"/>
              </a:spcBef>
              <a:buNone/>
              <a:defRPr b="1" sz="1200">
                <a:solidFill>
                  <a:schemeClr val="accent1"/>
                </a:solidFill>
                <a:latin typeface="Corbel"/>
                <a:ea typeface="Corbel"/>
                <a:cs typeface="Corbel"/>
                <a:sym typeface="Corbel"/>
              </a:defRPr>
            </a:lvl7pPr>
            <a:lvl8pPr indent="0" lvl="7" marL="0" marR="0" rtl="0" algn="r">
              <a:spcBef>
                <a:spcPts val="0"/>
              </a:spcBef>
              <a:buNone/>
              <a:defRPr b="1" sz="1200">
                <a:solidFill>
                  <a:schemeClr val="accent1"/>
                </a:solidFill>
                <a:latin typeface="Corbel"/>
                <a:ea typeface="Corbel"/>
                <a:cs typeface="Corbel"/>
                <a:sym typeface="Corbel"/>
              </a:defRPr>
            </a:lvl8pPr>
            <a:lvl9pPr indent="0" lvl="8" marL="0" marR="0" rtl="0" algn="r">
              <a:spcBef>
                <a:spcPts val="0"/>
              </a:spcBef>
              <a:buNone/>
              <a:defRPr b="1" sz="1200">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 name="Google Shape;89;p13"/>
          <p:cNvSpPr/>
          <p:nvPr/>
        </p:nvSpPr>
        <p:spPr>
          <a:xfrm>
            <a:off x="3400889" y="4684418"/>
            <a:ext cx="8801282" cy="1411582"/>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411870" y="761999"/>
            <a:ext cx="8790301" cy="3810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0" y="761999"/>
            <a:ext cx="3289875" cy="5334001"/>
          </a:xfrm>
          <a:prstGeom prst="rect">
            <a:avLst/>
          </a:prstGeom>
          <a:solidFill>
            <a:srgbClr val="C8C8C8">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 name="Google Shape;92;p13"/>
          <p:cNvSpPr txBox="1"/>
          <p:nvPr>
            <p:ph type="ctrTitle"/>
          </p:nvPr>
        </p:nvSpPr>
        <p:spPr>
          <a:xfrm>
            <a:off x="3722622" y="1298448"/>
            <a:ext cx="7187529" cy="295181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FF"/>
              </a:buClr>
              <a:buSzPts val="5400"/>
              <a:buFont typeface="Corbel"/>
              <a:buNone/>
            </a:pPr>
            <a:r>
              <a:rPr b="0" i="0" lang="en-US" sz="5400" u="none" cap="none" strike="noStrike">
                <a:solidFill>
                  <a:srgbClr val="FFFFFF"/>
                </a:solidFill>
                <a:latin typeface="Corbel"/>
                <a:ea typeface="Corbel"/>
                <a:cs typeface="Corbel"/>
                <a:sym typeface="Corbel"/>
              </a:rPr>
              <a:t>Communication in a Digital Age </a:t>
            </a:r>
            <a:endParaRPr/>
          </a:p>
        </p:txBody>
      </p:sp>
      <p:sp>
        <p:nvSpPr>
          <p:cNvPr id="93" name="Google Shape;93;p13"/>
          <p:cNvSpPr txBox="1"/>
          <p:nvPr>
            <p:ph idx="1" type="subTitle"/>
          </p:nvPr>
        </p:nvSpPr>
        <p:spPr>
          <a:xfrm>
            <a:off x="3722622" y="5006151"/>
            <a:ext cx="7187529" cy="7681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Noto Sans Symbols"/>
              <a:buNone/>
            </a:pPr>
            <a:r>
              <a:rPr b="0" i="0" lang="en-US" sz="2400" u="none" cap="none" strike="noStrike">
                <a:solidFill>
                  <a:srgbClr val="8CD6E4"/>
                </a:solidFill>
                <a:latin typeface="Corbel"/>
                <a:ea typeface="Corbel"/>
                <a:cs typeface="Corbel"/>
                <a:sym typeface="Corbel"/>
              </a:rPr>
              <a:t>Chapter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2" name="Shape 182"/>
        <p:cNvGrpSpPr/>
        <p:nvPr/>
      </p:nvGrpSpPr>
      <p:grpSpPr>
        <a:xfrm>
          <a:off x="0" y="0"/>
          <a:ext cx="0" cy="0"/>
          <a:chOff x="0" y="0"/>
          <a:chExt cx="0" cy="0"/>
        </a:xfrm>
      </p:grpSpPr>
      <p:sp>
        <p:nvSpPr>
          <p:cNvPr id="183" name="Google Shape;183;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4" name="Google Shape;184;p22"/>
          <p:cNvSpPr/>
          <p:nvPr/>
        </p:nvSpPr>
        <p:spPr>
          <a:xfrm>
            <a:off x="8642856" y="757325"/>
            <a:ext cx="3549144" cy="53293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5" name="Google Shape;185;p22"/>
          <p:cNvSpPr/>
          <p:nvPr/>
        </p:nvSpPr>
        <p:spPr>
          <a:xfrm>
            <a:off x="0"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type="title"/>
          </p:nvPr>
        </p:nvSpPr>
        <p:spPr>
          <a:xfrm>
            <a:off x="8895775" y="1123837"/>
            <a:ext cx="2947482" cy="4601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300"/>
              <a:buFont typeface="Corbel"/>
              <a:buNone/>
            </a:pPr>
            <a:r>
              <a:rPr b="0" i="0" lang="en-US" sz="3300" u="none" cap="none" strike="noStrike">
                <a:solidFill>
                  <a:srgbClr val="FFFFFF"/>
                </a:solidFill>
                <a:latin typeface="Corbel"/>
                <a:ea typeface="Corbel"/>
                <a:cs typeface="Corbel"/>
                <a:sym typeface="Corbel"/>
              </a:rPr>
              <a:t>Contextual Definition in Digital age of Communication</a:t>
            </a:r>
            <a:endParaRPr/>
          </a:p>
        </p:txBody>
      </p:sp>
      <p:grpSp>
        <p:nvGrpSpPr>
          <p:cNvPr id="187" name="Google Shape;187;p22"/>
          <p:cNvGrpSpPr/>
          <p:nvPr/>
        </p:nvGrpSpPr>
        <p:grpSpPr>
          <a:xfrm>
            <a:off x="866647" y="936315"/>
            <a:ext cx="7293610" cy="5036905"/>
            <a:chOff x="0" y="2461"/>
            <a:chExt cx="7293610" cy="5036905"/>
          </a:xfrm>
        </p:grpSpPr>
        <p:cxnSp>
          <p:nvCxnSpPr>
            <p:cNvPr id="188" name="Google Shape;188;p22"/>
            <p:cNvCxnSpPr/>
            <p:nvPr/>
          </p:nvCxnSpPr>
          <p:spPr>
            <a:xfrm>
              <a:off x="0" y="2461"/>
              <a:ext cx="7293610" cy="0"/>
            </a:xfrm>
            <a:prstGeom prst="straightConnector1">
              <a:avLst/>
            </a:prstGeom>
            <a:solidFill>
              <a:srgbClr val="17B39E"/>
            </a:solidFill>
            <a:ln cap="flat" cmpd="sng" w="9525">
              <a:solidFill>
                <a:srgbClr val="17B39E"/>
              </a:solidFill>
              <a:prstDash val="solid"/>
              <a:round/>
              <a:headEnd len="sm" w="sm" type="none"/>
              <a:tailEnd len="sm" w="sm" type="none"/>
            </a:ln>
          </p:spPr>
        </p:cxnSp>
        <p:sp>
          <p:nvSpPr>
            <p:cNvPr id="189" name="Google Shape;189;p22"/>
            <p:cNvSpPr/>
            <p:nvPr/>
          </p:nvSpPr>
          <p:spPr>
            <a:xfrm>
              <a:off x="0" y="2461"/>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txBox="1"/>
            <p:nvPr/>
          </p:nvSpPr>
          <p:spPr>
            <a:xfrm>
              <a:off x="0" y="2461"/>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Crowdsourcing: inviting large number of people to help solve a problem via the internet.</a:t>
              </a:r>
              <a:endParaRPr/>
            </a:p>
          </p:txBody>
        </p:sp>
        <p:cxnSp>
          <p:nvCxnSpPr>
            <p:cNvPr id="191" name="Google Shape;191;p22"/>
            <p:cNvCxnSpPr/>
            <p:nvPr/>
          </p:nvCxnSpPr>
          <p:spPr>
            <a:xfrm>
              <a:off x="0" y="841946"/>
              <a:ext cx="7293610" cy="0"/>
            </a:xfrm>
            <a:prstGeom prst="straightConnector1">
              <a:avLst/>
            </a:prstGeom>
            <a:solidFill>
              <a:srgbClr val="1B6CBC"/>
            </a:solidFill>
            <a:ln cap="flat" cmpd="sng" w="9525">
              <a:solidFill>
                <a:srgbClr val="1B6CBC"/>
              </a:solidFill>
              <a:prstDash val="solid"/>
              <a:round/>
              <a:headEnd len="sm" w="sm" type="none"/>
              <a:tailEnd len="sm" w="sm" type="none"/>
            </a:ln>
          </p:spPr>
        </p:cxnSp>
        <p:sp>
          <p:nvSpPr>
            <p:cNvPr id="192" name="Google Shape;192;p22"/>
            <p:cNvSpPr/>
            <p:nvPr/>
          </p:nvSpPr>
          <p:spPr>
            <a:xfrm>
              <a:off x="0" y="841946"/>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nvSpPr>
          <p:spPr>
            <a:xfrm>
              <a:off x="0" y="841946"/>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Social Capital: which refers to the valuable resources (such as information and support that one can have connections and relationships among people. </a:t>
              </a:r>
              <a:endParaRPr/>
            </a:p>
          </p:txBody>
        </p:sp>
        <p:cxnSp>
          <p:nvCxnSpPr>
            <p:cNvPr id="194" name="Google Shape;194;p22"/>
            <p:cNvCxnSpPr/>
            <p:nvPr/>
          </p:nvCxnSpPr>
          <p:spPr>
            <a:xfrm>
              <a:off x="0" y="1681430"/>
              <a:ext cx="7293610" cy="0"/>
            </a:xfrm>
            <a:prstGeom prst="straightConnector1">
              <a:avLst/>
            </a:prstGeom>
            <a:solidFill>
              <a:srgbClr val="331FC5"/>
            </a:solidFill>
            <a:ln cap="flat" cmpd="sng" w="9525">
              <a:solidFill>
                <a:srgbClr val="331FC5"/>
              </a:solidFill>
              <a:prstDash val="solid"/>
              <a:round/>
              <a:headEnd len="sm" w="sm" type="none"/>
              <a:tailEnd len="sm" w="sm" type="none"/>
            </a:ln>
          </p:spPr>
        </p:cxnSp>
        <p:sp>
          <p:nvSpPr>
            <p:cNvPr id="195" name="Google Shape;195;p22"/>
            <p:cNvSpPr/>
            <p:nvPr/>
          </p:nvSpPr>
          <p:spPr>
            <a:xfrm>
              <a:off x="0" y="1681430"/>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nvSpPr>
          <p:spPr>
            <a:xfrm>
              <a:off x="0" y="1681430"/>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Online peer to peer support: people turning to others in a social network, rather than to a professionals, to get help with personal physical and mental health problems. </a:t>
              </a:r>
              <a:endParaRPr/>
            </a:p>
          </p:txBody>
        </p:sp>
        <p:cxnSp>
          <p:nvCxnSpPr>
            <p:cNvPr id="197" name="Google Shape;197;p22"/>
            <p:cNvCxnSpPr/>
            <p:nvPr/>
          </p:nvCxnSpPr>
          <p:spPr>
            <a:xfrm>
              <a:off x="0" y="2520914"/>
              <a:ext cx="7293610" cy="0"/>
            </a:xfrm>
            <a:prstGeom prst="straightConnector1">
              <a:avLst/>
            </a:prstGeom>
            <a:solidFill>
              <a:srgbClr val="A023CE"/>
            </a:solidFill>
            <a:ln cap="flat" cmpd="sng" w="9525">
              <a:solidFill>
                <a:srgbClr val="A023CE"/>
              </a:solidFill>
              <a:prstDash val="solid"/>
              <a:round/>
              <a:headEnd len="sm" w="sm" type="none"/>
              <a:tailEnd len="sm" w="sm" type="none"/>
            </a:ln>
          </p:spPr>
        </p:cxnSp>
        <p:sp>
          <p:nvSpPr>
            <p:cNvPr id="198" name="Google Shape;198;p22"/>
            <p:cNvSpPr/>
            <p:nvPr/>
          </p:nvSpPr>
          <p:spPr>
            <a:xfrm>
              <a:off x="0" y="2520914"/>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nvSpPr>
          <p:spPr>
            <a:xfrm>
              <a:off x="0" y="2520914"/>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Crowdfunding: Raising public support and financial backing through online services.</a:t>
              </a:r>
              <a:endParaRPr/>
            </a:p>
          </p:txBody>
        </p:sp>
        <p:cxnSp>
          <p:nvCxnSpPr>
            <p:cNvPr id="200" name="Google Shape;200;p22"/>
            <p:cNvCxnSpPr/>
            <p:nvPr/>
          </p:nvCxnSpPr>
          <p:spPr>
            <a:xfrm>
              <a:off x="0" y="3360398"/>
              <a:ext cx="7293610" cy="0"/>
            </a:xfrm>
            <a:prstGeom prst="straightConnector1">
              <a:avLst/>
            </a:prstGeom>
            <a:solidFill>
              <a:srgbClr val="D62897"/>
            </a:solidFill>
            <a:ln cap="flat" cmpd="sng" w="9525">
              <a:solidFill>
                <a:srgbClr val="D62897"/>
              </a:solidFill>
              <a:prstDash val="solid"/>
              <a:round/>
              <a:headEnd len="sm" w="sm" type="none"/>
              <a:tailEnd len="sm" w="sm" type="none"/>
            </a:ln>
          </p:spPr>
        </p:cxnSp>
        <p:sp>
          <p:nvSpPr>
            <p:cNvPr id="201" name="Google Shape;201;p22"/>
            <p:cNvSpPr/>
            <p:nvPr/>
          </p:nvSpPr>
          <p:spPr>
            <a:xfrm>
              <a:off x="0" y="3360398"/>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nvSpPr>
          <p:spPr>
            <a:xfrm>
              <a:off x="0" y="3360398"/>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Digital Disparities: regular access to broadband connection or the use of multiple digital devices. </a:t>
              </a:r>
              <a:endParaRPr/>
            </a:p>
          </p:txBody>
        </p:sp>
        <p:cxnSp>
          <p:nvCxnSpPr>
            <p:cNvPr id="203" name="Google Shape;203;p22"/>
            <p:cNvCxnSpPr/>
            <p:nvPr/>
          </p:nvCxnSpPr>
          <p:spPr>
            <a:xfrm>
              <a:off x="0" y="4199882"/>
              <a:ext cx="7293610" cy="0"/>
            </a:xfrm>
            <a:prstGeom prst="straightConnector1">
              <a:avLst/>
            </a:prstGeom>
            <a:solidFill>
              <a:srgbClr val="D6353A"/>
            </a:solidFill>
            <a:ln cap="flat" cmpd="sng" w="9525">
              <a:solidFill>
                <a:srgbClr val="D6353A"/>
              </a:solidFill>
              <a:prstDash val="solid"/>
              <a:round/>
              <a:headEnd len="sm" w="sm" type="none"/>
              <a:tailEnd len="sm" w="sm" type="none"/>
            </a:ln>
          </p:spPr>
        </p:cxnSp>
        <p:sp>
          <p:nvSpPr>
            <p:cNvPr id="204" name="Google Shape;204;p22"/>
            <p:cNvSpPr/>
            <p:nvPr/>
          </p:nvSpPr>
          <p:spPr>
            <a:xfrm>
              <a:off x="0" y="4199882"/>
              <a:ext cx="7293610" cy="8394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txBox="1"/>
            <p:nvPr/>
          </p:nvSpPr>
          <p:spPr>
            <a:xfrm>
              <a:off x="0" y="4199882"/>
              <a:ext cx="7293610" cy="839484"/>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chemeClr val="dk1"/>
                </a:buClr>
                <a:buSzPts val="1600"/>
                <a:buFont typeface="Corbel"/>
                <a:buNone/>
              </a:pPr>
              <a:r>
                <a:rPr lang="en-US" sz="1600">
                  <a:solidFill>
                    <a:schemeClr val="dk1"/>
                  </a:solidFill>
                  <a:latin typeface="Corbel"/>
                  <a:ea typeface="Corbel"/>
                  <a:cs typeface="Corbel"/>
                  <a:sym typeface="Corbel"/>
                </a:rPr>
                <a:t>Phishing: attempt to get information from you by using a digital message that appears to be from legitimate organization (such as your bank or your schools technical support group).</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200"/>
              <a:buFont typeface="Corbel"/>
              <a:buNone/>
            </a:pPr>
            <a:r>
              <a:rPr b="0" i="0" lang="en-US" sz="3200" u="none" cap="none" strike="noStrike">
                <a:solidFill>
                  <a:srgbClr val="FFFFFF"/>
                </a:solidFill>
                <a:latin typeface="Corbel"/>
                <a:ea typeface="Corbel"/>
                <a:cs typeface="Corbel"/>
                <a:sym typeface="Corbel"/>
              </a:rPr>
              <a:t>Mediated Communication and Digital communication</a:t>
            </a:r>
            <a:endParaRPr/>
          </a:p>
        </p:txBody>
      </p:sp>
      <p:sp>
        <p:nvSpPr>
          <p:cNvPr id="99" name="Google Shape;99;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Mediated Communication: Technology that is used to deliver messages between sources and receivers.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Ex Yikyak, What's Up, Instagram, snapchat, Facebook, and etc.…</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Digital Communication: Transmission of digitally encoded data (text, images, video, voice) over electronic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Google Shape;104;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 name="Google Shape;105;p15"/>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6" name="Google Shape;106;p15"/>
          <p:cNvSpPr/>
          <p:nvPr/>
        </p:nvSpPr>
        <p:spPr>
          <a:xfrm>
            <a:off x="1279019" y="2526526"/>
            <a:ext cx="10920893" cy="356337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07" name="Google Shape;107;p15"/>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Corbel"/>
              <a:buNone/>
            </a:pPr>
            <a:r>
              <a:rPr b="0" i="0" lang="en-US" sz="3600" u="none" cap="none" strike="noStrike">
                <a:solidFill>
                  <a:srgbClr val="FFFFFF"/>
                </a:solidFill>
                <a:latin typeface="Corbel"/>
                <a:ea typeface="Corbel"/>
                <a:cs typeface="Corbel"/>
                <a:sym typeface="Corbel"/>
              </a:rPr>
              <a:t>Digital Origins </a:t>
            </a:r>
            <a:endParaRPr/>
          </a:p>
        </p:txBody>
      </p:sp>
      <p:sp>
        <p:nvSpPr>
          <p:cNvPr id="110" name="Google Shape;110;p15"/>
          <p:cNvSpPr txBox="1"/>
          <p:nvPr>
            <p:ph idx="1" type="body"/>
          </p:nvPr>
        </p:nvSpPr>
        <p:spPr>
          <a:xfrm>
            <a:off x="1600753" y="2535446"/>
            <a:ext cx="8983489" cy="3554457"/>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sng" cap="none" strike="noStrike">
                <a:solidFill>
                  <a:srgbClr val="000000"/>
                </a:solidFill>
                <a:latin typeface="Corbel"/>
                <a:ea typeface="Corbel"/>
                <a:cs typeface="Corbel"/>
                <a:sym typeface="Corbel"/>
              </a:rPr>
              <a:t>Vint Cerf and Robert Kahn </a:t>
            </a:r>
            <a:r>
              <a:rPr b="0" i="0" lang="en-US" sz="2000" u="none" cap="none" strike="noStrike">
                <a:solidFill>
                  <a:srgbClr val="000000"/>
                </a:solidFill>
                <a:latin typeface="Corbel"/>
                <a:ea typeface="Corbel"/>
                <a:cs typeface="Corbel"/>
                <a:sym typeface="Corbel"/>
              </a:rPr>
              <a:t>lead a group in the 1970’s on a new protocol to allow diverse computer networks to interconnect and communicate with each other.  The early application were used for the </a:t>
            </a:r>
            <a:r>
              <a:rPr b="0" i="0" lang="en-US" sz="2000" u="sng" cap="none" strike="noStrike">
                <a:solidFill>
                  <a:srgbClr val="000000"/>
                </a:solidFill>
                <a:latin typeface="Corbel"/>
                <a:ea typeface="Corbel"/>
                <a:cs typeface="Corbel"/>
                <a:sym typeface="Corbel"/>
              </a:rPr>
              <a:t>military communication</a:t>
            </a:r>
            <a:r>
              <a:rPr b="0" i="0" lang="en-US" sz="2000" u="none" cap="none" strike="noStrike">
                <a:solidFill>
                  <a:srgbClr val="000000"/>
                </a:solidFill>
                <a:latin typeface="Corbel"/>
                <a:ea typeface="Corbel"/>
                <a:cs typeface="Corbel"/>
                <a:sym typeface="Corbel"/>
              </a:rPr>
              <a:t> and research use.</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In the 1990’s, a color photo of an </a:t>
            </a:r>
            <a:r>
              <a:rPr b="0" i="0" lang="en-US" sz="2000" u="sng" cap="none" strike="noStrike">
                <a:solidFill>
                  <a:srgbClr val="000000"/>
                </a:solidFill>
                <a:latin typeface="Corbel"/>
                <a:ea typeface="Corbel"/>
                <a:cs typeface="Corbel"/>
                <a:sym typeface="Corbel"/>
              </a:rPr>
              <a:t>illuminated Vatican manuscript </a:t>
            </a:r>
            <a:r>
              <a:rPr b="0" i="0" lang="en-US" sz="2000" u="none" cap="none" strike="noStrike">
                <a:solidFill>
                  <a:srgbClr val="000000"/>
                </a:solidFill>
                <a:latin typeface="Corbel"/>
                <a:ea typeface="Corbel"/>
                <a:cs typeface="Corbel"/>
                <a:sym typeface="Corbel"/>
              </a:rPr>
              <a:t>from the library of Congress took twenty five minutes to load.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In the 2000’s the internet grown substantially and the speed was much faster, but email was the prominent form of technology used to connect and collaborate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In the present time today, </a:t>
            </a:r>
            <a:r>
              <a:rPr b="0" i="0" lang="en-US" sz="2000" u="sng" cap="none" strike="noStrike">
                <a:solidFill>
                  <a:srgbClr val="000000"/>
                </a:solidFill>
                <a:latin typeface="Corbel"/>
                <a:ea typeface="Corbel"/>
                <a:cs typeface="Corbel"/>
                <a:sym typeface="Corbel"/>
              </a:rPr>
              <a:t>two-thirds have high speed  broadband </a:t>
            </a:r>
            <a:r>
              <a:rPr b="0" i="0" lang="en-US" sz="2000" u="none" cap="none" strike="noStrike">
                <a:solidFill>
                  <a:srgbClr val="000000"/>
                </a:solidFill>
                <a:latin typeface="Corbel"/>
                <a:ea typeface="Corbel"/>
                <a:cs typeface="Corbel"/>
                <a:sym typeface="Corbel"/>
              </a:rPr>
              <a:t>access and stream music videos, television shows, and Full length movies ( Horrigan &amp; Duggan, 2015).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16" name="Google Shape;116;p16"/>
          <p:cNvSpPr/>
          <p:nvPr/>
        </p:nvSpPr>
        <p:spPr>
          <a:xfrm>
            <a:off x="1" y="758952"/>
            <a:ext cx="10905976" cy="165113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7" name="Google Shape;117;p16"/>
          <p:cNvSpPr/>
          <p:nvPr/>
        </p:nvSpPr>
        <p:spPr>
          <a:xfrm>
            <a:off x="1279019" y="2526526"/>
            <a:ext cx="10920893" cy="356337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8" name="Google Shape;118;p16"/>
          <p:cNvSpPr/>
          <p:nvPr/>
        </p:nvSpPr>
        <p:spPr>
          <a:xfrm>
            <a:off x="11014533" y="758952"/>
            <a:ext cx="1185379" cy="1651133"/>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763" y="2526526"/>
            <a:ext cx="1169701" cy="3563378"/>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txBox="1"/>
          <p:nvPr>
            <p:ph type="title"/>
          </p:nvPr>
        </p:nvSpPr>
        <p:spPr>
          <a:xfrm>
            <a:off x="1600754" y="1087374"/>
            <a:ext cx="8983489" cy="100097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Corbel"/>
              <a:buNone/>
            </a:pPr>
            <a:r>
              <a:rPr b="0" i="0" lang="en-US" sz="3600" u="none" cap="none" strike="noStrike">
                <a:solidFill>
                  <a:srgbClr val="FFFFFF"/>
                </a:solidFill>
                <a:latin typeface="Corbel"/>
                <a:ea typeface="Corbel"/>
                <a:cs typeface="Corbel"/>
                <a:sym typeface="Corbel"/>
              </a:rPr>
              <a:t>Ongoing Dynamic Changes</a:t>
            </a:r>
            <a:endParaRPr/>
          </a:p>
        </p:txBody>
      </p:sp>
      <p:sp>
        <p:nvSpPr>
          <p:cNvPr id="121" name="Google Shape;121;p16"/>
          <p:cNvSpPr txBox="1"/>
          <p:nvPr>
            <p:ph idx="1" type="body"/>
          </p:nvPr>
        </p:nvSpPr>
        <p:spPr>
          <a:xfrm>
            <a:off x="1600753" y="2535446"/>
            <a:ext cx="8983489" cy="3554457"/>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Digital Technologies are constantly changing.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Instagram bought Vine , Facebook bought Instagram.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Remember digital communication is also a business that never remains a constant.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000000"/>
                </a:solidFill>
                <a:latin typeface="Corbel"/>
                <a:ea typeface="Corbel"/>
                <a:cs typeface="Corbel"/>
                <a:sym typeface="Corbel"/>
              </a:rPr>
              <a:t>iPhone are always changing there design and software.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Corbel"/>
              <a:buNone/>
            </a:pPr>
            <a:r>
              <a:rPr b="0" i="0" lang="en-US" sz="3600" u="none" cap="none" strike="noStrike">
                <a:solidFill>
                  <a:srgbClr val="FFFFFF"/>
                </a:solidFill>
                <a:latin typeface="Corbel"/>
                <a:ea typeface="Corbel"/>
                <a:cs typeface="Corbel"/>
                <a:sym typeface="Corbel"/>
              </a:rPr>
              <a:t>Media Synchronicity Theory</a:t>
            </a:r>
            <a:br>
              <a:rPr b="0" i="0" lang="en-US" sz="3600" u="none" cap="none" strike="noStrike">
                <a:solidFill>
                  <a:srgbClr val="FFFFFF"/>
                </a:solidFill>
                <a:latin typeface="Corbel"/>
                <a:ea typeface="Corbel"/>
                <a:cs typeface="Corbel"/>
                <a:sym typeface="Corbel"/>
              </a:rPr>
            </a:br>
            <a:r>
              <a:rPr b="0" i="0" lang="en-US" sz="3600" u="none" cap="none" strike="noStrike">
                <a:solidFill>
                  <a:srgbClr val="FFFFFF"/>
                </a:solidFill>
                <a:latin typeface="Corbel"/>
                <a:ea typeface="Corbel"/>
                <a:cs typeface="Corbel"/>
                <a:sym typeface="Corbel"/>
              </a:rPr>
              <a:t>Author</a:t>
            </a:r>
            <a:br>
              <a:rPr b="0" i="0" lang="en-US" sz="3600" u="none" cap="none" strike="noStrike">
                <a:solidFill>
                  <a:srgbClr val="FFFFFF"/>
                </a:solidFill>
                <a:latin typeface="Corbel"/>
                <a:ea typeface="Corbel"/>
                <a:cs typeface="Corbel"/>
                <a:sym typeface="Corbel"/>
              </a:rPr>
            </a:br>
            <a:r>
              <a:rPr b="0" i="0" lang="en-US" sz="3600" u="none" cap="none" strike="noStrike">
                <a:solidFill>
                  <a:srgbClr val="FFFFFF"/>
                </a:solidFill>
                <a:latin typeface="Corbel"/>
                <a:ea typeface="Corbel"/>
                <a:cs typeface="Corbel"/>
                <a:sym typeface="Corbel"/>
              </a:rPr>
              <a:t>Dennis, et al., 2008</a:t>
            </a:r>
            <a:endParaRPr/>
          </a:p>
        </p:txBody>
      </p:sp>
      <p:grpSp>
        <p:nvGrpSpPr>
          <p:cNvPr id="127" name="Google Shape;127;p17"/>
          <p:cNvGrpSpPr/>
          <p:nvPr/>
        </p:nvGrpSpPr>
        <p:grpSpPr>
          <a:xfrm>
            <a:off x="3759896" y="885459"/>
            <a:ext cx="7728267" cy="5087324"/>
            <a:chOff x="0" y="0"/>
            <a:chExt cx="7728267" cy="5087324"/>
          </a:xfrm>
        </p:grpSpPr>
        <p:cxnSp>
          <p:nvCxnSpPr>
            <p:cNvPr id="128" name="Google Shape;128;p17"/>
            <p:cNvCxnSpPr/>
            <p:nvPr/>
          </p:nvCxnSpPr>
          <p:spPr>
            <a:xfrm>
              <a:off x="0" y="0"/>
              <a:ext cx="7728267" cy="0"/>
            </a:xfrm>
            <a:prstGeom prst="straightConnector1">
              <a:avLst/>
            </a:prstGeom>
            <a:solidFill>
              <a:srgbClr val="14A18E"/>
            </a:solidFill>
            <a:ln cap="flat" cmpd="sng" w="9525">
              <a:solidFill>
                <a:srgbClr val="14A18E"/>
              </a:solidFill>
              <a:prstDash val="solid"/>
              <a:round/>
              <a:headEnd len="sm" w="sm" type="none"/>
              <a:tailEnd len="sm" w="sm" type="none"/>
            </a:ln>
          </p:spPr>
        </p:cxnSp>
        <p:sp>
          <p:nvSpPr>
            <p:cNvPr id="129" name="Google Shape;129;p17"/>
            <p:cNvSpPr/>
            <p:nvPr/>
          </p:nvSpPr>
          <p:spPr>
            <a:xfrm>
              <a:off x="0" y="0"/>
              <a:ext cx="7728267" cy="12718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0" y="0"/>
              <a:ext cx="7728267" cy="1271831"/>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rbel"/>
                <a:buNone/>
              </a:pPr>
              <a:r>
                <a:rPr lang="en-US" sz="2000">
                  <a:solidFill>
                    <a:schemeClr val="dk1"/>
                  </a:solidFill>
                  <a:latin typeface="Corbel"/>
                  <a:ea typeface="Corbel"/>
                  <a:cs typeface="Corbel"/>
                  <a:sym typeface="Corbel"/>
                </a:rPr>
                <a:t>Media Synchronicity: different channels of communication support different levels of synchronicity.</a:t>
              </a:r>
              <a:endParaRPr/>
            </a:p>
          </p:txBody>
        </p:sp>
        <p:cxnSp>
          <p:nvCxnSpPr>
            <p:cNvPr id="131" name="Google Shape;131;p17"/>
            <p:cNvCxnSpPr/>
            <p:nvPr/>
          </p:nvCxnSpPr>
          <p:spPr>
            <a:xfrm>
              <a:off x="0" y="1271831"/>
              <a:ext cx="7728267" cy="0"/>
            </a:xfrm>
            <a:prstGeom prst="straightConnector1">
              <a:avLst/>
            </a:prstGeom>
            <a:solidFill>
              <a:srgbClr val="2CC2AA"/>
            </a:solidFill>
            <a:ln cap="flat" cmpd="sng" w="9525">
              <a:solidFill>
                <a:srgbClr val="2CC2AA"/>
              </a:solidFill>
              <a:prstDash val="solid"/>
              <a:round/>
              <a:headEnd len="sm" w="sm" type="none"/>
              <a:tailEnd len="sm" w="sm" type="none"/>
            </a:ln>
          </p:spPr>
        </p:cxnSp>
        <p:sp>
          <p:nvSpPr>
            <p:cNvPr id="132" name="Google Shape;132;p17"/>
            <p:cNvSpPr/>
            <p:nvPr/>
          </p:nvSpPr>
          <p:spPr>
            <a:xfrm>
              <a:off x="0" y="1271831"/>
              <a:ext cx="7728267" cy="12718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0" y="1271831"/>
              <a:ext cx="7728267" cy="1271831"/>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rbel"/>
                <a:buNone/>
              </a:pPr>
              <a:r>
                <a:rPr lang="en-US" sz="2000">
                  <a:solidFill>
                    <a:schemeClr val="dk1"/>
                  </a:solidFill>
                  <a:latin typeface="Corbel"/>
                  <a:ea typeface="Corbel"/>
                  <a:cs typeface="Corbel"/>
                  <a:sym typeface="Corbel"/>
                </a:rPr>
                <a:t>Synchronicity: the ability to allow people to communicate “at the same time with a shared pattern of coordinated behavior” (Dennis, Fuller &amp; Valacich, 2008, p.56). </a:t>
              </a:r>
              <a:endParaRPr/>
            </a:p>
          </p:txBody>
        </p:sp>
        <p:cxnSp>
          <p:nvCxnSpPr>
            <p:cNvPr id="134" name="Google Shape;134;p17"/>
            <p:cNvCxnSpPr/>
            <p:nvPr/>
          </p:nvCxnSpPr>
          <p:spPr>
            <a:xfrm>
              <a:off x="0" y="2543662"/>
              <a:ext cx="7728267" cy="0"/>
            </a:xfrm>
            <a:prstGeom prst="straightConnector1">
              <a:avLst/>
            </a:prstGeom>
            <a:solidFill>
              <a:srgbClr val="5FC9B6"/>
            </a:solidFill>
            <a:ln cap="flat" cmpd="sng" w="9525">
              <a:solidFill>
                <a:srgbClr val="5FC9B6"/>
              </a:solidFill>
              <a:prstDash val="solid"/>
              <a:round/>
              <a:headEnd len="sm" w="sm" type="none"/>
              <a:tailEnd len="sm" w="sm" type="none"/>
            </a:ln>
          </p:spPr>
        </p:cxnSp>
        <p:sp>
          <p:nvSpPr>
            <p:cNvPr id="135" name="Google Shape;135;p17"/>
            <p:cNvSpPr/>
            <p:nvPr/>
          </p:nvSpPr>
          <p:spPr>
            <a:xfrm>
              <a:off x="0" y="2543662"/>
              <a:ext cx="7728267" cy="12718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0" y="2543662"/>
              <a:ext cx="7728267" cy="1271831"/>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rbel"/>
                <a:buNone/>
              </a:pPr>
              <a:r>
                <a:rPr lang="en-US" sz="2000">
                  <a:solidFill>
                    <a:schemeClr val="dk1"/>
                  </a:solidFill>
                  <a:latin typeface="Corbel"/>
                  <a:ea typeface="Corbel"/>
                  <a:cs typeface="Corbel"/>
                  <a:sym typeface="Corbel"/>
                </a:rPr>
                <a:t>Example: Face-to face communication ,video chat, and telephone conferencing tend to be highly synchronous, whereas voicemail, fax, snail mail are usually asynchronous.</a:t>
              </a:r>
              <a:endParaRPr/>
            </a:p>
          </p:txBody>
        </p:sp>
        <p:cxnSp>
          <p:nvCxnSpPr>
            <p:cNvPr id="137" name="Google Shape;137;p17"/>
            <p:cNvCxnSpPr/>
            <p:nvPr/>
          </p:nvCxnSpPr>
          <p:spPr>
            <a:xfrm>
              <a:off x="0" y="3815493"/>
              <a:ext cx="7728267" cy="0"/>
            </a:xfrm>
            <a:prstGeom prst="straightConnector1">
              <a:avLst/>
            </a:prstGeom>
            <a:solidFill>
              <a:srgbClr val="94CDC1"/>
            </a:solidFill>
            <a:ln cap="flat" cmpd="sng" w="9525">
              <a:solidFill>
                <a:srgbClr val="94CDC1"/>
              </a:solidFill>
              <a:prstDash val="solid"/>
              <a:round/>
              <a:headEnd len="sm" w="sm" type="none"/>
              <a:tailEnd len="sm" w="sm" type="none"/>
            </a:ln>
          </p:spPr>
        </p:cxnSp>
        <p:sp>
          <p:nvSpPr>
            <p:cNvPr id="138" name="Google Shape;138;p17"/>
            <p:cNvSpPr/>
            <p:nvPr/>
          </p:nvSpPr>
          <p:spPr>
            <a:xfrm>
              <a:off x="0" y="3815493"/>
              <a:ext cx="7728267" cy="12718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0" y="3815493"/>
              <a:ext cx="7728267" cy="1271831"/>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rbel"/>
                <a:buNone/>
              </a:pPr>
              <a:r>
                <a:rPr lang="en-US" sz="2000">
                  <a:solidFill>
                    <a:schemeClr val="dk1"/>
                  </a:solidFill>
                  <a:latin typeface="Corbel"/>
                  <a:ea typeface="Corbel"/>
                  <a:cs typeface="Corbel"/>
                  <a:sym typeface="Corbel"/>
                </a:rPr>
                <a:t>Both </a:t>
              </a:r>
              <a:r>
                <a:rPr lang="en-US" sz="2000" u="sng">
                  <a:solidFill>
                    <a:schemeClr val="dk1"/>
                  </a:solidFill>
                  <a:latin typeface="Corbel"/>
                  <a:ea typeface="Corbel"/>
                  <a:cs typeface="Corbel"/>
                  <a:sym typeface="Corbel"/>
                </a:rPr>
                <a:t>synchronicity, asynchronous </a:t>
              </a:r>
              <a:r>
                <a:rPr lang="en-US" sz="2000">
                  <a:solidFill>
                    <a:schemeClr val="dk1"/>
                  </a:solidFill>
                  <a:latin typeface="Corbel"/>
                  <a:ea typeface="Corbel"/>
                  <a:cs typeface="Corbel"/>
                  <a:sym typeface="Corbel"/>
                </a:rPr>
                <a:t>examples: Texting, email, social media and online discussion forums can be used in rapidly both ways, depends on </a:t>
              </a:r>
              <a:r>
                <a:rPr lang="en-US" sz="2000" u="sng">
                  <a:solidFill>
                    <a:schemeClr val="dk1"/>
                  </a:solidFill>
                  <a:latin typeface="Corbel"/>
                  <a:ea typeface="Corbel"/>
                  <a:cs typeface="Corbel"/>
                  <a:sym typeface="Corbel"/>
                </a:rPr>
                <a:t>whether people reply quick enough to coordinate rapid back and fourth conversation. </a:t>
              </a:r>
              <a:endParaRPr sz="2000">
                <a:solidFill>
                  <a:schemeClr val="dk1"/>
                </a:solidFill>
                <a:latin typeface="Corbel"/>
                <a:ea typeface="Corbel"/>
                <a:cs typeface="Corbel"/>
                <a:sym typeface="Corbe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18"/>
          <p:cNvSpPr/>
          <p:nvPr/>
        </p:nvSpPr>
        <p:spPr>
          <a:xfrm>
            <a:off x="0" y="0"/>
            <a:ext cx="121920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0" y="758952"/>
            <a:ext cx="12198109"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18"/>
          <p:cNvCxnSpPr/>
          <p:nvPr/>
        </p:nvCxnSpPr>
        <p:spPr>
          <a:xfrm>
            <a:off x="4055480" y="2085681"/>
            <a:ext cx="0" cy="2686639"/>
          </a:xfrm>
          <a:prstGeom prst="straightConnector1">
            <a:avLst/>
          </a:prstGeom>
          <a:noFill/>
          <a:ln cap="flat" cmpd="sng" w="12700">
            <a:solidFill>
              <a:schemeClr val="accent1"/>
            </a:solidFill>
            <a:prstDash val="solid"/>
            <a:round/>
            <a:headEnd len="sm" w="sm" type="none"/>
            <a:tailEnd len="sm" w="sm" type="none"/>
          </a:ln>
        </p:spPr>
      </p:cxnSp>
      <p:sp>
        <p:nvSpPr>
          <p:cNvPr id="147" name="Google Shape;147;p18"/>
          <p:cNvSpPr txBox="1"/>
          <p:nvPr>
            <p:ph type="title"/>
          </p:nvPr>
        </p:nvSpPr>
        <p:spPr>
          <a:xfrm>
            <a:off x="643467" y="1123837"/>
            <a:ext cx="3073914" cy="4601183"/>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262626"/>
              </a:buClr>
              <a:buSzPts val="3600"/>
              <a:buFont typeface="Corbel"/>
              <a:buNone/>
            </a:pPr>
            <a:r>
              <a:rPr b="0" i="0" lang="en-US" sz="3600" u="none" cap="none" strike="noStrike">
                <a:solidFill>
                  <a:srgbClr val="262626"/>
                </a:solidFill>
                <a:latin typeface="Corbel"/>
                <a:ea typeface="Corbel"/>
                <a:cs typeface="Corbel"/>
                <a:sym typeface="Corbel"/>
              </a:rPr>
              <a:t>Media Synchronicity Concepts</a:t>
            </a:r>
            <a:br>
              <a:rPr b="0" i="0" lang="en-US" sz="3600" u="none" cap="none" strike="noStrike">
                <a:solidFill>
                  <a:srgbClr val="262626"/>
                </a:solidFill>
                <a:latin typeface="Corbel"/>
                <a:ea typeface="Corbel"/>
                <a:cs typeface="Corbel"/>
                <a:sym typeface="Corbel"/>
              </a:rPr>
            </a:br>
            <a:r>
              <a:rPr b="0" i="0" lang="en-US" sz="3600" u="none" cap="none" strike="noStrike">
                <a:solidFill>
                  <a:srgbClr val="262626"/>
                </a:solidFill>
                <a:latin typeface="Corbel"/>
                <a:ea typeface="Corbel"/>
                <a:cs typeface="Corbel"/>
                <a:sym typeface="Corbel"/>
              </a:rPr>
              <a:t>Continued</a:t>
            </a:r>
            <a:endParaRPr/>
          </a:p>
        </p:txBody>
      </p:sp>
      <p:sp>
        <p:nvSpPr>
          <p:cNvPr id="148" name="Google Shape;148;p18"/>
          <p:cNvSpPr txBox="1"/>
          <p:nvPr>
            <p:ph idx="1" type="body"/>
          </p:nvPr>
        </p:nvSpPr>
        <p:spPr>
          <a:xfrm>
            <a:off x="4393580" y="864108"/>
            <a:ext cx="6144367" cy="5120640"/>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Recognizing Expectations:</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Finger Flying text and social media exchanges makes many of us expect constant accessibility to others and immediate replies across many situation.</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If your best friend, significant other, or parental guardian did not respond fast enough: you would think, is he/she mad, sick, tired, or just busy.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Professional emails we do not expect immediate response. After couple days with no response start to think negative towards the person.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Corbel"/>
              <a:buNone/>
            </a:pPr>
            <a:r>
              <a:rPr b="0" i="0" lang="en-US" sz="3600" u="none" cap="none" strike="noStrike">
                <a:solidFill>
                  <a:srgbClr val="FFFFFF"/>
                </a:solidFill>
                <a:latin typeface="Corbel"/>
                <a:ea typeface="Corbel"/>
                <a:cs typeface="Corbel"/>
                <a:sym typeface="Corbel"/>
              </a:rPr>
              <a:t>Recognizing the Situation </a:t>
            </a:r>
            <a:endParaRPr/>
          </a:p>
        </p:txBody>
      </p:sp>
      <p:sp>
        <p:nvSpPr>
          <p:cNvPr id="154" name="Google Shape;154;p19"/>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Rapid synchronous text exchange suddenly stops. Two thought processes</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1</a:t>
            </a:r>
            <a:r>
              <a:rPr b="0" baseline="30000" i="0" lang="en-US" sz="2000" u="none" cap="none" strike="noStrike">
                <a:solidFill>
                  <a:srgbClr val="595959"/>
                </a:solidFill>
                <a:latin typeface="Corbel"/>
                <a:ea typeface="Corbel"/>
                <a:cs typeface="Corbel"/>
                <a:sym typeface="Corbel"/>
              </a:rPr>
              <a:t>st</a:t>
            </a:r>
            <a:r>
              <a:rPr b="0" i="0" lang="en-US" sz="2000" u="none" cap="none" strike="noStrike">
                <a:solidFill>
                  <a:srgbClr val="595959"/>
                </a:solidFill>
                <a:latin typeface="Corbel"/>
                <a:ea typeface="Corbel"/>
                <a:cs typeface="Corbel"/>
                <a:sym typeface="Corbel"/>
              </a:rPr>
              <a:t>  Good feeling about a friend we are more likely to assume that his or her delayed response was because they were unavailable  (Frisbie, 2013). </a:t>
            </a:r>
            <a:endParaRPr/>
          </a:p>
          <a:p>
            <a:pPr indent="-182880" lvl="0" marL="182880" marR="0" rtl="0" algn="l">
              <a:lnSpc>
                <a:spcPct val="90000"/>
              </a:lnSpc>
              <a:spcBef>
                <a:spcPts val="120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2</a:t>
            </a:r>
            <a:r>
              <a:rPr b="0" baseline="30000" i="0" lang="en-US" sz="2000" u="none" cap="none" strike="noStrike">
                <a:solidFill>
                  <a:srgbClr val="595959"/>
                </a:solidFill>
                <a:latin typeface="Corbel"/>
                <a:ea typeface="Corbel"/>
                <a:cs typeface="Corbel"/>
                <a:sym typeface="Corbel"/>
              </a:rPr>
              <a:t>nd</a:t>
            </a:r>
            <a:r>
              <a:rPr b="0" i="0" lang="en-US" sz="2000" u="none" cap="none" strike="noStrike">
                <a:solidFill>
                  <a:srgbClr val="595959"/>
                </a:solidFill>
                <a:latin typeface="Corbel"/>
                <a:ea typeface="Corbel"/>
                <a:cs typeface="Corbel"/>
                <a:sym typeface="Corbel"/>
              </a:rPr>
              <a:t> When the situation involves a risk, such as rejection from a friend, then the uncertainty turns into asynchronous  message that can lead to negative reactions.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0" name="Google Shape;160;p20"/>
          <p:cNvSpPr/>
          <p:nvPr/>
        </p:nvSpPr>
        <p:spPr>
          <a:xfrm>
            <a:off x="1" y="4572000"/>
            <a:ext cx="3708398" cy="151790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1" y="758951"/>
            <a:ext cx="3708400" cy="3687687"/>
          </a:xfrm>
          <a:prstGeom prst="rect">
            <a:avLst/>
          </a:prstGeom>
          <a:solidFill>
            <a:srgbClr val="C8C8C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2" name="Google Shape;162;p20"/>
          <p:cNvSpPr/>
          <p:nvPr/>
        </p:nvSpPr>
        <p:spPr>
          <a:xfrm>
            <a:off x="11807952" y="4572000"/>
            <a:ext cx="384048" cy="15179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63" name="Google Shape;163;p20"/>
          <p:cNvSpPr/>
          <p:nvPr/>
        </p:nvSpPr>
        <p:spPr>
          <a:xfrm>
            <a:off x="11807952" y="758951"/>
            <a:ext cx="384048" cy="3687687"/>
          </a:xfrm>
          <a:prstGeom prst="rect">
            <a:avLst/>
          </a:prstGeom>
          <a:solidFill>
            <a:srgbClr val="C8C8C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64" name="Google Shape;164;p20"/>
          <p:cNvSpPr txBox="1"/>
          <p:nvPr>
            <p:ph type="title"/>
          </p:nvPr>
        </p:nvSpPr>
        <p:spPr>
          <a:xfrm>
            <a:off x="3869268" y="4704735"/>
            <a:ext cx="7616950" cy="122430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4400"/>
              <a:buFont typeface="Corbel"/>
              <a:buNone/>
            </a:pPr>
            <a:r>
              <a:rPr b="0" i="0" lang="en-US" sz="4400" u="none" cap="none" strike="noStrike">
                <a:solidFill>
                  <a:schemeClr val="accent1"/>
                </a:solidFill>
                <a:latin typeface="Corbel"/>
                <a:ea typeface="Corbel"/>
                <a:cs typeface="Corbel"/>
                <a:sym typeface="Corbel"/>
              </a:rPr>
              <a:t>Recognizing the Benefits of Time</a:t>
            </a:r>
            <a:endParaRPr/>
          </a:p>
        </p:txBody>
      </p:sp>
      <p:sp>
        <p:nvSpPr>
          <p:cNvPr id="165" name="Google Shape;165;p20"/>
          <p:cNvSpPr txBox="1"/>
          <p:nvPr>
            <p:ph idx="1" type="body"/>
          </p:nvPr>
        </p:nvSpPr>
        <p:spPr>
          <a:xfrm>
            <a:off x="3869268" y="758952"/>
            <a:ext cx="7616950" cy="3680314"/>
          </a:xfrm>
          <a:prstGeom prst="rect">
            <a:avLst/>
          </a:prstGeom>
          <a:noFill/>
          <a:ln>
            <a:noFill/>
          </a:ln>
        </p:spPr>
        <p:txBody>
          <a:bodyPr anchorCtr="0" anchor="ctr" bIns="45700" lIns="91425" spcFirstLastPara="1" rIns="91425" wrap="square" tIns="45700">
            <a:noAutofit/>
          </a:bodyPr>
          <a:lstStyle/>
          <a:p>
            <a:pPr indent="-182880" lvl="0" marL="182880" marR="0" rtl="0" algn="l">
              <a:lnSpc>
                <a:spcPct val="90000"/>
              </a:lnSpc>
              <a:spcBef>
                <a:spcPts val="0"/>
              </a:spcBef>
              <a:spcAft>
                <a:spcPts val="0"/>
              </a:spcAft>
              <a:buClr>
                <a:schemeClr val="accent1"/>
              </a:buClr>
              <a:buSzPts val="2000"/>
              <a:buFont typeface="Noto Sans Symbols"/>
              <a:buChar char="⚫"/>
            </a:pPr>
            <a:r>
              <a:rPr b="0" i="0" lang="en-US" sz="2000" u="none" cap="none" strike="noStrike">
                <a:solidFill>
                  <a:srgbClr val="595959"/>
                </a:solidFill>
                <a:latin typeface="Corbel"/>
                <a:ea typeface="Corbel"/>
                <a:cs typeface="Corbel"/>
                <a:sym typeface="Corbel"/>
              </a:rPr>
              <a:t>Do you tend to express yourself with wit and charm, or care and sensitivity without having to think first about what to say?  This is an asynchronous media is that it gives us this opportunity.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Google Shape;170;p21"/>
          <p:cNvSpPr/>
          <p:nvPr/>
        </p:nvSpPr>
        <p:spPr>
          <a:xfrm>
            <a:off x="0" y="762000"/>
            <a:ext cx="3443591" cy="5340036"/>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600"/>
              <a:buFont typeface="Corbel"/>
              <a:buNone/>
            </a:pPr>
            <a:r>
              <a:rPr b="0" i="0" lang="en-US" sz="3600" u="none" cap="none" strike="noStrike">
                <a:solidFill>
                  <a:schemeClr val="lt1"/>
                </a:solidFill>
                <a:latin typeface="Corbel"/>
                <a:ea typeface="Corbel"/>
                <a:cs typeface="Corbel"/>
                <a:sym typeface="Corbel"/>
              </a:rPr>
              <a:t>Media Richness and Naturalness</a:t>
            </a:r>
            <a:endParaRPr/>
          </a:p>
        </p:txBody>
      </p:sp>
      <p:grpSp>
        <p:nvGrpSpPr>
          <p:cNvPr id="172" name="Google Shape;172;p21"/>
          <p:cNvGrpSpPr/>
          <p:nvPr/>
        </p:nvGrpSpPr>
        <p:grpSpPr>
          <a:xfrm>
            <a:off x="4060802" y="2297278"/>
            <a:ext cx="7102814" cy="2254298"/>
            <a:chOff x="867" y="1538326"/>
            <a:chExt cx="7102814" cy="2254298"/>
          </a:xfrm>
        </p:grpSpPr>
        <p:sp>
          <p:nvSpPr>
            <p:cNvPr id="173" name="Google Shape;173;p21"/>
            <p:cNvSpPr/>
            <p:nvPr/>
          </p:nvSpPr>
          <p:spPr>
            <a:xfrm>
              <a:off x="867" y="1538326"/>
              <a:ext cx="3044063" cy="1932980"/>
            </a:xfrm>
            <a:prstGeom prst="roundRect">
              <a:avLst>
                <a:gd fmla="val 10000" name="adj"/>
              </a:avLst>
            </a:prstGeom>
            <a:solidFill>
              <a:srgbClr val="EE6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339096" y="1859644"/>
              <a:ext cx="3044063" cy="1932980"/>
            </a:xfrm>
            <a:prstGeom prst="roundRect">
              <a:avLst>
                <a:gd fmla="val 10000" name="adj"/>
              </a:avLst>
            </a:prstGeom>
            <a:solidFill>
              <a:schemeClr val="lt1">
                <a:alpha val="89803"/>
              </a:schemeClr>
            </a:solidFill>
            <a:ln cap="flat" cmpd="sng" w="9525">
              <a:solidFill>
                <a:srgbClr val="EE6E0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txBox="1"/>
            <p:nvPr/>
          </p:nvSpPr>
          <p:spPr>
            <a:xfrm>
              <a:off x="395711" y="1916259"/>
              <a:ext cx="2930833" cy="181975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orbel"/>
                <a:buNone/>
              </a:pPr>
              <a:r>
                <a:rPr lang="en-US" sz="1700">
                  <a:solidFill>
                    <a:schemeClr val="dk1"/>
                  </a:solidFill>
                  <a:latin typeface="Corbel"/>
                  <a:ea typeface="Corbel"/>
                  <a:cs typeface="Corbel"/>
                  <a:sym typeface="Corbel"/>
                </a:rPr>
                <a:t>Richness The degree of visual, vocal, and personality cues that are possible as well as opportunities for feedback (Daft, Lengel, &amp; Trevino, 1987). </a:t>
              </a:r>
              <a:endParaRPr/>
            </a:p>
          </p:txBody>
        </p:sp>
        <p:sp>
          <p:nvSpPr>
            <p:cNvPr id="176" name="Google Shape;176;p21"/>
            <p:cNvSpPr/>
            <p:nvPr/>
          </p:nvSpPr>
          <p:spPr>
            <a:xfrm>
              <a:off x="3721389" y="1538326"/>
              <a:ext cx="3044063" cy="1932980"/>
            </a:xfrm>
            <a:prstGeom prst="roundRect">
              <a:avLst>
                <a:gd fmla="val 10000" name="adj"/>
              </a:avLst>
            </a:prstGeom>
            <a:solidFill>
              <a:srgbClr val="EE6E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4059618" y="1859644"/>
              <a:ext cx="3044063" cy="1932980"/>
            </a:xfrm>
            <a:prstGeom prst="roundRect">
              <a:avLst>
                <a:gd fmla="val 10000" name="adj"/>
              </a:avLst>
            </a:prstGeom>
            <a:solidFill>
              <a:schemeClr val="lt1">
                <a:alpha val="89803"/>
              </a:schemeClr>
            </a:solidFill>
            <a:ln cap="flat" cmpd="sng" w="9525">
              <a:solidFill>
                <a:srgbClr val="EE6E0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txBox="1"/>
            <p:nvPr/>
          </p:nvSpPr>
          <p:spPr>
            <a:xfrm>
              <a:off x="4116233" y="1916259"/>
              <a:ext cx="2930833" cy="181975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orbel"/>
                <a:buNone/>
              </a:pPr>
              <a:r>
                <a:rPr lang="en-US" sz="1700">
                  <a:solidFill>
                    <a:schemeClr val="dk1"/>
                  </a:solidFill>
                  <a:latin typeface="Corbel"/>
                  <a:ea typeface="Corbel"/>
                  <a:cs typeface="Corbel"/>
                  <a:sym typeface="Corbel"/>
                </a:rPr>
                <a:t>Example: Manager preferred more rich channels such as  face to face over paper based and written media or email, when a lot uncertainty  or required personal negotiation.</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