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5" r:id="rId2"/>
    <p:sldId id="266" r:id="rId3"/>
    <p:sldId id="267" r:id="rId4"/>
    <p:sldId id="268" r:id="rId5"/>
    <p:sldId id="269" r:id="rId6"/>
    <p:sldId id="270" r:id="rId7"/>
    <p:sldId id="297" r:id="rId8"/>
    <p:sldId id="271" r:id="rId9"/>
    <p:sldId id="272" r:id="rId10"/>
    <p:sldId id="273" r:id="rId11"/>
    <p:sldId id="274" r:id="rId12"/>
    <p:sldId id="275" r:id="rId13"/>
    <p:sldId id="276" r:id="rId14"/>
    <p:sldId id="282" r:id="rId15"/>
    <p:sldId id="277" r:id="rId16"/>
    <p:sldId id="279" r:id="rId17"/>
    <p:sldId id="278" r:id="rId18"/>
    <p:sldId id="280" r:id="rId19"/>
    <p:sldId id="281"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Lst>
  <p:sldSz cx="12188825"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84699" autoAdjust="0"/>
  </p:normalViewPr>
  <p:slideViewPr>
    <p:cSldViewPr showGuides="1">
      <p:cViewPr varScale="1">
        <p:scale>
          <a:sx n="63" d="100"/>
          <a:sy n="63" d="100"/>
        </p:scale>
        <p:origin x="724" y="4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howGuides="1">
      <p:cViewPr varScale="1">
        <p:scale>
          <a:sx n="84" d="100"/>
          <a:sy n="84" d="100"/>
        </p:scale>
        <p:origin x="31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3/4/2020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8-2 from </a:t>
            </a:r>
            <a:r>
              <a:rPr lang="en-US" b="1" i="1" u="sng" dirty="0" smtClean="0"/>
              <a:t>Principles</a:t>
            </a:r>
            <a:r>
              <a:rPr lang="en-US" dirty="0" smtClean="0"/>
              <a:t> </a:t>
            </a:r>
            <a:r>
              <a:rPr lang="en-US" dirty="0" err="1" smtClean="0"/>
              <a:t>Ch</a:t>
            </a:r>
            <a:r>
              <a:rPr lang="en-US" dirty="0" smtClean="0"/>
              <a:t> 8</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247555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23</a:t>
            </a:fld>
            <a:endParaRPr lang="en-US"/>
          </a:p>
        </p:txBody>
      </p:sp>
    </p:spTree>
    <p:extLst>
      <p:ext uri="{BB962C8B-B14F-4D97-AF65-F5344CB8AC3E}">
        <p14:creationId xmlns:p14="http://schemas.microsoft.com/office/powerpoint/2010/main" val="138682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https://csrc.nist.gov/publications/detail/sp/800-175b/final</a:t>
            </a: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24</a:t>
            </a:fld>
            <a:endParaRPr lang="en-US"/>
          </a:p>
        </p:txBody>
      </p:sp>
    </p:spTree>
    <p:extLst>
      <p:ext uri="{BB962C8B-B14F-4D97-AF65-F5344CB8AC3E}">
        <p14:creationId xmlns:p14="http://schemas.microsoft.com/office/powerpoint/2010/main" val="3790292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4 from https://csrc.nist.gov/publications/detail/sp/800-175b/final</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25</a:t>
            </a:fld>
            <a:endParaRPr lang="en-US"/>
          </a:p>
        </p:txBody>
      </p:sp>
    </p:spTree>
    <p:extLst>
      <p:ext uri="{BB962C8B-B14F-4D97-AF65-F5344CB8AC3E}">
        <p14:creationId xmlns:p14="http://schemas.microsoft.com/office/powerpoint/2010/main" val="395806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https://csrc.nist.gov/publications/detail/sp/800-175b/final</a:t>
            </a: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26</a:t>
            </a:fld>
            <a:endParaRPr lang="en-US"/>
          </a:p>
        </p:txBody>
      </p:sp>
    </p:spTree>
    <p:extLst>
      <p:ext uri="{BB962C8B-B14F-4D97-AF65-F5344CB8AC3E}">
        <p14:creationId xmlns:p14="http://schemas.microsoft.com/office/powerpoint/2010/main" val="271522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a:t>
            </a:r>
            <a:r>
              <a:rPr lang="en-US" baseline="0" dirty="0" smtClean="0"/>
              <a:t> from: https://commons.wikimedia.org/wiki/File:EnigmaMachineLabeled.jpg (public domain)</a:t>
            </a:r>
          </a:p>
          <a:p>
            <a:endParaRPr lang="en-US" baseline="0" dirty="0" smtClean="0"/>
          </a:p>
          <a:p>
            <a:r>
              <a:rPr lang="en-US" baseline="0" dirty="0" smtClean="0"/>
              <a:t>From Imperial War Museum (https://www.iwm.org.uk/history/how-alan-turing-cracked-the-enigma-code), on Turing’s legacy: “</a:t>
            </a:r>
            <a:r>
              <a:rPr lang="en-US" dirty="0" smtClean="0"/>
              <a:t>In 1952, Alan Turing was arrested for homosexuality – which was then illegal in Britain. He was found guilty of ‘gross indecency’ (this conviction was overturned in 2013) but avoided a prison sentence by accepting chemical castration. In 1954, he was found dead from cyanide poisoning. An inquest ruled that it was suicide.</a:t>
            </a:r>
          </a:p>
          <a:p>
            <a:r>
              <a:rPr lang="en-US" dirty="0" smtClean="0"/>
              <a:t>“The legacy of Alan Turing’s life and work did not fully come to light until long after his death. His impact on computer science has been widely acknowledged: the annual ‘Turing Award’ has been the highest accolade in that industry since 1966. But the work of Bletchley Park – and Turing’s role there in cracking the Enigma code – was kept secret until the 1970s, and the full story was not known until the 1990s. It has been estimated that the efforts of Turing and his fellow code-breakers shortened the war by several years. What is certain is that they saved countless lives and helped to determine the course and outcome of the conflict.”</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48552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from https://csrc.nist.gov/publications/detail/sp/800-175b/final</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93011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Approved Hash Functions from NIST include “</a:t>
            </a:r>
            <a:r>
              <a:rPr lang="en-US" sz="1200" kern="1200" dirty="0" smtClean="0">
                <a:solidFill>
                  <a:schemeClr val="tx1"/>
                </a:solidFill>
                <a:effectLst/>
                <a:latin typeface="+mn-lt"/>
                <a:ea typeface="+mn-ea"/>
                <a:cs typeface="+mn-cs"/>
              </a:rPr>
              <a:t>SHA-1, SHA-224, SHA-256, SHA-384, SHA-512, SHA-512/224 and SHA-512/256” - </a:t>
            </a:r>
            <a:r>
              <a:rPr lang="en-US" baseline="0" dirty="0" smtClean="0"/>
              <a:t>from https://csrc.nist.gov/publications/detail/sp/800-175b/final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32988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 from:</a:t>
            </a:r>
            <a:r>
              <a:rPr lang="en-US" baseline="0" dirty="0" smtClean="0"/>
              <a:t> https://home.ubalt.edu/ntsbarsh/Business-stat/otherapplets/comcount.htm</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31078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and math from: </a:t>
            </a:r>
            <a:r>
              <a:rPr lang="en-US" baseline="0" dirty="0" smtClean="0"/>
              <a:t>from https://csrc.nist.gov/publications/detail/sp/800-175b/final</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smtClean="0"/>
              <a:t>n</a:t>
            </a:r>
            <a:r>
              <a:rPr lang="en-US" dirty="0" smtClean="0"/>
              <a:t> C</a:t>
            </a:r>
            <a:r>
              <a:rPr lang="en-US" baseline="30000" dirty="0" smtClean="0"/>
              <a:t> k</a:t>
            </a:r>
            <a:r>
              <a:rPr lang="en-US" sz="1200" kern="1200" dirty="0" smtClean="0">
                <a:solidFill>
                  <a:schemeClr val="tx1"/>
                </a:solidFill>
                <a:effectLst/>
                <a:latin typeface="+mn-lt"/>
                <a:ea typeface="+mn-ea"/>
                <a:cs typeface="+mn-cs"/>
              </a:rPr>
              <a:t> = 1000!/(2! * 998!)</a:t>
            </a:r>
            <a:r>
              <a:rPr lang="en-US" sz="1200" kern="1200" baseline="0" dirty="0" smtClean="0">
                <a:solidFill>
                  <a:schemeClr val="tx1"/>
                </a:solidFill>
                <a:effectLst/>
                <a:latin typeface="+mn-lt"/>
                <a:ea typeface="+mn-ea"/>
                <a:cs typeface="+mn-cs"/>
              </a:rPr>
              <a:t> = 499,500</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28344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https://csrc.nist.gov/publications/detail/sp/800-175b/final</a:t>
            </a: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236634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https://csrc.nist.gov/publications/detail/sp/800-175b/final</a:t>
            </a: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21</a:t>
            </a:fld>
            <a:endParaRPr lang="en-US"/>
          </a:p>
        </p:txBody>
      </p:sp>
    </p:spTree>
    <p:extLst>
      <p:ext uri="{BB962C8B-B14F-4D97-AF65-F5344CB8AC3E}">
        <p14:creationId xmlns:p14="http://schemas.microsoft.com/office/powerpoint/2010/main" val="2366346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22</a:t>
            </a:fld>
            <a:endParaRPr lang="en-US"/>
          </a:p>
        </p:txBody>
      </p:sp>
    </p:spTree>
    <p:extLst>
      <p:ext uri="{BB962C8B-B14F-4D97-AF65-F5344CB8AC3E}">
        <p14:creationId xmlns:p14="http://schemas.microsoft.com/office/powerpoint/2010/main" val="3795646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3/4/2020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3/4/2020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3/4/2020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3/4/2020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3/4/2020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3/4/2020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3/4/2020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src.nist.gov/publications/detail/sp/800-175b/fina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ddedbytes.com/blog/why-you-should-always-salt-your-hash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src.nist.gov/publications/detail/sp/800-175b/fin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hyperlink" Target="https://csrc.nist.gov/publications/detail/sp/800-175b/fina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src.nist.gov/publications/detail/sp/800-175b/fin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hyperlink" Target="https://csrc.nist.gov/publications/detail/sp/800-175b/fina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mathworld.wolfram.com/FiniteField.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YEBfamv-_do"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heartblee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openpgp.org/" TargetMode="External"/><Relationship Id="rId2" Type="http://schemas.openxmlformats.org/officeDocument/2006/relationships/hyperlink" Target="https://www.globalsign.com/en/blog/what-is-s-mime/" TargetMode="External"/><Relationship Id="rId1" Type="http://schemas.openxmlformats.org/officeDocument/2006/relationships/slideLayout" Target="../slideLayouts/slideLayout2.xml"/><Relationship Id="rId4" Type="http://schemas.openxmlformats.org/officeDocument/2006/relationships/hyperlink" Target="https://philzimmermann.com/"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technet.microsoft.com/en-us/library/cc179879.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calyptix.com/research-2/ssl-vpn-and-ipsec-vpn-how-they-wor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i-fi.org/news-events/newsroom/wi-fi-alliance-introduces-security-enhancements" TargetMode="External"/><Relationship Id="rId2" Type="http://schemas.openxmlformats.org/officeDocument/2006/relationships/hyperlink" Target="https://ieeexplore.ieee.org/document/654749/?arnumber=654749&amp;isnumber=14251&amp;punumber=5258&amp;k2dockey=654749@ieeestds&amp;query=(802.11%201997)%3cin%3emetadata&amp;pos=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cryptography.com/classical-encryption/caesar-cipher" TargetMode="External"/><Relationship Id="rId2" Type="http://schemas.openxmlformats.org/officeDocument/2006/relationships/hyperlink" Target="https://access.redhat.com/blogs/766093/posts/1976023" TargetMode="External"/><Relationship Id="rId1" Type="http://schemas.openxmlformats.org/officeDocument/2006/relationships/slideLayout" Target="../slideLayouts/slideLayout2.xml"/><Relationship Id="rId4" Type="http://schemas.openxmlformats.org/officeDocument/2006/relationships/hyperlink" Target="https://learncryptography.com/classical-encryption/vigenere-ciph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wm.org.uk/history/how-alan-turing-cracked-the-enigma-co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hyperlink" Target="https://csrc.nist.gov/publications/detail/sp/800-175b/fin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Cryptography</a:t>
            </a:r>
            <a:endParaRPr lang="en-US" dirty="0"/>
          </a:p>
        </p:txBody>
      </p:sp>
      <p:sp>
        <p:nvSpPr>
          <p:cNvPr id="4" name="Subtitle 3"/>
          <p:cNvSpPr>
            <a:spLocks noGrp="1"/>
          </p:cNvSpPr>
          <p:nvPr>
            <p:ph type="subTitle" idx="1"/>
          </p:nvPr>
        </p:nvSpPr>
        <p:spPr/>
        <p:txBody>
          <a:bodyPr/>
          <a:lstStyle/>
          <a:p>
            <a:r>
              <a:rPr lang="it-IT" dirty="0" smtClean="0"/>
              <a:t>SUPPLEMENTAL</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One-Way Encryption – Hashing</a:t>
            </a:r>
            <a:endParaRPr lang="en-US" dirty="0"/>
          </a:p>
        </p:txBody>
      </p:sp>
      <p:pic>
        <p:nvPicPr>
          <p:cNvPr id="4" name="Content Placeholder 3"/>
          <p:cNvPicPr>
            <a:picLocks noGrp="1" noChangeAspect="1"/>
          </p:cNvPicPr>
          <p:nvPr>
            <p:ph idx="1"/>
          </p:nvPr>
        </p:nvPicPr>
        <p:blipFill>
          <a:blip r:embed="rId3"/>
          <a:stretch>
            <a:fillRect/>
          </a:stretch>
        </p:blipFill>
        <p:spPr>
          <a:xfrm>
            <a:off x="1522413" y="2018023"/>
            <a:ext cx="9134475" cy="3888754"/>
          </a:xfrm>
          <a:prstGeom prst="rect">
            <a:avLst/>
          </a:prstGeom>
        </p:spPr>
      </p:pic>
      <p:sp>
        <p:nvSpPr>
          <p:cNvPr id="7" name="TextBox 6"/>
          <p:cNvSpPr txBox="1"/>
          <p:nvPr/>
        </p:nvSpPr>
        <p:spPr>
          <a:xfrm>
            <a:off x="1522413" y="5987534"/>
            <a:ext cx="6604757" cy="646331"/>
          </a:xfrm>
          <a:prstGeom prst="rect">
            <a:avLst/>
          </a:prstGeom>
          <a:noFill/>
        </p:spPr>
        <p:txBody>
          <a:bodyPr wrap="none" rtlCol="0">
            <a:spAutoFit/>
          </a:bodyPr>
          <a:lstStyle/>
          <a:p>
            <a:r>
              <a:rPr lang="en-US" dirty="0"/>
              <a:t>Hash </a:t>
            </a:r>
            <a:r>
              <a:rPr lang="en-US" dirty="0" smtClean="0"/>
              <a:t>Function </a:t>
            </a:r>
            <a:r>
              <a:rPr lang="en-US" dirty="0"/>
              <a:t>Generation and </a:t>
            </a:r>
            <a:r>
              <a:rPr lang="en-US" dirty="0" smtClean="0"/>
              <a:t>Verification – from </a:t>
            </a:r>
            <a:r>
              <a:rPr lang="en-US" dirty="0">
                <a:hlinkClick r:id="rId4"/>
              </a:rPr>
              <a:t>NIST SP </a:t>
            </a:r>
            <a:r>
              <a:rPr lang="en-US" dirty="0" smtClean="0">
                <a:hlinkClick r:id="rId4"/>
              </a:rPr>
              <a:t>800-175B</a:t>
            </a:r>
            <a:r>
              <a:rPr lang="en-US" dirty="0" smtClean="0"/>
              <a:t/>
            </a:r>
            <a:br>
              <a:rPr lang="en-US" dirty="0" smtClean="0"/>
            </a:br>
            <a:r>
              <a:rPr lang="en-US" dirty="0" smtClean="0"/>
              <a:t>If H1 and H2 match, messages are identical (unaltered)</a:t>
            </a:r>
            <a:endParaRPr lang="en-US" dirty="0"/>
          </a:p>
        </p:txBody>
      </p:sp>
    </p:spTree>
    <p:extLst>
      <p:ext uri="{BB962C8B-B14F-4D97-AF65-F5344CB8AC3E}">
        <p14:creationId xmlns:p14="http://schemas.microsoft.com/office/powerpoint/2010/main" val="101056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One-Way Encryption – Hashing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Hash functions are often used in password verification applications</a:t>
            </a:r>
          </a:p>
          <a:p>
            <a:pPr lvl="1"/>
            <a:r>
              <a:rPr lang="en-US" dirty="0" smtClean="0"/>
              <a:t>Rather than send/store actual passwords that could be stolen, instead the hash value is calculated from the original password (often with random bits included, known as </a:t>
            </a:r>
            <a:r>
              <a:rPr lang="en-US" b="1" dirty="0" smtClean="0">
                <a:solidFill>
                  <a:schemeClr val="accent1"/>
                </a:solidFill>
              </a:rPr>
              <a:t>salt</a:t>
            </a:r>
            <a:r>
              <a:rPr lang="en-US" dirty="0" smtClean="0"/>
              <a:t>)</a:t>
            </a:r>
          </a:p>
          <a:p>
            <a:pPr lvl="2"/>
            <a:r>
              <a:rPr lang="en-US" dirty="0" smtClean="0"/>
              <a:t>For more information on salting, see </a:t>
            </a:r>
            <a:r>
              <a:rPr lang="en-US" dirty="0" err="1" smtClean="0">
                <a:hlinkClick r:id="rId3"/>
              </a:rPr>
              <a:t>AddedBytes</a:t>
            </a:r>
            <a:r>
              <a:rPr lang="en-US" dirty="0" smtClean="0">
                <a:hlinkClick r:id="rId3"/>
              </a:rPr>
              <a:t> blog</a:t>
            </a:r>
            <a:endParaRPr lang="en-US" dirty="0" smtClean="0"/>
          </a:p>
          <a:p>
            <a:pPr lvl="1"/>
            <a:r>
              <a:rPr lang="en-US" dirty="0" smtClean="0"/>
              <a:t>The hash value is stored and when user logs in with password later, new hash value is created from their input and compared to one stored</a:t>
            </a:r>
          </a:p>
          <a:p>
            <a:pPr lvl="1"/>
            <a:r>
              <a:rPr lang="en-US" dirty="0" smtClean="0"/>
              <a:t>In this way, the password itself need never be stored or transmitted directly</a:t>
            </a:r>
          </a:p>
          <a:p>
            <a:r>
              <a:rPr lang="en-US" dirty="0" smtClean="0"/>
              <a:t>The rainbow table password attack (from earlier in this module) precomputes hash values for common passwords for use in attacks</a:t>
            </a:r>
          </a:p>
          <a:p>
            <a:pPr lvl="1"/>
            <a:r>
              <a:rPr lang="en-US" dirty="0" smtClean="0"/>
              <a:t>This way cracker can just look up matching password for a given hash</a:t>
            </a:r>
          </a:p>
          <a:p>
            <a:pPr lvl="1"/>
            <a:r>
              <a:rPr lang="en-US" dirty="0" smtClean="0"/>
              <a:t>Makes salting and other security techniques essential practices</a:t>
            </a:r>
            <a:endParaRPr lang="en-US" dirty="0"/>
          </a:p>
        </p:txBody>
      </p:sp>
    </p:spTree>
    <p:extLst>
      <p:ext uri="{BB962C8B-B14F-4D97-AF65-F5344CB8AC3E}">
        <p14:creationId xmlns:p14="http://schemas.microsoft.com/office/powerpoint/2010/main" val="101056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Encryption/Decryption Algorithms</a:t>
            </a:r>
            <a:endParaRPr lang="en-US" dirty="0"/>
          </a:p>
        </p:txBody>
      </p:sp>
      <p:sp>
        <p:nvSpPr>
          <p:cNvPr id="3" name="Content Placeholder 2"/>
          <p:cNvSpPr>
            <a:spLocks noGrp="1"/>
          </p:cNvSpPr>
          <p:nvPr>
            <p:ph idx="1"/>
          </p:nvPr>
        </p:nvSpPr>
        <p:spPr/>
        <p:txBody>
          <a:bodyPr/>
          <a:lstStyle/>
          <a:p>
            <a:r>
              <a:rPr lang="en-US" dirty="0" smtClean="0"/>
              <a:t>For most other applications, ability to decrypt the </a:t>
            </a:r>
            <a:r>
              <a:rPr lang="en-US" dirty="0" err="1" smtClean="0"/>
              <a:t>ciphertext</a:t>
            </a:r>
            <a:r>
              <a:rPr lang="en-US" dirty="0" smtClean="0"/>
              <a:t> is desirable</a:t>
            </a:r>
          </a:p>
          <a:p>
            <a:r>
              <a:rPr lang="en-US" dirty="0" smtClean="0"/>
              <a:t>These algorithms fall into broad categories known as </a:t>
            </a:r>
            <a:r>
              <a:rPr lang="en-US" b="1" dirty="0" smtClean="0">
                <a:solidFill>
                  <a:schemeClr val="accent1"/>
                </a:solidFill>
              </a:rPr>
              <a:t>symmetric</a:t>
            </a:r>
            <a:r>
              <a:rPr lang="en-US" dirty="0" smtClean="0"/>
              <a:t> and </a:t>
            </a:r>
            <a:r>
              <a:rPr lang="en-US" b="1" dirty="0" smtClean="0">
                <a:solidFill>
                  <a:schemeClr val="accent1"/>
                </a:solidFill>
              </a:rPr>
              <a:t>asymmetric</a:t>
            </a:r>
            <a:r>
              <a:rPr lang="en-US" dirty="0" smtClean="0"/>
              <a:t> approaches based on the types and number of keys used for encryption/decryption</a:t>
            </a:r>
          </a:p>
          <a:p>
            <a:pPr lvl="1"/>
            <a:r>
              <a:rPr lang="en-US" dirty="0" smtClean="0"/>
              <a:t>In practice, today’s modern cryptographic systems often use a combination of both types, commonly known as </a:t>
            </a:r>
            <a:r>
              <a:rPr lang="en-US" b="1" dirty="0" smtClean="0">
                <a:solidFill>
                  <a:schemeClr val="accent1"/>
                </a:solidFill>
              </a:rPr>
              <a:t>hybrid</a:t>
            </a:r>
            <a:r>
              <a:rPr lang="en-US" dirty="0" smtClean="0"/>
              <a:t> cryptosystems</a:t>
            </a:r>
            <a:endParaRPr lang="en-US" dirty="0"/>
          </a:p>
        </p:txBody>
      </p:sp>
    </p:spTree>
    <p:extLst>
      <p:ext uri="{BB962C8B-B14F-4D97-AF65-F5344CB8AC3E}">
        <p14:creationId xmlns:p14="http://schemas.microsoft.com/office/powerpoint/2010/main" val="119656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Symmetric-Key Algorithms</a:t>
            </a:r>
            <a:endParaRPr lang="en-US" dirty="0"/>
          </a:p>
        </p:txBody>
      </p:sp>
      <p:sp>
        <p:nvSpPr>
          <p:cNvPr id="3" name="Content Placeholder 2"/>
          <p:cNvSpPr>
            <a:spLocks noGrp="1"/>
          </p:cNvSpPr>
          <p:nvPr>
            <p:ph idx="1"/>
          </p:nvPr>
        </p:nvSpPr>
        <p:spPr/>
        <p:txBody>
          <a:bodyPr>
            <a:normAutofit/>
          </a:bodyPr>
          <a:lstStyle/>
          <a:p>
            <a:r>
              <a:rPr lang="en-US" b="1" dirty="0" smtClean="0">
                <a:solidFill>
                  <a:schemeClr val="accent1"/>
                </a:solidFill>
              </a:rPr>
              <a:t>Symmetric-key</a:t>
            </a:r>
            <a:r>
              <a:rPr lang="en-US" dirty="0" smtClean="0"/>
              <a:t> algorithms use the </a:t>
            </a:r>
            <a:r>
              <a:rPr lang="en-US" b="1" u="sng" dirty="0" smtClean="0"/>
              <a:t>same key </a:t>
            </a:r>
            <a:r>
              <a:rPr lang="en-US" dirty="0" smtClean="0"/>
              <a:t>to both encrypt and decrypt messages</a:t>
            </a:r>
          </a:p>
          <a:p>
            <a:pPr lvl="1"/>
            <a:r>
              <a:rPr lang="en-US" dirty="0" smtClean="0"/>
              <a:t>As a consequence, it is essential that the key be kept </a:t>
            </a:r>
            <a:r>
              <a:rPr lang="en-US" b="1" u="sng" dirty="0" smtClean="0"/>
              <a:t>secret</a:t>
            </a:r>
            <a:r>
              <a:rPr lang="en-US" dirty="0" smtClean="0"/>
              <a:t> if the information is to remain confidential</a:t>
            </a:r>
          </a:p>
          <a:p>
            <a:pPr lvl="1"/>
            <a:r>
              <a:rPr lang="en-US" dirty="0" smtClean="0"/>
              <a:t>Also known as </a:t>
            </a:r>
            <a:r>
              <a:rPr lang="en-US" b="1" dirty="0" smtClean="0">
                <a:solidFill>
                  <a:schemeClr val="accent1"/>
                </a:solidFill>
              </a:rPr>
              <a:t>secret-key</a:t>
            </a:r>
            <a:r>
              <a:rPr lang="en-US" dirty="0" smtClean="0"/>
              <a:t> algorithms as a result</a:t>
            </a:r>
          </a:p>
          <a:p>
            <a:pPr lvl="1"/>
            <a:r>
              <a:rPr lang="en-US" dirty="0" smtClean="0"/>
              <a:t>Many of these symmetric-key algorithms can be executed very quickly, even on less powerful computing devices</a:t>
            </a:r>
          </a:p>
          <a:p>
            <a:pPr lvl="1"/>
            <a:r>
              <a:rPr lang="en-US" dirty="0" smtClean="0"/>
              <a:t>However, key management is a significant drawback to this approach</a:t>
            </a:r>
          </a:p>
        </p:txBody>
      </p:sp>
    </p:spTree>
    <p:extLst>
      <p:ext uri="{BB962C8B-B14F-4D97-AF65-F5344CB8AC3E}">
        <p14:creationId xmlns:p14="http://schemas.microsoft.com/office/powerpoint/2010/main" val="236743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Symmetric-Key Algorithms</a:t>
            </a:r>
            <a:endParaRPr lang="en-US" dirty="0"/>
          </a:p>
        </p:txBody>
      </p:sp>
      <p:grpSp>
        <p:nvGrpSpPr>
          <p:cNvPr id="31" name="Group 30"/>
          <p:cNvGrpSpPr/>
          <p:nvPr/>
        </p:nvGrpSpPr>
        <p:grpSpPr>
          <a:xfrm>
            <a:off x="1252846" y="2281792"/>
            <a:ext cx="9747252" cy="3132741"/>
            <a:chOff x="1252846" y="2281792"/>
            <a:chExt cx="9747252" cy="3132741"/>
          </a:xfrm>
        </p:grpSpPr>
        <p:grpSp>
          <p:nvGrpSpPr>
            <p:cNvPr id="4" name="Group 3"/>
            <p:cNvGrpSpPr/>
            <p:nvPr/>
          </p:nvGrpSpPr>
          <p:grpSpPr>
            <a:xfrm>
              <a:off x="2436812" y="2895600"/>
              <a:ext cx="7315200" cy="2518933"/>
              <a:chOff x="2436812" y="2895600"/>
              <a:chExt cx="7315200" cy="2518933"/>
            </a:xfrm>
          </p:grpSpPr>
          <p:grpSp>
            <p:nvGrpSpPr>
              <p:cNvPr id="5" name="Group 4"/>
              <p:cNvGrpSpPr/>
              <p:nvPr/>
            </p:nvGrpSpPr>
            <p:grpSpPr>
              <a:xfrm>
                <a:off x="2436812" y="2895600"/>
                <a:ext cx="7315200" cy="1177052"/>
                <a:chOff x="2436812" y="2895600"/>
                <a:chExt cx="7315200" cy="1177052"/>
              </a:xfrm>
            </p:grpSpPr>
            <p:sp>
              <p:nvSpPr>
                <p:cNvPr id="8" name="TextBox 7"/>
                <p:cNvSpPr txBox="1"/>
                <p:nvPr/>
              </p:nvSpPr>
              <p:spPr>
                <a:xfrm>
                  <a:off x="24368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sp>
              <p:nvSpPr>
                <p:cNvPr id="9" name="TextBox 8"/>
                <p:cNvSpPr txBox="1"/>
                <p:nvPr/>
              </p:nvSpPr>
              <p:spPr>
                <a:xfrm>
                  <a:off x="53324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A$6j!B%</a:t>
                  </a:r>
                  <a:endParaRPr lang="en-US" b="1" dirty="0">
                    <a:solidFill>
                      <a:schemeClr val="bg1"/>
                    </a:solidFill>
                  </a:endParaRPr>
                </a:p>
              </p:txBody>
            </p:sp>
            <p:sp>
              <p:nvSpPr>
                <p:cNvPr id="10" name="TextBox 9"/>
                <p:cNvSpPr txBox="1"/>
                <p:nvPr/>
              </p:nvSpPr>
              <p:spPr>
                <a:xfrm>
                  <a:off x="82280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cxnSp>
              <p:nvCxnSpPr>
                <p:cNvPr id="11" name="Straight Arrow Connector 10"/>
                <p:cNvCxnSpPr>
                  <a:stCxn id="8" idx="3"/>
                  <a:endCxn id="9" idx="1"/>
                </p:cNvCxnSpPr>
                <p:nvPr/>
              </p:nvCxnSpPr>
              <p:spPr>
                <a:xfrm>
                  <a:off x="3960812" y="369570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856412" y="370332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4087" y="2895600"/>
                  <a:ext cx="1029449" cy="369332"/>
                </a:xfrm>
                <a:prstGeom prst="rect">
                  <a:avLst/>
                </a:prstGeom>
                <a:noFill/>
              </p:spPr>
              <p:txBody>
                <a:bodyPr wrap="none" rtlCol="0">
                  <a:spAutoFit/>
                </a:bodyPr>
                <a:lstStyle/>
                <a:p>
                  <a:r>
                    <a:rPr lang="en-US" dirty="0" smtClean="0"/>
                    <a:t>plaintext</a:t>
                  </a:r>
                  <a:endParaRPr lang="en-US" dirty="0"/>
                </a:p>
              </p:txBody>
            </p:sp>
            <p:sp>
              <p:nvSpPr>
                <p:cNvPr id="14" name="TextBox 13"/>
                <p:cNvSpPr txBox="1"/>
                <p:nvPr/>
              </p:nvSpPr>
              <p:spPr>
                <a:xfrm>
                  <a:off x="8475287" y="2895600"/>
                  <a:ext cx="1029449" cy="369332"/>
                </a:xfrm>
                <a:prstGeom prst="rect">
                  <a:avLst/>
                </a:prstGeom>
                <a:noFill/>
              </p:spPr>
              <p:txBody>
                <a:bodyPr wrap="none" rtlCol="0">
                  <a:spAutoFit/>
                </a:bodyPr>
                <a:lstStyle/>
                <a:p>
                  <a:r>
                    <a:rPr lang="en-US" dirty="0" smtClean="0"/>
                    <a:t>plaintext</a:t>
                  </a:r>
                  <a:endParaRPr lang="en-US" dirty="0"/>
                </a:p>
              </p:txBody>
            </p:sp>
            <p:sp>
              <p:nvSpPr>
                <p:cNvPr id="15" name="TextBox 14"/>
                <p:cNvSpPr txBox="1"/>
                <p:nvPr/>
              </p:nvSpPr>
              <p:spPr>
                <a:xfrm>
                  <a:off x="5515567" y="2895600"/>
                  <a:ext cx="1157689" cy="369332"/>
                </a:xfrm>
                <a:prstGeom prst="rect">
                  <a:avLst/>
                </a:prstGeom>
                <a:noFill/>
              </p:spPr>
              <p:txBody>
                <a:bodyPr wrap="none" rtlCol="0">
                  <a:spAutoFit/>
                </a:bodyPr>
                <a:lstStyle/>
                <a:p>
                  <a:r>
                    <a:rPr lang="en-US" dirty="0" err="1" smtClean="0"/>
                    <a:t>ciphertext</a:t>
                  </a:r>
                  <a:endParaRPr lang="en-US" dirty="0"/>
                </a:p>
              </p:txBody>
            </p:sp>
            <p:sp>
              <p:nvSpPr>
                <p:cNvPr id="16" name="TextBox 15"/>
                <p:cNvSpPr txBox="1"/>
                <p:nvPr/>
              </p:nvSpPr>
              <p:spPr>
                <a:xfrm>
                  <a:off x="4190397" y="3703320"/>
                  <a:ext cx="912429" cy="369332"/>
                </a:xfrm>
                <a:prstGeom prst="rect">
                  <a:avLst/>
                </a:prstGeom>
                <a:noFill/>
              </p:spPr>
              <p:txBody>
                <a:bodyPr wrap="none" rtlCol="0">
                  <a:spAutoFit/>
                </a:bodyPr>
                <a:lstStyle/>
                <a:p>
                  <a:r>
                    <a:rPr lang="en-US" dirty="0" smtClean="0"/>
                    <a:t>encrypt</a:t>
                  </a:r>
                  <a:endParaRPr lang="en-US" dirty="0"/>
                </a:p>
              </p:txBody>
            </p:sp>
            <p:sp>
              <p:nvSpPr>
                <p:cNvPr id="17" name="TextBox 16"/>
                <p:cNvSpPr txBox="1"/>
                <p:nvPr/>
              </p:nvSpPr>
              <p:spPr>
                <a:xfrm>
                  <a:off x="7085997" y="3703320"/>
                  <a:ext cx="914033" cy="369332"/>
                </a:xfrm>
                <a:prstGeom prst="rect">
                  <a:avLst/>
                </a:prstGeom>
                <a:noFill/>
              </p:spPr>
              <p:txBody>
                <a:bodyPr wrap="none" rtlCol="0">
                  <a:spAutoFit/>
                </a:bodyPr>
                <a:lstStyle/>
                <a:p>
                  <a:r>
                    <a:rPr lang="en-US" dirty="0" smtClean="0"/>
                    <a:t>decrypt</a:t>
                  </a:r>
                  <a:endParaRPr lang="en-US" dirty="0"/>
                </a:p>
              </p:txBody>
            </p:sp>
          </p:grpSp>
          <p:pic>
            <p:nvPicPr>
              <p:cNvPr id="6" name="Picture 5" descr="Icons: &lt;strong&gt;open&lt;/strong&gt; - closed by Iyo - 2 icons: 'green &lt;strong&gt;open&lt;/strong&gt;' and ..."/>
              <p:cNvPicPr>
                <a:picLocks noChangeAspect="1"/>
              </p:cNvPicPr>
              <p:nvPr/>
            </p:nvPicPr>
            <p:blipFill rotWithShape="1">
              <a:blip r:embed="rId2" cstate="print">
                <a:extLst>
                  <a:ext uri="{28A0092B-C50C-407E-A947-70E740481C1C}">
                    <a14:useLocalDpi xmlns:a14="http://schemas.microsoft.com/office/drawing/2010/main" val="0"/>
                  </a:ext>
                </a:extLst>
              </a:blip>
              <a:srcRect r="51016"/>
              <a:stretch/>
            </p:blipFill>
            <p:spPr>
              <a:xfrm>
                <a:off x="3984624" y="4126468"/>
                <a:ext cx="1402090" cy="1288065"/>
              </a:xfrm>
              <a:prstGeom prst="rect">
                <a:avLst/>
              </a:prstGeom>
            </p:spPr>
          </p:pic>
          <p:pic>
            <p:nvPicPr>
              <p:cNvPr id="7" name="Picture 6" descr="Icons: &lt;strong&gt;open&lt;/strong&gt; - closed by Iyo - 2 icons: 'green &lt;strong&gt;open&lt;/strong&gt;' and ..."/>
              <p:cNvPicPr>
                <a:picLocks noChangeAspect="1"/>
              </p:cNvPicPr>
              <p:nvPr/>
            </p:nvPicPr>
            <p:blipFill rotWithShape="1">
              <a:blip r:embed="rId2" cstate="print">
                <a:extLst>
                  <a:ext uri="{28A0092B-C50C-407E-A947-70E740481C1C}">
                    <a14:useLocalDpi xmlns:a14="http://schemas.microsoft.com/office/drawing/2010/main" val="0"/>
                  </a:ext>
                </a:extLst>
              </a:blip>
              <a:srcRect l="50581" r="-1161"/>
              <a:stretch/>
            </p:blipFill>
            <p:spPr>
              <a:xfrm>
                <a:off x="6862444" y="4126468"/>
                <a:ext cx="1447800" cy="1288065"/>
              </a:xfrm>
              <a:prstGeom prst="rect">
                <a:avLst/>
              </a:prstGeom>
            </p:spPr>
          </p:pic>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5722" y="2654933"/>
              <a:ext cx="833004" cy="833004"/>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5710" y="2654933"/>
              <a:ext cx="833004" cy="833004"/>
            </a:xfrm>
            <a:prstGeom prst="rect">
              <a:avLst/>
            </a:prstGeom>
          </p:spPr>
        </p:pic>
        <p:sp>
          <p:nvSpPr>
            <p:cNvPr id="20" name="TextBox 19"/>
            <p:cNvSpPr txBox="1"/>
            <p:nvPr/>
          </p:nvSpPr>
          <p:spPr>
            <a:xfrm>
              <a:off x="3996987" y="2281792"/>
              <a:ext cx="1179297" cy="369332"/>
            </a:xfrm>
            <a:prstGeom prst="rect">
              <a:avLst/>
            </a:prstGeom>
            <a:noFill/>
          </p:spPr>
          <p:txBody>
            <a:bodyPr wrap="none" rtlCol="0">
              <a:spAutoFit/>
            </a:bodyPr>
            <a:lstStyle/>
            <a:p>
              <a:r>
                <a:rPr lang="en-US" dirty="0" smtClean="0"/>
                <a:t>secret key</a:t>
              </a:r>
              <a:endParaRPr lang="en-US" dirty="0"/>
            </a:p>
          </p:txBody>
        </p:sp>
        <p:sp>
          <p:nvSpPr>
            <p:cNvPr id="21" name="TextBox 20"/>
            <p:cNvSpPr txBox="1"/>
            <p:nvPr/>
          </p:nvSpPr>
          <p:spPr>
            <a:xfrm>
              <a:off x="6952563" y="2281792"/>
              <a:ext cx="1179297" cy="369332"/>
            </a:xfrm>
            <a:prstGeom prst="rect">
              <a:avLst/>
            </a:prstGeom>
            <a:noFill/>
          </p:spPr>
          <p:txBody>
            <a:bodyPr wrap="none" rtlCol="0">
              <a:spAutoFit/>
            </a:bodyPr>
            <a:lstStyle/>
            <a:p>
              <a:r>
                <a:rPr lang="en-US" dirty="0" smtClean="0"/>
                <a:t>secret key</a:t>
              </a:r>
              <a:endParaRPr lang="en-US" dirty="0"/>
            </a:p>
          </p:txBody>
        </p:sp>
        <p:grpSp>
          <p:nvGrpSpPr>
            <p:cNvPr id="27" name="Group 26"/>
            <p:cNvGrpSpPr/>
            <p:nvPr/>
          </p:nvGrpSpPr>
          <p:grpSpPr>
            <a:xfrm>
              <a:off x="1252846" y="2911415"/>
              <a:ext cx="914400" cy="1953142"/>
              <a:chOff x="593354" y="2651124"/>
              <a:chExt cx="914400" cy="1953142"/>
            </a:xfrm>
            <a:solidFill>
              <a:srgbClr val="FF0000"/>
            </a:solidFill>
          </p:grpSpPr>
          <p:sp>
            <p:nvSpPr>
              <p:cNvPr id="24" name="Flowchart: Manual Operation 23"/>
              <p:cNvSpPr/>
              <p:nvPr/>
            </p:nvSpPr>
            <p:spPr>
              <a:xfrm>
                <a:off x="593354" y="3234452"/>
                <a:ext cx="914400" cy="1369814"/>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vert="horz" lIns="45720" rIns="45720" rtlCol="0" anchor="ctr"/>
              <a:lstStyle/>
              <a:p>
                <a:pPr algn="ctr"/>
                <a:r>
                  <a:rPr lang="en-US" sz="1400" b="1" dirty="0" smtClean="0"/>
                  <a:t>Alice</a:t>
                </a:r>
                <a:endParaRPr lang="en-US" sz="1400" b="1" dirty="0"/>
              </a:p>
            </p:txBody>
          </p:sp>
          <p:sp>
            <p:nvSpPr>
              <p:cNvPr id="26" name="Flowchart: Connector 25"/>
              <p:cNvSpPr/>
              <p:nvPr/>
            </p:nvSpPr>
            <p:spPr>
              <a:xfrm>
                <a:off x="821954" y="2651124"/>
                <a:ext cx="457200" cy="45720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10085698" y="2911415"/>
              <a:ext cx="914400" cy="1953142"/>
              <a:chOff x="593354" y="2651124"/>
              <a:chExt cx="914400" cy="1953142"/>
            </a:xfrm>
            <a:solidFill>
              <a:srgbClr val="7030A0"/>
            </a:solidFill>
          </p:grpSpPr>
          <p:sp>
            <p:nvSpPr>
              <p:cNvPr id="29" name="Flowchart: Manual Operation 28"/>
              <p:cNvSpPr/>
              <p:nvPr/>
            </p:nvSpPr>
            <p:spPr>
              <a:xfrm>
                <a:off x="593354" y="3234452"/>
                <a:ext cx="914400" cy="1369814"/>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vert="horz" lIns="45720" rIns="45720" rtlCol="0" anchor="ctr"/>
              <a:lstStyle/>
              <a:p>
                <a:pPr algn="ctr"/>
                <a:r>
                  <a:rPr lang="en-US" sz="1400" b="1" dirty="0" smtClean="0"/>
                  <a:t>Bob</a:t>
                </a:r>
                <a:endParaRPr lang="en-US" sz="1400" b="1" dirty="0"/>
              </a:p>
            </p:txBody>
          </p:sp>
          <p:sp>
            <p:nvSpPr>
              <p:cNvPr id="30" name="Flowchart: Connector 29"/>
              <p:cNvSpPr/>
              <p:nvPr/>
            </p:nvSpPr>
            <p:spPr>
              <a:xfrm>
                <a:off x="821954" y="2651124"/>
                <a:ext cx="457200" cy="45720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175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Symmetric-Key Algorithms</a:t>
            </a:r>
            <a:endParaRPr lang="en-US" dirty="0"/>
          </a:p>
        </p:txBody>
      </p:sp>
      <p:sp>
        <p:nvSpPr>
          <p:cNvPr id="3" name="Content Placeholder 2"/>
          <p:cNvSpPr>
            <a:spLocks noGrp="1"/>
          </p:cNvSpPr>
          <p:nvPr>
            <p:ph idx="1"/>
          </p:nvPr>
        </p:nvSpPr>
        <p:spPr/>
        <p:txBody>
          <a:bodyPr>
            <a:normAutofit/>
          </a:bodyPr>
          <a:lstStyle/>
          <a:p>
            <a:r>
              <a:rPr lang="en-US" dirty="0"/>
              <a:t>K</a:t>
            </a:r>
            <a:r>
              <a:rPr lang="en-US" dirty="0" smtClean="0"/>
              <a:t>ey </a:t>
            </a:r>
            <a:r>
              <a:rPr lang="en-US" dirty="0"/>
              <a:t>management is a significant drawback to this approach</a:t>
            </a:r>
          </a:p>
          <a:p>
            <a:pPr lvl="1"/>
            <a:r>
              <a:rPr lang="en-US" dirty="0"/>
              <a:t>In order to keep the key secure, it must be delivered to the recipient safely before a message can be decrypted</a:t>
            </a:r>
          </a:p>
          <a:p>
            <a:pPr lvl="1"/>
            <a:r>
              <a:rPr lang="en-US" dirty="0"/>
              <a:t>How does one deliver the key? </a:t>
            </a:r>
          </a:p>
          <a:p>
            <a:pPr lvl="2"/>
            <a:r>
              <a:rPr lang="en-US" dirty="0"/>
              <a:t>Can’t use same medium as message is to be sent over (easily intercept both key and </a:t>
            </a:r>
            <a:r>
              <a:rPr lang="en-US" dirty="0" err="1"/>
              <a:t>ciphertext</a:t>
            </a:r>
            <a:r>
              <a:rPr lang="en-US" dirty="0" smtClean="0"/>
              <a:t>)</a:t>
            </a:r>
          </a:p>
          <a:p>
            <a:pPr lvl="2"/>
            <a:r>
              <a:rPr lang="en-US" dirty="0" smtClean="0"/>
              <a:t>Must send separately, </a:t>
            </a:r>
            <a:r>
              <a:rPr lang="en-US" b="1" dirty="0" smtClean="0">
                <a:solidFill>
                  <a:schemeClr val="accent1"/>
                </a:solidFill>
              </a:rPr>
              <a:t>out of band</a:t>
            </a:r>
            <a:r>
              <a:rPr lang="en-US" dirty="0" smtClean="0"/>
              <a:t>, to avoid interception</a:t>
            </a:r>
          </a:p>
          <a:p>
            <a:pPr lvl="1"/>
            <a:r>
              <a:rPr lang="en-US" dirty="0" smtClean="0"/>
              <a:t>Another problem is the increasing number of keys that must be managed for every pair of people communicating in a group</a:t>
            </a:r>
          </a:p>
          <a:p>
            <a:pPr lvl="2"/>
            <a:r>
              <a:rPr lang="en-US" dirty="0"/>
              <a:t>The number of combinations of k objects from a set with n objects is </a:t>
            </a:r>
            <a:r>
              <a:rPr lang="en-US" baseline="-25000" dirty="0"/>
              <a:t>n</a:t>
            </a:r>
            <a:r>
              <a:rPr lang="en-US" dirty="0"/>
              <a:t> C</a:t>
            </a:r>
            <a:r>
              <a:rPr lang="en-US" baseline="30000" dirty="0"/>
              <a:t> </a:t>
            </a:r>
            <a:r>
              <a:rPr lang="en-US" baseline="30000" dirty="0" smtClean="0"/>
              <a:t>k</a:t>
            </a:r>
            <a:endParaRPr lang="en-US" dirty="0"/>
          </a:p>
          <a:p>
            <a:endParaRPr lang="en-US" dirty="0"/>
          </a:p>
        </p:txBody>
      </p:sp>
      <p:sp>
        <p:nvSpPr>
          <p:cNvPr id="4" name="Rectangle 3"/>
          <p:cNvSpPr/>
          <p:nvPr/>
        </p:nvSpPr>
        <p:spPr>
          <a:xfrm>
            <a:off x="4948911" y="5696187"/>
            <a:ext cx="2281394" cy="369332"/>
          </a:xfrm>
          <a:prstGeom prst="rect">
            <a:avLst/>
          </a:prstGeom>
        </p:spPr>
        <p:txBody>
          <a:bodyPr wrap="none">
            <a:spAutoFit/>
          </a:bodyPr>
          <a:lstStyle/>
          <a:p>
            <a:r>
              <a:rPr lang="pt-BR" baseline="-25000" dirty="0">
                <a:latin typeface="verdana, arial, helvetica"/>
              </a:rPr>
              <a:t>n</a:t>
            </a:r>
            <a:r>
              <a:rPr lang="pt-BR" dirty="0">
                <a:latin typeface="verdana, arial, helvetica"/>
              </a:rPr>
              <a:t> C</a:t>
            </a:r>
            <a:r>
              <a:rPr lang="pt-BR" baseline="30000" dirty="0">
                <a:latin typeface="verdana, arial, helvetica"/>
              </a:rPr>
              <a:t> k</a:t>
            </a:r>
            <a:r>
              <a:rPr lang="pt-BR" dirty="0">
                <a:latin typeface="verdana, arial, helvetica"/>
              </a:rPr>
              <a:t> = n</a:t>
            </a:r>
            <a:r>
              <a:rPr lang="pt-BR" dirty="0">
                <a:latin typeface="symbol" panose="05050102010706020507" pitchFamily="18" charset="2"/>
              </a:rPr>
              <a:t>!</a:t>
            </a:r>
            <a:r>
              <a:rPr lang="pt-BR" dirty="0">
                <a:latin typeface="verdana, arial, helvetica"/>
              </a:rPr>
              <a:t> / [k</a:t>
            </a:r>
            <a:r>
              <a:rPr lang="pt-BR" dirty="0">
                <a:latin typeface="symbol" panose="05050102010706020507" pitchFamily="18" charset="2"/>
              </a:rPr>
              <a:t>!</a:t>
            </a:r>
            <a:r>
              <a:rPr lang="pt-BR" dirty="0">
                <a:latin typeface="verdana, arial, helvetica"/>
              </a:rPr>
              <a:t> (n-k) </a:t>
            </a:r>
            <a:r>
              <a:rPr lang="pt-BR" dirty="0">
                <a:latin typeface="symbol" panose="05050102010706020507" pitchFamily="18" charset="2"/>
              </a:rPr>
              <a:t>!</a:t>
            </a:r>
            <a:r>
              <a:rPr lang="pt-BR" dirty="0">
                <a:latin typeface="verdana, arial, helvetica"/>
              </a:rPr>
              <a:t>]</a:t>
            </a:r>
            <a:endParaRPr lang="en-US" dirty="0"/>
          </a:p>
        </p:txBody>
      </p:sp>
    </p:spTree>
    <p:extLst>
      <p:ext uri="{BB962C8B-B14F-4D97-AF65-F5344CB8AC3E}">
        <p14:creationId xmlns:p14="http://schemas.microsoft.com/office/powerpoint/2010/main" val="236743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Symmetric-Key Algorithms</a:t>
            </a:r>
            <a:endParaRPr lang="en-US" dirty="0"/>
          </a:p>
        </p:txBody>
      </p:sp>
      <p:sp>
        <p:nvSpPr>
          <p:cNvPr id="3" name="Content Placeholder 2"/>
          <p:cNvSpPr>
            <a:spLocks noGrp="1"/>
          </p:cNvSpPr>
          <p:nvPr>
            <p:ph idx="1"/>
          </p:nvPr>
        </p:nvSpPr>
        <p:spPr/>
        <p:txBody>
          <a:bodyPr>
            <a:normAutofit/>
          </a:bodyPr>
          <a:lstStyle/>
          <a:p>
            <a:r>
              <a:rPr lang="en-US" dirty="0"/>
              <a:t>K</a:t>
            </a:r>
            <a:r>
              <a:rPr lang="en-US" dirty="0" smtClean="0"/>
              <a:t>ey </a:t>
            </a:r>
            <a:r>
              <a:rPr lang="en-US" dirty="0"/>
              <a:t>management is a significant drawback to this </a:t>
            </a:r>
            <a:r>
              <a:rPr lang="en-US" dirty="0" smtClean="0"/>
              <a:t>approach</a:t>
            </a:r>
          </a:p>
          <a:p>
            <a:pPr lvl="1"/>
            <a:r>
              <a:rPr lang="en-US" dirty="0" smtClean="0"/>
              <a:t>Consider, 4 people (A,B,C,D) need to communicate with each pair having own secret key</a:t>
            </a:r>
          </a:p>
          <a:p>
            <a:pPr lvl="2"/>
            <a:r>
              <a:rPr lang="en-US" dirty="0" smtClean="0"/>
              <a:t>How many combinations of keys for each pair is needed? 6 (A-B, A-C, A-D, B-C, B-D, and C-D)</a:t>
            </a:r>
          </a:p>
          <a:p>
            <a:pPr lvl="2"/>
            <a:r>
              <a:rPr lang="en-US" dirty="0" smtClean="0"/>
              <a:t>What if we had 1000 people instead? Need at least 499,500 keys!</a:t>
            </a:r>
          </a:p>
          <a:p>
            <a:pPr lvl="1"/>
            <a:r>
              <a:rPr lang="en-US" dirty="0" smtClean="0"/>
              <a:t>Quickly becomes unmanageable!</a:t>
            </a:r>
            <a:endParaRPr lang="en-US" dirty="0"/>
          </a:p>
          <a:p>
            <a:endParaRPr lang="en-US" dirty="0"/>
          </a:p>
        </p:txBody>
      </p:sp>
    </p:spTree>
    <p:extLst>
      <p:ext uri="{BB962C8B-B14F-4D97-AF65-F5344CB8AC3E}">
        <p14:creationId xmlns:p14="http://schemas.microsoft.com/office/powerpoint/2010/main" val="200145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Symmetric-Key Algorithms</a:t>
            </a:r>
            <a:endParaRPr lang="en-US" dirty="0"/>
          </a:p>
        </p:txBody>
      </p:sp>
      <p:sp>
        <p:nvSpPr>
          <p:cNvPr id="3" name="Content Placeholder 2"/>
          <p:cNvSpPr>
            <a:spLocks noGrp="1"/>
          </p:cNvSpPr>
          <p:nvPr>
            <p:ph idx="1"/>
          </p:nvPr>
        </p:nvSpPr>
        <p:spPr/>
        <p:txBody>
          <a:bodyPr>
            <a:normAutofit lnSpcReduction="10000"/>
          </a:bodyPr>
          <a:lstStyle/>
          <a:p>
            <a:r>
              <a:rPr lang="en-US" dirty="0" smtClean="0"/>
              <a:t>NIST has approved several symmetric-key algorithms for the protection of sensitive data – see </a:t>
            </a:r>
            <a:r>
              <a:rPr lang="en-US" dirty="0">
                <a:hlinkClick r:id="rId2"/>
              </a:rPr>
              <a:t>NIST SP 800-175B</a:t>
            </a:r>
            <a:endParaRPr lang="en-US" dirty="0" smtClean="0"/>
          </a:p>
          <a:p>
            <a:pPr lvl="1"/>
            <a:r>
              <a:rPr lang="en-US" dirty="0" smtClean="0"/>
              <a:t>The </a:t>
            </a:r>
            <a:r>
              <a:rPr lang="en-US" b="1" dirty="0" smtClean="0">
                <a:solidFill>
                  <a:schemeClr val="accent1"/>
                </a:solidFill>
              </a:rPr>
              <a:t>Data Encryption Standard</a:t>
            </a:r>
            <a:r>
              <a:rPr lang="en-US" dirty="0" smtClean="0"/>
              <a:t> (</a:t>
            </a:r>
            <a:r>
              <a:rPr lang="en-US" b="1" dirty="0" smtClean="0">
                <a:solidFill>
                  <a:schemeClr val="accent1"/>
                </a:solidFill>
              </a:rPr>
              <a:t>DES</a:t>
            </a:r>
            <a:r>
              <a:rPr lang="en-US" dirty="0" smtClean="0"/>
              <a:t>) took effect in 1977 and was the first NIST-approved cryptographic algorithm</a:t>
            </a:r>
          </a:p>
          <a:p>
            <a:pPr lvl="2"/>
            <a:r>
              <a:rPr lang="en-US" dirty="0" smtClean="0"/>
              <a:t>A </a:t>
            </a:r>
            <a:r>
              <a:rPr lang="en-US" b="1" dirty="0" smtClean="0">
                <a:solidFill>
                  <a:schemeClr val="accent1"/>
                </a:solidFill>
              </a:rPr>
              <a:t>block-cipher algorithm</a:t>
            </a:r>
            <a:r>
              <a:rPr lang="en-US" dirty="0" smtClean="0"/>
              <a:t> originally developed by IBM, it uses a key size of 56 bits and a block size of 64 bits</a:t>
            </a:r>
          </a:p>
          <a:p>
            <a:pPr lvl="3"/>
            <a:r>
              <a:rPr lang="en-US" dirty="0" smtClean="0"/>
              <a:t>Block-cipher algorithms “map bit strings of a fixed length to bit strings of the same length”</a:t>
            </a:r>
          </a:p>
          <a:p>
            <a:pPr lvl="2"/>
            <a:r>
              <a:rPr lang="en-US" dirty="0" smtClean="0"/>
              <a:t>It was used for over two decades but due to advances in computing power, it is no longer sufficient protection and was withdrawn for use in 2005</a:t>
            </a:r>
          </a:p>
          <a:p>
            <a:pPr lvl="1"/>
            <a:r>
              <a:rPr lang="en-US" dirty="0" smtClean="0"/>
              <a:t>The </a:t>
            </a:r>
            <a:r>
              <a:rPr lang="en-US" b="1" dirty="0" smtClean="0">
                <a:solidFill>
                  <a:schemeClr val="accent1"/>
                </a:solidFill>
              </a:rPr>
              <a:t>Triple Data Encryption Algorithm</a:t>
            </a:r>
            <a:r>
              <a:rPr lang="en-US" dirty="0" smtClean="0"/>
              <a:t> (TDEA), or more commonly </a:t>
            </a:r>
            <a:r>
              <a:rPr lang="en-US" b="1" dirty="0" smtClean="0">
                <a:solidFill>
                  <a:schemeClr val="accent1"/>
                </a:solidFill>
              </a:rPr>
              <a:t>Triple DES</a:t>
            </a:r>
            <a:r>
              <a:rPr lang="en-US" dirty="0" smtClean="0"/>
              <a:t>, uses three keys that define a “key bundle”</a:t>
            </a:r>
          </a:p>
          <a:p>
            <a:pPr lvl="2"/>
            <a:r>
              <a:rPr lang="en-US" dirty="0" smtClean="0"/>
              <a:t>Still approved for use when 3 mathematically independent keys are used for the 3 rounds of encryption</a:t>
            </a:r>
            <a:endParaRPr lang="en-US" dirty="0"/>
          </a:p>
        </p:txBody>
      </p:sp>
    </p:spTree>
    <p:extLst>
      <p:ext uri="{BB962C8B-B14F-4D97-AF65-F5344CB8AC3E}">
        <p14:creationId xmlns:p14="http://schemas.microsoft.com/office/powerpoint/2010/main" val="142193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Symmetric-Key Algorithms</a:t>
            </a:r>
            <a:endParaRPr lang="en-US" dirty="0"/>
          </a:p>
        </p:txBody>
      </p:sp>
      <p:sp>
        <p:nvSpPr>
          <p:cNvPr id="3" name="Content Placeholder 2"/>
          <p:cNvSpPr>
            <a:spLocks noGrp="1"/>
          </p:cNvSpPr>
          <p:nvPr>
            <p:ph idx="1"/>
          </p:nvPr>
        </p:nvSpPr>
        <p:spPr/>
        <p:txBody>
          <a:bodyPr>
            <a:normAutofit/>
          </a:bodyPr>
          <a:lstStyle/>
          <a:p>
            <a:r>
              <a:rPr lang="en-US" dirty="0" smtClean="0"/>
              <a:t>NIST has approved several symmetric-key algorithms for the protection of sensitive data – see </a:t>
            </a:r>
            <a:r>
              <a:rPr lang="en-US" dirty="0">
                <a:hlinkClick r:id="rId2"/>
              </a:rPr>
              <a:t>NIST SP </a:t>
            </a:r>
            <a:r>
              <a:rPr lang="en-US" dirty="0" smtClean="0">
                <a:hlinkClick r:id="rId2"/>
              </a:rPr>
              <a:t>800-175B</a:t>
            </a:r>
            <a:endParaRPr lang="en-US" dirty="0" smtClean="0"/>
          </a:p>
          <a:p>
            <a:pPr lvl="1"/>
            <a:r>
              <a:rPr lang="en-US" dirty="0" smtClean="0"/>
              <a:t>The </a:t>
            </a:r>
            <a:r>
              <a:rPr lang="en-US" b="1" dirty="0" smtClean="0">
                <a:solidFill>
                  <a:schemeClr val="accent1"/>
                </a:solidFill>
              </a:rPr>
              <a:t>Advanced Encryption Standard </a:t>
            </a:r>
            <a:r>
              <a:rPr lang="en-US" dirty="0" smtClean="0"/>
              <a:t>(</a:t>
            </a:r>
            <a:r>
              <a:rPr lang="en-US" b="1" dirty="0" smtClean="0">
                <a:solidFill>
                  <a:schemeClr val="accent1"/>
                </a:solidFill>
              </a:rPr>
              <a:t>AES</a:t>
            </a:r>
            <a:r>
              <a:rPr lang="en-US" dirty="0" smtClean="0"/>
              <a:t>) was developed to replace DES and is NIST’s preferred symmetric block cipher algorithm</a:t>
            </a:r>
          </a:p>
          <a:p>
            <a:pPr lvl="2"/>
            <a:r>
              <a:rPr lang="en-US" dirty="0" smtClean="0"/>
              <a:t>Approved in 2002, the selection process involved competition from private industry, academia, and the U.S. government</a:t>
            </a:r>
          </a:p>
          <a:p>
            <a:pPr lvl="2"/>
            <a:r>
              <a:rPr lang="en-US" dirty="0" smtClean="0"/>
              <a:t>AES uses the </a:t>
            </a:r>
            <a:r>
              <a:rPr lang="en-US" dirty="0" err="1" smtClean="0"/>
              <a:t>Rijndael</a:t>
            </a:r>
            <a:r>
              <a:rPr lang="en-US" dirty="0" smtClean="0"/>
              <a:t> Block Cipher on 128-bit blocks using keys of length 128- , 192-, or 256-bits</a:t>
            </a:r>
          </a:p>
          <a:p>
            <a:pPr lvl="2"/>
            <a:r>
              <a:rPr lang="en-US" dirty="0" smtClean="0"/>
              <a:t>The performance of AES is “significantly better than that of” Triple DES </a:t>
            </a:r>
          </a:p>
        </p:txBody>
      </p:sp>
    </p:spTree>
    <p:extLst>
      <p:ext uri="{BB962C8B-B14F-4D97-AF65-F5344CB8AC3E}">
        <p14:creationId xmlns:p14="http://schemas.microsoft.com/office/powerpoint/2010/main" val="257459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Algorithms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1"/>
                </a:solidFill>
              </a:rPr>
              <a:t>Asymmetric-key</a:t>
            </a:r>
            <a:r>
              <a:rPr lang="en-US" dirty="0" smtClean="0"/>
              <a:t> algorithms use a </a:t>
            </a:r>
            <a:r>
              <a:rPr lang="en-US" b="1" u="sng" dirty="0" smtClean="0"/>
              <a:t>pair of keys</a:t>
            </a:r>
            <a:r>
              <a:rPr lang="en-US" dirty="0" smtClean="0"/>
              <a:t> to encrypt and decrypt messages: a </a:t>
            </a:r>
            <a:r>
              <a:rPr lang="en-US" b="1" dirty="0" smtClean="0">
                <a:solidFill>
                  <a:schemeClr val="accent1"/>
                </a:solidFill>
              </a:rPr>
              <a:t>public key</a:t>
            </a:r>
            <a:r>
              <a:rPr lang="en-US" dirty="0" smtClean="0"/>
              <a:t> and a </a:t>
            </a:r>
            <a:r>
              <a:rPr lang="en-US" b="1" dirty="0" smtClean="0">
                <a:solidFill>
                  <a:schemeClr val="accent1"/>
                </a:solidFill>
              </a:rPr>
              <a:t>private key</a:t>
            </a:r>
            <a:r>
              <a:rPr lang="en-US" dirty="0" smtClean="0"/>
              <a:t> that are mathematically related to each other (</a:t>
            </a:r>
            <a:r>
              <a:rPr lang="en-US" dirty="0"/>
              <a:t>see </a:t>
            </a:r>
            <a:r>
              <a:rPr lang="en-US" dirty="0">
                <a:hlinkClick r:id="rId2"/>
              </a:rPr>
              <a:t>NIST SP </a:t>
            </a:r>
            <a:r>
              <a:rPr lang="en-US" dirty="0" smtClean="0">
                <a:hlinkClick r:id="rId2"/>
              </a:rPr>
              <a:t>800-175B</a:t>
            </a:r>
            <a:r>
              <a:rPr lang="en-US" dirty="0" smtClean="0"/>
              <a:t>)</a:t>
            </a:r>
          </a:p>
          <a:p>
            <a:pPr lvl="1"/>
            <a:r>
              <a:rPr lang="en-US" dirty="0" smtClean="0"/>
              <a:t>“The public key may be made public without reducing the security of the process, but the private key must remain secret if the data is to retain its cryptographic protection.”</a:t>
            </a:r>
          </a:p>
          <a:p>
            <a:pPr lvl="1"/>
            <a:r>
              <a:rPr lang="en-US" dirty="0" smtClean="0"/>
              <a:t>“Even though there is a relationship between the two keys, the private key cannot efficiently be determined based on knowledge of the public key.”</a:t>
            </a:r>
          </a:p>
          <a:p>
            <a:pPr lvl="1"/>
            <a:r>
              <a:rPr lang="en-US" dirty="0" smtClean="0"/>
              <a:t>Also known as </a:t>
            </a:r>
            <a:r>
              <a:rPr lang="en-US" b="1" dirty="0" smtClean="0">
                <a:solidFill>
                  <a:schemeClr val="accent1"/>
                </a:solidFill>
              </a:rPr>
              <a:t>public-key</a:t>
            </a:r>
            <a:r>
              <a:rPr lang="en-US" dirty="0" smtClean="0"/>
              <a:t> algorithms as a result</a:t>
            </a:r>
          </a:p>
          <a:p>
            <a:pPr lvl="1"/>
            <a:r>
              <a:rPr lang="en-US" dirty="0" smtClean="0"/>
              <a:t>Whichever key is used to encrypt, the other key in the pair must be used to decrypt</a:t>
            </a:r>
          </a:p>
          <a:p>
            <a:pPr lvl="2"/>
            <a:r>
              <a:rPr lang="en-US" dirty="0" smtClean="0"/>
              <a:t>The choice depends on what you want to accomplish, source authentication or confidentiality</a:t>
            </a:r>
          </a:p>
        </p:txBody>
      </p:sp>
    </p:spTree>
    <p:extLst>
      <p:ext uri="{BB962C8B-B14F-4D97-AF65-F5344CB8AC3E}">
        <p14:creationId xmlns:p14="http://schemas.microsoft.com/office/powerpoint/2010/main" val="64714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Basics</a:t>
            </a:r>
            <a:endParaRPr lang="en-US" dirty="0"/>
          </a:p>
        </p:txBody>
      </p:sp>
      <p:sp>
        <p:nvSpPr>
          <p:cNvPr id="3" name="Content Placeholder 2"/>
          <p:cNvSpPr>
            <a:spLocks noGrp="1"/>
          </p:cNvSpPr>
          <p:nvPr>
            <p:ph idx="1"/>
          </p:nvPr>
        </p:nvSpPr>
        <p:spPr/>
        <p:txBody>
          <a:bodyPr>
            <a:normAutofit lnSpcReduction="10000"/>
          </a:bodyPr>
          <a:lstStyle/>
          <a:p>
            <a:r>
              <a:rPr lang="en-US" dirty="0" smtClean="0"/>
              <a:t>With today’s reliance on open and interconnected systems (including mobile devices, automobiles, thermostats, etc.), securing our sensitive information has never been more important</a:t>
            </a:r>
          </a:p>
          <a:p>
            <a:pPr lvl="1"/>
            <a:r>
              <a:rPr lang="en-US" dirty="0" smtClean="0"/>
              <a:t>Cryptography is one the most powerful tools available to assist</a:t>
            </a:r>
          </a:p>
          <a:p>
            <a:r>
              <a:rPr lang="en-US" dirty="0" smtClean="0">
                <a:hlinkClick r:id="rId2"/>
              </a:rPr>
              <a:t>NIST SP 800-175B </a:t>
            </a:r>
            <a:r>
              <a:rPr lang="en-US" dirty="0" smtClean="0"/>
              <a:t>offers guidance that is useful beyond just securing Federal governmental agencies</a:t>
            </a:r>
          </a:p>
          <a:p>
            <a:pPr lvl="1"/>
            <a:r>
              <a:rPr lang="en-US" dirty="0"/>
              <a:t>“</a:t>
            </a:r>
            <a:r>
              <a:rPr lang="en-US" b="1" dirty="0">
                <a:solidFill>
                  <a:schemeClr val="accent1"/>
                </a:solidFill>
              </a:rPr>
              <a:t>Cryptography</a:t>
            </a:r>
            <a:r>
              <a:rPr lang="en-US" dirty="0"/>
              <a:t> is a branch of mathematics that is based on the transformation of data and </a:t>
            </a:r>
            <a:r>
              <a:rPr lang="en-US" dirty="0" smtClean="0"/>
              <a:t>can be used to provide several </a:t>
            </a:r>
            <a:r>
              <a:rPr lang="en-US" dirty="0"/>
              <a:t>security services: </a:t>
            </a:r>
            <a:r>
              <a:rPr lang="en-US" dirty="0" smtClean="0"/>
              <a:t>confidentiality, data integrity authentication, and source authentication” (non-repudiation).</a:t>
            </a:r>
          </a:p>
          <a:p>
            <a:pPr lvl="1"/>
            <a:r>
              <a:rPr lang="en-US" dirty="0" smtClean="0"/>
              <a:t>Confidentiality can be provided through process of </a:t>
            </a:r>
            <a:r>
              <a:rPr lang="en-US" b="1" dirty="0" smtClean="0">
                <a:solidFill>
                  <a:schemeClr val="accent1"/>
                </a:solidFill>
              </a:rPr>
              <a:t>encryption</a:t>
            </a:r>
            <a:r>
              <a:rPr lang="en-US" dirty="0"/>
              <a:t> – “The process of changing </a:t>
            </a:r>
            <a:r>
              <a:rPr lang="en-US" b="1" dirty="0" smtClean="0">
                <a:solidFill>
                  <a:schemeClr val="accent1"/>
                </a:solidFill>
              </a:rPr>
              <a:t>plaintext</a:t>
            </a:r>
            <a:r>
              <a:rPr lang="en-US" dirty="0" smtClean="0"/>
              <a:t> into </a:t>
            </a:r>
            <a:r>
              <a:rPr lang="en-US" b="1" dirty="0" err="1" smtClean="0">
                <a:solidFill>
                  <a:schemeClr val="accent1"/>
                </a:solidFill>
              </a:rPr>
              <a:t>ciphertext</a:t>
            </a:r>
            <a:r>
              <a:rPr lang="en-US" dirty="0" smtClean="0"/>
              <a:t> for </a:t>
            </a:r>
            <a:r>
              <a:rPr lang="en-US" dirty="0"/>
              <a:t>the </a:t>
            </a:r>
            <a:r>
              <a:rPr lang="en-US" dirty="0" smtClean="0"/>
              <a:t>purpose of </a:t>
            </a:r>
            <a:r>
              <a:rPr lang="en-US" dirty="0"/>
              <a:t>security or privacy</a:t>
            </a:r>
            <a:r>
              <a:rPr lang="en-US" dirty="0" smtClean="0"/>
              <a:t>.”</a:t>
            </a:r>
          </a:p>
          <a:p>
            <a:pPr lvl="1"/>
            <a:r>
              <a:rPr lang="en-US" b="1" dirty="0" smtClean="0">
                <a:solidFill>
                  <a:schemeClr val="accent1"/>
                </a:solidFill>
              </a:rPr>
              <a:t>Decryption</a:t>
            </a:r>
            <a:r>
              <a:rPr lang="en-US" dirty="0" smtClean="0"/>
              <a:t> then may reverse the process turning </a:t>
            </a:r>
            <a:r>
              <a:rPr lang="en-US" dirty="0" err="1" smtClean="0"/>
              <a:t>ciphertext</a:t>
            </a:r>
            <a:r>
              <a:rPr lang="en-US" dirty="0" smtClean="0"/>
              <a:t> back into plaintext</a:t>
            </a:r>
          </a:p>
        </p:txBody>
      </p:sp>
    </p:spTree>
    <p:extLst>
      <p:ext uri="{BB962C8B-B14F-4D97-AF65-F5344CB8AC3E}">
        <p14:creationId xmlns:p14="http://schemas.microsoft.com/office/powerpoint/2010/main" val="147488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Algorithms</a:t>
            </a:r>
            <a:endParaRPr lang="en-US" dirty="0"/>
          </a:p>
        </p:txBody>
      </p:sp>
      <p:sp>
        <p:nvSpPr>
          <p:cNvPr id="3" name="Content Placeholder 2"/>
          <p:cNvSpPr>
            <a:spLocks noGrp="1"/>
          </p:cNvSpPr>
          <p:nvPr>
            <p:ph idx="1"/>
          </p:nvPr>
        </p:nvSpPr>
        <p:spPr/>
        <p:txBody>
          <a:bodyPr>
            <a:normAutofit fontScale="92500"/>
          </a:bodyPr>
          <a:lstStyle/>
          <a:p>
            <a:r>
              <a:rPr lang="en-US" dirty="0" smtClean="0"/>
              <a:t>Asymmetric-key algorithms tend to be much slower to execute (requiring more processing power) than symmetric-key algorithms</a:t>
            </a:r>
          </a:p>
          <a:p>
            <a:pPr lvl="1"/>
            <a:r>
              <a:rPr lang="en-US" dirty="0" smtClean="0"/>
              <a:t>Not used to process large amounts of data</a:t>
            </a:r>
          </a:p>
          <a:p>
            <a:r>
              <a:rPr lang="en-US" dirty="0" smtClean="0"/>
              <a:t>However, requires significantly fewer keys than symmetric-key algorithms do</a:t>
            </a:r>
          </a:p>
          <a:p>
            <a:pPr lvl="1"/>
            <a:r>
              <a:rPr lang="en-US" dirty="0" smtClean="0"/>
              <a:t>A unique key pair does not need to be created for each relationship</a:t>
            </a:r>
          </a:p>
          <a:p>
            <a:pPr lvl="1"/>
            <a:r>
              <a:rPr lang="en-US" dirty="0" smtClean="0"/>
              <a:t>So, for 1000 people would only need 1000 key pairs for each intended purpose</a:t>
            </a:r>
            <a:r>
              <a:rPr lang="en-US" dirty="0"/>
              <a:t> </a:t>
            </a:r>
            <a:r>
              <a:rPr lang="en-US" dirty="0" smtClean="0"/>
              <a:t>(vs. the </a:t>
            </a:r>
            <a:r>
              <a:rPr lang="en-US" dirty="0"/>
              <a:t>499,500 </a:t>
            </a:r>
            <a:r>
              <a:rPr lang="en-US" dirty="0" smtClean="0"/>
              <a:t>keys needed with symmetric!)</a:t>
            </a:r>
          </a:p>
          <a:p>
            <a:pPr lvl="1"/>
            <a:r>
              <a:rPr lang="en-US" dirty="0" smtClean="0"/>
              <a:t>Private key is kept by the owner and must be kept secret and its integrity protected</a:t>
            </a:r>
          </a:p>
          <a:p>
            <a:pPr lvl="1"/>
            <a:r>
              <a:rPr lang="en-US" dirty="0" smtClean="0"/>
              <a:t>Public key is usually distributed to others through </a:t>
            </a:r>
            <a:r>
              <a:rPr lang="en-US" b="1" dirty="0" smtClean="0">
                <a:solidFill>
                  <a:schemeClr val="accent1"/>
                </a:solidFill>
              </a:rPr>
              <a:t>Public Key Infrastructure</a:t>
            </a:r>
            <a:r>
              <a:rPr lang="en-US" dirty="0"/>
              <a:t> </a:t>
            </a:r>
            <a:r>
              <a:rPr lang="en-US" dirty="0" smtClean="0"/>
              <a:t>(</a:t>
            </a:r>
            <a:r>
              <a:rPr lang="en-US" b="1" dirty="0" smtClean="0">
                <a:solidFill>
                  <a:schemeClr val="accent1"/>
                </a:solidFill>
              </a:rPr>
              <a:t>PKI</a:t>
            </a:r>
            <a:r>
              <a:rPr lang="en-US" dirty="0" smtClean="0"/>
              <a:t>)</a:t>
            </a:r>
            <a:endParaRPr lang="en-US" b="1" dirty="0" smtClean="0">
              <a:solidFill>
                <a:schemeClr val="accent1"/>
              </a:solidFill>
            </a:endParaRPr>
          </a:p>
          <a:p>
            <a:pPr lvl="1"/>
            <a:endParaRPr lang="en-US" dirty="0" smtClean="0"/>
          </a:p>
        </p:txBody>
      </p:sp>
    </p:spTree>
    <p:extLst>
      <p:ext uri="{BB962C8B-B14F-4D97-AF65-F5344CB8AC3E}">
        <p14:creationId xmlns:p14="http://schemas.microsoft.com/office/powerpoint/2010/main" val="64714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Algorithms</a:t>
            </a:r>
            <a:endParaRPr lang="en-US" dirty="0"/>
          </a:p>
        </p:txBody>
      </p:sp>
      <p:sp>
        <p:nvSpPr>
          <p:cNvPr id="3" name="Content Placeholder 2"/>
          <p:cNvSpPr>
            <a:spLocks noGrp="1"/>
          </p:cNvSpPr>
          <p:nvPr>
            <p:ph idx="1"/>
          </p:nvPr>
        </p:nvSpPr>
        <p:spPr/>
        <p:txBody>
          <a:bodyPr>
            <a:normAutofit/>
          </a:bodyPr>
          <a:lstStyle/>
          <a:p>
            <a:r>
              <a:rPr lang="en-US" dirty="0"/>
              <a:t>Again, from </a:t>
            </a:r>
            <a:r>
              <a:rPr lang="en-US" dirty="0">
                <a:hlinkClick r:id="rId3"/>
              </a:rPr>
              <a:t>NIST SP 800-175B</a:t>
            </a:r>
            <a:r>
              <a:rPr lang="en-US" dirty="0"/>
              <a:t> : </a:t>
            </a:r>
            <a:r>
              <a:rPr lang="en-US" b="1" dirty="0" smtClean="0">
                <a:solidFill>
                  <a:schemeClr val="accent1"/>
                </a:solidFill>
              </a:rPr>
              <a:t>Public </a:t>
            </a:r>
            <a:r>
              <a:rPr lang="en-US" b="1" dirty="0">
                <a:solidFill>
                  <a:schemeClr val="accent1"/>
                </a:solidFill>
              </a:rPr>
              <a:t>Key Infrastructure</a:t>
            </a:r>
            <a:r>
              <a:rPr lang="en-US" dirty="0"/>
              <a:t> (</a:t>
            </a:r>
            <a:r>
              <a:rPr lang="en-US" b="1" dirty="0">
                <a:solidFill>
                  <a:schemeClr val="accent1"/>
                </a:solidFill>
              </a:rPr>
              <a:t>PKI</a:t>
            </a:r>
            <a:r>
              <a:rPr lang="en-US" dirty="0" smtClean="0"/>
              <a:t>) “is a security infrastructure that creates and manages public-key certificates to facilitate the use of public-key (i.e. asymmetric-key) cryptography.”</a:t>
            </a:r>
          </a:p>
          <a:p>
            <a:r>
              <a:rPr lang="en-US" dirty="0" smtClean="0"/>
              <a:t>“</a:t>
            </a:r>
            <a:r>
              <a:rPr lang="en-US" b="1" dirty="0" smtClean="0">
                <a:solidFill>
                  <a:schemeClr val="accent1"/>
                </a:solidFill>
              </a:rPr>
              <a:t>Certification authorities</a:t>
            </a:r>
            <a:r>
              <a:rPr lang="en-US" dirty="0" smtClean="0"/>
              <a:t> (</a:t>
            </a:r>
            <a:r>
              <a:rPr lang="en-US" b="1" dirty="0" smtClean="0">
                <a:solidFill>
                  <a:schemeClr val="accent1"/>
                </a:solidFill>
              </a:rPr>
              <a:t>CA</a:t>
            </a:r>
            <a:r>
              <a:rPr lang="en-US" dirty="0" smtClean="0"/>
              <a:t>s) generate certificates and certificate-status information, and</a:t>
            </a:r>
          </a:p>
          <a:p>
            <a:r>
              <a:rPr lang="en-US" dirty="0" smtClean="0"/>
              <a:t>“</a:t>
            </a:r>
            <a:r>
              <a:rPr lang="en-US" b="1" dirty="0" smtClean="0">
                <a:solidFill>
                  <a:schemeClr val="accent1"/>
                </a:solidFill>
              </a:rPr>
              <a:t>Registration authorities</a:t>
            </a:r>
            <a:r>
              <a:rPr lang="en-US" dirty="0" smtClean="0"/>
              <a:t> (</a:t>
            </a:r>
            <a:r>
              <a:rPr lang="en-US" b="1" dirty="0" smtClean="0">
                <a:solidFill>
                  <a:schemeClr val="accent1"/>
                </a:solidFill>
              </a:rPr>
              <a:t>RA</a:t>
            </a:r>
            <a:r>
              <a:rPr lang="en-US" dirty="0" smtClean="0"/>
              <a:t>s) verify the identity of users applying for a certificate and authenticate other information to be included in the certificate.”</a:t>
            </a:r>
          </a:p>
        </p:txBody>
      </p:sp>
    </p:spTree>
    <p:extLst>
      <p:ext uri="{BB962C8B-B14F-4D97-AF65-F5344CB8AC3E}">
        <p14:creationId xmlns:p14="http://schemas.microsoft.com/office/powerpoint/2010/main" val="64714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Encryption for Confidentiality</a:t>
            </a:r>
            <a:endParaRPr lang="en-US" dirty="0"/>
          </a:p>
        </p:txBody>
      </p:sp>
      <p:grpSp>
        <p:nvGrpSpPr>
          <p:cNvPr id="31" name="Group 30"/>
          <p:cNvGrpSpPr/>
          <p:nvPr/>
        </p:nvGrpSpPr>
        <p:grpSpPr>
          <a:xfrm>
            <a:off x="1252846" y="2274568"/>
            <a:ext cx="9747252" cy="3139965"/>
            <a:chOff x="1252846" y="2274568"/>
            <a:chExt cx="9747252" cy="3139965"/>
          </a:xfrm>
        </p:grpSpPr>
        <p:grpSp>
          <p:nvGrpSpPr>
            <p:cNvPr id="4" name="Group 3"/>
            <p:cNvGrpSpPr/>
            <p:nvPr/>
          </p:nvGrpSpPr>
          <p:grpSpPr>
            <a:xfrm>
              <a:off x="2436812" y="2895600"/>
              <a:ext cx="7315200" cy="2518933"/>
              <a:chOff x="2436812" y="2895600"/>
              <a:chExt cx="7315200" cy="2518933"/>
            </a:xfrm>
          </p:grpSpPr>
          <p:grpSp>
            <p:nvGrpSpPr>
              <p:cNvPr id="5" name="Group 4"/>
              <p:cNvGrpSpPr/>
              <p:nvPr/>
            </p:nvGrpSpPr>
            <p:grpSpPr>
              <a:xfrm>
                <a:off x="2436812" y="2895600"/>
                <a:ext cx="7315200" cy="1177052"/>
                <a:chOff x="2436812" y="2895600"/>
                <a:chExt cx="7315200" cy="1177052"/>
              </a:xfrm>
            </p:grpSpPr>
            <p:sp>
              <p:nvSpPr>
                <p:cNvPr id="8" name="TextBox 7"/>
                <p:cNvSpPr txBox="1"/>
                <p:nvPr/>
              </p:nvSpPr>
              <p:spPr>
                <a:xfrm>
                  <a:off x="24368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sp>
              <p:nvSpPr>
                <p:cNvPr id="9" name="TextBox 8"/>
                <p:cNvSpPr txBox="1"/>
                <p:nvPr/>
              </p:nvSpPr>
              <p:spPr>
                <a:xfrm>
                  <a:off x="53324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A$6j!B%</a:t>
                  </a:r>
                  <a:endParaRPr lang="en-US" b="1" dirty="0">
                    <a:solidFill>
                      <a:schemeClr val="bg1"/>
                    </a:solidFill>
                  </a:endParaRPr>
                </a:p>
              </p:txBody>
            </p:sp>
            <p:sp>
              <p:nvSpPr>
                <p:cNvPr id="10" name="TextBox 9"/>
                <p:cNvSpPr txBox="1"/>
                <p:nvPr/>
              </p:nvSpPr>
              <p:spPr>
                <a:xfrm>
                  <a:off x="82280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cxnSp>
              <p:nvCxnSpPr>
                <p:cNvPr id="11" name="Straight Arrow Connector 10"/>
                <p:cNvCxnSpPr>
                  <a:stCxn id="8" idx="3"/>
                  <a:endCxn id="9" idx="1"/>
                </p:cNvCxnSpPr>
                <p:nvPr/>
              </p:nvCxnSpPr>
              <p:spPr>
                <a:xfrm>
                  <a:off x="3960812" y="369570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856412" y="370332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4087" y="2895600"/>
                  <a:ext cx="1029449" cy="369332"/>
                </a:xfrm>
                <a:prstGeom prst="rect">
                  <a:avLst/>
                </a:prstGeom>
                <a:noFill/>
              </p:spPr>
              <p:txBody>
                <a:bodyPr wrap="none" rtlCol="0">
                  <a:spAutoFit/>
                </a:bodyPr>
                <a:lstStyle/>
                <a:p>
                  <a:r>
                    <a:rPr lang="en-US" dirty="0" smtClean="0"/>
                    <a:t>plaintext</a:t>
                  </a:r>
                  <a:endParaRPr lang="en-US" dirty="0"/>
                </a:p>
              </p:txBody>
            </p:sp>
            <p:sp>
              <p:nvSpPr>
                <p:cNvPr id="14" name="TextBox 13"/>
                <p:cNvSpPr txBox="1"/>
                <p:nvPr/>
              </p:nvSpPr>
              <p:spPr>
                <a:xfrm>
                  <a:off x="8475287" y="2895600"/>
                  <a:ext cx="1029449" cy="369332"/>
                </a:xfrm>
                <a:prstGeom prst="rect">
                  <a:avLst/>
                </a:prstGeom>
                <a:noFill/>
              </p:spPr>
              <p:txBody>
                <a:bodyPr wrap="none" rtlCol="0">
                  <a:spAutoFit/>
                </a:bodyPr>
                <a:lstStyle/>
                <a:p>
                  <a:r>
                    <a:rPr lang="en-US" dirty="0" smtClean="0"/>
                    <a:t>plaintext</a:t>
                  </a:r>
                  <a:endParaRPr lang="en-US" dirty="0"/>
                </a:p>
              </p:txBody>
            </p:sp>
            <p:sp>
              <p:nvSpPr>
                <p:cNvPr id="15" name="TextBox 14"/>
                <p:cNvSpPr txBox="1"/>
                <p:nvPr/>
              </p:nvSpPr>
              <p:spPr>
                <a:xfrm>
                  <a:off x="5515567" y="2895600"/>
                  <a:ext cx="1157689" cy="369332"/>
                </a:xfrm>
                <a:prstGeom prst="rect">
                  <a:avLst/>
                </a:prstGeom>
                <a:noFill/>
              </p:spPr>
              <p:txBody>
                <a:bodyPr wrap="none" rtlCol="0">
                  <a:spAutoFit/>
                </a:bodyPr>
                <a:lstStyle/>
                <a:p>
                  <a:r>
                    <a:rPr lang="en-US" dirty="0" err="1" smtClean="0"/>
                    <a:t>ciphertext</a:t>
                  </a:r>
                  <a:endParaRPr lang="en-US" dirty="0"/>
                </a:p>
              </p:txBody>
            </p:sp>
            <p:sp>
              <p:nvSpPr>
                <p:cNvPr id="16" name="TextBox 15"/>
                <p:cNvSpPr txBox="1"/>
                <p:nvPr/>
              </p:nvSpPr>
              <p:spPr>
                <a:xfrm>
                  <a:off x="4190397" y="3703320"/>
                  <a:ext cx="912429" cy="369332"/>
                </a:xfrm>
                <a:prstGeom prst="rect">
                  <a:avLst/>
                </a:prstGeom>
                <a:noFill/>
              </p:spPr>
              <p:txBody>
                <a:bodyPr wrap="none" rtlCol="0">
                  <a:spAutoFit/>
                </a:bodyPr>
                <a:lstStyle/>
                <a:p>
                  <a:r>
                    <a:rPr lang="en-US" dirty="0" smtClean="0"/>
                    <a:t>encrypt</a:t>
                  </a:r>
                  <a:endParaRPr lang="en-US" dirty="0"/>
                </a:p>
              </p:txBody>
            </p:sp>
            <p:sp>
              <p:nvSpPr>
                <p:cNvPr id="17" name="TextBox 16"/>
                <p:cNvSpPr txBox="1"/>
                <p:nvPr/>
              </p:nvSpPr>
              <p:spPr>
                <a:xfrm>
                  <a:off x="7085997" y="3703320"/>
                  <a:ext cx="914033" cy="369332"/>
                </a:xfrm>
                <a:prstGeom prst="rect">
                  <a:avLst/>
                </a:prstGeom>
                <a:noFill/>
              </p:spPr>
              <p:txBody>
                <a:bodyPr wrap="none" rtlCol="0">
                  <a:spAutoFit/>
                </a:bodyPr>
                <a:lstStyle/>
                <a:p>
                  <a:r>
                    <a:rPr lang="en-US" dirty="0" smtClean="0"/>
                    <a:t>decrypt</a:t>
                  </a:r>
                  <a:endParaRPr lang="en-US" dirty="0"/>
                </a:p>
              </p:txBody>
            </p:sp>
          </p:grpSp>
          <p:pic>
            <p:nvPicPr>
              <p:cNvPr id="6" name="Picture 5" descr="Icons: &lt;strong&gt;open&lt;/strong&gt; - closed by Iyo - 2 icons: 'green &lt;strong&gt;open&lt;/strong&gt;' and ..."/>
              <p:cNvPicPr>
                <a:picLocks noChangeAspect="1"/>
              </p:cNvPicPr>
              <p:nvPr/>
            </p:nvPicPr>
            <p:blipFill rotWithShape="1">
              <a:blip r:embed="rId3" cstate="print">
                <a:extLst>
                  <a:ext uri="{28A0092B-C50C-407E-A947-70E740481C1C}">
                    <a14:useLocalDpi xmlns:a14="http://schemas.microsoft.com/office/drawing/2010/main" val="0"/>
                  </a:ext>
                </a:extLst>
              </a:blip>
              <a:srcRect r="51016"/>
              <a:stretch/>
            </p:blipFill>
            <p:spPr>
              <a:xfrm>
                <a:off x="3984624" y="4126468"/>
                <a:ext cx="1402090" cy="1288065"/>
              </a:xfrm>
              <a:prstGeom prst="rect">
                <a:avLst/>
              </a:prstGeom>
            </p:spPr>
          </p:pic>
          <p:pic>
            <p:nvPicPr>
              <p:cNvPr id="7" name="Picture 6" descr="Icons: &lt;strong&gt;open&lt;/strong&gt; - closed by Iyo - 2 icons: 'green &lt;strong&gt;open&lt;/strong&gt;' and ..."/>
              <p:cNvPicPr>
                <a:picLocks noChangeAspect="1"/>
              </p:cNvPicPr>
              <p:nvPr/>
            </p:nvPicPr>
            <p:blipFill rotWithShape="1">
              <a:blip r:embed="rId3" cstate="print">
                <a:extLst>
                  <a:ext uri="{28A0092B-C50C-407E-A947-70E740481C1C}">
                    <a14:useLocalDpi xmlns:a14="http://schemas.microsoft.com/office/drawing/2010/main" val="0"/>
                  </a:ext>
                </a:extLst>
              </a:blip>
              <a:srcRect l="50581" r="-1161"/>
              <a:stretch/>
            </p:blipFill>
            <p:spPr>
              <a:xfrm>
                <a:off x="6862444" y="4126468"/>
                <a:ext cx="1447800" cy="1288065"/>
              </a:xfrm>
              <a:prstGeom prst="rect">
                <a:avLst/>
              </a:prstGeom>
            </p:spPr>
          </p:pic>
        </p:gr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5722" y="2654933"/>
              <a:ext cx="833004" cy="83300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5710" y="2654933"/>
              <a:ext cx="833004" cy="833004"/>
            </a:xfrm>
            <a:prstGeom prst="rect">
              <a:avLst/>
            </a:prstGeom>
          </p:spPr>
        </p:pic>
        <p:sp>
          <p:nvSpPr>
            <p:cNvPr id="20" name="TextBox 19"/>
            <p:cNvSpPr txBox="1"/>
            <p:nvPr/>
          </p:nvSpPr>
          <p:spPr>
            <a:xfrm>
              <a:off x="3730644" y="2274568"/>
              <a:ext cx="1703159" cy="369332"/>
            </a:xfrm>
            <a:prstGeom prst="rect">
              <a:avLst/>
            </a:prstGeom>
            <a:noFill/>
          </p:spPr>
          <p:txBody>
            <a:bodyPr wrap="none" rtlCol="0">
              <a:spAutoFit/>
            </a:bodyPr>
            <a:lstStyle/>
            <a:p>
              <a:r>
                <a:rPr lang="en-US" dirty="0" smtClean="0"/>
                <a:t>Bob’s public key</a:t>
              </a:r>
              <a:endParaRPr lang="en-US" dirty="0"/>
            </a:p>
          </p:txBody>
        </p:sp>
        <p:sp>
          <p:nvSpPr>
            <p:cNvPr id="21" name="TextBox 20"/>
            <p:cNvSpPr txBox="1"/>
            <p:nvPr/>
          </p:nvSpPr>
          <p:spPr>
            <a:xfrm>
              <a:off x="6686674" y="2285004"/>
              <a:ext cx="1799339" cy="369332"/>
            </a:xfrm>
            <a:prstGeom prst="rect">
              <a:avLst/>
            </a:prstGeom>
            <a:noFill/>
          </p:spPr>
          <p:txBody>
            <a:bodyPr wrap="none" rtlCol="0">
              <a:spAutoFit/>
            </a:bodyPr>
            <a:lstStyle/>
            <a:p>
              <a:r>
                <a:rPr lang="en-US" dirty="0" smtClean="0"/>
                <a:t>Bob’s private key</a:t>
              </a:r>
              <a:endParaRPr lang="en-US" dirty="0"/>
            </a:p>
          </p:txBody>
        </p:sp>
        <p:grpSp>
          <p:nvGrpSpPr>
            <p:cNvPr id="27" name="Group 26"/>
            <p:cNvGrpSpPr/>
            <p:nvPr/>
          </p:nvGrpSpPr>
          <p:grpSpPr>
            <a:xfrm>
              <a:off x="1252846" y="2911415"/>
              <a:ext cx="914400" cy="1953142"/>
              <a:chOff x="593354" y="2651124"/>
              <a:chExt cx="914400" cy="1953142"/>
            </a:xfrm>
            <a:solidFill>
              <a:srgbClr val="FF0000"/>
            </a:solidFill>
          </p:grpSpPr>
          <p:sp>
            <p:nvSpPr>
              <p:cNvPr id="24" name="Flowchart: Manual Operation 23"/>
              <p:cNvSpPr/>
              <p:nvPr/>
            </p:nvSpPr>
            <p:spPr>
              <a:xfrm>
                <a:off x="593354" y="3234452"/>
                <a:ext cx="914400" cy="1369814"/>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vert="horz" lIns="45720" rIns="45720" rtlCol="0" anchor="ctr"/>
              <a:lstStyle/>
              <a:p>
                <a:pPr algn="ctr"/>
                <a:r>
                  <a:rPr lang="en-US" sz="1400" b="1" dirty="0" smtClean="0"/>
                  <a:t>Alice</a:t>
                </a:r>
                <a:endParaRPr lang="en-US" sz="1400" b="1" dirty="0"/>
              </a:p>
            </p:txBody>
          </p:sp>
          <p:sp>
            <p:nvSpPr>
              <p:cNvPr id="26" name="Flowchart: Connector 25"/>
              <p:cNvSpPr/>
              <p:nvPr/>
            </p:nvSpPr>
            <p:spPr>
              <a:xfrm>
                <a:off x="821954" y="2651124"/>
                <a:ext cx="457200" cy="45720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10085698" y="2911415"/>
              <a:ext cx="914400" cy="1953142"/>
              <a:chOff x="593354" y="2651124"/>
              <a:chExt cx="914400" cy="1953142"/>
            </a:xfrm>
            <a:solidFill>
              <a:srgbClr val="7030A0"/>
            </a:solidFill>
          </p:grpSpPr>
          <p:sp>
            <p:nvSpPr>
              <p:cNvPr id="29" name="Flowchart: Manual Operation 28"/>
              <p:cNvSpPr/>
              <p:nvPr/>
            </p:nvSpPr>
            <p:spPr>
              <a:xfrm>
                <a:off x="593354" y="3234452"/>
                <a:ext cx="914400" cy="1369814"/>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vert="horz" lIns="45720" rIns="45720" rtlCol="0" anchor="ctr"/>
              <a:lstStyle/>
              <a:p>
                <a:pPr algn="ctr"/>
                <a:r>
                  <a:rPr lang="en-US" sz="1400" b="1" dirty="0" smtClean="0"/>
                  <a:t>Bob</a:t>
                </a:r>
                <a:endParaRPr lang="en-US" sz="1400" b="1" dirty="0"/>
              </a:p>
            </p:txBody>
          </p:sp>
          <p:sp>
            <p:nvSpPr>
              <p:cNvPr id="30" name="Flowchart: Connector 29"/>
              <p:cNvSpPr/>
              <p:nvPr/>
            </p:nvSpPr>
            <p:spPr>
              <a:xfrm>
                <a:off x="821954" y="2651124"/>
                <a:ext cx="457200" cy="45720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p:cNvSpPr txBox="1"/>
          <p:nvPr/>
        </p:nvSpPr>
        <p:spPr>
          <a:xfrm>
            <a:off x="531812" y="5867400"/>
            <a:ext cx="9199891" cy="646331"/>
          </a:xfrm>
          <a:prstGeom prst="rect">
            <a:avLst/>
          </a:prstGeom>
          <a:noFill/>
        </p:spPr>
        <p:txBody>
          <a:bodyPr wrap="none" rtlCol="0">
            <a:spAutoFit/>
          </a:bodyPr>
          <a:lstStyle/>
          <a:p>
            <a:r>
              <a:rPr lang="en-US" dirty="0" smtClean="0"/>
              <a:t>Alice wants to send a message that only Bob can read, so she encrypts with Bob’s public key</a:t>
            </a:r>
            <a:br>
              <a:rPr lang="en-US" dirty="0" smtClean="0"/>
            </a:br>
            <a:r>
              <a:rPr lang="en-US" dirty="0" smtClean="0"/>
              <a:t>Only Bob will be able to decrypt the message (even if intercepted) as only he has his private key</a:t>
            </a:r>
            <a:endParaRPr lang="en-US" dirty="0"/>
          </a:p>
        </p:txBody>
      </p:sp>
    </p:spTree>
    <p:extLst>
      <p:ext uri="{BB962C8B-B14F-4D97-AF65-F5344CB8AC3E}">
        <p14:creationId xmlns:p14="http://schemas.microsoft.com/office/powerpoint/2010/main" val="147764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Encryption for Source Authentication</a:t>
            </a:r>
            <a:endParaRPr lang="en-US" dirty="0"/>
          </a:p>
        </p:txBody>
      </p:sp>
      <p:grpSp>
        <p:nvGrpSpPr>
          <p:cNvPr id="31" name="Group 30"/>
          <p:cNvGrpSpPr/>
          <p:nvPr/>
        </p:nvGrpSpPr>
        <p:grpSpPr>
          <a:xfrm>
            <a:off x="1252846" y="2274772"/>
            <a:ext cx="9747252" cy="3139761"/>
            <a:chOff x="1252846" y="2274772"/>
            <a:chExt cx="9747252" cy="3139761"/>
          </a:xfrm>
        </p:grpSpPr>
        <p:grpSp>
          <p:nvGrpSpPr>
            <p:cNvPr id="4" name="Group 3"/>
            <p:cNvGrpSpPr/>
            <p:nvPr/>
          </p:nvGrpSpPr>
          <p:grpSpPr>
            <a:xfrm>
              <a:off x="2436812" y="2895600"/>
              <a:ext cx="7315200" cy="2518933"/>
              <a:chOff x="2436812" y="2895600"/>
              <a:chExt cx="7315200" cy="2518933"/>
            </a:xfrm>
          </p:grpSpPr>
          <p:grpSp>
            <p:nvGrpSpPr>
              <p:cNvPr id="5" name="Group 4"/>
              <p:cNvGrpSpPr/>
              <p:nvPr/>
            </p:nvGrpSpPr>
            <p:grpSpPr>
              <a:xfrm>
                <a:off x="2436812" y="2895600"/>
                <a:ext cx="7315200" cy="1177052"/>
                <a:chOff x="2436812" y="2895600"/>
                <a:chExt cx="7315200" cy="1177052"/>
              </a:xfrm>
            </p:grpSpPr>
            <p:sp>
              <p:nvSpPr>
                <p:cNvPr id="8" name="TextBox 7"/>
                <p:cNvSpPr txBox="1"/>
                <p:nvPr/>
              </p:nvSpPr>
              <p:spPr>
                <a:xfrm>
                  <a:off x="24368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sp>
              <p:nvSpPr>
                <p:cNvPr id="9" name="TextBox 8"/>
                <p:cNvSpPr txBox="1"/>
                <p:nvPr/>
              </p:nvSpPr>
              <p:spPr>
                <a:xfrm>
                  <a:off x="53324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A$6j!B%</a:t>
                  </a:r>
                  <a:endParaRPr lang="en-US" b="1" dirty="0">
                    <a:solidFill>
                      <a:schemeClr val="bg1"/>
                    </a:solidFill>
                  </a:endParaRPr>
                </a:p>
              </p:txBody>
            </p:sp>
            <p:sp>
              <p:nvSpPr>
                <p:cNvPr id="10" name="TextBox 9"/>
                <p:cNvSpPr txBox="1"/>
                <p:nvPr/>
              </p:nvSpPr>
              <p:spPr>
                <a:xfrm>
                  <a:off x="82280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cxnSp>
              <p:nvCxnSpPr>
                <p:cNvPr id="11" name="Straight Arrow Connector 10"/>
                <p:cNvCxnSpPr>
                  <a:stCxn id="8" idx="3"/>
                  <a:endCxn id="9" idx="1"/>
                </p:cNvCxnSpPr>
                <p:nvPr/>
              </p:nvCxnSpPr>
              <p:spPr>
                <a:xfrm>
                  <a:off x="3960812" y="369570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856412" y="370332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84087" y="2895600"/>
                  <a:ext cx="1029449" cy="369332"/>
                </a:xfrm>
                <a:prstGeom prst="rect">
                  <a:avLst/>
                </a:prstGeom>
                <a:noFill/>
              </p:spPr>
              <p:txBody>
                <a:bodyPr wrap="none" rtlCol="0">
                  <a:spAutoFit/>
                </a:bodyPr>
                <a:lstStyle/>
                <a:p>
                  <a:r>
                    <a:rPr lang="en-US" dirty="0" smtClean="0"/>
                    <a:t>plaintext</a:t>
                  </a:r>
                  <a:endParaRPr lang="en-US" dirty="0"/>
                </a:p>
              </p:txBody>
            </p:sp>
            <p:sp>
              <p:nvSpPr>
                <p:cNvPr id="14" name="TextBox 13"/>
                <p:cNvSpPr txBox="1"/>
                <p:nvPr/>
              </p:nvSpPr>
              <p:spPr>
                <a:xfrm>
                  <a:off x="8475287" y="2895600"/>
                  <a:ext cx="1029449" cy="369332"/>
                </a:xfrm>
                <a:prstGeom prst="rect">
                  <a:avLst/>
                </a:prstGeom>
                <a:noFill/>
              </p:spPr>
              <p:txBody>
                <a:bodyPr wrap="none" rtlCol="0">
                  <a:spAutoFit/>
                </a:bodyPr>
                <a:lstStyle/>
                <a:p>
                  <a:r>
                    <a:rPr lang="en-US" dirty="0" smtClean="0"/>
                    <a:t>plaintext</a:t>
                  </a:r>
                  <a:endParaRPr lang="en-US" dirty="0"/>
                </a:p>
              </p:txBody>
            </p:sp>
            <p:sp>
              <p:nvSpPr>
                <p:cNvPr id="15" name="TextBox 14"/>
                <p:cNvSpPr txBox="1"/>
                <p:nvPr/>
              </p:nvSpPr>
              <p:spPr>
                <a:xfrm>
                  <a:off x="5515567" y="2895600"/>
                  <a:ext cx="1157689" cy="369332"/>
                </a:xfrm>
                <a:prstGeom prst="rect">
                  <a:avLst/>
                </a:prstGeom>
                <a:noFill/>
              </p:spPr>
              <p:txBody>
                <a:bodyPr wrap="none" rtlCol="0">
                  <a:spAutoFit/>
                </a:bodyPr>
                <a:lstStyle/>
                <a:p>
                  <a:r>
                    <a:rPr lang="en-US" dirty="0" err="1" smtClean="0"/>
                    <a:t>ciphertext</a:t>
                  </a:r>
                  <a:endParaRPr lang="en-US" dirty="0"/>
                </a:p>
              </p:txBody>
            </p:sp>
            <p:sp>
              <p:nvSpPr>
                <p:cNvPr id="16" name="TextBox 15"/>
                <p:cNvSpPr txBox="1"/>
                <p:nvPr/>
              </p:nvSpPr>
              <p:spPr>
                <a:xfrm>
                  <a:off x="4190397" y="3703320"/>
                  <a:ext cx="912429" cy="369332"/>
                </a:xfrm>
                <a:prstGeom prst="rect">
                  <a:avLst/>
                </a:prstGeom>
                <a:noFill/>
              </p:spPr>
              <p:txBody>
                <a:bodyPr wrap="none" rtlCol="0">
                  <a:spAutoFit/>
                </a:bodyPr>
                <a:lstStyle/>
                <a:p>
                  <a:r>
                    <a:rPr lang="en-US" dirty="0" smtClean="0"/>
                    <a:t>encrypt</a:t>
                  </a:r>
                  <a:endParaRPr lang="en-US" dirty="0"/>
                </a:p>
              </p:txBody>
            </p:sp>
            <p:sp>
              <p:nvSpPr>
                <p:cNvPr id="17" name="TextBox 16"/>
                <p:cNvSpPr txBox="1"/>
                <p:nvPr/>
              </p:nvSpPr>
              <p:spPr>
                <a:xfrm>
                  <a:off x="7085997" y="3703320"/>
                  <a:ext cx="914033" cy="369332"/>
                </a:xfrm>
                <a:prstGeom prst="rect">
                  <a:avLst/>
                </a:prstGeom>
                <a:noFill/>
              </p:spPr>
              <p:txBody>
                <a:bodyPr wrap="none" rtlCol="0">
                  <a:spAutoFit/>
                </a:bodyPr>
                <a:lstStyle/>
                <a:p>
                  <a:r>
                    <a:rPr lang="en-US" dirty="0" smtClean="0"/>
                    <a:t>decrypt</a:t>
                  </a:r>
                  <a:endParaRPr lang="en-US" dirty="0"/>
                </a:p>
              </p:txBody>
            </p:sp>
          </p:grpSp>
          <p:pic>
            <p:nvPicPr>
              <p:cNvPr id="6" name="Picture 5" descr="Icons: &lt;strong&gt;open&lt;/strong&gt; - closed by Iyo - 2 icons: 'green &lt;strong&gt;open&lt;/strong&gt;' and ..."/>
              <p:cNvPicPr>
                <a:picLocks noChangeAspect="1"/>
              </p:cNvPicPr>
              <p:nvPr/>
            </p:nvPicPr>
            <p:blipFill rotWithShape="1">
              <a:blip r:embed="rId3" cstate="print">
                <a:extLst>
                  <a:ext uri="{28A0092B-C50C-407E-A947-70E740481C1C}">
                    <a14:useLocalDpi xmlns:a14="http://schemas.microsoft.com/office/drawing/2010/main" val="0"/>
                  </a:ext>
                </a:extLst>
              </a:blip>
              <a:srcRect r="51016"/>
              <a:stretch/>
            </p:blipFill>
            <p:spPr>
              <a:xfrm>
                <a:off x="3984624" y="4126468"/>
                <a:ext cx="1402090" cy="1288065"/>
              </a:xfrm>
              <a:prstGeom prst="rect">
                <a:avLst/>
              </a:prstGeom>
            </p:spPr>
          </p:pic>
          <p:pic>
            <p:nvPicPr>
              <p:cNvPr id="7" name="Picture 6" descr="Icons: &lt;strong&gt;open&lt;/strong&gt; - closed by Iyo - 2 icons: 'green &lt;strong&gt;open&lt;/strong&gt;' and ..."/>
              <p:cNvPicPr>
                <a:picLocks noChangeAspect="1"/>
              </p:cNvPicPr>
              <p:nvPr/>
            </p:nvPicPr>
            <p:blipFill rotWithShape="1">
              <a:blip r:embed="rId3" cstate="print">
                <a:extLst>
                  <a:ext uri="{28A0092B-C50C-407E-A947-70E740481C1C}">
                    <a14:useLocalDpi xmlns:a14="http://schemas.microsoft.com/office/drawing/2010/main" val="0"/>
                  </a:ext>
                </a:extLst>
              </a:blip>
              <a:srcRect l="50581" r="-1161"/>
              <a:stretch/>
            </p:blipFill>
            <p:spPr>
              <a:xfrm>
                <a:off x="6862444" y="4126468"/>
                <a:ext cx="1447800" cy="1288065"/>
              </a:xfrm>
              <a:prstGeom prst="rect">
                <a:avLst/>
              </a:prstGeom>
            </p:spPr>
          </p:pic>
        </p:gr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5722" y="2654933"/>
              <a:ext cx="833004" cy="83300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5710" y="2654933"/>
              <a:ext cx="833004" cy="833004"/>
            </a:xfrm>
            <a:prstGeom prst="rect">
              <a:avLst/>
            </a:prstGeom>
          </p:spPr>
        </p:pic>
        <p:sp>
          <p:nvSpPr>
            <p:cNvPr id="20" name="TextBox 19"/>
            <p:cNvSpPr txBox="1"/>
            <p:nvPr/>
          </p:nvSpPr>
          <p:spPr>
            <a:xfrm>
              <a:off x="3743520" y="2276630"/>
              <a:ext cx="1884298" cy="369332"/>
            </a:xfrm>
            <a:prstGeom prst="rect">
              <a:avLst/>
            </a:prstGeom>
            <a:noFill/>
          </p:spPr>
          <p:txBody>
            <a:bodyPr wrap="none" rtlCol="0">
              <a:spAutoFit/>
            </a:bodyPr>
            <a:lstStyle/>
            <a:p>
              <a:r>
                <a:rPr lang="en-US" dirty="0" smtClean="0"/>
                <a:t>Alice’s private key</a:t>
              </a:r>
              <a:endParaRPr lang="en-US" dirty="0"/>
            </a:p>
          </p:txBody>
        </p:sp>
        <p:sp>
          <p:nvSpPr>
            <p:cNvPr id="21" name="TextBox 20"/>
            <p:cNvSpPr txBox="1"/>
            <p:nvPr/>
          </p:nvSpPr>
          <p:spPr>
            <a:xfrm>
              <a:off x="6648153" y="2274772"/>
              <a:ext cx="1788118" cy="369332"/>
            </a:xfrm>
            <a:prstGeom prst="rect">
              <a:avLst/>
            </a:prstGeom>
            <a:noFill/>
          </p:spPr>
          <p:txBody>
            <a:bodyPr wrap="none" rtlCol="0">
              <a:spAutoFit/>
            </a:bodyPr>
            <a:lstStyle/>
            <a:p>
              <a:r>
                <a:rPr lang="en-US" dirty="0" smtClean="0"/>
                <a:t>Alice’s public key</a:t>
              </a:r>
              <a:endParaRPr lang="en-US" dirty="0"/>
            </a:p>
          </p:txBody>
        </p:sp>
        <p:grpSp>
          <p:nvGrpSpPr>
            <p:cNvPr id="27" name="Group 26"/>
            <p:cNvGrpSpPr/>
            <p:nvPr/>
          </p:nvGrpSpPr>
          <p:grpSpPr>
            <a:xfrm>
              <a:off x="1252846" y="2911415"/>
              <a:ext cx="914400" cy="1953142"/>
              <a:chOff x="593354" y="2651124"/>
              <a:chExt cx="914400" cy="1953142"/>
            </a:xfrm>
            <a:solidFill>
              <a:srgbClr val="FF0000"/>
            </a:solidFill>
          </p:grpSpPr>
          <p:sp>
            <p:nvSpPr>
              <p:cNvPr id="24" name="Flowchart: Manual Operation 23"/>
              <p:cNvSpPr/>
              <p:nvPr/>
            </p:nvSpPr>
            <p:spPr>
              <a:xfrm>
                <a:off x="593354" y="3234452"/>
                <a:ext cx="914400" cy="1369814"/>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vert="horz" lIns="45720" rIns="45720" rtlCol="0" anchor="ctr"/>
              <a:lstStyle/>
              <a:p>
                <a:pPr algn="ctr"/>
                <a:r>
                  <a:rPr lang="en-US" sz="1400" b="1" dirty="0" smtClean="0"/>
                  <a:t>Alice</a:t>
                </a:r>
                <a:endParaRPr lang="en-US" sz="1400" b="1" dirty="0"/>
              </a:p>
            </p:txBody>
          </p:sp>
          <p:sp>
            <p:nvSpPr>
              <p:cNvPr id="26" name="Flowchart: Connector 25"/>
              <p:cNvSpPr/>
              <p:nvPr/>
            </p:nvSpPr>
            <p:spPr>
              <a:xfrm>
                <a:off x="821954" y="2651124"/>
                <a:ext cx="457200" cy="45720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10085698" y="2911415"/>
              <a:ext cx="914400" cy="1953142"/>
              <a:chOff x="593354" y="2651124"/>
              <a:chExt cx="914400" cy="1953142"/>
            </a:xfrm>
            <a:solidFill>
              <a:srgbClr val="7030A0"/>
            </a:solidFill>
          </p:grpSpPr>
          <p:sp>
            <p:nvSpPr>
              <p:cNvPr id="29" name="Flowchart: Manual Operation 28"/>
              <p:cNvSpPr/>
              <p:nvPr/>
            </p:nvSpPr>
            <p:spPr>
              <a:xfrm>
                <a:off x="593354" y="3234452"/>
                <a:ext cx="914400" cy="1369814"/>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vert="horz" lIns="45720" rIns="45720" rtlCol="0" anchor="ctr"/>
              <a:lstStyle/>
              <a:p>
                <a:pPr algn="ctr"/>
                <a:r>
                  <a:rPr lang="en-US" sz="1400" b="1" dirty="0" smtClean="0"/>
                  <a:t>Bob</a:t>
                </a:r>
                <a:endParaRPr lang="en-US" sz="1400" b="1" dirty="0"/>
              </a:p>
            </p:txBody>
          </p:sp>
          <p:sp>
            <p:nvSpPr>
              <p:cNvPr id="30" name="Flowchart: Connector 29"/>
              <p:cNvSpPr/>
              <p:nvPr/>
            </p:nvSpPr>
            <p:spPr>
              <a:xfrm>
                <a:off x="821954" y="2651124"/>
                <a:ext cx="457200" cy="457200"/>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p:cNvSpPr txBox="1"/>
          <p:nvPr/>
        </p:nvSpPr>
        <p:spPr>
          <a:xfrm>
            <a:off x="531812" y="5867400"/>
            <a:ext cx="9213933" cy="646331"/>
          </a:xfrm>
          <a:prstGeom prst="rect">
            <a:avLst/>
          </a:prstGeom>
          <a:noFill/>
        </p:spPr>
        <p:txBody>
          <a:bodyPr wrap="none" rtlCol="0">
            <a:spAutoFit/>
          </a:bodyPr>
          <a:lstStyle/>
          <a:p>
            <a:r>
              <a:rPr lang="en-US" dirty="0" smtClean="0"/>
              <a:t>Alice wants to send a message that anyone can read, but could only have come from her</a:t>
            </a:r>
            <a:br>
              <a:rPr lang="en-US" dirty="0" smtClean="0"/>
            </a:br>
            <a:r>
              <a:rPr lang="en-US" dirty="0" smtClean="0"/>
              <a:t>If Bob can decrypt the message with Alice’s public key, it must have come from her (private key)</a:t>
            </a:r>
            <a:endParaRPr lang="en-US" dirty="0"/>
          </a:p>
        </p:txBody>
      </p:sp>
    </p:spTree>
    <p:extLst>
      <p:ext uri="{BB962C8B-B14F-4D97-AF65-F5344CB8AC3E}">
        <p14:creationId xmlns:p14="http://schemas.microsoft.com/office/powerpoint/2010/main" val="67610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solidFill>
                  <a:schemeClr val="accent1"/>
                </a:solidFill>
              </a:rPr>
              <a:t>digital signature</a:t>
            </a:r>
            <a:r>
              <a:rPr lang="en-US" dirty="0" smtClean="0"/>
              <a:t> algorithm is used with public and private keys to generate and verify digital signatures providing “assurance of data integrity, and source authentication, and to support non-repudiation.” – from </a:t>
            </a:r>
            <a:r>
              <a:rPr lang="en-US" dirty="0">
                <a:hlinkClick r:id="rId3"/>
              </a:rPr>
              <a:t>NIST SP 800-175B</a:t>
            </a:r>
            <a:r>
              <a:rPr lang="en-US" dirty="0"/>
              <a:t> </a:t>
            </a:r>
            <a:endParaRPr lang="en-US" dirty="0" smtClean="0"/>
          </a:p>
          <a:p>
            <a:pPr lvl="1"/>
            <a:r>
              <a:rPr lang="en-US" dirty="0" smtClean="0"/>
              <a:t>Digital signature generation is done using the signer’s private key and anyone can verify the signature by employing the associated public key</a:t>
            </a:r>
          </a:p>
          <a:p>
            <a:pPr lvl="1"/>
            <a:r>
              <a:rPr lang="en-US" dirty="0" smtClean="0"/>
              <a:t>The signer’s message is run through a hash function, generating hash value 1</a:t>
            </a:r>
          </a:p>
          <a:p>
            <a:pPr lvl="1"/>
            <a:r>
              <a:rPr lang="en-US" dirty="0" smtClean="0"/>
              <a:t>The hash value is encrypted with the signer’s private key, creating the digital signature</a:t>
            </a:r>
          </a:p>
          <a:p>
            <a:pPr lvl="1"/>
            <a:r>
              <a:rPr lang="en-US" dirty="0" smtClean="0"/>
              <a:t>When recipient receives the message, they hash separately generating hash value 2</a:t>
            </a:r>
          </a:p>
          <a:p>
            <a:pPr lvl="1"/>
            <a:r>
              <a:rPr lang="en-US" dirty="0" smtClean="0"/>
              <a:t> Recipient decrypts attached signature with signer’s public key, returning hash value 1</a:t>
            </a:r>
          </a:p>
          <a:p>
            <a:pPr lvl="1"/>
            <a:r>
              <a:rPr lang="en-US" dirty="0" smtClean="0"/>
              <a:t>If the calculated hash value (2) and the extracted hash value (1) match, the message was not altered and must have been signed by public key’s owner</a:t>
            </a:r>
          </a:p>
        </p:txBody>
      </p:sp>
    </p:spTree>
    <p:extLst>
      <p:ext uri="{BB962C8B-B14F-4D97-AF65-F5344CB8AC3E}">
        <p14:creationId xmlns:p14="http://schemas.microsoft.com/office/powerpoint/2010/main" val="1587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sp>
        <p:nvSpPr>
          <p:cNvPr id="7" name="TextBox 6"/>
          <p:cNvSpPr txBox="1"/>
          <p:nvPr/>
        </p:nvSpPr>
        <p:spPr>
          <a:xfrm>
            <a:off x="2898250" y="6156960"/>
            <a:ext cx="6798913" cy="646331"/>
          </a:xfrm>
          <a:prstGeom prst="rect">
            <a:avLst/>
          </a:prstGeom>
          <a:noFill/>
        </p:spPr>
        <p:txBody>
          <a:bodyPr wrap="none" rtlCol="0">
            <a:spAutoFit/>
          </a:bodyPr>
          <a:lstStyle/>
          <a:p>
            <a:r>
              <a:rPr lang="en-US" dirty="0" smtClean="0"/>
              <a:t>Digital Signature Generation </a:t>
            </a:r>
            <a:r>
              <a:rPr lang="en-US" dirty="0"/>
              <a:t>and </a:t>
            </a:r>
            <a:r>
              <a:rPr lang="en-US" dirty="0" smtClean="0"/>
              <a:t>Verification – from </a:t>
            </a:r>
            <a:r>
              <a:rPr lang="en-US" dirty="0">
                <a:hlinkClick r:id="rId3"/>
              </a:rPr>
              <a:t>NIST SP </a:t>
            </a:r>
            <a:r>
              <a:rPr lang="en-US" dirty="0" smtClean="0">
                <a:hlinkClick r:id="rId3"/>
              </a:rPr>
              <a:t>800-175B</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4"/>
          <a:stretch>
            <a:fillRect/>
          </a:stretch>
        </p:blipFill>
        <p:spPr>
          <a:xfrm>
            <a:off x="2898250" y="1905000"/>
            <a:ext cx="6382800" cy="4114800"/>
          </a:xfrm>
          <a:prstGeom prst="rect">
            <a:avLst/>
          </a:prstGeom>
        </p:spPr>
      </p:pic>
    </p:spTree>
    <p:extLst>
      <p:ext uri="{BB962C8B-B14F-4D97-AF65-F5344CB8AC3E}">
        <p14:creationId xmlns:p14="http://schemas.microsoft.com/office/powerpoint/2010/main" val="424258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Asymmetric-Key Algorithms</a:t>
            </a:r>
            <a:endParaRPr lang="en-US" dirty="0"/>
          </a:p>
        </p:txBody>
      </p:sp>
      <p:sp>
        <p:nvSpPr>
          <p:cNvPr id="3" name="Content Placeholder 2"/>
          <p:cNvSpPr>
            <a:spLocks noGrp="1"/>
          </p:cNvSpPr>
          <p:nvPr>
            <p:ph idx="1"/>
          </p:nvPr>
        </p:nvSpPr>
        <p:spPr/>
        <p:txBody>
          <a:bodyPr>
            <a:normAutofit/>
          </a:bodyPr>
          <a:lstStyle/>
          <a:p>
            <a:r>
              <a:rPr lang="en-US" dirty="0"/>
              <a:t>NIST has approved several </a:t>
            </a:r>
            <a:r>
              <a:rPr lang="en-US" dirty="0" smtClean="0"/>
              <a:t>asymmetric-key </a:t>
            </a:r>
            <a:r>
              <a:rPr lang="en-US" dirty="0"/>
              <a:t>algorithms for the protection of sensitive data – see </a:t>
            </a:r>
            <a:r>
              <a:rPr lang="en-US" dirty="0">
                <a:hlinkClick r:id="rId3"/>
              </a:rPr>
              <a:t>NIST SP </a:t>
            </a:r>
            <a:r>
              <a:rPr lang="en-US" dirty="0" smtClean="0">
                <a:hlinkClick r:id="rId3"/>
              </a:rPr>
              <a:t>800-175B</a:t>
            </a:r>
            <a:endParaRPr lang="en-US" dirty="0" smtClean="0"/>
          </a:p>
          <a:p>
            <a:pPr lvl="1"/>
            <a:r>
              <a:rPr lang="en-US" dirty="0" smtClean="0"/>
              <a:t>The </a:t>
            </a:r>
            <a:r>
              <a:rPr lang="en-US" b="1" dirty="0" smtClean="0">
                <a:solidFill>
                  <a:schemeClr val="accent1"/>
                </a:solidFill>
              </a:rPr>
              <a:t>Digital Signature Algorithm</a:t>
            </a:r>
            <a:r>
              <a:rPr lang="en-US" dirty="0" smtClean="0"/>
              <a:t> (</a:t>
            </a:r>
            <a:r>
              <a:rPr lang="en-US" b="1" dirty="0" smtClean="0">
                <a:solidFill>
                  <a:schemeClr val="accent1"/>
                </a:solidFill>
              </a:rPr>
              <a:t>DSA</a:t>
            </a:r>
            <a:r>
              <a:rPr lang="en-US" dirty="0" smtClean="0"/>
              <a:t>) “is used to generate and verify digital signatures using finite-fields” (for more on the math, see </a:t>
            </a:r>
            <a:r>
              <a:rPr lang="en-US" dirty="0" smtClean="0">
                <a:hlinkClick r:id="rId4"/>
              </a:rPr>
              <a:t>Wolfram </a:t>
            </a:r>
            <a:r>
              <a:rPr lang="en-US" dirty="0" err="1" smtClean="0">
                <a:hlinkClick r:id="rId4"/>
              </a:rPr>
              <a:t>MathWorld</a:t>
            </a:r>
            <a:r>
              <a:rPr lang="en-US" dirty="0" smtClean="0"/>
              <a:t>)</a:t>
            </a:r>
          </a:p>
          <a:p>
            <a:pPr lvl="1"/>
            <a:r>
              <a:rPr lang="en-US" dirty="0" smtClean="0"/>
              <a:t>The </a:t>
            </a:r>
            <a:r>
              <a:rPr lang="en-US" b="1" dirty="0" smtClean="0">
                <a:solidFill>
                  <a:schemeClr val="accent1"/>
                </a:solidFill>
              </a:rPr>
              <a:t>RSA</a:t>
            </a:r>
            <a:r>
              <a:rPr lang="en-US" dirty="0" smtClean="0"/>
              <a:t> algorithm (named for its creators’ last names – </a:t>
            </a:r>
            <a:r>
              <a:rPr lang="en-US" dirty="0" err="1" smtClean="0"/>
              <a:t>Rivest</a:t>
            </a:r>
            <a:r>
              <a:rPr lang="en-US" dirty="0" smtClean="0"/>
              <a:t>, Shamir, and </a:t>
            </a:r>
            <a:r>
              <a:rPr lang="en-US" dirty="0" err="1" smtClean="0"/>
              <a:t>Adleman</a:t>
            </a:r>
            <a:r>
              <a:rPr lang="en-US" dirty="0" smtClean="0"/>
              <a:t>) is one of the first and most popular asymmetric-key cryptosystems</a:t>
            </a:r>
          </a:p>
          <a:p>
            <a:pPr lvl="1"/>
            <a:r>
              <a:rPr lang="en-US" dirty="0" smtClean="0"/>
              <a:t>Developed in 1977, the RSA algorithm is NIST-approved for the generation and verification of digital signatures and for key establishment (in hybrid cryptosystem use).</a:t>
            </a:r>
            <a:endParaRPr lang="en-US" dirty="0"/>
          </a:p>
        </p:txBody>
      </p:sp>
    </p:spTree>
    <p:extLst>
      <p:ext uri="{BB962C8B-B14F-4D97-AF65-F5344CB8AC3E}">
        <p14:creationId xmlns:p14="http://schemas.microsoft.com/office/powerpoint/2010/main" val="13262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Cryptosystems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“Since asymmetric-key (i.e. public-key) cryptography requires fewer keys overall, and symmetric-key cryptography is significantly faster, a </a:t>
            </a:r>
            <a:r>
              <a:rPr lang="en-US" b="1" dirty="0" smtClean="0">
                <a:solidFill>
                  <a:schemeClr val="accent1"/>
                </a:solidFill>
              </a:rPr>
              <a:t>hybrid approach</a:t>
            </a:r>
            <a:r>
              <a:rPr lang="en-US" dirty="0" smtClean="0"/>
              <a:t> is often used, whereby asymmetric-key algorithms are used for the generation and verification of digital signatures and for key establishment, while symmetric-key algorithms are used for …encryption, especially those involving the protection of large amounts of data.</a:t>
            </a:r>
          </a:p>
          <a:p>
            <a:r>
              <a:rPr lang="en-US" dirty="0" smtClean="0"/>
              <a:t>“For example, an asymmetric-key system can be used to establish a symmetric key via a key-agreement or key-transport process, after which the symmetric key is used to encrypt files or messages.”– </a:t>
            </a:r>
            <a:r>
              <a:rPr lang="en-US" dirty="0"/>
              <a:t>see </a:t>
            </a:r>
            <a:r>
              <a:rPr lang="en-US" dirty="0">
                <a:hlinkClick r:id="rId2"/>
              </a:rPr>
              <a:t>NIST SP </a:t>
            </a:r>
            <a:r>
              <a:rPr lang="en-US" dirty="0" smtClean="0">
                <a:hlinkClick r:id="rId2"/>
              </a:rPr>
              <a:t>800-175B</a:t>
            </a:r>
            <a:endParaRPr lang="en-US" dirty="0" smtClean="0"/>
          </a:p>
          <a:p>
            <a:pPr lvl="1"/>
            <a:r>
              <a:rPr lang="en-US" dirty="0" smtClean="0"/>
              <a:t>The </a:t>
            </a:r>
            <a:r>
              <a:rPr lang="en-US" b="1" dirty="0" err="1" smtClean="0">
                <a:solidFill>
                  <a:schemeClr val="accent1"/>
                </a:solidFill>
              </a:rPr>
              <a:t>Diffie</a:t>
            </a:r>
            <a:r>
              <a:rPr lang="en-US" b="1" dirty="0" smtClean="0">
                <a:solidFill>
                  <a:schemeClr val="accent1"/>
                </a:solidFill>
              </a:rPr>
              <a:t>-Hellman</a:t>
            </a:r>
            <a:r>
              <a:rPr lang="en-US" dirty="0" smtClean="0"/>
              <a:t> algorithm is one such type of system</a:t>
            </a:r>
            <a:endParaRPr lang="en-US" dirty="0"/>
          </a:p>
          <a:p>
            <a:endParaRPr lang="en-US" dirty="0"/>
          </a:p>
        </p:txBody>
      </p:sp>
    </p:spTree>
    <p:extLst>
      <p:ext uri="{BB962C8B-B14F-4D97-AF65-F5344CB8AC3E}">
        <p14:creationId xmlns:p14="http://schemas.microsoft.com/office/powerpoint/2010/main" val="120664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Cryptosystems</a:t>
            </a:r>
            <a:endParaRPr lang="en-US" dirty="0"/>
          </a:p>
        </p:txBody>
      </p:sp>
      <p:pic>
        <p:nvPicPr>
          <p:cNvPr id="5" name="YEBfamv-_do"/>
          <p:cNvPicPr>
            <a:picLocks noGrp="1" noRot="1" noChangeAspect="1"/>
          </p:cNvPicPr>
          <p:nvPr>
            <p:ph idx="1"/>
            <a:videoFile r:link="rId1"/>
          </p:nvPr>
        </p:nvPicPr>
        <p:blipFill>
          <a:blip r:embed="rId3"/>
          <a:stretch>
            <a:fillRect/>
          </a:stretch>
        </p:blipFill>
        <p:spPr>
          <a:xfrm>
            <a:off x="2727060" y="2079129"/>
            <a:ext cx="6734705" cy="3788271"/>
          </a:xfrm>
          <a:prstGeom prst="rect">
            <a:avLst/>
          </a:prstGeom>
        </p:spPr>
      </p:pic>
      <p:sp>
        <p:nvSpPr>
          <p:cNvPr id="6" name="TextBox 5"/>
          <p:cNvSpPr txBox="1"/>
          <p:nvPr/>
        </p:nvSpPr>
        <p:spPr>
          <a:xfrm>
            <a:off x="2817812" y="6172200"/>
            <a:ext cx="7016921" cy="369332"/>
          </a:xfrm>
          <a:prstGeom prst="rect">
            <a:avLst/>
          </a:prstGeom>
          <a:noFill/>
        </p:spPr>
        <p:txBody>
          <a:bodyPr wrap="none" rtlCol="0">
            <a:spAutoFit/>
          </a:bodyPr>
          <a:lstStyle/>
          <a:p>
            <a:r>
              <a:rPr lang="en-US" dirty="0" err="1" smtClean="0"/>
              <a:t>Diffie</a:t>
            </a:r>
            <a:r>
              <a:rPr lang="en-US" dirty="0" smtClean="0"/>
              <a:t>-Hellman Key Exchange video – Khan Academy/Art of the Problem</a:t>
            </a:r>
            <a:endParaRPr lang="en-US" dirty="0"/>
          </a:p>
        </p:txBody>
      </p:sp>
    </p:spTree>
    <p:extLst>
      <p:ext uri="{BB962C8B-B14F-4D97-AF65-F5344CB8AC3E}">
        <p14:creationId xmlns:p14="http://schemas.microsoft.com/office/powerpoint/2010/main" val="120664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Communication through Encryption</a:t>
            </a: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S-HTTP</a:t>
            </a:r>
            <a:r>
              <a:rPr lang="en-US" dirty="0" smtClean="0"/>
              <a:t> (</a:t>
            </a:r>
            <a:r>
              <a:rPr lang="en-US" b="1" dirty="0" smtClean="0">
                <a:solidFill>
                  <a:schemeClr val="accent1"/>
                </a:solidFill>
              </a:rPr>
              <a:t>Secure Hypertext Transfer Protocol</a:t>
            </a:r>
            <a:r>
              <a:rPr lang="en-US" dirty="0" smtClean="0"/>
              <a:t>) and </a:t>
            </a:r>
            <a:r>
              <a:rPr lang="en-US" b="1" dirty="0" smtClean="0">
                <a:solidFill>
                  <a:schemeClr val="accent1"/>
                </a:solidFill>
              </a:rPr>
              <a:t>SSL</a:t>
            </a:r>
            <a:r>
              <a:rPr lang="en-US" dirty="0" smtClean="0"/>
              <a:t> (</a:t>
            </a:r>
            <a:r>
              <a:rPr lang="en-US" b="1" dirty="0" smtClean="0">
                <a:solidFill>
                  <a:schemeClr val="accent1"/>
                </a:solidFill>
              </a:rPr>
              <a:t>Secure Sockets Layer</a:t>
            </a:r>
            <a:r>
              <a:rPr lang="en-US" dirty="0" smtClean="0"/>
              <a:t>) are communication protocols designed to allow secure network communication over the Internet</a:t>
            </a:r>
          </a:p>
          <a:p>
            <a:pPr lvl="1"/>
            <a:r>
              <a:rPr lang="en-US" dirty="0" smtClean="0"/>
              <a:t>Now, HTTP over TLS (</a:t>
            </a:r>
            <a:r>
              <a:rPr lang="en-US" b="1" dirty="0" smtClean="0">
                <a:solidFill>
                  <a:schemeClr val="accent1"/>
                </a:solidFill>
              </a:rPr>
              <a:t>HTTPS</a:t>
            </a:r>
            <a:r>
              <a:rPr lang="en-US" dirty="0" smtClean="0"/>
              <a:t>) is more commonly used</a:t>
            </a:r>
          </a:p>
          <a:p>
            <a:pPr lvl="1"/>
            <a:r>
              <a:rPr lang="en-US" b="1" dirty="0" smtClean="0">
                <a:solidFill>
                  <a:schemeClr val="accent1"/>
                </a:solidFill>
              </a:rPr>
              <a:t>TLS</a:t>
            </a:r>
            <a:r>
              <a:rPr lang="en-US" dirty="0" smtClean="0"/>
              <a:t> (</a:t>
            </a:r>
            <a:r>
              <a:rPr lang="en-US" b="1" dirty="0" smtClean="0">
                <a:solidFill>
                  <a:schemeClr val="accent1"/>
                </a:solidFill>
              </a:rPr>
              <a:t>Transport Layer Security</a:t>
            </a:r>
            <a:r>
              <a:rPr lang="en-US" dirty="0" smtClean="0"/>
              <a:t>) replaces SSL</a:t>
            </a:r>
          </a:p>
          <a:p>
            <a:r>
              <a:rPr lang="en-US" dirty="0"/>
              <a:t>In April 2014, a serious vulnerability in the popular OpenSSL cryptographic software </a:t>
            </a:r>
            <a:r>
              <a:rPr lang="en-US" dirty="0" smtClean="0"/>
              <a:t>library was discovered, named </a:t>
            </a:r>
            <a:r>
              <a:rPr lang="en-US" dirty="0" err="1" smtClean="0"/>
              <a:t>HeartBleed</a:t>
            </a:r>
            <a:endParaRPr lang="en-US" dirty="0" smtClean="0"/>
          </a:p>
          <a:p>
            <a:r>
              <a:rPr lang="en-US" dirty="0"/>
              <a:t>“This weakness allows stealing the information protected, under normal conditions, by the SSL/TLS encryption used to secure the Internet</a:t>
            </a:r>
            <a:r>
              <a:rPr lang="en-US" dirty="0" smtClean="0"/>
              <a:t>.” – see </a:t>
            </a:r>
            <a:r>
              <a:rPr lang="en-US" dirty="0" smtClean="0">
                <a:hlinkClick r:id="rId2"/>
              </a:rPr>
              <a:t>heartbleed.com</a:t>
            </a:r>
            <a:endParaRPr lang="en-US" dirty="0" smtClean="0"/>
          </a:p>
        </p:txBody>
      </p:sp>
    </p:spTree>
    <p:extLst>
      <p:ext uri="{BB962C8B-B14F-4D97-AF65-F5344CB8AC3E}">
        <p14:creationId xmlns:p14="http://schemas.microsoft.com/office/powerpoint/2010/main" val="238367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Basics</a:t>
            </a:r>
            <a:endParaRPr lang="en-US" dirty="0"/>
          </a:p>
        </p:txBody>
      </p:sp>
      <p:grpSp>
        <p:nvGrpSpPr>
          <p:cNvPr id="25" name="Group 24"/>
          <p:cNvGrpSpPr/>
          <p:nvPr/>
        </p:nvGrpSpPr>
        <p:grpSpPr>
          <a:xfrm>
            <a:off x="2436812" y="2895600"/>
            <a:ext cx="7315200" cy="2518933"/>
            <a:chOff x="2436812" y="2895600"/>
            <a:chExt cx="7315200" cy="2518933"/>
          </a:xfrm>
        </p:grpSpPr>
        <p:grpSp>
          <p:nvGrpSpPr>
            <p:cNvPr id="22" name="Group 21"/>
            <p:cNvGrpSpPr/>
            <p:nvPr/>
          </p:nvGrpSpPr>
          <p:grpSpPr>
            <a:xfrm>
              <a:off x="2436812" y="2895600"/>
              <a:ext cx="7315200" cy="1177052"/>
              <a:chOff x="2436812" y="2895600"/>
              <a:chExt cx="7315200" cy="1177052"/>
            </a:xfrm>
          </p:grpSpPr>
          <p:sp>
            <p:nvSpPr>
              <p:cNvPr id="4" name="TextBox 3"/>
              <p:cNvSpPr txBox="1"/>
              <p:nvPr/>
            </p:nvSpPr>
            <p:spPr>
              <a:xfrm>
                <a:off x="24368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sp>
            <p:nvSpPr>
              <p:cNvPr id="11" name="TextBox 10"/>
              <p:cNvSpPr txBox="1"/>
              <p:nvPr/>
            </p:nvSpPr>
            <p:spPr>
              <a:xfrm>
                <a:off x="53324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A$6j!B%</a:t>
                </a:r>
                <a:endParaRPr lang="en-US" b="1" dirty="0">
                  <a:solidFill>
                    <a:schemeClr val="bg1"/>
                  </a:solidFill>
                </a:endParaRPr>
              </a:p>
            </p:txBody>
          </p:sp>
          <p:sp>
            <p:nvSpPr>
              <p:cNvPr id="12" name="TextBox 11"/>
              <p:cNvSpPr txBox="1"/>
              <p:nvPr/>
            </p:nvSpPr>
            <p:spPr>
              <a:xfrm>
                <a:off x="8228012" y="3352800"/>
                <a:ext cx="1524000" cy="685800"/>
              </a:xfrm>
              <a:prstGeom prst="rect">
                <a:avLst/>
              </a:prstGeom>
              <a:solidFill>
                <a:schemeClr val="accent1"/>
              </a:solidFill>
            </p:spPr>
            <p:txBody>
              <a:bodyPr wrap="square" rtlCol="0" anchor="ctr" anchorCtr="0">
                <a:noAutofit/>
              </a:bodyPr>
              <a:lstStyle/>
              <a:p>
                <a:pPr algn="ctr"/>
                <a:r>
                  <a:rPr lang="en-US" b="1" dirty="0" smtClean="0">
                    <a:solidFill>
                      <a:schemeClr val="bg1"/>
                    </a:solidFill>
                  </a:rPr>
                  <a:t>Message</a:t>
                </a:r>
                <a:endParaRPr lang="en-US" b="1" dirty="0">
                  <a:solidFill>
                    <a:schemeClr val="bg1"/>
                  </a:solidFill>
                </a:endParaRPr>
              </a:p>
            </p:txBody>
          </p:sp>
          <p:cxnSp>
            <p:nvCxnSpPr>
              <p:cNvPr id="14" name="Straight Arrow Connector 13"/>
              <p:cNvCxnSpPr>
                <a:stCxn id="4" idx="3"/>
                <a:endCxn id="11" idx="1"/>
              </p:cNvCxnSpPr>
              <p:nvPr/>
            </p:nvCxnSpPr>
            <p:spPr>
              <a:xfrm>
                <a:off x="3960812" y="369570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56412" y="3703320"/>
                <a:ext cx="1371600" cy="0"/>
              </a:xfrm>
              <a:prstGeom prst="straightConnector1">
                <a:avLst/>
              </a:prstGeom>
              <a:ln w="38100" cmpd="sng">
                <a:solidFill>
                  <a:schemeClr val="accent4"/>
                </a:solidFill>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4087" y="2895600"/>
                <a:ext cx="1029449" cy="369332"/>
              </a:xfrm>
              <a:prstGeom prst="rect">
                <a:avLst/>
              </a:prstGeom>
              <a:noFill/>
            </p:spPr>
            <p:txBody>
              <a:bodyPr wrap="none" rtlCol="0">
                <a:spAutoFit/>
              </a:bodyPr>
              <a:lstStyle/>
              <a:p>
                <a:r>
                  <a:rPr lang="en-US" dirty="0" smtClean="0"/>
                  <a:t>plaintext</a:t>
                </a:r>
                <a:endParaRPr lang="en-US" dirty="0"/>
              </a:p>
            </p:txBody>
          </p:sp>
          <p:sp>
            <p:nvSpPr>
              <p:cNvPr id="18" name="TextBox 17"/>
              <p:cNvSpPr txBox="1"/>
              <p:nvPr/>
            </p:nvSpPr>
            <p:spPr>
              <a:xfrm>
                <a:off x="8475287" y="2895600"/>
                <a:ext cx="1029449" cy="369332"/>
              </a:xfrm>
              <a:prstGeom prst="rect">
                <a:avLst/>
              </a:prstGeom>
              <a:noFill/>
            </p:spPr>
            <p:txBody>
              <a:bodyPr wrap="none" rtlCol="0">
                <a:spAutoFit/>
              </a:bodyPr>
              <a:lstStyle/>
              <a:p>
                <a:r>
                  <a:rPr lang="en-US" dirty="0" smtClean="0"/>
                  <a:t>plaintext</a:t>
                </a:r>
                <a:endParaRPr lang="en-US" dirty="0"/>
              </a:p>
            </p:txBody>
          </p:sp>
          <p:sp>
            <p:nvSpPr>
              <p:cNvPr id="19" name="TextBox 18"/>
              <p:cNvSpPr txBox="1"/>
              <p:nvPr/>
            </p:nvSpPr>
            <p:spPr>
              <a:xfrm>
                <a:off x="5515567" y="2895600"/>
                <a:ext cx="1157689" cy="369332"/>
              </a:xfrm>
              <a:prstGeom prst="rect">
                <a:avLst/>
              </a:prstGeom>
              <a:noFill/>
            </p:spPr>
            <p:txBody>
              <a:bodyPr wrap="none" rtlCol="0">
                <a:spAutoFit/>
              </a:bodyPr>
              <a:lstStyle/>
              <a:p>
                <a:r>
                  <a:rPr lang="en-US" dirty="0" err="1" smtClean="0"/>
                  <a:t>ciphertext</a:t>
                </a:r>
                <a:endParaRPr lang="en-US" dirty="0"/>
              </a:p>
            </p:txBody>
          </p:sp>
          <p:sp>
            <p:nvSpPr>
              <p:cNvPr id="20" name="TextBox 19"/>
              <p:cNvSpPr txBox="1"/>
              <p:nvPr/>
            </p:nvSpPr>
            <p:spPr>
              <a:xfrm>
                <a:off x="4190397" y="3703320"/>
                <a:ext cx="912429" cy="369332"/>
              </a:xfrm>
              <a:prstGeom prst="rect">
                <a:avLst/>
              </a:prstGeom>
              <a:noFill/>
            </p:spPr>
            <p:txBody>
              <a:bodyPr wrap="none" rtlCol="0">
                <a:spAutoFit/>
              </a:bodyPr>
              <a:lstStyle/>
              <a:p>
                <a:r>
                  <a:rPr lang="en-US" dirty="0" smtClean="0"/>
                  <a:t>encrypt</a:t>
                </a:r>
                <a:endParaRPr lang="en-US" dirty="0"/>
              </a:p>
            </p:txBody>
          </p:sp>
          <p:sp>
            <p:nvSpPr>
              <p:cNvPr id="21" name="TextBox 20"/>
              <p:cNvSpPr txBox="1"/>
              <p:nvPr/>
            </p:nvSpPr>
            <p:spPr>
              <a:xfrm>
                <a:off x="7085997" y="3703320"/>
                <a:ext cx="914033" cy="369332"/>
              </a:xfrm>
              <a:prstGeom prst="rect">
                <a:avLst/>
              </a:prstGeom>
              <a:noFill/>
            </p:spPr>
            <p:txBody>
              <a:bodyPr wrap="none" rtlCol="0">
                <a:spAutoFit/>
              </a:bodyPr>
              <a:lstStyle/>
              <a:p>
                <a:r>
                  <a:rPr lang="en-US" dirty="0" smtClean="0"/>
                  <a:t>decrypt</a:t>
                </a:r>
                <a:endParaRPr lang="en-US" dirty="0"/>
              </a:p>
            </p:txBody>
          </p:sp>
        </p:grpSp>
        <p:pic>
          <p:nvPicPr>
            <p:cNvPr id="23" name="Picture 22" descr="Icons: &lt;strong&gt;open&lt;/strong&gt; - closed by Iyo - 2 icons: 'green &lt;strong&gt;open&lt;/strong&gt;' and ..."/>
            <p:cNvPicPr>
              <a:picLocks noChangeAspect="1"/>
            </p:cNvPicPr>
            <p:nvPr/>
          </p:nvPicPr>
          <p:blipFill rotWithShape="1">
            <a:blip r:embed="rId2" cstate="print">
              <a:extLst>
                <a:ext uri="{28A0092B-C50C-407E-A947-70E740481C1C}">
                  <a14:useLocalDpi xmlns:a14="http://schemas.microsoft.com/office/drawing/2010/main" val="0"/>
                </a:ext>
              </a:extLst>
            </a:blip>
            <a:srcRect r="51016"/>
            <a:stretch/>
          </p:blipFill>
          <p:spPr>
            <a:xfrm>
              <a:off x="3984624" y="4126468"/>
              <a:ext cx="1402090" cy="1288065"/>
            </a:xfrm>
            <a:prstGeom prst="rect">
              <a:avLst/>
            </a:prstGeom>
          </p:spPr>
        </p:pic>
        <p:pic>
          <p:nvPicPr>
            <p:cNvPr id="24" name="Picture 23" descr="Icons: &lt;strong&gt;open&lt;/strong&gt; - closed by Iyo - 2 icons: 'green &lt;strong&gt;open&lt;/strong&gt;' and ..."/>
            <p:cNvPicPr>
              <a:picLocks noChangeAspect="1"/>
            </p:cNvPicPr>
            <p:nvPr/>
          </p:nvPicPr>
          <p:blipFill rotWithShape="1">
            <a:blip r:embed="rId2" cstate="print">
              <a:extLst>
                <a:ext uri="{28A0092B-C50C-407E-A947-70E740481C1C}">
                  <a14:useLocalDpi xmlns:a14="http://schemas.microsoft.com/office/drawing/2010/main" val="0"/>
                </a:ext>
              </a:extLst>
            </a:blip>
            <a:srcRect l="50581" r="-1161"/>
            <a:stretch/>
          </p:blipFill>
          <p:spPr>
            <a:xfrm>
              <a:off x="6862444" y="4126468"/>
              <a:ext cx="1447800" cy="1288065"/>
            </a:xfrm>
            <a:prstGeom prst="rect">
              <a:avLst/>
            </a:prstGeom>
          </p:spPr>
        </p:pic>
      </p:grpSp>
    </p:spTree>
    <p:extLst>
      <p:ext uri="{BB962C8B-B14F-4D97-AF65-F5344CB8AC3E}">
        <p14:creationId xmlns:p14="http://schemas.microsoft.com/office/powerpoint/2010/main" val="147488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Communication through Encryption</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The original (and still widely used) e-mail protocols did little to protect the confidentiality of messages sent between users on the Internet or authenticate the source of the sender</a:t>
            </a:r>
          </a:p>
          <a:p>
            <a:pPr lvl="1"/>
            <a:r>
              <a:rPr lang="en-US" dirty="0" smtClean="0"/>
              <a:t>Several cryptosystems have been tweaked to work with the popular e-mail protocols in order address this shortcoming</a:t>
            </a:r>
          </a:p>
          <a:p>
            <a:r>
              <a:rPr lang="en-US" b="1" dirty="0" smtClean="0">
                <a:solidFill>
                  <a:schemeClr val="accent1"/>
                </a:solidFill>
              </a:rPr>
              <a:t>S/MIME</a:t>
            </a:r>
            <a:r>
              <a:rPr lang="en-US" dirty="0" smtClean="0"/>
              <a:t> (</a:t>
            </a:r>
            <a:r>
              <a:rPr lang="en-US" b="1" dirty="0" smtClean="0">
                <a:solidFill>
                  <a:schemeClr val="accent1"/>
                </a:solidFill>
              </a:rPr>
              <a:t>Secure Multipurpose Internet Mail Extensions</a:t>
            </a:r>
            <a:r>
              <a:rPr lang="en-US" dirty="0" smtClean="0"/>
              <a:t>) protocol allows you to encrypt and “digitally sign your emails to verify you as the legitimate sender of the message</a:t>
            </a:r>
            <a:r>
              <a:rPr lang="en-US" dirty="0"/>
              <a:t>, making it an effective weapon against many </a:t>
            </a:r>
            <a:r>
              <a:rPr lang="en-US" dirty="0" smtClean="0"/>
              <a:t>phishing </a:t>
            </a:r>
            <a:r>
              <a:rPr lang="en-US" dirty="0"/>
              <a:t>attacks out </a:t>
            </a:r>
            <a:r>
              <a:rPr lang="en-US" dirty="0" smtClean="0"/>
              <a:t>there.” – </a:t>
            </a:r>
            <a:r>
              <a:rPr lang="en-US" dirty="0" err="1" smtClean="0">
                <a:hlinkClick r:id="rId2"/>
              </a:rPr>
              <a:t>GlobalSign</a:t>
            </a:r>
            <a:r>
              <a:rPr lang="en-US" dirty="0" smtClean="0">
                <a:hlinkClick r:id="rId2"/>
              </a:rPr>
              <a:t> Blog</a:t>
            </a:r>
            <a:endParaRPr lang="en-US" dirty="0" smtClean="0"/>
          </a:p>
          <a:p>
            <a:r>
              <a:rPr lang="en-US" b="1" dirty="0" smtClean="0">
                <a:solidFill>
                  <a:schemeClr val="accent1"/>
                </a:solidFill>
              </a:rPr>
              <a:t>PGP</a:t>
            </a:r>
            <a:r>
              <a:rPr lang="en-US" dirty="0" smtClean="0"/>
              <a:t> (</a:t>
            </a:r>
            <a:r>
              <a:rPr lang="en-US" b="1" dirty="0" smtClean="0">
                <a:solidFill>
                  <a:schemeClr val="accent1"/>
                </a:solidFill>
              </a:rPr>
              <a:t>Pretty Good Privacy</a:t>
            </a:r>
            <a:r>
              <a:rPr lang="en-US" dirty="0" smtClean="0"/>
              <a:t>) has become one of the most popular open source cryptosystems for encryption of e-mail – see </a:t>
            </a:r>
            <a:r>
              <a:rPr lang="en-US" dirty="0" smtClean="0">
                <a:hlinkClick r:id="rId3"/>
              </a:rPr>
              <a:t>OpenPGP.org</a:t>
            </a:r>
            <a:r>
              <a:rPr lang="en-US" dirty="0" smtClean="0"/>
              <a:t> for more</a:t>
            </a:r>
          </a:p>
          <a:p>
            <a:pPr lvl="1"/>
            <a:r>
              <a:rPr lang="en-US" dirty="0" err="1" smtClean="0"/>
              <a:t>OpenPGP</a:t>
            </a:r>
            <a:r>
              <a:rPr lang="en-US" dirty="0" smtClean="0"/>
              <a:t> was standardized in 1997, based on the original PGP software created by </a:t>
            </a:r>
            <a:r>
              <a:rPr lang="en-US" dirty="0" smtClean="0">
                <a:hlinkClick r:id="rId4"/>
              </a:rPr>
              <a:t>Phil Zimmermann</a:t>
            </a:r>
            <a:endParaRPr lang="en-US" dirty="0"/>
          </a:p>
        </p:txBody>
      </p:sp>
    </p:spTree>
    <p:extLst>
      <p:ext uri="{BB962C8B-B14F-4D97-AF65-F5344CB8AC3E}">
        <p14:creationId xmlns:p14="http://schemas.microsoft.com/office/powerpoint/2010/main" val="53911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Communication through Encryption</a:t>
            </a:r>
            <a:endParaRPr lang="en-US" dirty="0"/>
          </a:p>
        </p:txBody>
      </p:sp>
      <p:sp>
        <p:nvSpPr>
          <p:cNvPr id="4" name="Content Placeholder 3"/>
          <p:cNvSpPr>
            <a:spLocks noGrp="1"/>
          </p:cNvSpPr>
          <p:nvPr>
            <p:ph idx="1"/>
          </p:nvPr>
        </p:nvSpPr>
        <p:spPr/>
        <p:txBody>
          <a:bodyPr>
            <a:normAutofit/>
          </a:bodyPr>
          <a:lstStyle/>
          <a:p>
            <a:r>
              <a:rPr lang="en-US" dirty="0" smtClean="0"/>
              <a:t>TCP/IP (as you learned in the previous module), is a family of protocols used for networking on the Internet</a:t>
            </a:r>
          </a:p>
          <a:p>
            <a:r>
              <a:rPr lang="en-US" dirty="0" smtClean="0"/>
              <a:t>As with e-mail, the original TCP/IP protocols did not consider confidentiality to be an important consideration</a:t>
            </a:r>
          </a:p>
          <a:p>
            <a:r>
              <a:rPr lang="en-US" b="1" dirty="0" smtClean="0">
                <a:solidFill>
                  <a:schemeClr val="accent1"/>
                </a:solidFill>
              </a:rPr>
              <a:t>IP Security</a:t>
            </a:r>
            <a:r>
              <a:rPr lang="en-US" dirty="0" smtClean="0"/>
              <a:t> (</a:t>
            </a:r>
            <a:r>
              <a:rPr lang="en-US" dirty="0" err="1" smtClean="0">
                <a:solidFill>
                  <a:schemeClr val="accent1"/>
                </a:solidFill>
              </a:rPr>
              <a:t>IPSec</a:t>
            </a:r>
            <a:r>
              <a:rPr lang="en-US" dirty="0"/>
              <a:t>) is a “framework of open standards for ensuring private, secure communications over Internet Protocol (IP) networks, through the use of cryptographic security services</a:t>
            </a:r>
            <a:r>
              <a:rPr lang="en-US" dirty="0" smtClean="0"/>
              <a:t>.” – </a:t>
            </a:r>
            <a:r>
              <a:rPr lang="en-US" dirty="0" smtClean="0">
                <a:hlinkClick r:id="rId2"/>
              </a:rPr>
              <a:t>Microsoft TechNet</a:t>
            </a:r>
            <a:endParaRPr lang="en-US" dirty="0" smtClean="0"/>
          </a:p>
          <a:p>
            <a:pPr lvl="1"/>
            <a:r>
              <a:rPr lang="en-US" dirty="0" smtClean="0"/>
              <a:t>It is also considered the security system of the next generation of IP (IPV6)</a:t>
            </a:r>
            <a:endParaRPr lang="en-US" dirty="0"/>
          </a:p>
        </p:txBody>
      </p:sp>
    </p:spTree>
    <p:extLst>
      <p:ext uri="{BB962C8B-B14F-4D97-AF65-F5344CB8AC3E}">
        <p14:creationId xmlns:p14="http://schemas.microsoft.com/office/powerpoint/2010/main" val="53911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Communication through Encryption</a:t>
            </a:r>
            <a:endParaRPr lang="en-US" dirty="0"/>
          </a:p>
        </p:txBody>
      </p:sp>
      <p:sp>
        <p:nvSpPr>
          <p:cNvPr id="4" name="Content Placeholder 3"/>
          <p:cNvSpPr>
            <a:spLocks noGrp="1"/>
          </p:cNvSpPr>
          <p:nvPr>
            <p:ph idx="1"/>
          </p:nvPr>
        </p:nvSpPr>
        <p:spPr/>
        <p:txBody>
          <a:bodyPr>
            <a:normAutofit/>
          </a:bodyPr>
          <a:lstStyle/>
          <a:p>
            <a:r>
              <a:rPr lang="en-US" dirty="0" smtClean="0"/>
              <a:t>A </a:t>
            </a:r>
            <a:r>
              <a:rPr lang="en-US" b="1" dirty="0" smtClean="0">
                <a:solidFill>
                  <a:schemeClr val="accent1"/>
                </a:solidFill>
              </a:rPr>
              <a:t>Virtual Private Network </a:t>
            </a:r>
            <a:r>
              <a:rPr lang="en-US" dirty="0" smtClean="0"/>
              <a:t>(</a:t>
            </a:r>
            <a:r>
              <a:rPr lang="en-US" b="1" dirty="0" smtClean="0">
                <a:solidFill>
                  <a:schemeClr val="accent1"/>
                </a:solidFill>
              </a:rPr>
              <a:t>VPN</a:t>
            </a:r>
            <a:r>
              <a:rPr lang="en-US" dirty="0" smtClean="0"/>
              <a:t>) uses encryption to allow users to connect a private network (like used at work) through the open Internet</a:t>
            </a:r>
          </a:p>
          <a:p>
            <a:pPr lvl="1"/>
            <a:r>
              <a:rPr lang="en-US" dirty="0" err="1" smtClean="0"/>
              <a:t>IPSec</a:t>
            </a:r>
            <a:r>
              <a:rPr lang="en-US" dirty="0" smtClean="0"/>
              <a:t> is commonly used to create VPN connections – see </a:t>
            </a:r>
            <a:r>
              <a:rPr lang="en-US" dirty="0" err="1" smtClean="0">
                <a:hlinkClick r:id="rId2"/>
              </a:rPr>
              <a:t>Calyptix</a:t>
            </a:r>
            <a:r>
              <a:rPr lang="en-US" dirty="0" smtClean="0">
                <a:hlinkClick r:id="rId2"/>
              </a:rPr>
              <a:t> Security</a:t>
            </a:r>
            <a:endParaRPr lang="en-US" dirty="0" smtClean="0"/>
          </a:p>
          <a:p>
            <a:pPr lvl="2"/>
            <a:r>
              <a:rPr lang="en-US" dirty="0" smtClean="0"/>
              <a:t>In </a:t>
            </a:r>
            <a:r>
              <a:rPr lang="en-US" dirty="0" err="1" smtClean="0"/>
              <a:t>IPSec</a:t>
            </a:r>
            <a:r>
              <a:rPr lang="en-US" dirty="0" smtClean="0"/>
              <a:t> </a:t>
            </a:r>
            <a:r>
              <a:rPr lang="en-US" b="1" dirty="0" smtClean="0">
                <a:solidFill>
                  <a:schemeClr val="accent1"/>
                </a:solidFill>
              </a:rPr>
              <a:t>transport mode</a:t>
            </a:r>
            <a:r>
              <a:rPr lang="en-US" dirty="0" smtClean="0"/>
              <a:t>, a packet’s IP data is encrypted but not the IP headers, so source and end destination addresses may be seen</a:t>
            </a:r>
          </a:p>
          <a:p>
            <a:pPr lvl="2"/>
            <a:r>
              <a:rPr lang="en-US" dirty="0" smtClean="0"/>
              <a:t>In </a:t>
            </a:r>
            <a:r>
              <a:rPr lang="en-US" dirty="0" err="1" smtClean="0"/>
              <a:t>IPSec</a:t>
            </a:r>
            <a:r>
              <a:rPr lang="en-US" dirty="0" smtClean="0"/>
              <a:t> </a:t>
            </a:r>
            <a:r>
              <a:rPr lang="en-US" b="1" dirty="0" smtClean="0">
                <a:solidFill>
                  <a:schemeClr val="accent1"/>
                </a:solidFill>
              </a:rPr>
              <a:t>tunnel mode</a:t>
            </a:r>
            <a:r>
              <a:rPr lang="en-US" dirty="0" smtClean="0"/>
              <a:t>, the entire IP packet is encrypted and inserted (like an envelope inside another larger envelope) as the data of another IP packet</a:t>
            </a:r>
          </a:p>
          <a:p>
            <a:pPr lvl="3"/>
            <a:r>
              <a:rPr lang="en-US" dirty="0" smtClean="0"/>
              <a:t>Requires other systems at the beginning and end of the tunnel to act as proxies between the actual source and ultimate destination addresses</a:t>
            </a:r>
          </a:p>
          <a:p>
            <a:pPr lvl="3"/>
            <a:r>
              <a:rPr lang="en-US" dirty="0" smtClean="0"/>
              <a:t>Actual source and destination addresses may not be seen, only the proxies</a:t>
            </a:r>
            <a:endParaRPr lang="en-US" dirty="0"/>
          </a:p>
        </p:txBody>
      </p:sp>
    </p:spTree>
    <p:extLst>
      <p:ext uri="{BB962C8B-B14F-4D97-AF65-F5344CB8AC3E}">
        <p14:creationId xmlns:p14="http://schemas.microsoft.com/office/powerpoint/2010/main" val="214174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Communication through Encryption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Securing </a:t>
            </a:r>
            <a:r>
              <a:rPr lang="en-US" dirty="0" err="1" smtClean="0"/>
              <a:t>WiFi</a:t>
            </a:r>
            <a:r>
              <a:rPr lang="en-US" dirty="0" smtClean="0"/>
              <a:t> communication is essential given how many devices are now connecting to networks wirelessly</a:t>
            </a:r>
          </a:p>
          <a:p>
            <a:r>
              <a:rPr lang="en-US" dirty="0" smtClean="0"/>
              <a:t>The (woefully misnamed) </a:t>
            </a:r>
            <a:r>
              <a:rPr lang="en-US" b="1" dirty="0" smtClean="0">
                <a:solidFill>
                  <a:schemeClr val="accent1"/>
                </a:solidFill>
              </a:rPr>
              <a:t>Wired Equivalency Protocol </a:t>
            </a:r>
            <a:r>
              <a:rPr lang="en-US" dirty="0" smtClean="0"/>
              <a:t>(</a:t>
            </a:r>
            <a:r>
              <a:rPr lang="en-US" b="1" dirty="0" smtClean="0">
                <a:solidFill>
                  <a:schemeClr val="accent1"/>
                </a:solidFill>
              </a:rPr>
              <a:t>WEP</a:t>
            </a:r>
            <a:r>
              <a:rPr lang="en-US" dirty="0" smtClean="0"/>
              <a:t>) was an early attempt to provide encryption for </a:t>
            </a:r>
            <a:r>
              <a:rPr lang="en-US" dirty="0" err="1" smtClean="0"/>
              <a:t>WiFi</a:t>
            </a:r>
            <a:r>
              <a:rPr lang="en-US" dirty="0" smtClean="0"/>
              <a:t> devices</a:t>
            </a:r>
          </a:p>
          <a:p>
            <a:r>
              <a:rPr lang="en-US" dirty="0" smtClean="0"/>
              <a:t>Introduced as part of the original 1997 </a:t>
            </a:r>
            <a:r>
              <a:rPr lang="en-US" dirty="0" smtClean="0">
                <a:hlinkClick r:id="rId2"/>
              </a:rPr>
              <a:t>IEEE 802.11 standard</a:t>
            </a:r>
            <a:r>
              <a:rPr lang="en-US" dirty="0" smtClean="0"/>
              <a:t>, WEP was soon found to be vulnerable to key attacks that put its confidentiality at risk</a:t>
            </a:r>
          </a:p>
          <a:p>
            <a:r>
              <a:rPr lang="en-US" dirty="0" smtClean="0"/>
              <a:t>WEP was superseded by </a:t>
            </a:r>
            <a:r>
              <a:rPr lang="en-US" b="1" dirty="0" smtClean="0">
                <a:solidFill>
                  <a:schemeClr val="accent1"/>
                </a:solidFill>
              </a:rPr>
              <a:t>Wi-Fi Protected Access </a:t>
            </a:r>
            <a:r>
              <a:rPr lang="en-US" dirty="0" smtClean="0"/>
              <a:t>(</a:t>
            </a:r>
            <a:r>
              <a:rPr lang="en-US" b="1" dirty="0" smtClean="0">
                <a:solidFill>
                  <a:schemeClr val="accent1"/>
                </a:solidFill>
              </a:rPr>
              <a:t>WPA</a:t>
            </a:r>
            <a:r>
              <a:rPr lang="en-US" dirty="0" smtClean="0"/>
              <a:t>) in 2003 and </a:t>
            </a:r>
            <a:r>
              <a:rPr lang="en-US" b="1" dirty="0" smtClean="0">
                <a:solidFill>
                  <a:schemeClr val="accent1"/>
                </a:solidFill>
              </a:rPr>
              <a:t>WPA2</a:t>
            </a:r>
            <a:r>
              <a:rPr lang="en-US" dirty="0" smtClean="0"/>
              <a:t> in 2004</a:t>
            </a:r>
          </a:p>
          <a:p>
            <a:pPr lvl="1"/>
            <a:r>
              <a:rPr lang="en-US" dirty="0" smtClean="0"/>
              <a:t>WPA2 became mandatory for all new Wi-Fi devices in 2006</a:t>
            </a:r>
          </a:p>
          <a:p>
            <a:r>
              <a:rPr lang="en-US" dirty="0" smtClean="0"/>
              <a:t>In January 2018, WPA3 was announced – see </a:t>
            </a:r>
            <a:r>
              <a:rPr lang="en-US" dirty="0" smtClean="0">
                <a:hlinkClick r:id="rId3"/>
              </a:rPr>
              <a:t>Wi-Fi Alliance press release</a:t>
            </a:r>
            <a:endParaRPr lang="en-US" dirty="0"/>
          </a:p>
        </p:txBody>
      </p:sp>
    </p:spTree>
    <p:extLst>
      <p:ext uri="{BB962C8B-B14F-4D97-AF65-F5344CB8AC3E}">
        <p14:creationId xmlns:p14="http://schemas.microsoft.com/office/powerpoint/2010/main" val="13541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Basics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NIST SP 800-175B </a:t>
            </a:r>
            <a:r>
              <a:rPr lang="en-US" dirty="0" smtClean="0"/>
              <a:t>offers guidance that is useful beyond just securing Federal governmental agencies</a:t>
            </a:r>
          </a:p>
          <a:p>
            <a:pPr lvl="1"/>
            <a:r>
              <a:rPr lang="en-US" dirty="0" smtClean="0"/>
              <a:t>Maintaining the integrity of information is essential</a:t>
            </a:r>
          </a:p>
          <a:p>
            <a:pPr lvl="2"/>
            <a:r>
              <a:rPr lang="en-US" b="1" dirty="0" smtClean="0">
                <a:solidFill>
                  <a:schemeClr val="accent1"/>
                </a:solidFill>
              </a:rPr>
              <a:t>Data integrity authentication</a:t>
            </a:r>
            <a:r>
              <a:rPr lang="en-US" dirty="0" smtClean="0"/>
              <a:t> is the “process of determining the integrity of the data”</a:t>
            </a:r>
          </a:p>
          <a:p>
            <a:pPr lvl="1"/>
            <a:r>
              <a:rPr lang="en-US" dirty="0" smtClean="0"/>
              <a:t>Knowing the identity of the sender of information is critical for business transactions, especially when conducted over the Internet</a:t>
            </a:r>
          </a:p>
          <a:p>
            <a:pPr lvl="2"/>
            <a:r>
              <a:rPr lang="en-US" b="1" dirty="0" smtClean="0">
                <a:solidFill>
                  <a:schemeClr val="accent1"/>
                </a:solidFill>
              </a:rPr>
              <a:t>Source authentication</a:t>
            </a:r>
            <a:r>
              <a:rPr lang="en-US" dirty="0" smtClean="0"/>
              <a:t> “is a process that provides assurance of the source of information to a receiving entity; … A special case … is called </a:t>
            </a:r>
            <a:r>
              <a:rPr lang="en-US" b="1" dirty="0" smtClean="0">
                <a:solidFill>
                  <a:schemeClr val="accent1"/>
                </a:solidFill>
              </a:rPr>
              <a:t>non-repudiation</a:t>
            </a:r>
            <a:r>
              <a:rPr lang="en-US" dirty="0" smtClean="0"/>
              <a:t>, whereby support … is provided to a third party.”</a:t>
            </a:r>
          </a:p>
          <a:p>
            <a:pPr lvl="2"/>
            <a:r>
              <a:rPr lang="en-US" dirty="0"/>
              <a:t>An </a:t>
            </a:r>
            <a:r>
              <a:rPr lang="en-US" b="1" dirty="0">
                <a:solidFill>
                  <a:schemeClr val="accent1"/>
                </a:solidFill>
              </a:rPr>
              <a:t>algorithm</a:t>
            </a:r>
            <a:r>
              <a:rPr lang="en-US" dirty="0"/>
              <a:t> </a:t>
            </a:r>
            <a:r>
              <a:rPr lang="en-US" dirty="0" smtClean="0"/>
              <a:t>is a “clearly specified </a:t>
            </a:r>
            <a:r>
              <a:rPr lang="en-US" dirty="0"/>
              <a:t>mathematical process for </a:t>
            </a:r>
            <a:r>
              <a:rPr lang="en-US" dirty="0" smtClean="0"/>
              <a:t>computation”</a:t>
            </a:r>
          </a:p>
          <a:p>
            <a:pPr lvl="3"/>
            <a:r>
              <a:rPr lang="en-US" dirty="0" smtClean="0"/>
              <a:t>We’ll explore several different algorithms for performing encryption/decryption in this module</a:t>
            </a:r>
          </a:p>
          <a:p>
            <a:pPr lvl="3"/>
            <a:r>
              <a:rPr lang="en-US" dirty="0"/>
              <a:t>A </a:t>
            </a:r>
            <a:r>
              <a:rPr lang="en-US" b="1" dirty="0">
                <a:solidFill>
                  <a:schemeClr val="accent1"/>
                </a:solidFill>
              </a:rPr>
              <a:t>cryptographic algorithm</a:t>
            </a:r>
            <a:r>
              <a:rPr lang="en-US" dirty="0"/>
              <a:t> is a “</a:t>
            </a:r>
            <a:r>
              <a:rPr lang="en-US" dirty="0" smtClean="0"/>
              <a:t>well-defined   </a:t>
            </a:r>
            <a:r>
              <a:rPr lang="en-US" dirty="0"/>
              <a:t>computational   procedure   that   takes   </a:t>
            </a:r>
            <a:r>
              <a:rPr lang="en-US" dirty="0" smtClean="0"/>
              <a:t>variable inputs, including a cryptographic key (if applicable</a:t>
            </a:r>
            <a:r>
              <a:rPr lang="en-US" dirty="0"/>
              <a:t>), </a:t>
            </a:r>
            <a:r>
              <a:rPr lang="en-US" dirty="0" smtClean="0"/>
              <a:t>and produces an </a:t>
            </a:r>
            <a:r>
              <a:rPr lang="en-US" dirty="0"/>
              <a:t>output</a:t>
            </a:r>
            <a:r>
              <a:rPr lang="en-US" dirty="0" smtClean="0"/>
              <a:t>.”</a:t>
            </a:r>
          </a:p>
        </p:txBody>
      </p:sp>
    </p:spTree>
    <p:extLst>
      <p:ext uri="{BB962C8B-B14F-4D97-AF65-F5344CB8AC3E}">
        <p14:creationId xmlns:p14="http://schemas.microsoft.com/office/powerpoint/2010/main" val="135477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Basics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NIST SP 800-175B </a:t>
            </a:r>
            <a:r>
              <a:rPr lang="en-US" dirty="0" smtClean="0"/>
              <a:t>offers guidance that is useful beyond just securing Federal governmental agencies</a:t>
            </a:r>
          </a:p>
          <a:p>
            <a:pPr lvl="1"/>
            <a:r>
              <a:rPr lang="en-US" b="1" dirty="0">
                <a:solidFill>
                  <a:schemeClr val="accent1"/>
                </a:solidFill>
              </a:rPr>
              <a:t>Cryptographic </a:t>
            </a:r>
            <a:r>
              <a:rPr lang="en-US" b="1" dirty="0" smtClean="0">
                <a:solidFill>
                  <a:schemeClr val="accent1"/>
                </a:solidFill>
              </a:rPr>
              <a:t>key</a:t>
            </a:r>
            <a:r>
              <a:rPr lang="en-US" dirty="0" smtClean="0"/>
              <a:t> (or </a:t>
            </a:r>
            <a:r>
              <a:rPr lang="en-US" b="1" dirty="0" smtClean="0">
                <a:solidFill>
                  <a:schemeClr val="accent1"/>
                </a:solidFill>
              </a:rPr>
              <a:t>key</a:t>
            </a:r>
            <a:r>
              <a:rPr lang="en-US" dirty="0" smtClean="0"/>
              <a:t>) is a “parameter used … with a cryptographic algorithm that determines its operation in such a way that an entity with knowledge of the key can reproduce or reverse the operation, while an entity without knowledge of the key cannot.”</a:t>
            </a:r>
          </a:p>
          <a:p>
            <a:pPr lvl="2"/>
            <a:r>
              <a:rPr lang="en-US" dirty="0" smtClean="0"/>
              <a:t>Often a series of bits of a certain size (128 bits, 256 bits), etc.</a:t>
            </a:r>
          </a:p>
          <a:p>
            <a:pPr lvl="2"/>
            <a:r>
              <a:rPr lang="en-US" dirty="0" smtClean="0"/>
              <a:t>The larger the range of values that can be used to create a key (more bits), the harder it is to brute force guess a key</a:t>
            </a:r>
          </a:p>
          <a:p>
            <a:pPr lvl="3"/>
            <a:r>
              <a:rPr lang="en-US" dirty="0" smtClean="0"/>
              <a:t>For example:	128 bits yields 2^128 different combinations or 3.40 x 10^38 and</a:t>
            </a:r>
            <a:br>
              <a:rPr lang="en-US" dirty="0" smtClean="0"/>
            </a:br>
            <a:r>
              <a:rPr lang="en-US" dirty="0" smtClean="0"/>
              <a:t> 			256 bits yields 2^256 different combinations or 1.15 x 10^77</a:t>
            </a:r>
          </a:p>
          <a:p>
            <a:pPr lvl="1"/>
            <a:r>
              <a:rPr lang="en-US" b="1" dirty="0" smtClean="0">
                <a:solidFill>
                  <a:schemeClr val="accent1"/>
                </a:solidFill>
              </a:rPr>
              <a:t>Key management</a:t>
            </a:r>
            <a:r>
              <a:rPr lang="en-US" dirty="0" smtClean="0"/>
              <a:t> is the set of “activities involving the handling of cryptographic keys and other related security parameters … during the entire life cycle of the keys, including the generation, storage, … and destruction.”</a:t>
            </a:r>
          </a:p>
        </p:txBody>
      </p:sp>
    </p:spTree>
    <p:extLst>
      <p:ext uri="{BB962C8B-B14F-4D97-AF65-F5344CB8AC3E}">
        <p14:creationId xmlns:p14="http://schemas.microsoft.com/office/powerpoint/2010/main" val="288486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in History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Cryptography has a long history, dating back thousands of years</a:t>
            </a:r>
          </a:p>
          <a:p>
            <a:pPr lvl="1"/>
            <a:r>
              <a:rPr lang="en-US" dirty="0" smtClean="0"/>
              <a:t>According to a </a:t>
            </a:r>
            <a:r>
              <a:rPr lang="en-US" dirty="0" smtClean="0">
                <a:hlinkClick r:id="rId2"/>
              </a:rPr>
              <a:t>Red Hat security blog</a:t>
            </a:r>
            <a:r>
              <a:rPr lang="en-US" dirty="0" smtClean="0"/>
              <a:t>, the earliest use of cryptography was found in an Egyptian inscription dated to 1900 BCE</a:t>
            </a:r>
          </a:p>
          <a:p>
            <a:pPr lvl="2"/>
            <a:r>
              <a:rPr lang="en-US" dirty="0" smtClean="0"/>
              <a:t>Roman emperor Julius Caesar was known to encrypt messages for his military serving on distant fronts around 100 BCE</a:t>
            </a:r>
          </a:p>
          <a:p>
            <a:pPr lvl="3"/>
            <a:r>
              <a:rPr lang="en-US" dirty="0" smtClean="0"/>
              <a:t>This simple substitution algorithm, known as the </a:t>
            </a:r>
            <a:r>
              <a:rPr lang="en-US" b="1" dirty="0" smtClean="0">
                <a:solidFill>
                  <a:schemeClr val="accent1"/>
                </a:solidFill>
                <a:hlinkClick r:id="rId3"/>
              </a:rPr>
              <a:t>Caesar cipher</a:t>
            </a:r>
            <a:r>
              <a:rPr lang="en-US" dirty="0" smtClean="0"/>
              <a:t>, is one of the most famous ciphers in Western history</a:t>
            </a:r>
          </a:p>
          <a:p>
            <a:pPr lvl="3"/>
            <a:r>
              <a:rPr lang="en-US" dirty="0"/>
              <a:t>In a </a:t>
            </a:r>
            <a:r>
              <a:rPr lang="en-US" b="1" dirty="0">
                <a:solidFill>
                  <a:schemeClr val="accent1"/>
                </a:solidFill>
              </a:rPr>
              <a:t>substitution cipher</a:t>
            </a:r>
            <a:r>
              <a:rPr lang="en-US" dirty="0"/>
              <a:t>, each character of the </a:t>
            </a:r>
            <a:r>
              <a:rPr lang="en-US" dirty="0" smtClean="0"/>
              <a:t>plaintext is </a:t>
            </a:r>
            <a:r>
              <a:rPr lang="en-US" dirty="0"/>
              <a:t>substituted by another character to form the cipher </a:t>
            </a:r>
            <a:r>
              <a:rPr lang="en-US" dirty="0" smtClean="0"/>
              <a:t>text</a:t>
            </a:r>
          </a:p>
          <a:p>
            <a:pPr lvl="4"/>
            <a:r>
              <a:rPr lang="en-US" dirty="0" smtClean="0"/>
              <a:t>Caesar just shifted 3 characters over (key = 3), so ‘A’ would become ‘D’, ‘B’ becomes ‘E’, etc.</a:t>
            </a:r>
          </a:p>
          <a:p>
            <a:pPr lvl="1"/>
            <a:r>
              <a:rPr lang="en-US" dirty="0" smtClean="0"/>
              <a:t>The </a:t>
            </a:r>
            <a:r>
              <a:rPr lang="en-US" b="1" dirty="0" err="1">
                <a:solidFill>
                  <a:schemeClr val="accent1"/>
                </a:solidFill>
              </a:rPr>
              <a:t>Vigenère</a:t>
            </a:r>
            <a:r>
              <a:rPr lang="en-US" b="1" dirty="0">
                <a:solidFill>
                  <a:schemeClr val="accent1"/>
                </a:solidFill>
              </a:rPr>
              <a:t> Cipher</a:t>
            </a:r>
            <a:r>
              <a:rPr lang="en-US" dirty="0"/>
              <a:t> was developed by </a:t>
            </a:r>
            <a:r>
              <a:rPr lang="en-US" dirty="0" smtClean="0"/>
              <a:t>16th century mathematician </a:t>
            </a:r>
            <a:r>
              <a:rPr lang="en-US" dirty="0"/>
              <a:t>Blaise de </a:t>
            </a:r>
            <a:r>
              <a:rPr lang="en-US" dirty="0" err="1" smtClean="0"/>
              <a:t>Vigenère</a:t>
            </a:r>
            <a:endParaRPr lang="en-US" dirty="0"/>
          </a:p>
          <a:p>
            <a:pPr lvl="2"/>
            <a:r>
              <a:rPr lang="en-US" dirty="0" smtClean="0"/>
              <a:t>A twist </a:t>
            </a:r>
            <a:r>
              <a:rPr lang="en-US" dirty="0"/>
              <a:t>on the standard Caesar </a:t>
            </a:r>
            <a:r>
              <a:rPr lang="en-US" dirty="0" smtClean="0"/>
              <a:t>cipher, it uses </a:t>
            </a:r>
            <a:r>
              <a:rPr lang="en-US" dirty="0"/>
              <a:t>a text string (for example, a word) as a key, which is then used for doing a number of alphabet shifts on the </a:t>
            </a:r>
            <a:r>
              <a:rPr lang="en-US" dirty="0" smtClean="0"/>
              <a:t>plaintext</a:t>
            </a:r>
          </a:p>
          <a:p>
            <a:pPr lvl="2"/>
            <a:r>
              <a:rPr lang="en-US" dirty="0" smtClean="0"/>
              <a:t>“Similar </a:t>
            </a:r>
            <a:r>
              <a:rPr lang="en-US" dirty="0"/>
              <a:t>to the Caesar Cipher, but instead of performing a </a:t>
            </a:r>
            <a:r>
              <a:rPr lang="en-US" i="1" dirty="0"/>
              <a:t>single</a:t>
            </a:r>
            <a:r>
              <a:rPr lang="en-US" dirty="0"/>
              <a:t> alphabet shift across the entire plaintext, the </a:t>
            </a:r>
            <a:r>
              <a:rPr lang="en-US" dirty="0" err="1"/>
              <a:t>Vigenère</a:t>
            </a:r>
            <a:r>
              <a:rPr lang="en-US" dirty="0"/>
              <a:t> cipher uses a key to determine </a:t>
            </a:r>
            <a:r>
              <a:rPr lang="en-US" i="1" dirty="0"/>
              <a:t>several different shift amounts </a:t>
            </a:r>
            <a:r>
              <a:rPr lang="en-US" dirty="0"/>
              <a:t>across the entirety of the message</a:t>
            </a:r>
            <a:r>
              <a:rPr lang="en-US" dirty="0" smtClean="0"/>
              <a:t>.” – </a:t>
            </a:r>
            <a:r>
              <a:rPr lang="en-US" dirty="0" smtClean="0">
                <a:hlinkClick r:id="rId4"/>
              </a:rPr>
              <a:t>LearnCryptography.com</a:t>
            </a:r>
            <a:endParaRPr lang="en-US" dirty="0"/>
          </a:p>
        </p:txBody>
      </p:sp>
    </p:spTree>
    <p:extLst>
      <p:ext uri="{BB962C8B-B14F-4D97-AF65-F5344CB8AC3E}">
        <p14:creationId xmlns:p14="http://schemas.microsoft.com/office/powerpoint/2010/main" val="128399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figure shows a table with sequential order of alphabets. The row on the top and the first column on the left corner are highlighted in grey color starting from A to Z. The first row leaves a block and starts with the alphabets. In the same way, the first column starts with alphabets leaving the first block. The rest of the blocks in the table are highlighted in light grey color. The second row starts with A and till Z. The third row starts with B and continue with alphabetical sequence and end with A. The fourth row starts with C and continue with alphabetical order and end with A and B. The next rows follow the same sequential order with next alphabets in a consistent order till the last row.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1612" y="0"/>
            <a:ext cx="6855971" cy="6867399"/>
          </a:xfrm>
          <a:prstGeom prst="rect">
            <a:avLst/>
          </a:prstGeom>
        </p:spPr>
      </p:pic>
    </p:spTree>
    <p:extLst>
      <p:ext uri="{BB962C8B-B14F-4D97-AF65-F5344CB8AC3E}">
        <p14:creationId xmlns:p14="http://schemas.microsoft.com/office/powerpoint/2010/main" val="243230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in History</a:t>
            </a:r>
            <a:endParaRPr lang="en-US" dirty="0"/>
          </a:p>
        </p:txBody>
      </p:sp>
      <p:sp>
        <p:nvSpPr>
          <p:cNvPr id="3" name="Content Placeholder 2"/>
          <p:cNvSpPr>
            <a:spLocks noGrp="1"/>
          </p:cNvSpPr>
          <p:nvPr>
            <p:ph idx="1"/>
          </p:nvPr>
        </p:nvSpPr>
        <p:spPr>
          <a:xfrm>
            <a:off x="1522413" y="1904999"/>
            <a:ext cx="7315199" cy="4114801"/>
          </a:xfrm>
        </p:spPr>
        <p:txBody>
          <a:bodyPr>
            <a:normAutofit lnSpcReduction="10000"/>
          </a:bodyPr>
          <a:lstStyle/>
          <a:p>
            <a:pPr lvl="1"/>
            <a:r>
              <a:rPr lang="en-US" dirty="0" smtClean="0"/>
              <a:t>One of the most famous mechanical encryption machines was used by the Germans during World War II, known as </a:t>
            </a:r>
            <a:r>
              <a:rPr lang="en-US" b="1" dirty="0" smtClean="0">
                <a:solidFill>
                  <a:schemeClr val="accent1"/>
                </a:solidFill>
              </a:rPr>
              <a:t>Enigma</a:t>
            </a:r>
          </a:p>
          <a:p>
            <a:pPr lvl="1"/>
            <a:r>
              <a:rPr lang="en-US" dirty="0" smtClean="0"/>
              <a:t>According to the </a:t>
            </a:r>
            <a:r>
              <a:rPr lang="en-US" dirty="0" smtClean="0">
                <a:hlinkClick r:id="rId3"/>
              </a:rPr>
              <a:t>Imperial War Museum</a:t>
            </a:r>
            <a:r>
              <a:rPr lang="en-US" dirty="0" smtClean="0"/>
              <a:t>, </a:t>
            </a:r>
            <a:r>
              <a:rPr lang="en-US" dirty="0"/>
              <a:t>Polish mathematicians </a:t>
            </a:r>
            <a:r>
              <a:rPr lang="en-US" dirty="0" smtClean="0"/>
              <a:t>“had </a:t>
            </a:r>
            <a:r>
              <a:rPr lang="en-US" dirty="0"/>
              <a:t>worked out how to read Enigma messages and had shared this information with the </a:t>
            </a:r>
            <a:r>
              <a:rPr lang="en-US" dirty="0" smtClean="0"/>
              <a:t>British” but couldn’t break the code quickly enough to be useful</a:t>
            </a:r>
          </a:p>
          <a:p>
            <a:pPr lvl="1"/>
            <a:r>
              <a:rPr lang="en-US" dirty="0" smtClean="0"/>
              <a:t>Enter </a:t>
            </a:r>
            <a:r>
              <a:rPr lang="en-US" b="1" dirty="0" smtClean="0">
                <a:solidFill>
                  <a:schemeClr val="accent1"/>
                </a:solidFill>
              </a:rPr>
              <a:t>Alan Turing</a:t>
            </a:r>
            <a:r>
              <a:rPr lang="en-US" dirty="0" smtClean="0"/>
              <a:t>, brilliant mathematician, and his colleagues at Bletchley Park (where the secret work of decryption was being done)</a:t>
            </a:r>
          </a:p>
          <a:p>
            <a:pPr lvl="2"/>
            <a:r>
              <a:rPr lang="en-US" dirty="0" smtClean="0"/>
              <a:t>Together, they created </a:t>
            </a:r>
            <a:r>
              <a:rPr lang="en-US" dirty="0"/>
              <a:t>a machine known as the </a:t>
            </a:r>
            <a:r>
              <a:rPr lang="en-US" dirty="0" smtClean="0"/>
              <a:t>Bombe, which </a:t>
            </a:r>
            <a:r>
              <a:rPr lang="en-US" dirty="0"/>
              <a:t>helped to significantly reduce the work of the </a:t>
            </a:r>
            <a:r>
              <a:rPr lang="en-US" dirty="0" smtClean="0"/>
              <a:t>code breakers</a:t>
            </a:r>
          </a:p>
          <a:p>
            <a:pPr lvl="1"/>
            <a:r>
              <a:rPr lang="en-US" dirty="0" smtClean="0"/>
              <a:t>“With </a:t>
            </a:r>
            <a:r>
              <a:rPr lang="en-US" dirty="0"/>
              <a:t>the help of captured Enigma material, and Turing’s work in developing a technique he called '</a:t>
            </a:r>
            <a:r>
              <a:rPr lang="en-US" dirty="0" err="1"/>
              <a:t>Banburismus</a:t>
            </a:r>
            <a:r>
              <a:rPr lang="en-US" dirty="0"/>
              <a:t>', the naval Enigma messages were able to be read from 1941</a:t>
            </a:r>
            <a:r>
              <a:rPr lang="en-US" dirty="0" smtClean="0"/>
              <a:t>.”</a:t>
            </a:r>
            <a:endParaRPr lang="en-US" dirty="0"/>
          </a:p>
        </p:txBody>
      </p:sp>
      <p:grpSp>
        <p:nvGrpSpPr>
          <p:cNvPr id="6" name="Group 5"/>
          <p:cNvGrpSpPr/>
          <p:nvPr/>
        </p:nvGrpSpPr>
        <p:grpSpPr>
          <a:xfrm>
            <a:off x="8913812" y="2209800"/>
            <a:ext cx="3153171" cy="4544198"/>
            <a:chOff x="8737382" y="533400"/>
            <a:chExt cx="3153171" cy="4544198"/>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382" y="533400"/>
              <a:ext cx="3085009" cy="4114800"/>
            </a:xfrm>
            <a:prstGeom prst="rect">
              <a:avLst/>
            </a:prstGeom>
          </p:spPr>
        </p:pic>
        <p:sp>
          <p:nvSpPr>
            <p:cNvPr id="5" name="TextBox 4"/>
            <p:cNvSpPr txBox="1"/>
            <p:nvPr/>
          </p:nvSpPr>
          <p:spPr>
            <a:xfrm>
              <a:off x="8737382" y="4800599"/>
              <a:ext cx="3153171" cy="276999"/>
            </a:xfrm>
            <a:prstGeom prst="rect">
              <a:avLst/>
            </a:prstGeom>
            <a:noFill/>
          </p:spPr>
          <p:txBody>
            <a:bodyPr wrap="none" rtlCol="0">
              <a:spAutoFit/>
            </a:bodyPr>
            <a:lstStyle/>
            <a:p>
              <a:r>
                <a:rPr lang="en-US" sz="1200" dirty="0"/>
                <a:t>Enigma Machine at the Imperial War </a:t>
              </a:r>
              <a:r>
                <a:rPr lang="en-US" sz="1200" dirty="0" smtClean="0"/>
                <a:t>Museum</a:t>
              </a:r>
              <a:endParaRPr lang="en-US" sz="1200" dirty="0"/>
            </a:p>
          </p:txBody>
        </p:sp>
      </p:grpSp>
    </p:spTree>
    <p:extLst>
      <p:ext uri="{BB962C8B-B14F-4D97-AF65-F5344CB8AC3E}">
        <p14:creationId xmlns:p14="http://schemas.microsoft.com/office/powerpoint/2010/main" val="128399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One-Way Encryption – Hashing</a:t>
            </a:r>
            <a:endParaRPr lang="en-US" dirty="0"/>
          </a:p>
        </p:txBody>
      </p:sp>
      <p:sp>
        <p:nvSpPr>
          <p:cNvPr id="3" name="Content Placeholder 2"/>
          <p:cNvSpPr>
            <a:spLocks noGrp="1"/>
          </p:cNvSpPr>
          <p:nvPr>
            <p:ph idx="1"/>
          </p:nvPr>
        </p:nvSpPr>
        <p:spPr/>
        <p:txBody>
          <a:bodyPr>
            <a:normAutofit lnSpcReduction="10000"/>
          </a:bodyPr>
          <a:lstStyle/>
          <a:p>
            <a:r>
              <a:rPr lang="en-US" dirty="0" smtClean="0"/>
              <a:t>Again, from </a:t>
            </a:r>
            <a:r>
              <a:rPr lang="en-US" dirty="0">
                <a:hlinkClick r:id="rId2"/>
              </a:rPr>
              <a:t>NIST SP </a:t>
            </a:r>
            <a:r>
              <a:rPr lang="en-US" dirty="0" smtClean="0">
                <a:hlinkClick r:id="rId2"/>
              </a:rPr>
              <a:t>800-175B</a:t>
            </a:r>
            <a:r>
              <a:rPr lang="en-US" dirty="0" smtClean="0"/>
              <a:t> : “A </a:t>
            </a:r>
            <a:r>
              <a:rPr lang="en-US" b="1" dirty="0" smtClean="0">
                <a:solidFill>
                  <a:schemeClr val="accent1"/>
                </a:solidFill>
              </a:rPr>
              <a:t>cryptographic hash </a:t>
            </a:r>
            <a:r>
              <a:rPr lang="en-US" b="1" dirty="0">
                <a:solidFill>
                  <a:schemeClr val="accent1"/>
                </a:solidFill>
              </a:rPr>
              <a:t>function</a:t>
            </a:r>
            <a:r>
              <a:rPr lang="en-US" dirty="0"/>
              <a:t> is a </a:t>
            </a:r>
            <a:r>
              <a:rPr lang="en-US" i="1" dirty="0" smtClean="0"/>
              <a:t>one-way</a:t>
            </a:r>
            <a:r>
              <a:rPr lang="en-US" dirty="0" smtClean="0"/>
              <a:t> function that </a:t>
            </a:r>
            <a:r>
              <a:rPr lang="en-US" dirty="0"/>
              <a:t>is </a:t>
            </a:r>
            <a:r>
              <a:rPr lang="en-US" dirty="0" smtClean="0"/>
              <a:t>extremely difficult to </a:t>
            </a:r>
            <a:r>
              <a:rPr lang="en-US" dirty="0"/>
              <a:t>invert. </a:t>
            </a:r>
            <a:r>
              <a:rPr lang="en-US" dirty="0" smtClean="0"/>
              <a:t>That </a:t>
            </a:r>
            <a:r>
              <a:rPr lang="en-US" dirty="0"/>
              <a:t>is, it is not practical to reverse the process from the hash value back to the </a:t>
            </a:r>
            <a:r>
              <a:rPr lang="en-US" dirty="0" smtClean="0"/>
              <a:t>input” or “to find any two distinct inputs that map to the same output.”</a:t>
            </a:r>
          </a:p>
          <a:p>
            <a:pPr lvl="1"/>
            <a:r>
              <a:rPr lang="en-US" dirty="0"/>
              <a:t>It “</a:t>
            </a:r>
            <a:r>
              <a:rPr lang="en-US" dirty="0" smtClean="0"/>
              <a:t>maps a bit string of arbitrary length to a fixed-length </a:t>
            </a:r>
            <a:r>
              <a:rPr lang="en-US" dirty="0"/>
              <a:t>bit </a:t>
            </a:r>
            <a:r>
              <a:rPr lang="en-US" dirty="0" smtClean="0"/>
              <a:t>string”</a:t>
            </a:r>
          </a:p>
          <a:p>
            <a:pPr lvl="1"/>
            <a:r>
              <a:rPr lang="en-US" dirty="0" smtClean="0"/>
              <a:t>Common names for the output of a hash function are </a:t>
            </a:r>
            <a:r>
              <a:rPr lang="en-US" b="1" dirty="0" smtClean="0">
                <a:solidFill>
                  <a:schemeClr val="accent1"/>
                </a:solidFill>
              </a:rPr>
              <a:t>hash value</a:t>
            </a:r>
            <a:r>
              <a:rPr lang="en-US" dirty="0" smtClean="0"/>
              <a:t> and </a:t>
            </a:r>
            <a:r>
              <a:rPr lang="en-US" b="1" dirty="0" smtClean="0">
                <a:solidFill>
                  <a:schemeClr val="accent1"/>
                </a:solidFill>
              </a:rPr>
              <a:t>message digest</a:t>
            </a:r>
          </a:p>
          <a:p>
            <a:r>
              <a:rPr lang="en-US" dirty="0" smtClean="0"/>
              <a:t>You can think of the message digest as a fingerprint of a message useful in integrity authentication</a:t>
            </a:r>
          </a:p>
          <a:p>
            <a:pPr lvl="1"/>
            <a:r>
              <a:rPr lang="en-US" dirty="0" smtClean="0"/>
              <a:t>Often applied in digital forensics to show that a copied disk image has not been altered during analysis</a:t>
            </a:r>
            <a:endParaRPr lang="en-US" dirty="0"/>
          </a:p>
        </p:txBody>
      </p:sp>
    </p:spTree>
    <p:extLst>
      <p:ext uri="{BB962C8B-B14F-4D97-AF65-F5344CB8AC3E}">
        <p14:creationId xmlns:p14="http://schemas.microsoft.com/office/powerpoint/2010/main" val="101056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2038</TotalTime>
  <Words>3418</Words>
  <Application>Microsoft Office PowerPoint</Application>
  <PresentationFormat>Custom</PresentationFormat>
  <Paragraphs>248</Paragraphs>
  <Slides>33</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Corbel</vt:lpstr>
      <vt:lpstr>symbol</vt:lpstr>
      <vt:lpstr>verdana, arial, helvetica</vt:lpstr>
      <vt:lpstr>Digital Blue Tunnel 16x9</vt:lpstr>
      <vt:lpstr>Cryptography</vt:lpstr>
      <vt:lpstr>Cryptography Basics</vt:lpstr>
      <vt:lpstr>Cryptography Basics</vt:lpstr>
      <vt:lpstr>Cryptography Basics</vt:lpstr>
      <vt:lpstr>Cryptography Basics</vt:lpstr>
      <vt:lpstr>Cryptography in History</vt:lpstr>
      <vt:lpstr>PowerPoint Presentation</vt:lpstr>
      <vt:lpstr>Cryptography in History</vt:lpstr>
      <vt:lpstr>One-Way Encryption – Hashing</vt:lpstr>
      <vt:lpstr>One-Way Encryption – Hashing</vt:lpstr>
      <vt:lpstr>One-Way Encryption – Hashing</vt:lpstr>
      <vt:lpstr>Encryption/Decryption Algorithms</vt:lpstr>
      <vt:lpstr>Symmetric-Key Algorithms</vt:lpstr>
      <vt:lpstr>Symmetric-Key Algorithms</vt:lpstr>
      <vt:lpstr>Symmetric-Key Algorithms</vt:lpstr>
      <vt:lpstr>Symmetric-Key Algorithms</vt:lpstr>
      <vt:lpstr>Symmetric-Key Algorithms</vt:lpstr>
      <vt:lpstr>Symmetric-Key Algorithms</vt:lpstr>
      <vt:lpstr>Asymmetric-Key Algorithms</vt:lpstr>
      <vt:lpstr>Asymmetric-Key Algorithms</vt:lpstr>
      <vt:lpstr>Asymmetric-Key Algorithms</vt:lpstr>
      <vt:lpstr>Asymmetric-Key Encryption for Confidentiality</vt:lpstr>
      <vt:lpstr>Asymmetric-Key Encryption for Source Authentication</vt:lpstr>
      <vt:lpstr>Asymmetric-Key Algorithms</vt:lpstr>
      <vt:lpstr>Digital Signatures</vt:lpstr>
      <vt:lpstr>Asymmetric-Key Algorithms</vt:lpstr>
      <vt:lpstr>Hybrid Cryptosystems</vt:lpstr>
      <vt:lpstr>Hybrid Cryptosystems</vt:lpstr>
      <vt:lpstr>Securing Communication through Encryption</vt:lpstr>
      <vt:lpstr>Securing Communication through Encryption</vt:lpstr>
      <vt:lpstr>Securing Communication through Encryption</vt:lpstr>
      <vt:lpstr>Securing Communication through Encryption</vt:lpstr>
      <vt:lpstr>Securing Communication through Encryption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dc:creator>Wright,Andrew L</dc:creator>
  <cp:lastModifiedBy>Kendra JR,Stephen John</cp:lastModifiedBy>
  <cp:revision>197</cp:revision>
  <dcterms:created xsi:type="dcterms:W3CDTF">2018-04-05T15:14:18Z</dcterms:created>
  <dcterms:modified xsi:type="dcterms:W3CDTF">2020-03-04T15:46:22Z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