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57" r:id="rId3"/>
    <p:sldId id="308" r:id="rId4"/>
    <p:sldId id="309" r:id="rId5"/>
    <p:sldId id="286" r:id="rId6"/>
    <p:sldId id="310" r:id="rId7"/>
    <p:sldId id="311" r:id="rId8"/>
    <p:sldId id="313" r:id="rId9"/>
    <p:sldId id="312" r:id="rId10"/>
    <p:sldId id="314" r:id="rId11"/>
    <p:sldId id="315" r:id="rId12"/>
    <p:sldId id="316" r:id="rId13"/>
    <p:sldId id="317" r:id="rId14"/>
    <p:sldId id="318" r:id="rId15"/>
    <p:sldId id="319" r:id="rId16"/>
    <p:sldId id="320" r:id="rId17"/>
    <p:sldId id="321" r:id="rId1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6" autoAdjust="0"/>
    <p:restoredTop sz="88249" autoAdjust="0"/>
  </p:normalViewPr>
  <p:slideViewPr>
    <p:cSldViewPr snapToGrid="0">
      <p:cViewPr>
        <p:scale>
          <a:sx n="100" d="100"/>
          <a:sy n="100" d="100"/>
        </p:scale>
        <p:origin x="-1860" y="-1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AA3041-7D72-4C0E-BE15-C88E3A556839}" type="datetimeFigureOut">
              <a:rPr lang="ko-KR" altLang="en-US" smtClean="0"/>
              <a:t>2018-02-07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724202-A9C5-4A3B-9071-3770D31204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1137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AE3C4-1F9F-4A56-BCEB-B2DB79A318C1}" type="datetimeFigureOut">
              <a:rPr lang="ko-KR" altLang="en-US" smtClean="0"/>
              <a:t>2018-02-07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D3063-48DD-47F4-BA44-DC82B02FB4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8774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AE3C4-1F9F-4A56-BCEB-B2DB79A318C1}" type="datetimeFigureOut">
              <a:rPr lang="ko-KR" altLang="en-US" smtClean="0"/>
              <a:t>2018-02-07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D3063-48DD-47F4-BA44-DC82B02FB4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1115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AE3C4-1F9F-4A56-BCEB-B2DB79A318C1}" type="datetimeFigureOut">
              <a:rPr lang="ko-KR" altLang="en-US" smtClean="0"/>
              <a:t>2018-02-07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D3063-48DD-47F4-BA44-DC82B02FB4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7564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AE3C4-1F9F-4A56-BCEB-B2DB79A318C1}" type="datetimeFigureOut">
              <a:rPr lang="ko-KR" altLang="en-US" smtClean="0"/>
              <a:t>2018-02-07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D3063-48DD-47F4-BA44-DC82B02FB4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3341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AE3C4-1F9F-4A56-BCEB-B2DB79A318C1}" type="datetimeFigureOut">
              <a:rPr lang="ko-KR" altLang="en-US" smtClean="0"/>
              <a:t>2018-02-07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D3063-48DD-47F4-BA44-DC82B02FB4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9479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AE3C4-1F9F-4A56-BCEB-B2DB79A318C1}" type="datetimeFigureOut">
              <a:rPr lang="ko-KR" altLang="en-US" smtClean="0"/>
              <a:t>2018-02-07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D3063-48DD-47F4-BA44-DC82B02FB4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643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AE3C4-1F9F-4A56-BCEB-B2DB79A318C1}" type="datetimeFigureOut">
              <a:rPr lang="ko-KR" altLang="en-US" smtClean="0"/>
              <a:t>2018-02-07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D3063-48DD-47F4-BA44-DC82B02FB4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0564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AE3C4-1F9F-4A56-BCEB-B2DB79A318C1}" type="datetimeFigureOut">
              <a:rPr lang="ko-KR" altLang="en-US" smtClean="0"/>
              <a:t>2018-02-07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D3063-48DD-47F4-BA44-DC82B02FB4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096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AE3C4-1F9F-4A56-BCEB-B2DB79A318C1}" type="datetimeFigureOut">
              <a:rPr lang="ko-KR" altLang="en-US" smtClean="0"/>
              <a:t>2018-02-07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D3063-48DD-47F4-BA44-DC82B02FB4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6594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AE3C4-1F9F-4A56-BCEB-B2DB79A318C1}" type="datetimeFigureOut">
              <a:rPr lang="ko-KR" altLang="en-US" smtClean="0"/>
              <a:t>2018-02-07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D3063-48DD-47F4-BA44-DC82B02FB4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8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AE3C4-1F9F-4A56-BCEB-B2DB79A318C1}" type="datetimeFigureOut">
              <a:rPr lang="ko-KR" altLang="en-US" smtClean="0"/>
              <a:t>2018-02-07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D3063-48DD-47F4-BA44-DC82B02FB4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408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0AE3C4-1F9F-4A56-BCEB-B2DB79A318C1}" type="datetimeFigureOut">
              <a:rPr lang="ko-KR" altLang="en-US" smtClean="0"/>
              <a:t>2018-02-07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0D3063-48DD-47F4-BA44-DC82B02FB4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8119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i2.wp.com/ehindistudy.com/wp-content/uploads/2016/06/url-ehindistudy.jpg.jpeg?w=895" TargetMode="External"/><Relationship Id="rId2" Type="http://schemas.openxmlformats.org/officeDocument/2006/relationships/hyperlink" Target="https://en.wikipedia.org/wiki/URL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https://www.crummy.com/software/BeautifulSoup/bs4/doc/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95000"/>
              </a:schemeClr>
            </a:gs>
            <a:gs pos="77000">
              <a:schemeClr val="bg1">
                <a:lumMod val="75000"/>
                <a:alpha val="70000"/>
              </a:schemeClr>
            </a:gs>
            <a:gs pos="100000">
              <a:schemeClr val="bg1">
                <a:lumMod val="75000"/>
                <a:alpha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00919" y="2113471"/>
            <a:ext cx="51380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800" b="1" dirty="0" smtClean="0"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2700000" scaled="1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Web Crawling - 1</a:t>
            </a:r>
            <a:endParaRPr lang="ko-KR" altLang="en-US" sz="4800" b="1" dirty="0"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2700000" scaled="1"/>
                <a:tileRect/>
              </a:gra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AutoShape 2" descr="관련 이미지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303153" y="3121177"/>
            <a:ext cx="45336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 err="1" smtClean="0"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2700000" scaled="1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Urllib</a:t>
            </a:r>
            <a:r>
              <a:rPr lang="en-US" altLang="ko-KR" sz="3200" b="1" dirty="0" smtClean="0"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2700000" scaled="1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 &amp; </a:t>
            </a:r>
            <a:r>
              <a:rPr lang="en-US" altLang="ko-KR" sz="3200" b="1" dirty="0" err="1" smtClean="0"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2700000" scaled="1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BeautifulSoup</a:t>
            </a:r>
            <a:endParaRPr lang="ko-KR" altLang="en-US" sz="3200" b="1" dirty="0"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2700000" scaled="1"/>
                <a:tileRect/>
              </a:gra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8835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95000"/>
              </a:schemeClr>
            </a:gs>
            <a:gs pos="77000">
              <a:schemeClr val="bg1">
                <a:lumMod val="75000"/>
                <a:alpha val="70000"/>
              </a:schemeClr>
            </a:gs>
            <a:gs pos="100000">
              <a:schemeClr val="bg1">
                <a:lumMod val="75000"/>
                <a:alpha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56" y="2858679"/>
            <a:ext cx="4313202" cy="326488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41880" y="129720"/>
            <a:ext cx="17572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2700000" scaled="1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Exercise</a:t>
            </a:r>
            <a:endParaRPr lang="ko-KR" altLang="en-US" sz="3200" dirty="0"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2700000" scaled="1"/>
                <a:tileRect/>
              </a:gra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70932" y="-8626"/>
            <a:ext cx="189781" cy="56934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76056" y="1101628"/>
            <a:ext cx="86264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 </a:t>
            </a: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실습 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3-1. </a:t>
            </a: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다음 사전 </a:t>
            </a:r>
            <a:r>
              <a:rPr lang="ko-KR" altLang="en-US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크롤링하기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76056" y="1756660"/>
            <a:ext cx="8626404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 algn="just">
              <a:buFont typeface="Wingdings" panose="05000000000000000000" pitchFamily="2" charset="2"/>
              <a:buChar char=""/>
            </a:pP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다음 어학사전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(http://dic.daum.net/index.do?dic=all)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에 ‘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curiosity’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단어를 검색하였을 때 출력 되는 화면에서 가장 상단의 결과를 출력한다</a:t>
            </a:r>
          </a:p>
          <a:p>
            <a:pPr lvl="1" algn="just"/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- 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영어 단어의 의미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본 예제에서는 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“1. 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호기심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2. </a:t>
            </a:r>
            <a:r>
              <a:rPr lang="ko-KR" alt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큐리오시티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”)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를 출력한다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endParaRPr lang="en-US" altLang="ko-KR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endParaRPr lang="en-US" altLang="ko-KR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endParaRPr lang="en-US" altLang="ko-KR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그림 7" descr="화면 캡처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301"/>
          <a:stretch/>
        </p:blipFill>
        <p:spPr>
          <a:xfrm>
            <a:off x="3916860" y="3752849"/>
            <a:ext cx="4985600" cy="2917907"/>
          </a:xfrm>
          <a:prstGeom prst="rect">
            <a:avLst/>
          </a:prstGeom>
          <a:ln>
            <a:solidFill>
              <a:srgbClr val="00B050"/>
            </a:solidFill>
          </a:ln>
        </p:spPr>
      </p:pic>
      <p:sp>
        <p:nvSpPr>
          <p:cNvPr id="9" name="직사각형 8"/>
          <p:cNvSpPr/>
          <p:nvPr/>
        </p:nvSpPr>
        <p:spPr>
          <a:xfrm>
            <a:off x="4840541" y="4799845"/>
            <a:ext cx="983997" cy="32936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3107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95000"/>
              </a:schemeClr>
            </a:gs>
            <a:gs pos="77000">
              <a:schemeClr val="bg1">
                <a:lumMod val="75000"/>
                <a:alpha val="70000"/>
              </a:schemeClr>
            </a:gs>
            <a:gs pos="100000">
              <a:schemeClr val="bg1">
                <a:lumMod val="75000"/>
                <a:alpha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1880" y="129720"/>
            <a:ext cx="17572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2700000" scaled="1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Exercise</a:t>
            </a:r>
            <a:endParaRPr lang="ko-KR" altLang="en-US" sz="3200" dirty="0"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2700000" scaled="1"/>
                <a:tileRect/>
              </a:gra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70932" y="-8626"/>
            <a:ext cx="189781" cy="56934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76056" y="1101628"/>
            <a:ext cx="86264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 </a:t>
            </a: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실습 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3-1. </a:t>
            </a: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다음 사전 </a:t>
            </a:r>
            <a:r>
              <a:rPr lang="ko-KR" altLang="en-US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크롤링하기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76056" y="1756660"/>
            <a:ext cx="862640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 algn="just">
              <a:buFont typeface="Wingdings" panose="05000000000000000000" pitchFamily="2" charset="2"/>
              <a:buChar char=""/>
            </a:pP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수행 예시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아래와 같이 첫 줄에 단어가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다음 줄에 영어 단어의 의미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를 출력한다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endParaRPr lang="en-US" altLang="ko-KR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endParaRPr lang="en-US" altLang="ko-KR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endParaRPr lang="en-US" altLang="ko-KR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그림 1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24" y="2702849"/>
            <a:ext cx="8315325" cy="692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343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95000"/>
              </a:schemeClr>
            </a:gs>
            <a:gs pos="77000">
              <a:schemeClr val="bg1">
                <a:lumMod val="75000"/>
                <a:alpha val="70000"/>
              </a:schemeClr>
            </a:gs>
            <a:gs pos="100000">
              <a:schemeClr val="bg1">
                <a:lumMod val="75000"/>
                <a:alpha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56" y="2858679"/>
            <a:ext cx="4313202" cy="326488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41880" y="129720"/>
            <a:ext cx="17572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2700000" scaled="1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Exercise</a:t>
            </a:r>
            <a:endParaRPr lang="ko-KR" altLang="en-US" sz="3200" dirty="0"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2700000" scaled="1"/>
                <a:tileRect/>
              </a:gra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70932" y="-8626"/>
            <a:ext cx="189781" cy="56934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76056" y="1101628"/>
            <a:ext cx="86264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 </a:t>
            </a: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실습 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3-2. </a:t>
            </a: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다음 사전 </a:t>
            </a:r>
            <a:r>
              <a:rPr lang="ko-KR" altLang="en-US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크롤링하기</a:t>
            </a: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(2)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76056" y="1756660"/>
            <a:ext cx="8626404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 algn="just">
              <a:buFont typeface="Wingdings" panose="05000000000000000000" pitchFamily="2" charset="2"/>
              <a:buChar char=""/>
            </a:pP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다음 어학사전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(http://dic.daum.net/index.do?dic=all)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에 ‘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curiosity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’, ‘killed’, ‘the’, ‘cat’ 4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개의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단어를 검색하였을 때 출력 되는 화면에서 가장 상단의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결과를 출력한다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endParaRPr lang="en-US" altLang="ko-KR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endParaRPr lang="en-US" altLang="ko-KR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endParaRPr lang="en-US" altLang="ko-KR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그림 7" descr="화면 캡처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301"/>
          <a:stretch/>
        </p:blipFill>
        <p:spPr>
          <a:xfrm>
            <a:off x="3916860" y="3752849"/>
            <a:ext cx="4985600" cy="2917907"/>
          </a:xfrm>
          <a:prstGeom prst="rect">
            <a:avLst/>
          </a:prstGeom>
          <a:ln>
            <a:solidFill>
              <a:srgbClr val="00B050"/>
            </a:solidFill>
          </a:ln>
        </p:spPr>
      </p:pic>
      <p:sp>
        <p:nvSpPr>
          <p:cNvPr id="9" name="직사각형 8"/>
          <p:cNvSpPr/>
          <p:nvPr/>
        </p:nvSpPr>
        <p:spPr>
          <a:xfrm>
            <a:off x="4840541" y="4799845"/>
            <a:ext cx="983997" cy="32936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0959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95000"/>
              </a:schemeClr>
            </a:gs>
            <a:gs pos="77000">
              <a:schemeClr val="bg1">
                <a:lumMod val="75000"/>
                <a:alpha val="70000"/>
              </a:schemeClr>
            </a:gs>
            <a:gs pos="100000">
              <a:schemeClr val="bg1">
                <a:lumMod val="75000"/>
                <a:alpha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1880" y="129720"/>
            <a:ext cx="17572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2700000" scaled="1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Exercise</a:t>
            </a:r>
            <a:endParaRPr lang="ko-KR" altLang="en-US" sz="3200" dirty="0"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2700000" scaled="1"/>
                <a:tileRect/>
              </a:gra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70932" y="-8626"/>
            <a:ext cx="189781" cy="56934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76056" y="1101628"/>
            <a:ext cx="86264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 </a:t>
            </a: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실습 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3-2. </a:t>
            </a: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다음 사전 </a:t>
            </a:r>
            <a:r>
              <a:rPr lang="ko-KR" altLang="en-US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크롤링하기</a:t>
            </a: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(2)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76056" y="1756660"/>
            <a:ext cx="8626404" cy="5663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 algn="just">
              <a:buFont typeface="Wingdings" panose="05000000000000000000" pitchFamily="2" charset="2"/>
              <a:buChar char=""/>
            </a:pP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수행 예시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 algn="just">
              <a:buFont typeface="Wingdings" panose="05000000000000000000" pitchFamily="2" charset="2"/>
              <a:buChar char=""/>
            </a:pP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 algn="just">
              <a:buFont typeface="Wingdings" panose="05000000000000000000" pitchFamily="2" charset="2"/>
              <a:buChar char=""/>
            </a:pP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 algn="just">
              <a:buFont typeface="Wingdings" panose="05000000000000000000" pitchFamily="2" charset="2"/>
              <a:buChar char=""/>
            </a:pP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 algn="just">
              <a:buFont typeface="Wingdings" panose="05000000000000000000" pitchFamily="2" charset="2"/>
              <a:buChar char=""/>
            </a:pP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 algn="just">
              <a:buFont typeface="Wingdings" panose="05000000000000000000" pitchFamily="2" charset="2"/>
              <a:buChar char=""/>
            </a:pP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 algn="just">
              <a:buFont typeface="Wingdings" panose="05000000000000000000" pitchFamily="2" charset="2"/>
              <a:buChar char=""/>
            </a:pP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 algn="just">
              <a:buFont typeface="Wingdings" panose="05000000000000000000" pitchFamily="2" charset="2"/>
              <a:buChar char=""/>
            </a:pP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 algn="just">
              <a:buFont typeface="Wingdings" panose="05000000000000000000" pitchFamily="2" charset="2"/>
              <a:buChar char=""/>
            </a:pP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 algn="just">
              <a:buFont typeface="Wingdings" panose="05000000000000000000" pitchFamily="2" charset="2"/>
              <a:buChar char=""/>
            </a:pP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 algn="just">
              <a:buFont typeface="Wingdings" panose="05000000000000000000" pitchFamily="2" charset="2"/>
              <a:buChar char=""/>
            </a:pP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 algn="just">
              <a:buFont typeface="Wingdings" panose="05000000000000000000" pitchFamily="2" charset="2"/>
              <a:buChar char=""/>
            </a:pP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HINT: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몇 개 단어를 반복해서 검색해 보면서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URL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구조의 패턴을 잘 생각해 본다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For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문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혹은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while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문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을 활용해 반복잡업을 수행한다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endParaRPr lang="en-US" altLang="ko-KR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endParaRPr lang="en-US" altLang="ko-KR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endParaRPr lang="en-US" altLang="ko-KR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그림 2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235" y="2451627"/>
            <a:ext cx="8296275" cy="1752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427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95000"/>
              </a:schemeClr>
            </a:gs>
            <a:gs pos="77000">
              <a:schemeClr val="bg1">
                <a:lumMod val="75000"/>
                <a:alpha val="70000"/>
              </a:schemeClr>
            </a:gs>
            <a:gs pos="100000">
              <a:schemeClr val="bg1">
                <a:lumMod val="75000"/>
                <a:alpha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56" y="2858679"/>
            <a:ext cx="4313202" cy="326488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41880" y="129720"/>
            <a:ext cx="17572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2700000" scaled="1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Exercise</a:t>
            </a:r>
            <a:endParaRPr lang="ko-KR" altLang="en-US" sz="3200" dirty="0"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2700000" scaled="1"/>
                <a:tileRect/>
              </a:gra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70932" y="-8626"/>
            <a:ext cx="189781" cy="56934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76056" y="1101628"/>
            <a:ext cx="86264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 </a:t>
            </a: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실습 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3-3. </a:t>
            </a: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다음 사전 </a:t>
            </a:r>
            <a:r>
              <a:rPr lang="ko-KR" altLang="en-US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크롤링하기</a:t>
            </a: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(3)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76056" y="1756660"/>
            <a:ext cx="8626404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 algn="just">
              <a:buFont typeface="Wingdings" panose="05000000000000000000" pitchFamily="2" charset="2"/>
              <a:buChar char=""/>
            </a:pP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다음 어학사전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(http://dic.daum.net/index.do?dic=all)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에 ‘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curiosity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’, ‘killed’, ‘the’, ‘cat’ 4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개의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단어를 검색하였을 때 출력 되는 화면에서 가장 상단의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결과를 텍스트 파일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(txt)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로 저장한다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altLang="ko-KR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endParaRPr lang="en-US" altLang="ko-KR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endParaRPr lang="en-US" altLang="ko-KR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그림 7" descr="화면 캡처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301"/>
          <a:stretch/>
        </p:blipFill>
        <p:spPr>
          <a:xfrm>
            <a:off x="3916860" y="3752849"/>
            <a:ext cx="4985600" cy="2917907"/>
          </a:xfrm>
          <a:prstGeom prst="rect">
            <a:avLst/>
          </a:prstGeom>
          <a:ln>
            <a:solidFill>
              <a:srgbClr val="00B050"/>
            </a:solidFill>
          </a:ln>
        </p:spPr>
      </p:pic>
      <p:sp>
        <p:nvSpPr>
          <p:cNvPr id="9" name="직사각형 8"/>
          <p:cNvSpPr/>
          <p:nvPr/>
        </p:nvSpPr>
        <p:spPr>
          <a:xfrm>
            <a:off x="4840541" y="4799845"/>
            <a:ext cx="983997" cy="32936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0093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95000"/>
              </a:schemeClr>
            </a:gs>
            <a:gs pos="77000">
              <a:schemeClr val="bg1">
                <a:lumMod val="75000"/>
                <a:alpha val="70000"/>
              </a:schemeClr>
            </a:gs>
            <a:gs pos="100000">
              <a:schemeClr val="bg1">
                <a:lumMod val="75000"/>
                <a:alpha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1880" y="129720"/>
            <a:ext cx="17572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2700000" scaled="1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Exercise</a:t>
            </a:r>
            <a:endParaRPr lang="ko-KR" altLang="en-US" sz="3200" dirty="0"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2700000" scaled="1"/>
                <a:tileRect/>
              </a:gra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70932" y="-8626"/>
            <a:ext cx="189781" cy="56934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76056" y="1101628"/>
            <a:ext cx="86264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 </a:t>
            </a: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실습 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3-3. </a:t>
            </a: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다음 사전 </a:t>
            </a:r>
            <a:r>
              <a:rPr lang="ko-KR" altLang="en-US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크롤링하기</a:t>
            </a: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(3)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76056" y="1756660"/>
            <a:ext cx="8626404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 algn="just">
              <a:buFont typeface="Wingdings" panose="05000000000000000000" pitchFamily="2" charset="2"/>
              <a:buChar char=""/>
            </a:pP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수행 예시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 algn="just">
              <a:buFont typeface="Wingdings" panose="05000000000000000000" pitchFamily="2" charset="2"/>
              <a:buChar char=""/>
            </a:pP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 algn="just">
              <a:buFont typeface="Wingdings" panose="05000000000000000000" pitchFamily="2" charset="2"/>
              <a:buChar char=""/>
            </a:pP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 algn="just">
              <a:buFont typeface="Wingdings" panose="05000000000000000000" pitchFamily="2" charset="2"/>
              <a:buChar char=""/>
            </a:pP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 algn="just">
              <a:buFont typeface="Wingdings" panose="05000000000000000000" pitchFamily="2" charset="2"/>
              <a:buChar char=""/>
            </a:pP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 algn="just">
              <a:buFont typeface="Wingdings" panose="05000000000000000000" pitchFamily="2" charset="2"/>
              <a:buChar char=""/>
            </a:pP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 algn="just">
              <a:buFont typeface="Wingdings" panose="05000000000000000000" pitchFamily="2" charset="2"/>
              <a:buChar char=""/>
            </a:pP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 algn="just">
              <a:buFont typeface="Wingdings" panose="05000000000000000000" pitchFamily="2" charset="2"/>
              <a:buChar char=""/>
            </a:pP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 algn="just">
              <a:buFont typeface="Wingdings" panose="05000000000000000000" pitchFamily="2" charset="2"/>
              <a:buChar char=""/>
            </a:pP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 algn="just">
              <a:buFont typeface="Wingdings" panose="05000000000000000000" pitchFamily="2" charset="2"/>
              <a:buChar char=""/>
            </a:pP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 algn="just">
              <a:buFont typeface="Wingdings" panose="05000000000000000000" pitchFamily="2" charset="2"/>
              <a:buChar char=""/>
            </a:pP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 algn="just">
              <a:buFont typeface="Wingdings" panose="05000000000000000000" pitchFamily="2" charset="2"/>
              <a:buChar char=""/>
            </a:pP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 algn="just">
              <a:buFont typeface="Wingdings" panose="05000000000000000000" pitchFamily="2" charset="2"/>
              <a:buChar char=""/>
            </a:pP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 algn="just">
              <a:buFont typeface="Wingdings" panose="05000000000000000000" pitchFamily="2" charset="2"/>
              <a:buChar char=""/>
            </a:pP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 algn="just">
              <a:buFont typeface="Wingdings" panose="05000000000000000000" pitchFamily="2" charset="2"/>
              <a:buChar char=""/>
            </a:pP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 algn="just">
              <a:buFont typeface="Wingdings" panose="05000000000000000000" pitchFamily="2" charset="2"/>
              <a:buChar char=""/>
            </a:pP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HINT: open()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함수를 활용한다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endParaRPr lang="en-US" altLang="ko-KR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endParaRPr lang="en-US" altLang="ko-KR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endParaRPr lang="en-US" altLang="ko-KR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그림 1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253" y="2299585"/>
            <a:ext cx="6878010" cy="3277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603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95000"/>
              </a:schemeClr>
            </a:gs>
            <a:gs pos="77000">
              <a:schemeClr val="bg1">
                <a:lumMod val="75000"/>
                <a:alpha val="70000"/>
              </a:schemeClr>
            </a:gs>
            <a:gs pos="100000">
              <a:schemeClr val="bg1">
                <a:lumMod val="75000"/>
                <a:alpha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1880" y="129720"/>
            <a:ext cx="17572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2700000" scaled="1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Exercise</a:t>
            </a:r>
            <a:endParaRPr lang="ko-KR" altLang="en-US" sz="3200" dirty="0"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2700000" scaled="1"/>
                <a:tileRect/>
              </a:gra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70932" y="-8626"/>
            <a:ext cx="189781" cy="56934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76056" y="1101628"/>
            <a:ext cx="86264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 </a:t>
            </a: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실습 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3-4. </a:t>
            </a: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다음 사전 </a:t>
            </a:r>
            <a:r>
              <a:rPr lang="ko-KR" altLang="en-US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크롤링하기</a:t>
            </a: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(4)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76056" y="1756660"/>
            <a:ext cx="8626404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 algn="just">
              <a:buFont typeface="Wingdings" panose="05000000000000000000" pitchFamily="2" charset="2"/>
              <a:buChar char=""/>
            </a:pP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‘but’, ‘satisfaction’, ‘brought’, ‘it’, ‘back’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이란 단어가 쓰여져 있는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data-3-4.txt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파일을 열어 각 단어를 다음 사전에 검색한 결과를 실습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3-3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과 같이 텍스트 파일로 저장해 본다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altLang="ko-KR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endParaRPr lang="en-US" altLang="ko-KR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endParaRPr lang="en-US" altLang="ko-KR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그림 1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058" y="2956988"/>
            <a:ext cx="6868484" cy="3258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642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95000"/>
              </a:schemeClr>
            </a:gs>
            <a:gs pos="77000">
              <a:schemeClr val="bg1">
                <a:lumMod val="75000"/>
                <a:alpha val="70000"/>
              </a:schemeClr>
            </a:gs>
            <a:gs pos="100000">
              <a:schemeClr val="bg1">
                <a:lumMod val="75000"/>
                <a:alpha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1880" y="129720"/>
            <a:ext cx="17572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2700000" scaled="1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Exercise</a:t>
            </a:r>
            <a:endParaRPr lang="ko-KR" altLang="en-US" sz="3200" dirty="0"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2700000" scaled="1"/>
                <a:tileRect/>
              </a:gra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70932" y="-8626"/>
            <a:ext cx="189781" cy="56934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76056" y="1101628"/>
            <a:ext cx="86264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 </a:t>
            </a: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실습 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3-4. </a:t>
            </a: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다음 사전 </a:t>
            </a:r>
            <a:r>
              <a:rPr lang="ko-KR" altLang="en-US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크롤링하기</a:t>
            </a: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(4)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76056" y="1756660"/>
            <a:ext cx="8626404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 algn="just">
              <a:buFont typeface="Wingdings" panose="05000000000000000000" pitchFamily="2" charset="2"/>
              <a:buChar char=""/>
            </a:pP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수행 예시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 algn="just">
              <a:buFont typeface="Wingdings" panose="05000000000000000000" pitchFamily="2" charset="2"/>
              <a:buChar char=""/>
            </a:pP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 algn="just">
              <a:buFont typeface="Wingdings" panose="05000000000000000000" pitchFamily="2" charset="2"/>
              <a:buChar char=""/>
            </a:pPr>
            <a:endParaRPr lang="en-US" altLang="ko-KR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 algn="just">
              <a:buFont typeface="Wingdings" panose="05000000000000000000" pitchFamily="2" charset="2"/>
              <a:buChar char=""/>
            </a:pP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 algn="just">
              <a:buFont typeface="Wingdings" panose="05000000000000000000" pitchFamily="2" charset="2"/>
              <a:buChar char=""/>
            </a:pPr>
            <a:endParaRPr lang="en-US" altLang="ko-KR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 algn="just">
              <a:buFont typeface="Wingdings" panose="05000000000000000000" pitchFamily="2" charset="2"/>
              <a:buChar char=""/>
            </a:pP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 algn="just">
              <a:buFont typeface="Wingdings" panose="05000000000000000000" pitchFamily="2" charset="2"/>
              <a:buChar char=""/>
            </a:pPr>
            <a:endParaRPr lang="en-US" altLang="ko-KR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 algn="just">
              <a:buFont typeface="Wingdings" panose="05000000000000000000" pitchFamily="2" charset="2"/>
              <a:buChar char=""/>
            </a:pP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 algn="just">
              <a:buFont typeface="Wingdings" panose="05000000000000000000" pitchFamily="2" charset="2"/>
              <a:buChar char=""/>
            </a:pPr>
            <a:endParaRPr lang="en-US" altLang="ko-KR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 algn="just">
              <a:buFont typeface="Wingdings" panose="05000000000000000000" pitchFamily="2" charset="2"/>
              <a:buChar char=""/>
            </a:pP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 algn="just">
              <a:buFont typeface="Wingdings" panose="05000000000000000000" pitchFamily="2" charset="2"/>
              <a:buChar char=""/>
            </a:pPr>
            <a:endParaRPr lang="en-US" altLang="ko-KR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 algn="just">
              <a:buFont typeface="Wingdings" panose="05000000000000000000" pitchFamily="2" charset="2"/>
              <a:buChar char=""/>
            </a:pP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 algn="just">
              <a:buFont typeface="Wingdings" panose="05000000000000000000" pitchFamily="2" charset="2"/>
              <a:buChar char=""/>
            </a:pPr>
            <a:endParaRPr lang="en-US" altLang="ko-KR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 algn="just">
              <a:buFont typeface="Wingdings" panose="05000000000000000000" pitchFamily="2" charset="2"/>
              <a:buChar char=""/>
            </a:pP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 algn="just">
              <a:buFont typeface="Wingdings" panose="05000000000000000000" pitchFamily="2" charset="2"/>
              <a:buChar char=""/>
            </a:pPr>
            <a:endParaRPr lang="en-US" altLang="ko-KR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 algn="just">
              <a:buFont typeface="Wingdings" panose="05000000000000000000" pitchFamily="2" charset="2"/>
              <a:buChar char=""/>
            </a:pPr>
            <a:endParaRPr lang="en-US" altLang="ko-KR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 algn="just">
              <a:buFont typeface="Wingdings" panose="05000000000000000000" pitchFamily="2" charset="2"/>
              <a:buChar char=""/>
            </a:pP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HINT: open() 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함수를 활용할 때 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“mode” </a:t>
            </a:r>
            <a:r>
              <a:rPr lang="ko-KR" altLang="en-US" sz="160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파라미터를</a:t>
            </a:r>
            <a:r>
              <a:rPr lang="ko-KR" altLang="en-US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다르게 한다</a:t>
            </a:r>
            <a:r>
              <a:rPr lang="en-US" altLang="ko-KR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endParaRPr lang="en-US" altLang="ko-KR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endParaRPr lang="en-US" altLang="ko-KR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그림 2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978" y="2266725"/>
            <a:ext cx="6878010" cy="321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345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95000"/>
              </a:schemeClr>
            </a:gs>
            <a:gs pos="77000">
              <a:schemeClr val="bg1">
                <a:lumMod val="75000"/>
                <a:alpha val="70000"/>
              </a:schemeClr>
            </a:gs>
            <a:gs pos="100000">
              <a:schemeClr val="bg1">
                <a:lumMod val="75000"/>
                <a:alpha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1880" y="129720"/>
            <a:ext cx="27454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2700000" scaled="1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URL </a:t>
            </a:r>
            <a:r>
              <a:rPr lang="ko-KR" altLang="en-US" sz="3200" dirty="0" smtClean="0"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2700000" scaled="1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접근하기</a:t>
            </a:r>
            <a:endParaRPr lang="ko-KR" altLang="en-US" sz="3200" dirty="0"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2700000" scaled="1"/>
                <a:tileRect/>
              </a:gra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70932" y="-8626"/>
            <a:ext cx="189781" cy="56934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76056" y="1101628"/>
            <a:ext cx="86264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 URL (Uniform Resource Locator)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4517" y="6380372"/>
            <a:ext cx="86264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Reference: 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  <a:hlinkClick r:id="rId2"/>
              </a:rPr>
              <a:t>https://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  <a:hlinkClick r:id="rId2"/>
              </a:rPr>
              <a:t>en.wikipedia.org/wiki/URL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algn="just"/>
            <a:r>
              <a:rPr lang="en-US" altLang="ko-KR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Src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: 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  <a:hlinkClick r:id="rId3"/>
              </a:rPr>
              <a:t>https://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  <a:hlinkClick r:id="rId3"/>
              </a:rPr>
              <a:t>i2.wp.com/ehindistudy.com/wp-content/uploads/2016/06/url-ehindistudy.jpg.jpeg?w=895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6056" y="1763208"/>
            <a:ext cx="8626404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 algn="just">
              <a:buFont typeface="Wingdings" panose="05000000000000000000" pitchFamily="2" charset="2"/>
              <a:buChar char=""/>
            </a:pP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URL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은 컴퓨터 네트워크 상에서 자원이 어디 있는지를 알려주기 위한 규약이다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800100" lvl="1" indent="-342900" algn="just">
              <a:buFont typeface="Wingdings" panose="05000000000000000000" pitchFamily="2" charset="2"/>
              <a:buChar char=""/>
            </a:pP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흔히 웹 사이트 주소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(web address)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와 동일시되지만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웹 사이트 주소뿐 아니라 컴퓨터 네트워크 상의 모든 자원을 포함한다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2" algn="just"/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파일 전송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(ftp),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전자메일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(mailto),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데이터베이스 </a:t>
            </a:r>
            <a:r>
              <a:rPr lang="ko-KR" alt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엑세스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(JDBC)</a:t>
            </a:r>
          </a:p>
          <a:p>
            <a:pPr marL="800100" lvl="1" indent="-342900" algn="just">
              <a:buFont typeface="Wingdings" panose="05000000000000000000" pitchFamily="2" charset="2"/>
              <a:buChar char=""/>
            </a:pP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프로토콜을 사용할 경우 웹 브라우저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ko-KR" alt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익스플로러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크롬 등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를 활용해야 한다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1200150" lvl="2" indent="-285750" algn="just">
              <a:buFontTx/>
              <a:buChar char="-"/>
            </a:pP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예시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http://www.example.com/index.html</a:t>
            </a:r>
          </a:p>
        </p:txBody>
      </p:sp>
      <p:pic>
        <p:nvPicPr>
          <p:cNvPr id="1026" name="Picture 2" descr="url에 대한 이미지 검색결과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3168" y="4347052"/>
            <a:ext cx="3062288" cy="2062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8373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95000"/>
              </a:schemeClr>
            </a:gs>
            <a:gs pos="77000">
              <a:schemeClr val="bg1">
                <a:lumMod val="75000"/>
                <a:alpha val="70000"/>
              </a:schemeClr>
            </a:gs>
            <a:gs pos="100000">
              <a:schemeClr val="bg1">
                <a:lumMod val="75000"/>
                <a:alpha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1880" y="129720"/>
            <a:ext cx="27454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2700000" scaled="1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URL </a:t>
            </a:r>
            <a:r>
              <a:rPr lang="ko-KR" altLang="en-US" sz="3200" dirty="0" smtClean="0"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2700000" scaled="1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접근하기</a:t>
            </a:r>
            <a:endParaRPr lang="ko-KR" altLang="en-US" sz="3200" dirty="0"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2700000" scaled="1"/>
                <a:tileRect/>
              </a:gra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70932" y="-8626"/>
            <a:ext cx="189781" cy="56934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76056" y="1101628"/>
            <a:ext cx="86264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 </a:t>
            </a:r>
            <a:r>
              <a:rPr lang="en-US" altLang="ko-KR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urllib.request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6056" y="1763208"/>
            <a:ext cx="862640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 algn="just">
              <a:buFont typeface="Wingdings" panose="05000000000000000000" pitchFamily="2" charset="2"/>
              <a:buChar char=""/>
            </a:pPr>
            <a:r>
              <a:rPr lang="ko-KR" alt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파이썬에서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url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을 통해 웹의 자원에 접근하기 위해서는 </a:t>
            </a: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urllib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라이브러리의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request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모듈을 흔히 사용한다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2" algn="just"/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altLang="ko-KR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urlopen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 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함수를 활용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결과로 서버로부터 받은 응답인 </a:t>
            </a:r>
            <a:r>
              <a:rPr lang="en-US" altLang="ko-KR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HTTPResponse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객체를 반환한다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800100" lvl="1" indent="-342900" algn="just">
              <a:buFont typeface="Wingdings" panose="05000000000000000000" pitchFamily="2" charset="2"/>
              <a:buChar char=""/>
            </a:pP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URL 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접근 예시</a:t>
            </a:r>
            <a:endParaRPr lang="en-US" altLang="ko-KR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 algn="just"/>
            <a:endParaRPr lang="en-US" altLang="ko-KR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그림 1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3190" y="3394424"/>
            <a:ext cx="7031343" cy="1845158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1998482" y="4854805"/>
            <a:ext cx="2705493" cy="36000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4703975" y="5034805"/>
            <a:ext cx="282804" cy="0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021648" y="4879677"/>
            <a:ext cx="16830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smtClean="0">
                <a:solidFill>
                  <a:srgbClr val="FFFF00"/>
                </a:solidFill>
              </a:rPr>
              <a:t>HTTPResponse</a:t>
            </a:r>
            <a:r>
              <a:rPr lang="en-US" altLang="ko-KR" sz="1400" b="1" dirty="0" smtClean="0">
                <a:solidFill>
                  <a:srgbClr val="FFFF00"/>
                </a:solidFill>
              </a:rPr>
              <a:t> </a:t>
            </a:r>
            <a:r>
              <a:rPr lang="ko-KR" altLang="en-US" sz="1400" b="1" dirty="0" smtClean="0">
                <a:solidFill>
                  <a:srgbClr val="FFFF00"/>
                </a:solidFill>
              </a:rPr>
              <a:t>객체</a:t>
            </a:r>
            <a:endParaRPr lang="ko-KR" altLang="en-US" sz="14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6653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95000"/>
              </a:schemeClr>
            </a:gs>
            <a:gs pos="77000">
              <a:schemeClr val="bg1">
                <a:lumMod val="75000"/>
                <a:alpha val="70000"/>
              </a:schemeClr>
            </a:gs>
            <a:gs pos="100000">
              <a:schemeClr val="bg1">
                <a:lumMod val="75000"/>
                <a:alpha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1880" y="129720"/>
            <a:ext cx="27454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2700000" scaled="1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URL </a:t>
            </a:r>
            <a:r>
              <a:rPr lang="ko-KR" altLang="en-US" sz="3200" dirty="0" smtClean="0"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2700000" scaled="1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접근하기</a:t>
            </a:r>
            <a:endParaRPr lang="ko-KR" altLang="en-US" sz="3200" dirty="0"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2700000" scaled="1"/>
                <a:tileRect/>
              </a:gra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70932" y="-8626"/>
            <a:ext cx="189781" cy="56934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76056" y="1101628"/>
            <a:ext cx="86264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 </a:t>
            </a:r>
            <a:r>
              <a:rPr lang="en-US" altLang="ko-KR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urllib.request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6056" y="1763208"/>
            <a:ext cx="862640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 algn="just">
              <a:buFont typeface="Wingdings" panose="05000000000000000000" pitchFamily="2" charset="2"/>
              <a:buChar char=""/>
            </a:pP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HTTPResponse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객체의 내용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(html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소스코드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을 읽어 들이려면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read() (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혹은 </a:t>
            </a: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readlines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(), </a:t>
            </a: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readline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())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함수를 활용한다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2" algn="just"/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텍스트 파일을 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open() 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함수로 처리해 데이터를 읽어올 때와 유사하다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7" name="그림 6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229" y="2835615"/>
            <a:ext cx="7645138" cy="3422641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1687397" y="3846136"/>
            <a:ext cx="6890995" cy="2412119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5046118" y="3487716"/>
            <a:ext cx="34915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FFFF00"/>
                </a:solidFill>
              </a:rPr>
              <a:t>위 </a:t>
            </a:r>
            <a:r>
              <a:rPr lang="en-US" altLang="ko-KR" sz="1400" b="1" dirty="0" err="1" smtClean="0">
                <a:solidFill>
                  <a:srgbClr val="FFFF00"/>
                </a:solidFill>
              </a:rPr>
              <a:t>url</a:t>
            </a:r>
            <a:r>
              <a:rPr lang="ko-KR" altLang="en-US" sz="1400" b="1" dirty="0" smtClean="0">
                <a:solidFill>
                  <a:srgbClr val="FFFF00"/>
                </a:solidFill>
              </a:rPr>
              <a:t>에 연결된 웹 페이지의 </a:t>
            </a:r>
            <a:r>
              <a:rPr lang="en-US" altLang="ko-KR" sz="1400" b="1" dirty="0" smtClean="0">
                <a:solidFill>
                  <a:srgbClr val="FFFF00"/>
                </a:solidFill>
              </a:rPr>
              <a:t>html </a:t>
            </a:r>
            <a:r>
              <a:rPr lang="ko-KR" altLang="en-US" sz="1400" b="1" dirty="0" smtClean="0">
                <a:solidFill>
                  <a:srgbClr val="FFFF00"/>
                </a:solidFill>
              </a:rPr>
              <a:t>소스코드</a:t>
            </a:r>
            <a:endParaRPr lang="ko-KR" altLang="en-US" sz="14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850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95000"/>
              </a:schemeClr>
            </a:gs>
            <a:gs pos="77000">
              <a:schemeClr val="bg1">
                <a:lumMod val="75000"/>
                <a:alpha val="70000"/>
              </a:schemeClr>
            </a:gs>
            <a:gs pos="100000">
              <a:schemeClr val="bg1">
                <a:lumMod val="75000"/>
                <a:alpha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1880" y="129720"/>
            <a:ext cx="22196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2700000" scaled="1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HTML </a:t>
            </a:r>
            <a:r>
              <a:rPr lang="ko-KR" altLang="en-US" sz="3200" dirty="0" err="1" smtClean="0"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2700000" scaled="1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파싱</a:t>
            </a:r>
            <a:endParaRPr lang="ko-KR" altLang="en-US" sz="3200" dirty="0"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2700000" scaled="1"/>
                <a:tileRect/>
              </a:gra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70932" y="-8626"/>
            <a:ext cx="189781" cy="56934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76056" y="1101628"/>
            <a:ext cx="86264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 </a:t>
            </a:r>
            <a:r>
              <a:rPr lang="en-US" altLang="ko-KR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BeautifulSoup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4517" y="6456964"/>
            <a:ext cx="86264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Reference: 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  <a:hlinkClick r:id="rId2"/>
              </a:rPr>
              <a:t>https://www.crummy.com/software/BeautifulSoup/bs4/doc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  <a:hlinkClick r:id="rId2"/>
              </a:rPr>
              <a:t>/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</a:p>
          <a:p>
            <a:pPr algn="just"/>
            <a:r>
              <a:rPr lang="en-US" altLang="ko-KR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Src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https://www.crummy.com/software/BeautifulSoup/bs4/doc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/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76056" y="1756660"/>
            <a:ext cx="862640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 algn="just">
              <a:buFont typeface="Wingdings" panose="05000000000000000000" pitchFamily="2" charset="2"/>
              <a:buChar char=""/>
            </a:pP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HTML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과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XML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형태로 되어 있는 파일을 </a:t>
            </a:r>
            <a:r>
              <a:rPr lang="ko-KR" alt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파싱하기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위한 </a:t>
            </a:r>
            <a:r>
              <a:rPr lang="ko-KR" alt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파이썬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라이브러리이다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800100" lvl="1" indent="-342900" algn="just">
              <a:buFont typeface="Wingdings" panose="05000000000000000000" pitchFamily="2" charset="2"/>
              <a:buChar char=""/>
            </a:pP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아나콘다에 디폴트로 설치되어 있는 라이브러리이지만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설치되어 있지 않은 경우 아래 명령어를 활용해 설치한다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- 2018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년 현재 최신 버전은 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BeautifulSoup4 (bs4)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이다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2050" name="Picture 2" descr="&quot;The Fish-Footman began by producing from under his arm a great letter, nearly as large as himself.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7974" y="4355184"/>
            <a:ext cx="1979500" cy="2367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356150" y="3726680"/>
            <a:ext cx="31918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Courier New" pitchFamily="49" charset="0"/>
                <a:cs typeface="Courier New" pitchFamily="49" charset="0"/>
              </a:rPr>
              <a:t>&gt; pip install beautifulsoup4</a:t>
            </a:r>
            <a:endParaRPr lang="ko-KR" alt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216058" y="3489354"/>
            <a:ext cx="7541416" cy="6127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356150" y="3641557"/>
            <a:ext cx="31918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Courier New" pitchFamily="49" charset="0"/>
                <a:cs typeface="Courier New" pitchFamily="49" charset="0"/>
              </a:rPr>
              <a:t>&gt; pip install beautifulsoup4</a:t>
            </a:r>
            <a:endParaRPr lang="ko-KR" altLang="en-US" sz="1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158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95000"/>
              </a:schemeClr>
            </a:gs>
            <a:gs pos="77000">
              <a:schemeClr val="bg1">
                <a:lumMod val="75000"/>
                <a:alpha val="70000"/>
              </a:schemeClr>
            </a:gs>
            <a:gs pos="100000">
              <a:schemeClr val="bg1">
                <a:lumMod val="75000"/>
                <a:alpha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1880" y="129720"/>
            <a:ext cx="22196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2700000" scaled="1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HTML </a:t>
            </a:r>
            <a:r>
              <a:rPr lang="ko-KR" altLang="en-US" sz="3200" dirty="0" err="1" smtClean="0"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2700000" scaled="1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파싱</a:t>
            </a:r>
            <a:endParaRPr lang="ko-KR" altLang="en-US" sz="3200" dirty="0"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2700000" scaled="1"/>
                <a:tileRect/>
              </a:gra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70932" y="-8626"/>
            <a:ext cx="189781" cy="56934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76056" y="1101628"/>
            <a:ext cx="86264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 </a:t>
            </a:r>
            <a:r>
              <a:rPr lang="en-US" altLang="ko-KR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BeautifulSoup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76056" y="1756660"/>
            <a:ext cx="8626404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 algn="just">
              <a:buFont typeface="Wingdings" panose="05000000000000000000" pitchFamily="2" charset="2"/>
              <a:buChar char=""/>
            </a:pP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일반적으로 </a:t>
            </a: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BeautifulSoup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은 </a:t>
            </a: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urlopen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등의 웹 사이트의 자원을 가져오는 함수와 같이 활용되어 </a:t>
            </a: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BeautifulSoup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객체를 생성한다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생성된 </a:t>
            </a:r>
            <a:r>
              <a:rPr lang="en-US" altLang="ko-KR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BeautifulSoup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객체와 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find(), </a:t>
            </a:r>
            <a:r>
              <a:rPr lang="en-US" altLang="ko-KR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find_all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 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등의 함수를 활용하여 웹 사이트에서 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원하는 데이터를 취사선택해 가져올 수 있다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2" name="그림 1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419" y="3117325"/>
            <a:ext cx="8050455" cy="3349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112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95000"/>
              </a:schemeClr>
            </a:gs>
            <a:gs pos="77000">
              <a:schemeClr val="bg1">
                <a:lumMod val="75000"/>
                <a:alpha val="70000"/>
              </a:schemeClr>
            </a:gs>
            <a:gs pos="100000">
              <a:schemeClr val="bg1">
                <a:lumMod val="75000"/>
                <a:alpha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1880" y="129720"/>
            <a:ext cx="22196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2700000" scaled="1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HTML </a:t>
            </a:r>
            <a:r>
              <a:rPr lang="ko-KR" altLang="en-US" sz="3200" dirty="0" err="1" smtClean="0"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2700000" scaled="1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파싱</a:t>
            </a:r>
            <a:endParaRPr lang="ko-KR" altLang="en-US" sz="3200" dirty="0"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2700000" scaled="1"/>
                <a:tileRect/>
              </a:gra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70932" y="-8626"/>
            <a:ext cx="189781" cy="56934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76056" y="1101628"/>
            <a:ext cx="86264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 </a:t>
            </a:r>
            <a:r>
              <a:rPr lang="en-US" altLang="ko-KR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BeautifulSoup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76056" y="1756660"/>
            <a:ext cx="862640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 algn="just">
              <a:buFont typeface="Wingdings" panose="05000000000000000000" pitchFamily="2" charset="2"/>
              <a:buChar char=""/>
            </a:pP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find()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함수는 웹 페이지에서 주어진 조건에 해당되는 </a:t>
            </a:r>
            <a:r>
              <a:rPr lang="en-US" altLang="ko-KR" b="1" u="sng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ko-KR" altLang="en-US" b="1" u="sng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첫 번째</a:t>
            </a:r>
            <a:r>
              <a:rPr lang="en-US" altLang="ko-KR" b="1" u="sng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요소만 반환한다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조건을 충족하는 여러 개의 요소가 있는 경우 두 번째 이후의 요소는 무시한다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 algn="just">
              <a:buFont typeface="Wingdings" panose="05000000000000000000" pitchFamily="2" charset="2"/>
              <a:buChar char=""/>
            </a:pP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활용 예시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요소의 태그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(tag)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만 활용</a:t>
            </a:r>
            <a:endParaRPr lang="en-US" altLang="ko-KR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endParaRPr lang="en-US" altLang="ko-KR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endParaRPr lang="en-US" altLang="ko-KR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태그와 한 개의 속성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(attribute)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을 활용</a:t>
            </a:r>
            <a:endParaRPr lang="en-US" altLang="ko-KR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endParaRPr lang="en-US" altLang="ko-KR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- 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태그와 여러 개의 속성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(attribute)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을 활용</a:t>
            </a:r>
            <a:endParaRPr lang="en-US" altLang="ko-KR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endParaRPr lang="en-US" altLang="ko-KR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그림 6" descr="화면 캡처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8471"/>
          <a:stretch/>
        </p:blipFill>
        <p:spPr>
          <a:xfrm>
            <a:off x="1040414" y="3239212"/>
            <a:ext cx="7927942" cy="671307"/>
          </a:xfrm>
          <a:prstGeom prst="rect">
            <a:avLst/>
          </a:prstGeom>
        </p:spPr>
      </p:pic>
      <p:pic>
        <p:nvPicPr>
          <p:cNvPr id="9" name="그림 8" descr="화면 캡처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359" b="33820"/>
          <a:stretch/>
        </p:blipFill>
        <p:spPr>
          <a:xfrm>
            <a:off x="1040414" y="4523362"/>
            <a:ext cx="7927942" cy="720122"/>
          </a:xfrm>
          <a:prstGeom prst="rect">
            <a:avLst/>
          </a:prstGeom>
        </p:spPr>
      </p:pic>
      <p:pic>
        <p:nvPicPr>
          <p:cNvPr id="10" name="그림 9" descr="화면 캡처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318"/>
          <a:stretch/>
        </p:blipFill>
        <p:spPr>
          <a:xfrm>
            <a:off x="1049447" y="5797683"/>
            <a:ext cx="7927942" cy="717154"/>
          </a:xfrm>
          <a:prstGeom prst="rect">
            <a:avLst/>
          </a:prstGeom>
        </p:spPr>
      </p:pic>
      <p:cxnSp>
        <p:nvCxnSpPr>
          <p:cNvPr id="11" name="직선 연결선 10"/>
          <p:cNvCxnSpPr/>
          <p:nvPr/>
        </p:nvCxnSpPr>
        <p:spPr>
          <a:xfrm>
            <a:off x="2438400" y="3552005"/>
            <a:ext cx="312420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2430780" y="4854028"/>
            <a:ext cx="1630680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2423160" y="6118160"/>
            <a:ext cx="3169920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2216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95000"/>
              </a:schemeClr>
            </a:gs>
            <a:gs pos="77000">
              <a:schemeClr val="bg1">
                <a:lumMod val="75000"/>
                <a:alpha val="70000"/>
              </a:schemeClr>
            </a:gs>
            <a:gs pos="100000">
              <a:schemeClr val="bg1">
                <a:lumMod val="75000"/>
                <a:alpha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1880" y="129720"/>
            <a:ext cx="22196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2700000" scaled="1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HTML </a:t>
            </a:r>
            <a:r>
              <a:rPr lang="ko-KR" altLang="en-US" sz="3200" dirty="0" err="1" smtClean="0"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2700000" scaled="1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파싱</a:t>
            </a:r>
            <a:endParaRPr lang="ko-KR" altLang="en-US" sz="3200" dirty="0"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2700000" scaled="1"/>
                <a:tileRect/>
              </a:gra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70932" y="-8626"/>
            <a:ext cx="189781" cy="56934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76056" y="1101628"/>
            <a:ext cx="86264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 </a:t>
            </a:r>
            <a:r>
              <a:rPr lang="en-US" altLang="ko-KR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BeautifulSoup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76056" y="1756660"/>
            <a:ext cx="862640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 algn="just">
              <a:buFont typeface="Wingdings" panose="05000000000000000000" pitchFamily="2" charset="2"/>
              <a:buChar char=""/>
            </a:pP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find()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함수의 반환 객체에 다시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find()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함수를 활용하여 연쇄적으로 탐색을 진행할 수 있다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-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일반적으로 복잡한 웹 페이지를 </a:t>
            </a:r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크롤링할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때에는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find()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함수를 여러 번 활용하여 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범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위를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줄여나가는 작업을 반복한다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 algn="just"/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 algn="just">
              <a:buFont typeface="Wingdings" panose="05000000000000000000" pitchFamily="2" charset="2"/>
              <a:buChar char=""/>
            </a:pP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 algn="just">
              <a:buFont typeface="Wingdings" panose="05000000000000000000" pitchFamily="2" charset="2"/>
              <a:buChar char=""/>
            </a:pP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 algn="just">
              <a:buFont typeface="Wingdings" panose="05000000000000000000" pitchFamily="2" charset="2"/>
              <a:buChar char=""/>
            </a:pP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Find()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함수의 반환 객체에 </a:t>
            </a: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get_text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함수를 활용하여 태그 내의 내용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텍스트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을 가져올 수 있다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strip </a:t>
            </a:r>
            <a:r>
              <a:rPr lang="ko-KR" alt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파라미터의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기능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pPr lvl="1" algn="just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endParaRPr lang="en-US" altLang="ko-KR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endParaRPr lang="en-US" altLang="ko-KR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endParaRPr lang="en-US" altLang="ko-KR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그림 6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610" y="3048015"/>
            <a:ext cx="7943850" cy="718052"/>
          </a:xfrm>
          <a:prstGeom prst="rect">
            <a:avLst/>
          </a:prstGeom>
        </p:spPr>
      </p:pic>
      <p:pic>
        <p:nvPicPr>
          <p:cNvPr id="9" name="그림 8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610" y="4920420"/>
            <a:ext cx="7943850" cy="1413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424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95000"/>
              </a:schemeClr>
            </a:gs>
            <a:gs pos="77000">
              <a:schemeClr val="bg1">
                <a:lumMod val="75000"/>
                <a:alpha val="70000"/>
              </a:schemeClr>
            </a:gs>
            <a:gs pos="100000">
              <a:schemeClr val="bg1">
                <a:lumMod val="75000"/>
                <a:alpha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1880" y="129720"/>
            <a:ext cx="22196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2700000" scaled="1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HTML </a:t>
            </a:r>
            <a:r>
              <a:rPr lang="ko-KR" altLang="en-US" sz="3200" dirty="0" err="1" smtClean="0"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2700000" scaled="1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파싱</a:t>
            </a:r>
            <a:endParaRPr lang="ko-KR" altLang="en-US" sz="3200" dirty="0"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2700000" scaled="1"/>
                <a:tileRect/>
              </a:gra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70932" y="-8626"/>
            <a:ext cx="189781" cy="56934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76056" y="1101628"/>
            <a:ext cx="86264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 </a:t>
            </a:r>
            <a:r>
              <a:rPr lang="en-US" altLang="ko-KR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BeautifulSoup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76056" y="1756660"/>
            <a:ext cx="862640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 algn="just">
              <a:buFont typeface="Wingdings" panose="05000000000000000000" pitchFamily="2" charset="2"/>
              <a:buChar char=""/>
            </a:pP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find_all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함수는 웹 페이지에서 주어진 조건에 해당되는 모든 요소를 </a:t>
            </a:r>
            <a:r>
              <a:rPr lang="ko-KR" altLang="en-US" b="1" u="sng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리스트로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반환한다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그 외에 활용 방법은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find()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함수와 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유사하다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 algn="just">
              <a:buFont typeface="Wingdings" panose="05000000000000000000" pitchFamily="2" charset="2"/>
              <a:buChar char=""/>
            </a:pP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활용 예시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endParaRPr lang="en-US" altLang="ko-KR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endParaRPr lang="en-US" altLang="ko-KR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endParaRPr lang="en-US" altLang="ko-KR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그림 1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7033" y="3057524"/>
            <a:ext cx="7126392" cy="3478705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1752600" y="3429000"/>
            <a:ext cx="6600825" cy="3000375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7110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394</TotalTime>
  <Words>574</Words>
  <Application>Microsoft Office PowerPoint</Application>
  <PresentationFormat>화면 슬라이드 쇼(4:3)</PresentationFormat>
  <Paragraphs>185</Paragraphs>
  <Slides>17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18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USER</cp:lastModifiedBy>
  <cp:revision>215</cp:revision>
  <dcterms:created xsi:type="dcterms:W3CDTF">2017-12-04T05:18:52Z</dcterms:created>
  <dcterms:modified xsi:type="dcterms:W3CDTF">2018-02-07T09:36:22Z</dcterms:modified>
</cp:coreProperties>
</file>