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0" r:id="rId2"/>
    <p:sldId id="365" r:id="rId3"/>
    <p:sldId id="395" r:id="rId4"/>
    <p:sldId id="378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B0A7"/>
    <a:srgbClr val="96A7B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41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11CB9-5C58-4754-9031-89B36A8484B3}" type="datetimeFigureOut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8A3D7-00A1-4EEC-B9E3-C0F904FF8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7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smtClean="0"/>
              <a:t>Documentation</a:t>
            </a:r>
            <a:r>
              <a:rPr lang="ko-KR" altLang="en-US" dirty="0" smtClean="0"/>
              <a:t>의 경우 최신 버전인 </a:t>
            </a:r>
            <a:r>
              <a:rPr lang="en-US" altLang="ko-KR" dirty="0" smtClean="0"/>
              <a:t>0.4.4</a:t>
            </a:r>
            <a:r>
              <a:rPr lang="ko-KR" altLang="en-US" dirty="0" smtClean="0"/>
              <a:t>는 영어로만 제공되고 있다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한국어 </a:t>
            </a:r>
            <a:r>
              <a:rPr lang="en-US" altLang="ko-KR" dirty="0" smtClean="0"/>
              <a:t>documentation</a:t>
            </a:r>
            <a:r>
              <a:rPr lang="ko-KR" altLang="en-US" dirty="0" smtClean="0"/>
              <a:t>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아직</a:t>
            </a:r>
            <a:r>
              <a:rPr lang="en-US" altLang="ko-KR" baseline="0" dirty="0" smtClean="0"/>
              <a:t> 0.4.3 </a:t>
            </a:r>
            <a:r>
              <a:rPr lang="ko-KR" altLang="en-US" baseline="0" dirty="0" smtClean="0"/>
              <a:t>버전만 제공되므로 이를 참고해야 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59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altLang="ko-KR" dirty="0" err="1" smtClean="0"/>
              <a:t>Readlines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함수는 파일의 모든 행</a:t>
            </a:r>
            <a:r>
              <a:rPr lang="en-US" altLang="ko-KR" dirty="0" smtClean="0"/>
              <a:t>(</a:t>
            </a:r>
            <a:r>
              <a:rPr lang="ko-KR" altLang="en-US" dirty="0" smtClean="0"/>
              <a:t>라인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있는 데이터를 불러와 이를 리스트로 반환한다</a:t>
            </a:r>
            <a:endParaRPr lang="en-US" altLang="ko-KR" dirty="0" smtClean="0"/>
          </a:p>
          <a:p>
            <a:pPr marL="228600" indent="-228600">
              <a:buFontTx/>
              <a:buAutoNum type="arabicParenBoth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문을 이용해 </a:t>
            </a:r>
            <a:r>
              <a:rPr lang="en-US" altLang="ko-KR" dirty="0" smtClean="0"/>
              <a:t>lines</a:t>
            </a:r>
            <a:r>
              <a:rPr lang="ko-KR" altLang="en-US" dirty="0" smtClean="0"/>
              <a:t>에 있는 각각의 리뷰 데이터를 </a:t>
            </a:r>
            <a:r>
              <a:rPr lang="en-US" altLang="ko-KR" dirty="0" smtClean="0"/>
              <a:t>data </a:t>
            </a:r>
            <a:r>
              <a:rPr lang="ko-KR" altLang="en-US" dirty="0" smtClean="0"/>
              <a:t>리스트에 옮긴다</a:t>
            </a:r>
            <a:endParaRPr lang="en-US" altLang="ko-KR" dirty="0" smtClean="0"/>
          </a:p>
          <a:p>
            <a:pPr marL="228600" indent="-228600">
              <a:buFontTx/>
              <a:buAutoNum type="arabicParenBoth"/>
            </a:pPr>
            <a:r>
              <a:rPr lang="ko-KR" altLang="en-US" dirty="0" smtClean="0"/>
              <a:t>사용한 후에는 꼭 파일을 닫아준다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12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ko-KR" altLang="en-US" dirty="0" err="1" smtClean="0"/>
              <a:t>트위터</a:t>
            </a:r>
            <a:r>
              <a:rPr lang="ko-KR" altLang="en-US" dirty="0" smtClean="0"/>
              <a:t> 형태소 분석기를 불러온다</a:t>
            </a:r>
            <a:endParaRPr lang="en-US" altLang="ko-KR" dirty="0" smtClean="0"/>
          </a:p>
          <a:p>
            <a:pPr marL="228600" indent="-228600">
              <a:buFontTx/>
              <a:buAutoNum type="arabicParenBoth"/>
            </a:pPr>
            <a:r>
              <a:rPr lang="ko-KR" altLang="en-US" dirty="0" smtClean="0"/>
              <a:t>첫 번째 문장의 형태소를 분석해 이를 </a:t>
            </a:r>
            <a:r>
              <a:rPr lang="en-US" altLang="ko-KR" dirty="0" smtClean="0"/>
              <a:t>tokens</a:t>
            </a:r>
            <a:r>
              <a:rPr lang="ko-KR" altLang="en-US" dirty="0" smtClean="0"/>
              <a:t>에 저장한다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574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820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ko-KR" altLang="en-US" dirty="0" err="1" smtClean="0"/>
              <a:t>태깅의</a:t>
            </a:r>
            <a:r>
              <a:rPr lang="ko-KR" altLang="en-US" dirty="0" smtClean="0"/>
              <a:t> 결과물을 저장하기 위한 리스트</a:t>
            </a:r>
            <a:endParaRPr lang="en-US" altLang="ko-KR" dirty="0" smtClean="0"/>
          </a:p>
          <a:p>
            <a:pPr marL="228600" indent="-228600">
              <a:buFontTx/>
              <a:buAutoNum type="arabicParenBoth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문을 활용해 각각의 리뷰를 형태소 분석을 해보고 이를 태그 리스트에 저장한다</a:t>
            </a:r>
            <a:endParaRPr lang="en-US" altLang="ko-KR" dirty="0" smtClean="0"/>
          </a:p>
          <a:p>
            <a:pPr marL="228600" indent="-228600">
              <a:buFontTx/>
              <a:buAutoNum type="arabicParenBoth"/>
            </a:pPr>
            <a:r>
              <a:rPr lang="en-US" altLang="ko-KR" dirty="0" err="1" smtClean="0"/>
              <a:t>Sentences_tag</a:t>
            </a:r>
            <a:r>
              <a:rPr lang="ko-KR" altLang="en-US" dirty="0" smtClean="0"/>
              <a:t>의 내용 출력</a:t>
            </a:r>
            <a:endParaRPr lang="en-US" altLang="ko-KR" dirty="0" smtClean="0"/>
          </a:p>
          <a:p>
            <a:pPr marL="228600" indent="-228600">
              <a:buFontTx/>
              <a:buAutoNum type="arabicParenBoth"/>
            </a:pPr>
            <a:r>
              <a:rPr lang="en-US" altLang="ko-KR" dirty="0" err="1" smtClean="0"/>
              <a:t>Sentences_tag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 포함된 리뷰 개수 출력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3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리스트의 개수는 리뷰를 몇 개 추출하였는지에 따라 달라진다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895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ko-KR" altLang="en-US" dirty="0" smtClean="0"/>
              <a:t>명사와 형용사를 저장하기 위한 리스트</a:t>
            </a:r>
            <a:endParaRPr lang="en-US" altLang="ko-KR" dirty="0" smtClean="0"/>
          </a:p>
          <a:p>
            <a:pPr marL="228600" indent="-228600">
              <a:buFontTx/>
              <a:buAutoNum type="arabicParenBoth"/>
            </a:pPr>
            <a:r>
              <a:rPr lang="ko-KR" altLang="en-US" dirty="0" smtClean="0"/>
              <a:t>첫 번째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문을 통해 각각의 리뷰에 접근한다</a:t>
            </a:r>
            <a:endParaRPr lang="en-US" altLang="ko-KR" dirty="0" smtClean="0"/>
          </a:p>
          <a:p>
            <a:pPr marL="228600" indent="-228600">
              <a:buFontTx/>
              <a:buAutoNum type="arabicParenBoth"/>
            </a:pPr>
            <a:r>
              <a:rPr lang="ko-KR" altLang="en-US" dirty="0" smtClean="0"/>
              <a:t>두 번째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문을 통해 하나하나의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형태소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태그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튜플에</a:t>
            </a:r>
            <a:r>
              <a:rPr lang="ko-KR" altLang="en-US" dirty="0" smtClean="0"/>
              <a:t> 접근한다</a:t>
            </a:r>
            <a:endParaRPr lang="en-US" altLang="ko-KR" dirty="0" smtClean="0"/>
          </a:p>
          <a:p>
            <a:pPr marL="228600" indent="-228600">
              <a:buFontTx/>
              <a:buAutoNum type="arabicParenBoth"/>
            </a:pPr>
            <a:r>
              <a:rPr lang="en-US" altLang="ko-KR" dirty="0" smtClean="0"/>
              <a:t>If</a:t>
            </a:r>
            <a:r>
              <a:rPr lang="ko-KR" altLang="en-US" dirty="0" smtClean="0"/>
              <a:t>문을 통해 명사와 형용사로 </a:t>
            </a:r>
            <a:r>
              <a:rPr lang="ko-KR" altLang="en-US" dirty="0" err="1" smtClean="0"/>
              <a:t>태그된</a:t>
            </a:r>
            <a:r>
              <a:rPr lang="ko-KR" altLang="en-US" dirty="0" smtClean="0"/>
              <a:t> 단어들만 리스트에 추가한다</a:t>
            </a:r>
            <a:endParaRPr lang="en-US" altLang="ko-KR" dirty="0" smtClean="0"/>
          </a:p>
          <a:p>
            <a:pPr marL="228600" indent="-228600">
              <a:buFontTx/>
              <a:buAutoNum type="arabicParenBoth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9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ko-KR" altLang="en-US" dirty="0" smtClean="0"/>
              <a:t>구성 요소의 숫자를 세기 위해 </a:t>
            </a:r>
            <a:r>
              <a:rPr lang="en-US" altLang="ko-KR" dirty="0" smtClean="0"/>
              <a:t>Counter </a:t>
            </a:r>
            <a:r>
              <a:rPr lang="ko-KR" altLang="en-US" dirty="0" smtClean="0"/>
              <a:t>함수를 불러온다</a:t>
            </a:r>
            <a:endParaRPr lang="en-US" altLang="ko-KR" dirty="0" smtClean="0"/>
          </a:p>
          <a:p>
            <a:pPr marL="228600" indent="-228600">
              <a:buFontTx/>
              <a:buAutoNum type="arabicParenBoth"/>
            </a:pPr>
            <a:r>
              <a:rPr lang="en-US" altLang="ko-KR" dirty="0" err="1" smtClean="0"/>
              <a:t>Noun_adj_list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리스트에 있는 요소들의 개수를 센다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*</a:t>
            </a:r>
            <a:r>
              <a:rPr lang="ko-KR" altLang="en-US" dirty="0" smtClean="0"/>
              <a:t>리스트는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과는 달리 중복이 허용된다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(3) 10</a:t>
            </a:r>
            <a:r>
              <a:rPr lang="ko-KR" altLang="en-US" dirty="0" smtClean="0"/>
              <a:t>개의 가장 많이 사용된 단어를 프린트한다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217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194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74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42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altLang="ko-KR" dirty="0" smtClean="0"/>
              <a:t>reference: http://konlpy-ko.readthedocs.io/ko/v0.4.3/morph/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621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72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927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 smtClean="0"/>
              <a:t>(1)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get_tags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함수를 정의한다</a:t>
            </a:r>
            <a:r>
              <a:rPr lang="en-US" altLang="ko-KR" baseline="0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aseline="0" dirty="0" smtClean="0"/>
              <a:t>Input parameters</a:t>
            </a:r>
          </a:p>
          <a:p>
            <a:pPr marL="228600" indent="-228600">
              <a:buFont typeface="Arial" panose="020B0604020202020204" pitchFamily="34" charset="0"/>
              <a:buAutoNum type="alphaLcPeriod"/>
            </a:pPr>
            <a:r>
              <a:rPr lang="en-US" altLang="ko-KR" baseline="0" dirty="0" err="1" smtClean="0"/>
              <a:t>Ntags</a:t>
            </a:r>
            <a:r>
              <a:rPr lang="en-US" altLang="ko-KR" baseline="0" dirty="0" smtClean="0"/>
              <a:t> = 50 : </a:t>
            </a:r>
            <a:r>
              <a:rPr lang="ko-KR" altLang="en-US" baseline="0" dirty="0" err="1" smtClean="0"/>
              <a:t>워드클라우드에</a:t>
            </a:r>
            <a:r>
              <a:rPr lang="ko-KR" altLang="en-US" baseline="0" dirty="0" smtClean="0"/>
              <a:t> 포함시키고자 하는 단어의 개수이다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Most_common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함수에 들어가므로 총 </a:t>
            </a:r>
            <a:r>
              <a:rPr lang="en-US" altLang="ko-KR" baseline="0" dirty="0" smtClean="0"/>
              <a:t>50</a:t>
            </a:r>
            <a:r>
              <a:rPr lang="ko-KR" altLang="en-US" baseline="0" dirty="0" smtClean="0"/>
              <a:t>개의 자주 사용된 명사를 고려한다고 보면 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Arial" panose="020B0604020202020204" pitchFamily="34" charset="0"/>
              <a:buAutoNum type="alphaLcPeriod"/>
            </a:pPr>
            <a:r>
              <a:rPr lang="en-US" altLang="ko-KR" baseline="0" dirty="0" smtClean="0"/>
              <a:t>Multiplier = 10: </a:t>
            </a:r>
            <a:r>
              <a:rPr lang="ko-KR" altLang="en-US" baseline="0" dirty="0" smtClean="0"/>
              <a:t>반환되는 </a:t>
            </a:r>
            <a:r>
              <a:rPr lang="ko-KR" altLang="en-US" baseline="0" dirty="0" err="1" smtClean="0"/>
              <a:t>딕셔너리의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size </a:t>
            </a:r>
            <a:r>
              <a:rPr lang="ko-KR" altLang="en-US" baseline="0" dirty="0" smtClean="0"/>
              <a:t>값에 곱해주는 값이다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전반적인 </a:t>
            </a:r>
            <a:r>
              <a:rPr lang="ko-KR" altLang="en-US" baseline="0" dirty="0" err="1" smtClean="0"/>
              <a:t>워크클라우드</a:t>
            </a:r>
            <a:r>
              <a:rPr lang="ko-KR" altLang="en-US" baseline="0" dirty="0" smtClean="0"/>
              <a:t> 내에 있는 단어들의 크기를 키워주는 </a:t>
            </a:r>
            <a:r>
              <a:rPr lang="en-US" altLang="ko-KR" baseline="0" dirty="0" smtClean="0"/>
              <a:t>weight </a:t>
            </a:r>
            <a:r>
              <a:rPr lang="ko-KR" altLang="en-US" baseline="0" dirty="0" smtClean="0"/>
              <a:t>값으로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어차피 </a:t>
            </a:r>
            <a:r>
              <a:rPr lang="ko-KR" altLang="en-US" baseline="0" dirty="0" err="1" smtClean="0"/>
              <a:t>워드클라우드의</a:t>
            </a:r>
            <a:r>
              <a:rPr lang="ko-KR" altLang="en-US" baseline="0" dirty="0" smtClean="0"/>
              <a:t> 경우 상대적인 크기를 보는 것이므로 큰 의미는 없다고 볼 수 있다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Font typeface="Arial" panose="020B0604020202020204" pitchFamily="34" charset="0"/>
              <a:buAutoNum type="alphaLcPeriod"/>
            </a:pPr>
            <a:endParaRPr lang="en-US" altLang="ko-K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aseline="0" dirty="0" smtClean="0"/>
              <a:t>(2) </a:t>
            </a:r>
            <a:r>
              <a:rPr lang="ko-KR" altLang="en-US" baseline="0" dirty="0" smtClean="0"/>
              <a:t>전체 텍스트의 각 문장에서 </a:t>
            </a:r>
            <a:r>
              <a:rPr lang="en-US" altLang="ko-KR" baseline="0" dirty="0" smtClean="0"/>
              <a:t>for </a:t>
            </a:r>
            <a:r>
              <a:rPr lang="ko-KR" altLang="en-US" baseline="0" dirty="0" smtClean="0"/>
              <a:t>문을 활용해 명사만 추출한다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추출한 명사는 </a:t>
            </a:r>
            <a:r>
              <a:rPr lang="en-US" altLang="ko-KR" baseline="0" dirty="0" smtClean="0"/>
              <a:t>nouns </a:t>
            </a:r>
            <a:r>
              <a:rPr lang="ko-KR" altLang="en-US" baseline="0" dirty="0" smtClean="0"/>
              <a:t>리스트에 추가한다</a:t>
            </a:r>
            <a:endParaRPr lang="en-US" altLang="ko-K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aseline="0" dirty="0" smtClean="0"/>
              <a:t>(3) </a:t>
            </a:r>
            <a:r>
              <a:rPr lang="ko-KR" altLang="en-US" baseline="0" dirty="0" smtClean="0"/>
              <a:t>명사 리스트에 포함된 원소 개수를 세 </a:t>
            </a:r>
            <a:r>
              <a:rPr lang="en-US" altLang="ko-KR" baseline="0" dirty="0" smtClean="0"/>
              <a:t>count </a:t>
            </a:r>
            <a:r>
              <a:rPr lang="ko-KR" altLang="en-US" baseline="0" dirty="0" smtClean="0"/>
              <a:t>객체에 저장한다</a:t>
            </a:r>
            <a:endParaRPr lang="en-US" altLang="ko-KR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aseline="0" dirty="0" smtClean="0"/>
              <a:t>(4) </a:t>
            </a:r>
            <a:r>
              <a:rPr lang="ko-KR" altLang="en-US" baseline="0" dirty="0" smtClean="0"/>
              <a:t>리스트 내에 </a:t>
            </a:r>
            <a:r>
              <a:rPr lang="en-US" altLang="ko-KR" baseline="0" dirty="0" smtClean="0"/>
              <a:t>for </a:t>
            </a:r>
            <a:r>
              <a:rPr lang="ko-KR" altLang="en-US" baseline="0" dirty="0" smtClean="0"/>
              <a:t>문이 들어있는 형태이다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50</a:t>
            </a:r>
            <a:r>
              <a:rPr lang="ko-KR" altLang="en-US" baseline="0" dirty="0" smtClean="0"/>
              <a:t>개의 </a:t>
            </a:r>
            <a:r>
              <a:rPr lang="en-US" altLang="ko-KR" baseline="0" dirty="0" err="1" smtClean="0"/>
              <a:t>count.most_common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객체에서 각각의 형태소와 태그의 순서쌍을 꺼내 색</a:t>
            </a:r>
            <a:r>
              <a:rPr lang="en-US" altLang="ko-KR" baseline="0" dirty="0" smtClean="0"/>
              <a:t>(color)</a:t>
            </a:r>
            <a:r>
              <a:rPr lang="ko-KR" altLang="en-US" baseline="0" dirty="0" smtClean="0"/>
              <a:t>을 랜덤으로 지정하고 빈도수에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을 곱한 값을 </a:t>
            </a:r>
            <a:r>
              <a:rPr lang="en-US" altLang="ko-KR" baseline="0" dirty="0" smtClean="0"/>
              <a:t>‘size’</a:t>
            </a:r>
            <a:r>
              <a:rPr lang="ko-KR" altLang="en-US" baseline="0" dirty="0" smtClean="0"/>
              <a:t>로 지정해 </a:t>
            </a:r>
            <a:r>
              <a:rPr lang="en-US" altLang="ko-KR" baseline="0" dirty="0" smtClean="0"/>
              <a:t>dictionary </a:t>
            </a:r>
            <a:r>
              <a:rPr lang="ko-KR" altLang="en-US" baseline="0" dirty="0" smtClean="0"/>
              <a:t>객체로 반환한다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함수 연산의 결과로 </a:t>
            </a:r>
            <a:r>
              <a:rPr lang="en-US" altLang="ko-KR" baseline="0" dirty="0" smtClean="0"/>
              <a:t>dictionary 50</a:t>
            </a:r>
            <a:r>
              <a:rPr lang="ko-KR" altLang="en-US" baseline="0" dirty="0" smtClean="0"/>
              <a:t>개로 이루어진 리스트가 </a:t>
            </a:r>
            <a:r>
              <a:rPr lang="en-US" altLang="ko-KR" baseline="0" dirty="0" smtClean="0"/>
              <a:t>return </a:t>
            </a:r>
            <a:r>
              <a:rPr lang="ko-KR" altLang="en-US" baseline="0" dirty="0" smtClean="0"/>
              <a:t>된다</a:t>
            </a:r>
            <a:r>
              <a:rPr lang="en-US" altLang="ko-KR" baseline="0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aseline="0" dirty="0" smtClean="0"/>
          </a:p>
          <a:p>
            <a:pPr marL="228600" indent="-228600">
              <a:buFont typeface="Arial" panose="020B0604020202020204" pitchFamily="34" charset="0"/>
              <a:buAutoNum type="alphaL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2950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ko-KR" altLang="en-US" baseline="0" dirty="0" err="1" smtClean="0"/>
              <a:t>워드클라우드를</a:t>
            </a:r>
            <a:r>
              <a:rPr lang="ko-KR" altLang="en-US" baseline="0" dirty="0" smtClean="0"/>
              <a:t> 그리기 위한 </a:t>
            </a:r>
            <a:r>
              <a:rPr lang="en-US" altLang="ko-KR" baseline="0" dirty="0" err="1" smtClean="0"/>
              <a:t>draw_cloud</a:t>
            </a:r>
            <a:r>
              <a:rPr lang="en-US" altLang="ko-KR" baseline="0" dirty="0" smtClean="0"/>
              <a:t>() </a:t>
            </a:r>
            <a:r>
              <a:rPr lang="ko-KR" altLang="en-US" baseline="0" dirty="0" smtClean="0"/>
              <a:t>함수를 정의한다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* Input parameters</a:t>
            </a:r>
          </a:p>
          <a:p>
            <a:pPr marL="228600" indent="-228600">
              <a:buFontTx/>
              <a:buAutoNum type="alphaLcPeriod"/>
            </a:pPr>
            <a:r>
              <a:rPr lang="en-US" altLang="ko-KR" baseline="0" dirty="0" err="1" smtClean="0"/>
              <a:t>Fontname</a:t>
            </a:r>
            <a:r>
              <a:rPr lang="en-US" altLang="ko-KR" baseline="0" dirty="0" smtClean="0"/>
              <a:t> = ‘Korean’: </a:t>
            </a:r>
            <a:r>
              <a:rPr lang="ko-KR" altLang="en-US" baseline="0" dirty="0" smtClean="0"/>
              <a:t>앞서 저장했던 </a:t>
            </a:r>
            <a:r>
              <a:rPr lang="ko-KR" altLang="en-US" baseline="0" dirty="0" err="1" smtClean="0"/>
              <a:t>나눔고딕</a:t>
            </a:r>
            <a:r>
              <a:rPr lang="ko-KR" altLang="en-US" baseline="0" dirty="0" smtClean="0"/>
              <a:t> 폰트를 사용한다</a:t>
            </a:r>
            <a:endParaRPr lang="en-US" altLang="ko-KR" baseline="0" dirty="0" smtClean="0"/>
          </a:p>
          <a:p>
            <a:pPr marL="228600" indent="-228600">
              <a:buFontTx/>
              <a:buAutoNum type="alphaLcPeriod"/>
            </a:pPr>
            <a:r>
              <a:rPr lang="en-US" altLang="ko-KR" baseline="0" dirty="0" smtClean="0"/>
              <a:t>Size = (800, 600): 800*600 </a:t>
            </a:r>
            <a:r>
              <a:rPr lang="ko-KR" altLang="en-US" baseline="0" dirty="0" smtClean="0"/>
              <a:t>픽셀 사이즈의 이미지를 만든다</a:t>
            </a:r>
            <a:endParaRPr lang="en-US" altLang="ko-KR" baseline="0" dirty="0" smtClean="0"/>
          </a:p>
          <a:p>
            <a:pPr marL="228600" indent="-228600">
              <a:buFontTx/>
              <a:buAutoNum type="alphaLcPeriod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(2) </a:t>
            </a:r>
            <a:r>
              <a:rPr lang="en-US" altLang="ko-KR" baseline="0" dirty="0" err="1" smtClean="0"/>
              <a:t>Pytagcloud</a:t>
            </a:r>
            <a:r>
              <a:rPr lang="ko-KR" altLang="en-US" baseline="0" dirty="0" smtClean="0"/>
              <a:t>의 내장함수를 이용해 </a:t>
            </a:r>
            <a:r>
              <a:rPr lang="ko-KR" altLang="en-US" baseline="0" dirty="0" err="1" smtClean="0"/>
              <a:t>워드클라우드를</a:t>
            </a:r>
            <a:r>
              <a:rPr lang="ko-KR" altLang="en-US" baseline="0" dirty="0" smtClean="0"/>
              <a:t> 그린다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결과물로 이미지 파일을 반환한다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(3) open() </a:t>
            </a:r>
            <a:r>
              <a:rPr lang="ko-KR" altLang="en-US" baseline="0" dirty="0" smtClean="0"/>
              <a:t>함수를 통해 이미지 파일을 연다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(4) R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람다식으로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255 </a:t>
            </a:r>
            <a:r>
              <a:rPr lang="ko-KR" altLang="en-US" baseline="0" dirty="0" smtClean="0"/>
              <a:t>사이의 임의의 정수를 반환한다</a:t>
            </a: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smtClean="0"/>
              <a:t>(5) Color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람다식으로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ko-KR" altLang="en-US" baseline="0" dirty="0" err="1" smtClean="0"/>
              <a:t>랜덤한</a:t>
            </a:r>
            <a:r>
              <a:rPr lang="ko-KR" altLang="en-US" baseline="0" dirty="0" smtClean="0"/>
              <a:t> 정수로 이루어진 </a:t>
            </a:r>
            <a:r>
              <a:rPr lang="ko-KR" altLang="en-US" baseline="0" dirty="0" err="1" smtClean="0"/>
              <a:t>튜플을</a:t>
            </a:r>
            <a:r>
              <a:rPr lang="ko-KR" altLang="en-US" baseline="0" dirty="0" smtClean="0"/>
              <a:t> 반환한다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이는 </a:t>
            </a:r>
            <a:r>
              <a:rPr lang="en-US" altLang="ko-KR" baseline="0" dirty="0" smtClean="0"/>
              <a:t>RGB </a:t>
            </a:r>
            <a:r>
              <a:rPr lang="ko-KR" altLang="en-US" baseline="0" dirty="0" smtClean="0"/>
              <a:t>공간상에서 하나의 </a:t>
            </a:r>
            <a:r>
              <a:rPr lang="ko-KR" altLang="en-US" baseline="0" dirty="0" err="1" smtClean="0"/>
              <a:t>랜덤한</a:t>
            </a:r>
            <a:r>
              <a:rPr lang="ko-KR" altLang="en-US" baseline="0" dirty="0" smtClean="0"/>
              <a:t> 색을 의미한다</a:t>
            </a:r>
            <a:r>
              <a:rPr lang="en-US" altLang="ko-KR" baseline="0" dirty="0" smtClean="0"/>
              <a:t>. Color() </a:t>
            </a:r>
            <a:r>
              <a:rPr lang="ko-KR" altLang="en-US" baseline="0" dirty="0" smtClean="0"/>
              <a:t>함수는 </a:t>
            </a:r>
            <a:r>
              <a:rPr lang="en-US" altLang="ko-KR" baseline="0" dirty="0" err="1" smtClean="0"/>
              <a:t>get_tags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 내에 들어가 각 단어의 </a:t>
            </a:r>
            <a:r>
              <a:rPr lang="en-US" altLang="ko-KR" baseline="0" dirty="0" smtClean="0"/>
              <a:t>color</a:t>
            </a:r>
            <a:r>
              <a:rPr lang="ko-KR" altLang="en-US" baseline="0" dirty="0" smtClean="0"/>
              <a:t>를 정의하는 데 사용된다</a:t>
            </a:r>
            <a:endParaRPr lang="en-US" altLang="ko-KR" baseline="0" dirty="0" smtClean="0"/>
          </a:p>
          <a:p>
            <a:pPr marL="228600" indent="-228600">
              <a:buFont typeface="Arial" panose="020B0604020202020204" pitchFamily="34" charset="0"/>
              <a:buAutoNum type="alphaLcPeriod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6448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arenBoth"/>
            </a:pPr>
            <a:r>
              <a:rPr lang="en-US" altLang="ko-KR" baseline="0" dirty="0" err="1" smtClean="0"/>
              <a:t>get_tags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함수를 통해 불러온 데이터로 태그 </a:t>
            </a:r>
            <a:r>
              <a:rPr lang="en-US" altLang="ko-KR" baseline="0" dirty="0" smtClean="0"/>
              <a:t>dictionary </a:t>
            </a:r>
            <a:r>
              <a:rPr lang="ko-KR" altLang="en-US" baseline="0" dirty="0" smtClean="0"/>
              <a:t>생성</a:t>
            </a:r>
            <a:endParaRPr lang="en-US" altLang="ko-KR" baseline="0" dirty="0" smtClean="0"/>
          </a:p>
          <a:p>
            <a:pPr marL="228600" indent="-228600">
              <a:buFont typeface="Arial" panose="020B0604020202020204" pitchFamily="34" charset="0"/>
              <a:buAutoNum type="arabicParenBoth"/>
            </a:pPr>
            <a:r>
              <a:rPr lang="en-US" altLang="ko-KR" baseline="0" dirty="0" err="1" smtClean="0"/>
              <a:t>Draw_cloud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함수를 통해 </a:t>
            </a:r>
            <a:r>
              <a:rPr lang="en-US" altLang="ko-KR" baseline="0" dirty="0" smtClean="0"/>
              <a:t>‘wordcloud.png’</a:t>
            </a:r>
            <a:r>
              <a:rPr lang="ko-KR" altLang="en-US" baseline="0" dirty="0" smtClean="0"/>
              <a:t>라는 이름의 </a:t>
            </a:r>
            <a:r>
              <a:rPr lang="ko-KR" altLang="en-US" baseline="0" dirty="0" err="1" smtClean="0"/>
              <a:t>워드클라우드</a:t>
            </a:r>
            <a:r>
              <a:rPr lang="ko-KR" altLang="en-US" baseline="0" dirty="0" smtClean="0"/>
              <a:t> 이미지 생성</a:t>
            </a:r>
            <a:endParaRPr lang="en-US" altLang="ko-KR" baseline="0" dirty="0" smtClean="0"/>
          </a:p>
          <a:p>
            <a:pPr marL="228600" indent="-228600">
              <a:buFont typeface="Arial" panose="020B0604020202020204" pitchFamily="34" charset="0"/>
              <a:buAutoNum type="arabicParenBoth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34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0680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arenBoth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73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arenBoth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886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AutoNum type="arabicParenBoth"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499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ko-KR" altLang="en-US" baseline="0" dirty="0" smtClean="0"/>
              <a:t>여러 형태소 분석기 중 </a:t>
            </a:r>
            <a:r>
              <a:rPr lang="en-US" altLang="ko-KR" baseline="0" dirty="0" err="1" smtClean="0"/>
              <a:t>Kkma</a:t>
            </a:r>
            <a:r>
              <a:rPr lang="ko-KR" altLang="en-US" baseline="0" dirty="0" smtClean="0"/>
              <a:t>를 불러온다</a:t>
            </a:r>
            <a:endParaRPr lang="en-US" altLang="ko-KR" baseline="0" dirty="0" smtClean="0"/>
          </a:p>
          <a:p>
            <a:pPr marL="228600" indent="-228600">
              <a:buFontTx/>
              <a:buAutoNum type="arabicParenBoth"/>
            </a:pPr>
            <a:r>
              <a:rPr lang="en-US" altLang="ko-KR" baseline="0" dirty="0" err="1" smtClean="0"/>
              <a:t>Kkma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인스턴스를</a:t>
            </a:r>
            <a:r>
              <a:rPr lang="ko-KR" altLang="en-US" baseline="0" dirty="0" smtClean="0"/>
              <a:t> 만들어 이를 통해 접근한다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3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5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65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46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7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endParaRPr lang="en-US" altLang="ko-KR" baseline="0" dirty="0" smtClean="0"/>
          </a:p>
          <a:p>
            <a:pPr marL="228600" indent="-228600">
              <a:buFontTx/>
              <a:buAutoNum type="arabicParenBoth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155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arenBoth"/>
            </a:pPr>
            <a:endParaRPr lang="en-US" altLang="ko-KR" baseline="0" dirty="0" smtClean="0"/>
          </a:p>
          <a:p>
            <a:pPr marL="228600" indent="-228600">
              <a:buFontTx/>
              <a:buAutoNum type="arabicParenBoth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8A3D7-00A1-4EEC-B9E3-C0F904FF873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265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A93-E4E5-40ED-8F4E-08F58D11B44A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5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5C7DF-8A9A-4D52-A9D1-1443BCCB48BD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5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7382B-07A1-4511-8058-8AFED5F0A1BB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68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A9F8-8790-41B2-AFBD-BBA21CD1C4E7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18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BF12-6960-4A54-B454-430E6EE2A7B6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719C-73F4-47DC-9F0F-5D6F4158B38D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7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ACFF-71E5-4C19-B6D8-48FDA09A9E17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6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5571-FA92-435C-B15A-AF2F1A8DCE2E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9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0805-24BD-4421-9A5E-30046C9D465F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68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26C5-C364-444F-A625-DD020EFD0CBA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3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61E9D-C45B-4BA8-8A75-028261FBA9C0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544F-4A89-401F-A6EA-780E9A19509C}" type="datetime1">
              <a:rPr lang="ko-KR" altLang="en-US" smtClean="0"/>
              <a:t>2016-12-28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712C4-0C53-49A4-A45B-3AD6F0B029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konlpy.org/en/v0.4.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konlpy-ko.readthedocs.io/ko/v0.4.3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GAjUvalBuX-oZvZ_-9tEfYD2gQe7hTGsgUpiiBSXI8/edit#gid=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4451" y="2216998"/>
            <a:ext cx="4365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150" dirty="0" smtClean="0"/>
              <a:t>SNU </a:t>
            </a:r>
            <a:r>
              <a:rPr lang="ko-KR" altLang="en-US" sz="3200" b="1" spc="-150" dirty="0" err="1" smtClean="0"/>
              <a:t>빅데이터</a:t>
            </a:r>
            <a:r>
              <a:rPr lang="ko-KR" altLang="en-US" sz="3200" b="1" spc="-150" dirty="0" smtClean="0"/>
              <a:t> 아카데미</a:t>
            </a:r>
            <a:endParaRPr lang="ko-KR" altLang="en-US" sz="3200" b="1" spc="-1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65553" y="3933056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Session 2. </a:t>
            </a:r>
            <a:r>
              <a:rPr lang="ko-KR" altLang="en-US" dirty="0" smtClean="0"/>
              <a:t>텍스트 분석 및 시각화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8390" y="3136419"/>
            <a:ext cx="5526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비정형 데이터 분석을 통한 효율적인 의사결정</a:t>
            </a:r>
          </a:p>
        </p:txBody>
      </p:sp>
    </p:spTree>
    <p:extLst>
      <p:ext uri="{BB962C8B-B14F-4D97-AF65-F5344CB8AC3E}">
        <p14:creationId xmlns:p14="http://schemas.microsoft.com/office/powerpoint/2010/main" val="422627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예제</a:t>
            </a:r>
            <a:r>
              <a:rPr lang="en-US" altLang="ko-KR" sz="2400" b="1" dirty="0"/>
              <a:t>1. </a:t>
            </a:r>
            <a:r>
              <a:rPr lang="ko-KR" altLang="en-US" sz="2400" b="1" dirty="0"/>
              <a:t>간단한 텍스트 분석하기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결과물</a:t>
            </a:r>
            <a:endParaRPr lang="ko-KR" altLang="en-US" sz="1600" b="1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2" y="1700808"/>
            <a:ext cx="8331555" cy="16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4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리뷰 데이터 분석하기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분석에 앞서</a:t>
            </a:r>
            <a:r>
              <a:rPr lang="en-US" altLang="ko-KR" sz="1600" b="1" dirty="0" smtClean="0"/>
              <a:t>, Session 1</a:t>
            </a:r>
            <a:r>
              <a:rPr lang="ko-KR" altLang="en-US" sz="1600" b="1" dirty="0" smtClean="0"/>
              <a:t>에서 </a:t>
            </a:r>
            <a:r>
              <a:rPr lang="ko-KR" altLang="en-US" sz="1600" b="1" dirty="0" err="1" smtClean="0"/>
              <a:t>크롤링했던</a:t>
            </a:r>
            <a:r>
              <a:rPr lang="ko-KR" altLang="en-US" sz="1600" b="1" dirty="0" smtClean="0"/>
              <a:t> 리뷰 데이터를 불러온다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1670327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‘data.txt’</a:t>
            </a:r>
            <a:r>
              <a:rPr lang="ko-KR" altLang="en-US" sz="1400" b="1" dirty="0"/>
              <a:t> </a:t>
            </a:r>
            <a:r>
              <a:rPr lang="ko-KR" altLang="en-US" sz="1400" b="1" dirty="0" smtClean="0"/>
              <a:t>파일을 실행하려는 </a:t>
            </a:r>
            <a:r>
              <a:rPr lang="en-US" altLang="ko-KR" sz="1400" b="1" dirty="0" smtClean="0"/>
              <a:t>Python </a:t>
            </a:r>
            <a:r>
              <a:rPr lang="ko-KR" altLang="en-US" sz="1400" b="1" dirty="0" smtClean="0"/>
              <a:t>파일과 같은 </a:t>
            </a:r>
            <a:r>
              <a:rPr lang="ko-KR" altLang="en-US" sz="1400" b="1" dirty="0" err="1" smtClean="0"/>
              <a:t>디렉토리에</a:t>
            </a:r>
            <a:r>
              <a:rPr lang="ko-KR" altLang="en-US" sz="1400" b="1" dirty="0" smtClean="0"/>
              <a:t> 저장한다</a:t>
            </a:r>
            <a:endParaRPr lang="en-US" altLang="ko-KR" sz="1400" b="1" u="sng" dirty="0" smtClean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85132"/>
            <a:ext cx="8440648" cy="1315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7662" y="3947846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data </a:t>
            </a:r>
            <a:r>
              <a:rPr lang="ko-KR" altLang="en-US" sz="1400" b="1" dirty="0" smtClean="0"/>
              <a:t>리스트에 각 리뷰의 내용이 항목별로 저장된다</a:t>
            </a:r>
            <a:endParaRPr lang="en-US" altLang="ko-KR" sz="1400" b="1" u="sng" dirty="0" smtClean="0"/>
          </a:p>
        </p:txBody>
      </p:sp>
      <p:sp>
        <p:nvSpPr>
          <p:cNvPr id="14" name="타원 13"/>
          <p:cNvSpPr/>
          <p:nvPr/>
        </p:nvSpPr>
        <p:spPr>
          <a:xfrm>
            <a:off x="182442" y="2575250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1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82442" y="2797134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Courier Std" panose="02070409020205020404" pitchFamily="49" charset="0"/>
              </a:rPr>
              <a:t>2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82442" y="3200710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3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4653136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◆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만약 분량이 된다면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여기에 교수님 강의노트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[8.File Handling]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의 앞부분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(5~10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페이지 가량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내용을 간략하게 넣어주는 것도 좋을 것 같습니다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아니면 앞에서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python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기초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문법하면서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설명하는것도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좋을 것 같습니다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662" y="5612464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•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how to read files &amp; process them</a:t>
            </a:r>
            <a:endParaRPr lang="en-US" altLang="ko-KR" sz="1400" b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리뷰 데이터 분석하기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첫 번째 문장의 형태소를 분석해 본다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77662" y="3947846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이번에는 </a:t>
            </a:r>
            <a:r>
              <a:rPr lang="en-US" altLang="ko-KR" sz="1400" b="1" dirty="0" smtClean="0"/>
              <a:t>Twitter </a:t>
            </a:r>
            <a:r>
              <a:rPr lang="ko-KR" altLang="en-US" sz="1400" b="1" dirty="0" smtClean="0"/>
              <a:t>형태분석기를 사용한다</a:t>
            </a:r>
            <a:endParaRPr lang="en-US" altLang="ko-KR" sz="1400" b="1" u="sng" dirty="0" smtClean="0"/>
          </a:p>
        </p:txBody>
      </p:sp>
      <p:sp>
        <p:nvSpPr>
          <p:cNvPr id="14" name="타원 13"/>
          <p:cNvSpPr/>
          <p:nvPr/>
        </p:nvSpPr>
        <p:spPr>
          <a:xfrm>
            <a:off x="469525" y="2282270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1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9525" y="2754542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Courier Std" panose="02070409020205020404" pitchFamily="49" charset="0"/>
              </a:rPr>
              <a:t>2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47707"/>
            <a:ext cx="6624736" cy="1235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7662" y="4720312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첫 번째 문장의 형태소를 분석하기 위해 </a:t>
            </a:r>
            <a:r>
              <a:rPr lang="en-US" altLang="ko-KR" sz="1400" b="1" dirty="0" smtClean="0"/>
              <a:t>data </a:t>
            </a:r>
            <a:r>
              <a:rPr lang="ko-KR" altLang="en-US" sz="1400" b="1" dirty="0" smtClean="0"/>
              <a:t>리스트의 첫 번째 항목만 선택한다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7069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155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/>
              <a:t>2</a:t>
            </a:r>
            <a:r>
              <a:rPr lang="en-US" altLang="ko-KR" sz="2400" b="1" dirty="0" smtClean="0"/>
              <a:t>. </a:t>
            </a:r>
            <a:r>
              <a:rPr lang="ko-KR" altLang="en-US" sz="2400" b="1" dirty="0" smtClean="0"/>
              <a:t>리뷰 데이터 분석하기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전체 코드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38944" y="1559482"/>
            <a:ext cx="86057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Std" panose="02070409020205020404" pitchFamily="49" charset="0"/>
              </a:rPr>
              <a:t>#-*- coding: utf-8 </a:t>
            </a:r>
            <a:r>
              <a:rPr lang="en-US" altLang="ko-KR" sz="1400" dirty="0" smtClean="0">
                <a:latin typeface="Courier Std" panose="02070409020205020404" pitchFamily="49" charset="0"/>
              </a:rPr>
              <a:t>-*-</a:t>
            </a:r>
            <a:endParaRPr lang="en-US" altLang="ko-KR" sz="1400" dirty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data </a:t>
            </a:r>
            <a:r>
              <a:rPr lang="en-US" altLang="ko-KR" sz="1400" dirty="0">
                <a:latin typeface="Courier Std" panose="02070409020205020404" pitchFamily="49" charset="0"/>
              </a:rPr>
              <a:t>= []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file </a:t>
            </a:r>
            <a:r>
              <a:rPr lang="en-US" altLang="ko-KR" sz="1400" dirty="0">
                <a:latin typeface="Courier Std" panose="02070409020205020404" pitchFamily="49" charset="0"/>
              </a:rPr>
              <a:t>= open("data.txt", "r")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lines </a:t>
            </a:r>
            <a:r>
              <a:rPr lang="en-US" altLang="ko-KR" sz="1400" dirty="0">
                <a:latin typeface="Courier Std" panose="02070409020205020404" pitchFamily="49" charset="0"/>
              </a:rPr>
              <a:t>= </a:t>
            </a:r>
            <a:r>
              <a:rPr lang="en-US" altLang="ko-KR" sz="1400" dirty="0" err="1">
                <a:latin typeface="Courier Std" panose="02070409020205020404" pitchFamily="49" charset="0"/>
              </a:rPr>
              <a:t>file.readlines</a:t>
            </a:r>
            <a:r>
              <a:rPr lang="en-US" altLang="ko-KR" sz="1400" dirty="0">
                <a:latin typeface="Courier Std" panose="02070409020205020404" pitchFamily="49" charset="0"/>
              </a:rPr>
              <a:t>()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for </a:t>
            </a:r>
            <a:r>
              <a:rPr lang="en-US" altLang="ko-KR" sz="1400" dirty="0">
                <a:latin typeface="Courier Std" panose="02070409020205020404" pitchFamily="49" charset="0"/>
              </a:rPr>
              <a:t>line in lines: 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	</a:t>
            </a:r>
            <a:r>
              <a:rPr lang="en-US" altLang="ko-KR" sz="1400" dirty="0" err="1">
                <a:latin typeface="Courier Std" panose="02070409020205020404" pitchFamily="49" charset="0"/>
              </a:rPr>
              <a:t>data.append</a:t>
            </a:r>
            <a:r>
              <a:rPr lang="en-US" altLang="ko-KR" sz="1400" dirty="0">
                <a:latin typeface="Courier Std" panose="02070409020205020404" pitchFamily="49" charset="0"/>
              </a:rPr>
              <a:t>(line)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en-US" altLang="ko-KR" sz="1400" dirty="0" err="1" smtClean="0">
                <a:latin typeface="Courier Std" panose="02070409020205020404" pitchFamily="49" charset="0"/>
              </a:rPr>
              <a:t>file.close</a:t>
            </a:r>
            <a:r>
              <a:rPr lang="en-US" altLang="ko-KR" sz="1400" dirty="0" smtClean="0">
                <a:latin typeface="Courier Std" panose="02070409020205020404" pitchFamily="49" charset="0"/>
              </a:rPr>
              <a:t>()</a:t>
            </a:r>
            <a:endParaRPr lang="ko-KR" altLang="en-US" sz="1400" dirty="0">
              <a:latin typeface="Courier Std" panose="02070409020205020404" pitchFamily="49" charset="0"/>
            </a:endParaRPr>
          </a:p>
          <a:p>
            <a:endParaRPr lang="en-US" altLang="ko-KR" sz="1400" dirty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from </a:t>
            </a:r>
            <a:r>
              <a:rPr lang="en-US" altLang="ko-KR" sz="1400" dirty="0" err="1">
                <a:latin typeface="Courier Std" panose="02070409020205020404" pitchFamily="49" charset="0"/>
              </a:rPr>
              <a:t>konlpy.tag</a:t>
            </a:r>
            <a:r>
              <a:rPr lang="en-US" altLang="ko-KR" sz="1400" dirty="0">
                <a:latin typeface="Courier Std" panose="02070409020205020404" pitchFamily="49" charset="0"/>
              </a:rPr>
              <a:t> import Twitter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twitter </a:t>
            </a:r>
            <a:r>
              <a:rPr lang="en-US" altLang="ko-KR" sz="1400" dirty="0">
                <a:latin typeface="Courier Std" panose="02070409020205020404" pitchFamily="49" charset="0"/>
              </a:rPr>
              <a:t>= Twitter()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tokens </a:t>
            </a:r>
            <a:r>
              <a:rPr lang="en-US" altLang="ko-KR" sz="1400" dirty="0">
                <a:latin typeface="Courier Std" panose="02070409020205020404" pitchFamily="49" charset="0"/>
              </a:rPr>
              <a:t>= </a:t>
            </a:r>
            <a:r>
              <a:rPr lang="en-US" altLang="ko-KR" sz="1400" dirty="0" err="1">
                <a:latin typeface="Courier Std" panose="02070409020205020404" pitchFamily="49" charset="0"/>
              </a:rPr>
              <a:t>twitter.morphs</a:t>
            </a:r>
            <a:r>
              <a:rPr lang="en-US" altLang="ko-KR" sz="1400" dirty="0">
                <a:latin typeface="Courier Std" panose="02070409020205020404" pitchFamily="49" charset="0"/>
              </a:rPr>
              <a:t>(data[0])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print(tokens</a:t>
            </a:r>
            <a:r>
              <a:rPr lang="en-US" altLang="ko-KR" sz="1400" dirty="0">
                <a:latin typeface="Courier Std" panose="02070409020205020404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7544" y="4437112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결과물</a:t>
            </a:r>
            <a:endParaRPr lang="ko-KR" altLang="en-US" sz="1600" b="1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01" y="4975640"/>
            <a:ext cx="8423855" cy="6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6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18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자주 사용되는 단어 추출하기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데이터를 불러온 후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전체 텍스트의 형태소를 분석한다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이때 각 리뷰가 하나의 항목으로 이루어진 리스트 형태의 데이터라는 것을 기억하자</a:t>
            </a:r>
            <a:endParaRPr lang="ko-KR" altLang="en-US" sz="1600" b="1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883964"/>
            <a:ext cx="7703945" cy="752948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749716" y="1844824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1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49716" y="2066708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Courier Std" panose="02070409020205020404" pitchFamily="49" charset="0"/>
              </a:rPr>
              <a:t>2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3341651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이제 </a:t>
            </a:r>
            <a:r>
              <a:rPr lang="en-US" altLang="ko-KR" sz="1600" b="1" dirty="0" err="1" smtClean="0"/>
              <a:t>sentences_tag</a:t>
            </a:r>
            <a:r>
              <a:rPr lang="ko-KR" altLang="en-US" sz="1600" b="1" dirty="0" smtClean="0"/>
              <a:t>의 내용물을 살펴보자</a:t>
            </a:r>
            <a:endParaRPr lang="ko-KR" altLang="en-US" sz="1600" b="1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7" y="3877259"/>
            <a:ext cx="7631113" cy="894175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749716" y="3866223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3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749716" y="4163183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Courier Std" panose="02070409020205020404" pitchFamily="49" charset="0"/>
              </a:rPr>
              <a:t>2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18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자주 사용되는 단어 추출하기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출력 결과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sentences_tag</a:t>
            </a:r>
            <a:r>
              <a:rPr lang="ko-KR" altLang="en-US" sz="1600" b="1" dirty="0" smtClean="0"/>
              <a:t>는 </a:t>
            </a:r>
            <a:r>
              <a:rPr lang="en-US" altLang="ko-KR" sz="1600" b="1" dirty="0" smtClean="0"/>
              <a:t>38</a:t>
            </a:r>
            <a:r>
              <a:rPr lang="ko-KR" altLang="en-US" sz="1600" b="1" dirty="0" smtClean="0"/>
              <a:t>개의 리스트로 이루어진 리스트</a:t>
            </a:r>
            <a:r>
              <a:rPr lang="en-US" altLang="ko-KR" sz="1600" b="1" dirty="0" smtClean="0"/>
              <a:t> (2</a:t>
            </a:r>
            <a:r>
              <a:rPr lang="ko-KR" altLang="en-US" sz="1600" b="1" dirty="0" smtClean="0"/>
              <a:t>차원 리스트</a:t>
            </a:r>
            <a:r>
              <a:rPr lang="en-US" altLang="ko-KR" sz="1600" b="1" dirty="0" smtClean="0"/>
              <a:t>)</a:t>
            </a:r>
            <a:r>
              <a:rPr lang="ko-KR" altLang="en-US" sz="1600" b="1" dirty="0" smtClean="0"/>
              <a:t>라는 것을 알 수 있다</a:t>
            </a:r>
            <a:endParaRPr lang="ko-KR" altLang="en-US" sz="1600" b="1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03" y="1893437"/>
            <a:ext cx="7300593" cy="30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6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18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자주 사용되는 단어 추출하기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명사와 형용사만 추출하기</a:t>
            </a:r>
            <a:endParaRPr lang="ko-KR" altLang="en-US" sz="1600" b="1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30" y="1834852"/>
            <a:ext cx="7803556" cy="10364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7662" y="3573016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리뷰를 분석하는 데 있어 중요한 품사인 명사와 형용사만 추출한다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4147301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Twitter </a:t>
            </a:r>
            <a:r>
              <a:rPr lang="ko-KR" altLang="en-US" sz="1400" b="1" dirty="0" smtClean="0"/>
              <a:t>분석기에서 명사의 태그는 </a:t>
            </a:r>
            <a:r>
              <a:rPr lang="en-US" altLang="ko-KR" sz="1400" b="1" dirty="0" smtClean="0"/>
              <a:t>‘Noun’, </a:t>
            </a:r>
            <a:r>
              <a:rPr lang="ko-KR" altLang="en-US" sz="1400" b="1" dirty="0" smtClean="0"/>
              <a:t>형용사의 태그는 </a:t>
            </a:r>
            <a:r>
              <a:rPr lang="en-US" altLang="ko-KR" sz="1400" b="1" dirty="0" smtClean="0"/>
              <a:t>‘Adjective’</a:t>
            </a:r>
            <a:r>
              <a:rPr lang="ko-KR" altLang="en-US" sz="1400" b="1" dirty="0" smtClean="0"/>
              <a:t>이므로 이를 이용해 명사와 형용사만 떼어 </a:t>
            </a:r>
            <a:r>
              <a:rPr lang="en-US" altLang="ko-KR" sz="1400" b="1" dirty="0" err="1" smtClean="0"/>
              <a:t>noun_adj_list</a:t>
            </a:r>
            <a:r>
              <a:rPr lang="ko-KR" altLang="en-US" sz="1400" b="1" dirty="0" smtClean="0"/>
              <a:t>에 저장한다</a:t>
            </a:r>
            <a:endParaRPr lang="en-US" altLang="ko-KR" sz="1400" b="1" u="sng" dirty="0" smtClean="0"/>
          </a:p>
        </p:txBody>
      </p:sp>
      <p:sp>
        <p:nvSpPr>
          <p:cNvPr id="18" name="타원 17"/>
          <p:cNvSpPr/>
          <p:nvPr/>
        </p:nvSpPr>
        <p:spPr>
          <a:xfrm>
            <a:off x="405584" y="1772816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1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05584" y="1994700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Courier Std" panose="02070409020205020404" pitchFamily="49" charset="0"/>
              </a:rPr>
              <a:t>2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5584" y="2171468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3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5584" y="2348236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Courier Std" panose="02070409020205020404" pitchFamily="49" charset="0"/>
              </a:rPr>
              <a:t>4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18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자주 사용되는 단어 추출하기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가장 많이 사용된 명사와 형용사 출력하기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7662" y="3573016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collections </a:t>
            </a:r>
            <a:r>
              <a:rPr lang="ko-KR" altLang="en-US" sz="1400" b="1" dirty="0" smtClean="0"/>
              <a:t>모듈의 </a:t>
            </a:r>
            <a:r>
              <a:rPr lang="en-US" altLang="ko-KR" sz="1400" b="1" dirty="0" smtClean="0"/>
              <a:t>Counter </a:t>
            </a:r>
            <a:r>
              <a:rPr lang="ko-KR" altLang="en-US" sz="1400" b="1" dirty="0" smtClean="0"/>
              <a:t>함수는 집합 내에 있는 원소의 개수를 세는 역할을 한다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4147301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most_common</a:t>
            </a:r>
            <a:r>
              <a:rPr lang="en-US" altLang="ko-KR" sz="1400" b="1" dirty="0" smtClean="0"/>
              <a:t>(n) </a:t>
            </a:r>
            <a:r>
              <a:rPr lang="ko-KR" altLang="en-US" sz="1400" b="1" dirty="0" smtClean="0"/>
              <a:t>함수는 </a:t>
            </a:r>
            <a:r>
              <a:rPr lang="en-US" altLang="ko-KR" sz="1400" b="1" dirty="0" smtClean="0"/>
              <a:t>n</a:t>
            </a:r>
            <a:r>
              <a:rPr lang="ko-KR" altLang="en-US" sz="1400" b="1" dirty="0" smtClean="0"/>
              <a:t>개의 가장 많이 있는 원소를 반환한다</a:t>
            </a:r>
            <a:endParaRPr lang="en-US" altLang="ko-KR" sz="1400" b="1" u="sng" dirty="0" smtClean="0"/>
          </a:p>
        </p:txBody>
      </p:sp>
      <p:sp>
        <p:nvSpPr>
          <p:cNvPr id="18" name="타원 17"/>
          <p:cNvSpPr/>
          <p:nvPr/>
        </p:nvSpPr>
        <p:spPr>
          <a:xfrm>
            <a:off x="405584" y="1772816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1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05584" y="1994700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Courier Std" panose="02070409020205020404" pitchFamily="49" charset="0"/>
              </a:rPr>
              <a:t>2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05584" y="2171468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3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772816"/>
            <a:ext cx="7087151" cy="79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5187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3. </a:t>
            </a:r>
            <a:r>
              <a:rPr lang="ko-KR" altLang="en-US" sz="2400" b="1" dirty="0" smtClean="0"/>
              <a:t>자주 사용되는 단어 추출하기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전체 코드</a:t>
            </a:r>
            <a:endParaRPr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06308" y="1556792"/>
            <a:ext cx="787539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Courier Std" panose="02070409020205020404" pitchFamily="49" charset="0"/>
              </a:rPr>
              <a:t>#-*- coding: utf-8 -*-</a:t>
            </a:r>
          </a:p>
          <a:p>
            <a:r>
              <a:rPr lang="ko-KR" altLang="en-US" sz="1400" dirty="0" smtClean="0">
                <a:latin typeface="Courier Std" panose="02070409020205020404" pitchFamily="49" charset="0"/>
              </a:rPr>
              <a:t>data </a:t>
            </a:r>
            <a:r>
              <a:rPr lang="ko-KR" altLang="en-US" sz="1400" dirty="0">
                <a:latin typeface="Courier Std" panose="02070409020205020404" pitchFamily="49" charset="0"/>
              </a:rPr>
              <a:t>= []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ko-KR" altLang="en-US" sz="1400" dirty="0" smtClean="0">
                <a:latin typeface="Courier Std" panose="02070409020205020404" pitchFamily="49" charset="0"/>
              </a:rPr>
              <a:t>file </a:t>
            </a:r>
            <a:r>
              <a:rPr lang="ko-KR" altLang="en-US" sz="1400" dirty="0">
                <a:latin typeface="Courier Std" panose="02070409020205020404" pitchFamily="49" charset="0"/>
              </a:rPr>
              <a:t>= open("data.txt", "r")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ko-KR" altLang="en-US" sz="1400" dirty="0" smtClean="0">
                <a:latin typeface="Courier Std" panose="02070409020205020404" pitchFamily="49" charset="0"/>
              </a:rPr>
              <a:t>lines </a:t>
            </a:r>
            <a:r>
              <a:rPr lang="ko-KR" altLang="en-US" sz="1400" dirty="0">
                <a:latin typeface="Courier Std" panose="02070409020205020404" pitchFamily="49" charset="0"/>
              </a:rPr>
              <a:t>= file.readlines</a:t>
            </a:r>
            <a:r>
              <a:rPr lang="ko-KR" altLang="en-US" sz="1400" dirty="0" smtClean="0">
                <a:latin typeface="Courier Std" panose="02070409020205020404" pitchFamily="49" charset="0"/>
              </a:rPr>
              <a:t>()</a:t>
            </a:r>
            <a:endParaRPr lang="ko-KR" altLang="en-US" sz="1400" dirty="0">
              <a:latin typeface="Courier Std" panose="02070409020205020404" pitchFamily="49" charset="0"/>
            </a:endParaRPr>
          </a:p>
          <a:p>
            <a:r>
              <a:rPr lang="ko-KR" altLang="en-US" sz="1400" dirty="0">
                <a:latin typeface="Courier Std" panose="02070409020205020404" pitchFamily="49" charset="0"/>
              </a:rPr>
              <a:t>for line in lines: </a:t>
            </a:r>
          </a:p>
          <a:p>
            <a:r>
              <a:rPr lang="ko-KR" altLang="en-US" sz="1400" dirty="0">
                <a:latin typeface="Courier Std" panose="02070409020205020404" pitchFamily="49" charset="0"/>
              </a:rPr>
              <a:t>	data.append(line)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ko-KR" altLang="en-US" sz="1400" dirty="0" smtClean="0">
                <a:latin typeface="Courier Std" panose="02070409020205020404" pitchFamily="49" charset="0"/>
              </a:rPr>
              <a:t>file.close()</a:t>
            </a:r>
            <a:endParaRPr lang="ko-KR" altLang="en-US" sz="1400" dirty="0">
              <a:latin typeface="Courier Std" panose="02070409020205020404" pitchFamily="49" charset="0"/>
            </a:endParaRPr>
          </a:p>
          <a:p>
            <a:endParaRPr lang="ko-KR" altLang="en-US" sz="1400" dirty="0">
              <a:latin typeface="Courier Std" panose="02070409020205020404" pitchFamily="49" charset="0"/>
            </a:endParaRPr>
          </a:p>
          <a:p>
            <a:r>
              <a:rPr lang="ko-KR" altLang="en-US" sz="1400" dirty="0" smtClean="0">
                <a:latin typeface="Courier Std" panose="02070409020205020404" pitchFamily="49" charset="0"/>
              </a:rPr>
              <a:t>from </a:t>
            </a:r>
            <a:r>
              <a:rPr lang="ko-KR" altLang="en-US" sz="1400" dirty="0">
                <a:latin typeface="Courier Std" panose="02070409020205020404" pitchFamily="49" charset="0"/>
              </a:rPr>
              <a:t>konlpy.tag import </a:t>
            </a:r>
            <a:r>
              <a:rPr lang="ko-KR" altLang="en-US" sz="1400" dirty="0" smtClean="0">
                <a:latin typeface="Courier Std" panose="02070409020205020404" pitchFamily="49" charset="0"/>
              </a:rPr>
              <a:t>Twitter</a:t>
            </a:r>
            <a:endParaRPr lang="ko-KR" altLang="en-US" sz="1400" dirty="0">
              <a:latin typeface="Courier Std" panose="02070409020205020404" pitchFamily="49" charset="0"/>
            </a:endParaRPr>
          </a:p>
          <a:p>
            <a:r>
              <a:rPr lang="ko-KR" altLang="en-US" sz="1400" dirty="0">
                <a:latin typeface="Courier Std" panose="02070409020205020404" pitchFamily="49" charset="0"/>
              </a:rPr>
              <a:t>twitter = Twitter</a:t>
            </a:r>
            <a:r>
              <a:rPr lang="ko-KR" altLang="en-US" sz="1400" dirty="0" smtClean="0">
                <a:latin typeface="Courier Std" panose="02070409020205020404" pitchFamily="49" charset="0"/>
              </a:rPr>
              <a:t>()</a:t>
            </a:r>
            <a:endParaRPr lang="ko-KR" altLang="en-US" sz="1400" dirty="0">
              <a:latin typeface="Courier Std" panose="02070409020205020404" pitchFamily="49" charset="0"/>
            </a:endParaRPr>
          </a:p>
          <a:p>
            <a:r>
              <a:rPr lang="ko-KR" altLang="en-US" sz="1400" dirty="0" smtClean="0">
                <a:latin typeface="Courier Std" panose="02070409020205020404" pitchFamily="49" charset="0"/>
              </a:rPr>
              <a:t>sentences_tag </a:t>
            </a:r>
            <a:r>
              <a:rPr lang="ko-KR" altLang="en-US" sz="1400" dirty="0">
                <a:latin typeface="Courier Std" panose="02070409020205020404" pitchFamily="49" charset="0"/>
              </a:rPr>
              <a:t>= []</a:t>
            </a:r>
          </a:p>
          <a:p>
            <a:r>
              <a:rPr lang="ko-KR" altLang="en-US" sz="1400" dirty="0">
                <a:latin typeface="Courier Std" panose="02070409020205020404" pitchFamily="49" charset="0"/>
              </a:rPr>
              <a:t>for sentence in data:</a:t>
            </a:r>
          </a:p>
          <a:p>
            <a:r>
              <a:rPr lang="ko-KR" altLang="en-US" sz="1400" dirty="0">
                <a:latin typeface="Courier Std" panose="02070409020205020404" pitchFamily="49" charset="0"/>
              </a:rPr>
              <a:t>	sentences_tag.append(twitter.pos(sentence))</a:t>
            </a:r>
          </a:p>
          <a:p>
            <a:endParaRPr lang="ko-KR" altLang="en-US" sz="1400" dirty="0">
              <a:latin typeface="Courier Std" panose="02070409020205020404" pitchFamily="49" charset="0"/>
            </a:endParaRPr>
          </a:p>
          <a:p>
            <a:r>
              <a:rPr lang="ko-KR" altLang="en-US" sz="1400" dirty="0" smtClean="0">
                <a:latin typeface="Courier Std" panose="02070409020205020404" pitchFamily="49" charset="0"/>
              </a:rPr>
              <a:t>noun_adj_list </a:t>
            </a:r>
            <a:r>
              <a:rPr lang="ko-KR" altLang="en-US" sz="1400" dirty="0">
                <a:latin typeface="Courier Std" panose="02070409020205020404" pitchFamily="49" charset="0"/>
              </a:rPr>
              <a:t>= []</a:t>
            </a:r>
          </a:p>
          <a:p>
            <a:r>
              <a:rPr lang="ko-KR" altLang="en-US" sz="1400" dirty="0">
                <a:latin typeface="Courier Std" panose="02070409020205020404" pitchFamily="49" charset="0"/>
              </a:rPr>
              <a:t>for sentence in sentences_tag:</a:t>
            </a:r>
          </a:p>
          <a:p>
            <a:r>
              <a:rPr lang="ko-KR" altLang="en-US" sz="1400" dirty="0">
                <a:latin typeface="Courier Std" panose="02070409020205020404" pitchFamily="49" charset="0"/>
              </a:rPr>
              <a:t>	for word, tag in sentence:</a:t>
            </a:r>
          </a:p>
          <a:p>
            <a:r>
              <a:rPr lang="ko-KR" altLang="en-US" sz="1400" dirty="0">
                <a:latin typeface="Courier Std" panose="02070409020205020404" pitchFamily="49" charset="0"/>
              </a:rPr>
              <a:t>		if tag in ['Noun', 'Adjective']: 			</a:t>
            </a:r>
            <a:r>
              <a:rPr lang="en-US" altLang="ko-KR" sz="1400" dirty="0" smtClean="0">
                <a:latin typeface="Courier Std" panose="02070409020205020404" pitchFamily="49" charset="0"/>
              </a:rPr>
              <a:t>			</a:t>
            </a:r>
            <a:r>
              <a:rPr lang="ko-KR" altLang="en-US" sz="1400" dirty="0" smtClean="0">
                <a:latin typeface="Courier Std" panose="02070409020205020404" pitchFamily="49" charset="0"/>
              </a:rPr>
              <a:t>noun_adj_list.append(word</a:t>
            </a:r>
            <a:r>
              <a:rPr lang="ko-KR" altLang="en-US" sz="1400" dirty="0">
                <a:latin typeface="Courier Std" panose="02070409020205020404" pitchFamily="49" charset="0"/>
              </a:rPr>
              <a:t>)</a:t>
            </a:r>
          </a:p>
          <a:p>
            <a:endParaRPr lang="ko-KR" altLang="en-US" sz="1400" dirty="0">
              <a:latin typeface="Courier Std" panose="02070409020205020404" pitchFamily="49" charset="0"/>
            </a:endParaRPr>
          </a:p>
          <a:p>
            <a:r>
              <a:rPr lang="ko-KR" altLang="en-US" sz="1400" dirty="0" smtClean="0">
                <a:latin typeface="Courier Std" panose="02070409020205020404" pitchFamily="49" charset="0"/>
              </a:rPr>
              <a:t>from </a:t>
            </a:r>
            <a:r>
              <a:rPr lang="ko-KR" altLang="en-US" sz="1400" dirty="0">
                <a:latin typeface="Courier Std" panose="02070409020205020404" pitchFamily="49" charset="0"/>
              </a:rPr>
              <a:t>collections import Counter</a:t>
            </a:r>
          </a:p>
          <a:p>
            <a:r>
              <a:rPr lang="ko-KR" altLang="en-US" sz="1400" dirty="0">
                <a:latin typeface="Courier Std" panose="02070409020205020404" pitchFamily="49" charset="0"/>
              </a:rPr>
              <a:t>counts = Counter(noun_adj_list)</a:t>
            </a:r>
          </a:p>
          <a:p>
            <a:r>
              <a:rPr lang="ko-KR" altLang="en-US" sz="1400" dirty="0">
                <a:latin typeface="Courier Std" panose="02070409020205020404" pitchFamily="49" charset="0"/>
              </a:rPr>
              <a:t>print(counts.most_common(10)) # 10개의 가장 많이 사용된 단어 추출</a:t>
            </a:r>
          </a:p>
        </p:txBody>
      </p:sp>
    </p:spTree>
    <p:extLst>
      <p:ext uri="{BB962C8B-B14F-4D97-AF65-F5344CB8AC3E}">
        <p14:creationId xmlns:p14="http://schemas.microsoft.com/office/powerpoint/2010/main" val="197907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/>
              <a:t>4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워드클라우드</a:t>
            </a:r>
            <a:r>
              <a:rPr lang="ko-KR" altLang="en-US" sz="2400" b="1" dirty="0" smtClean="0"/>
              <a:t> 그리기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en-US" altLang="ko-KR" sz="1600" b="1" dirty="0" err="1" smtClean="0"/>
              <a:t>Pytagcloud</a:t>
            </a:r>
            <a:r>
              <a:rPr lang="ko-KR" altLang="en-US" sz="1600" b="1" dirty="0" smtClean="0"/>
              <a:t>에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한국어 폰트 추가하기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7662" y="180247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Pytagcloud</a:t>
            </a:r>
            <a:r>
              <a:rPr lang="ko-KR" altLang="en-US" sz="1400" b="1" dirty="0" smtClean="0"/>
              <a:t>의 기본 폰트에는 한국어가 없어 한글 폰트를 추가하기 않고 돌릴 경우 아래와 같은 의미 없는 박스들이 출력된다</a:t>
            </a:r>
            <a:endParaRPr lang="en-US" altLang="ko-KR" sz="1400" b="1" u="sng" dirty="0" smtClean="0"/>
          </a:p>
        </p:txBody>
      </p:sp>
      <p:pic>
        <p:nvPicPr>
          <p:cNvPr id="10" name="Picture 2" descr="wordclou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682" y="2803560"/>
            <a:ext cx="5226652" cy="373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0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132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 smtClean="0"/>
              <a:t>KoNLPy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en-US" altLang="ko-KR" sz="1600" b="1" dirty="0" err="1" smtClean="0"/>
              <a:t>KoNLPy</a:t>
            </a:r>
            <a:r>
              <a:rPr lang="ko-KR" altLang="en-US" sz="1600" b="1" dirty="0" smtClean="0"/>
              <a:t>는 한국어 정보처리 패키지로 자연어처리에 익숙하지 않은 학생이나 연구 목적으로 사용하는 연구자에게도 적합하다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박은정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조성준 </a:t>
            </a:r>
            <a:r>
              <a:rPr lang="en-US" altLang="ko-KR" sz="1600" b="1" dirty="0" smtClean="0"/>
              <a:t>2014)</a:t>
            </a:r>
            <a:endParaRPr lang="ko-KR" alt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7662" y="2823048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한나눔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꼬꼬마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트위터</a:t>
            </a:r>
            <a:r>
              <a:rPr lang="en-US" altLang="ko-KR" sz="1400" b="1" dirty="0" smtClean="0"/>
              <a:t>, </a:t>
            </a:r>
            <a:r>
              <a:rPr lang="ko-KR" altLang="en-US" sz="1400" b="1" dirty="0" err="1" smtClean="0"/>
              <a:t>코모란</a:t>
            </a:r>
            <a:r>
              <a:rPr lang="ko-KR" altLang="en-US" sz="1400" b="1" dirty="0" smtClean="0"/>
              <a:t> 등 여러 </a:t>
            </a:r>
            <a:r>
              <a:rPr lang="ko-KR" altLang="en-US" sz="1400" b="1" dirty="0" err="1" smtClean="0"/>
              <a:t>오픈소스</a:t>
            </a:r>
            <a:r>
              <a:rPr lang="ko-KR" altLang="en-US" sz="1400" b="1" dirty="0" smtClean="0"/>
              <a:t> 한국어 형태소 분석기가 </a:t>
            </a:r>
            <a:r>
              <a:rPr lang="en-US" altLang="ko-KR" sz="1400" b="1" dirty="0" smtClean="0"/>
              <a:t>Java</a:t>
            </a:r>
            <a:r>
              <a:rPr lang="ko-KR" altLang="en-US" sz="1400" b="1" dirty="0" smtClean="0"/>
              <a:t>로 개발되었다</a:t>
            </a:r>
            <a:endParaRPr lang="en-US" altLang="ko-KR" sz="1400" b="1" u="sng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77662" y="3337247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KoNLPy</a:t>
            </a:r>
            <a:r>
              <a:rPr lang="ko-KR" altLang="en-US" sz="1400" b="1" dirty="0" smtClean="0"/>
              <a:t>는 이와 같은 형태소 분석기들을 포함한 자연어처리 패키지이므로 </a:t>
            </a:r>
            <a:r>
              <a:rPr lang="en-US" altLang="ko-KR" sz="1400" b="1" dirty="0" err="1" smtClean="0"/>
              <a:t>KoNLPy</a:t>
            </a:r>
            <a:r>
              <a:rPr lang="ko-KR" altLang="en-US" sz="1400" b="1" dirty="0" smtClean="0"/>
              <a:t>를 활용하기 위해서는 </a:t>
            </a:r>
            <a:r>
              <a:rPr lang="en-US" altLang="ko-KR" sz="1400" b="1" dirty="0" smtClean="0"/>
              <a:t>Java</a:t>
            </a:r>
            <a:r>
              <a:rPr lang="ko-KR" altLang="en-US" sz="1400" b="1" dirty="0" smtClean="0"/>
              <a:t>를 필수적으로 설치해야 한다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설치는 </a:t>
            </a:r>
            <a:r>
              <a:rPr lang="en-US" altLang="ko-KR" sz="1400" b="1" dirty="0" smtClean="0"/>
              <a:t>Session 0 </a:t>
            </a:r>
            <a:r>
              <a:rPr lang="ko-KR" altLang="en-US" sz="1400" b="1" dirty="0" smtClean="0"/>
              <a:t>참고</a:t>
            </a:r>
            <a:r>
              <a:rPr lang="en-US" altLang="ko-KR" sz="1400" b="1" dirty="0" smtClean="0"/>
              <a:t>)</a:t>
            </a:r>
            <a:endParaRPr lang="en-US" altLang="ko-KR" sz="1400" b="1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7544" y="2223583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Java </a:t>
            </a:r>
            <a:r>
              <a:rPr lang="ko-KR" altLang="en-US" sz="1600" b="1" dirty="0" smtClean="0"/>
              <a:t>기반의 </a:t>
            </a:r>
            <a:r>
              <a:rPr lang="en-US" altLang="ko-KR" sz="1600" b="1" dirty="0" smtClean="0"/>
              <a:t>Python </a:t>
            </a:r>
            <a:r>
              <a:rPr lang="ko-KR" altLang="en-US" sz="1600" b="1" dirty="0" smtClean="0"/>
              <a:t>라이브러리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436510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en-US" altLang="ko-KR" sz="1600" b="1" dirty="0" err="1" smtClean="0"/>
              <a:t>KoNLPy</a:t>
            </a:r>
            <a:r>
              <a:rPr lang="en-US" altLang="ko-KR" sz="1600" b="1" dirty="0" smtClean="0"/>
              <a:t> documentation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7662" y="4946685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en-US" altLang="ko-KR" sz="1400" b="1" dirty="0">
                <a:hlinkClick r:id="rId3"/>
              </a:rPr>
              <a:t>http://konlpy.org/en/v0.4.4</a:t>
            </a:r>
            <a:r>
              <a:rPr lang="en-US" altLang="ko-KR" sz="1400" b="1" dirty="0" smtClean="0">
                <a:hlinkClick r:id="rId3"/>
              </a:rPr>
              <a:t>/</a:t>
            </a:r>
            <a:r>
              <a:rPr lang="en-US" altLang="ko-KR" sz="1400" b="1" dirty="0" smtClean="0"/>
              <a:t> (</a:t>
            </a:r>
            <a:r>
              <a:rPr lang="ko-KR" altLang="en-US" sz="1400" b="1" dirty="0" smtClean="0"/>
              <a:t>영어</a:t>
            </a:r>
            <a:r>
              <a:rPr lang="en-US" altLang="ko-KR" sz="1400" b="1" dirty="0" smtClean="0"/>
              <a:t>)</a:t>
            </a:r>
            <a:endParaRPr lang="en-US" altLang="ko-KR" sz="1400" b="1" u="sng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77662" y="5343600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en-US" altLang="ko-KR" sz="1400" b="1" dirty="0">
                <a:hlinkClick r:id="rId4"/>
              </a:rPr>
              <a:t>http://konlpy-ko.readthedocs.io/ko/v0.4.3</a:t>
            </a:r>
            <a:r>
              <a:rPr lang="en-US" altLang="ko-KR" sz="1400" b="1" dirty="0" smtClean="0">
                <a:hlinkClick r:id="rId4"/>
              </a:rPr>
              <a:t>/</a:t>
            </a:r>
            <a:r>
              <a:rPr lang="en-US" altLang="ko-KR" sz="1400" b="1" dirty="0" smtClean="0"/>
              <a:t> (</a:t>
            </a:r>
            <a:r>
              <a:rPr lang="ko-KR" altLang="en-US" sz="1400" b="1" dirty="0" smtClean="0"/>
              <a:t>한국어</a:t>
            </a:r>
            <a:r>
              <a:rPr lang="en-US" altLang="ko-KR" sz="1400" b="1" dirty="0" smtClean="0"/>
              <a:t>)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98596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/>
              <a:t>4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워드클라우드</a:t>
            </a:r>
            <a:r>
              <a:rPr lang="ko-KR" altLang="en-US" sz="2400" b="1" dirty="0" smtClean="0"/>
              <a:t> 그리기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en-US" altLang="ko-KR" sz="1600" b="1" dirty="0" err="1" smtClean="0"/>
              <a:t>Pytagcloud</a:t>
            </a:r>
            <a:r>
              <a:rPr lang="ko-KR" altLang="en-US" sz="1600" b="1" dirty="0" smtClean="0"/>
              <a:t>에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한국어 폰트 추가하기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7662" y="180247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한글 폰트를 추가하기 위해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우선적으로 </a:t>
            </a:r>
            <a:r>
              <a:rPr lang="ko-KR" altLang="en-US" sz="1400" b="1" dirty="0" err="1" smtClean="0"/>
              <a:t>파이썬이</a:t>
            </a:r>
            <a:r>
              <a:rPr lang="ko-KR" altLang="en-US" sz="1400" b="1" dirty="0" smtClean="0"/>
              <a:t> 설치된 경로로 이동한다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대부분의 윈도우 사용자의 경우 아래와 같다</a:t>
            </a:r>
            <a:endParaRPr lang="en-US" altLang="ko-KR" sz="1400" b="1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69964" y="2397722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C:\Python35\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690" y="2919547"/>
            <a:ext cx="110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r>
              <a:rPr lang="en-US" altLang="ko-KR" dirty="0" smtClean="0"/>
              <a:t>•</a:t>
            </a:r>
            <a:r>
              <a:rPr lang="en-US" altLang="ko-KR" dirty="0"/>
              <a:t> </a:t>
            </a:r>
            <a:r>
              <a:rPr lang="en-US" altLang="ko-KR" dirty="0" err="1" smtClean="0"/>
              <a:t>Pytagcloud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패키지의 폰트가 </a:t>
            </a:r>
            <a:r>
              <a:rPr lang="ko-KR" altLang="en-US" dirty="0"/>
              <a:t>설치된 경로를 찾는다</a:t>
            </a:r>
            <a:r>
              <a:rPr lang="en-US" altLang="ko-KR" dirty="0"/>
              <a:t>. </a:t>
            </a:r>
            <a:r>
              <a:rPr lang="ko-KR" altLang="en-US" dirty="0"/>
              <a:t>대부분의 경우 아래와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46416" y="3390080"/>
            <a:ext cx="5339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C:\Python35\Lib\site-packages\pytagcloud\fonts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868071"/>
            <a:ext cx="3446222" cy="278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/>
              <a:t>4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워드클라우드</a:t>
            </a:r>
            <a:r>
              <a:rPr lang="ko-KR" altLang="en-US" sz="2400" b="1" dirty="0" smtClean="0"/>
              <a:t> 그리기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en-US" altLang="ko-KR" sz="1600" b="1" dirty="0" err="1" smtClean="0"/>
              <a:t>Pytagcloud</a:t>
            </a:r>
            <a:r>
              <a:rPr lang="ko-KR" altLang="en-US" sz="1600" b="1" dirty="0" smtClean="0"/>
              <a:t>에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한국어 폰트 추가하기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7662" y="1802476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fonts </a:t>
            </a:r>
            <a:r>
              <a:rPr lang="ko-KR" altLang="en-US" sz="1400" b="1" dirty="0" smtClean="0"/>
              <a:t>폴더에 추가하고자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하는 폰트 파일</a:t>
            </a:r>
            <a:r>
              <a:rPr lang="en-US" altLang="ko-KR" sz="1400" b="1" dirty="0" smtClean="0"/>
              <a:t>(.</a:t>
            </a:r>
            <a:r>
              <a:rPr lang="en-US" altLang="ko-KR" sz="1400" b="1" dirty="0" err="1" smtClean="0"/>
              <a:t>ttf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파일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을 복사</a:t>
            </a:r>
            <a:r>
              <a:rPr lang="en-US" altLang="ko-KR" sz="1400" b="1" dirty="0" smtClean="0"/>
              <a:t>/</a:t>
            </a:r>
            <a:r>
              <a:rPr lang="ko-KR" altLang="en-US" sz="1400" b="1" dirty="0" err="1" smtClean="0"/>
              <a:t>붙여넣기</a:t>
            </a:r>
            <a:r>
              <a:rPr lang="ko-KR" altLang="en-US" sz="1400" b="1" dirty="0" smtClean="0"/>
              <a:t> 한다</a:t>
            </a:r>
            <a:endParaRPr lang="en-US" altLang="ko-KR" sz="1400" b="1" u="sng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57690" y="2482499"/>
            <a:ext cx="11024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 b="1"/>
            </a:lvl1pPr>
          </a:lstStyle>
          <a:p>
            <a:r>
              <a:rPr lang="en-US" altLang="ko-KR" dirty="0" smtClean="0"/>
              <a:t>•</a:t>
            </a:r>
            <a:r>
              <a:rPr lang="en-US" altLang="ko-KR" dirty="0"/>
              <a:t> </a:t>
            </a:r>
            <a:r>
              <a:rPr lang="ko-KR" altLang="en-US" dirty="0" smtClean="0"/>
              <a:t>본 실습의 경우 </a:t>
            </a:r>
            <a:r>
              <a:rPr lang="ko-KR" altLang="en-US" dirty="0" err="1" smtClean="0"/>
              <a:t>나눔고딕</a:t>
            </a:r>
            <a:r>
              <a:rPr lang="en-US" altLang="ko-KR" dirty="0" smtClean="0"/>
              <a:t>(NanumGothic.ttf)</a:t>
            </a:r>
            <a:r>
              <a:rPr lang="ko-KR" altLang="en-US" dirty="0" smtClean="0"/>
              <a:t>를 사용한다</a:t>
            </a:r>
            <a:endParaRPr lang="ko-KR" altLang="en-US" dirty="0"/>
          </a:p>
        </p:txBody>
      </p:sp>
      <p:pic>
        <p:nvPicPr>
          <p:cNvPr id="16" name="그림 1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129454"/>
            <a:ext cx="4473328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/>
              <a:t>4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워드클라우드</a:t>
            </a:r>
            <a:r>
              <a:rPr lang="ko-KR" altLang="en-US" sz="2400" b="1" dirty="0" smtClean="0"/>
              <a:t> 그리기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en-US" altLang="ko-KR" sz="1600" b="1" dirty="0" err="1" smtClean="0"/>
              <a:t>Pytagcloud</a:t>
            </a:r>
            <a:r>
              <a:rPr lang="ko-KR" altLang="en-US" sz="1600" b="1" dirty="0" smtClean="0"/>
              <a:t>에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한국어 폰트 추가하기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7662" y="1802476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fonts </a:t>
            </a:r>
            <a:r>
              <a:rPr lang="ko-KR" altLang="en-US" sz="1400" b="1" dirty="0" smtClean="0"/>
              <a:t>폴더 내에 </a:t>
            </a:r>
            <a:r>
              <a:rPr lang="en-US" altLang="ko-KR" sz="1400" b="1" dirty="0" err="1" smtClean="0"/>
              <a:t>fonts.json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파일을 찾아 텍스트 에디터에서 열고 아래와 같이 추가한다</a:t>
            </a:r>
            <a:endParaRPr lang="en-US" altLang="ko-KR" sz="1400" b="1" u="sng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043608" y="2313223"/>
            <a:ext cx="59843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{"name": "Korean",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ttf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"NanumGothic.ttf",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"web": "http://fonts.googleapis.com/</a:t>
            </a:r>
            <a:r>
              <a:rPr lang="en-US" altLang="ko-K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css?family</a:t>
            </a:r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=Nobile"</a:t>
            </a:r>
          </a:p>
          <a:p>
            <a:r>
              <a:rPr lang="en-US" altLang="ko-K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그림 10" descr="화면 캡처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43"/>
          <a:stretch/>
        </p:blipFill>
        <p:spPr>
          <a:xfrm>
            <a:off x="827584" y="3645024"/>
            <a:ext cx="7321759" cy="223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/>
              <a:t>4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워드클라우드</a:t>
            </a:r>
            <a:r>
              <a:rPr lang="ko-KR" altLang="en-US" sz="2400" b="1" dirty="0" smtClean="0"/>
              <a:t> 그리기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en-US" altLang="ko-KR" sz="1600" b="1" dirty="0" err="1" smtClean="0"/>
              <a:t>wordcloud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생성에 필요한 함수 정의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7662" y="4221088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Hannanum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형태소 분석기를 사용해 텍스트 내의 명사만 추출한다</a:t>
            </a:r>
            <a:endParaRPr lang="en-US" altLang="ko-KR" sz="1400" b="1" u="sng" dirty="0" smtClean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78975"/>
            <a:ext cx="7056784" cy="197555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7662" y="4725236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Counter() </a:t>
            </a:r>
            <a:r>
              <a:rPr lang="ko-KR" altLang="en-US" sz="1400" b="1" dirty="0" smtClean="0"/>
              <a:t>함수를 통해 명사의 개수를 센다</a:t>
            </a:r>
            <a:endParaRPr lang="en-US" altLang="ko-KR" sz="1400" b="1" u="sng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77662" y="5229384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색</a:t>
            </a:r>
            <a:r>
              <a:rPr lang="en-US" altLang="ko-KR" sz="1400" b="1" dirty="0" smtClean="0"/>
              <a:t>(‘color’), </a:t>
            </a:r>
            <a:r>
              <a:rPr lang="ko-KR" altLang="en-US" sz="1400" b="1" dirty="0" smtClean="0"/>
              <a:t>태그</a:t>
            </a:r>
            <a:r>
              <a:rPr lang="en-US" altLang="ko-KR" sz="1400" b="1" dirty="0" smtClean="0"/>
              <a:t>(‘tag’), </a:t>
            </a:r>
            <a:r>
              <a:rPr lang="ko-KR" altLang="en-US" sz="1400" b="1" dirty="0" smtClean="0"/>
              <a:t>태그의 개수</a:t>
            </a:r>
            <a:r>
              <a:rPr lang="en-US" altLang="ko-KR" sz="1400" b="1" dirty="0" smtClean="0"/>
              <a:t>(‘size’)</a:t>
            </a:r>
            <a:r>
              <a:rPr lang="ko-KR" altLang="en-US" sz="1400" b="1" dirty="0" smtClean="0"/>
              <a:t>로 이루어진 </a:t>
            </a:r>
            <a:r>
              <a:rPr lang="en-US" altLang="ko-KR" sz="1400" b="1" dirty="0" smtClean="0"/>
              <a:t>dictionary</a:t>
            </a:r>
            <a:r>
              <a:rPr lang="ko-KR" altLang="en-US" sz="1400" b="1" dirty="0" smtClean="0"/>
              <a:t>를 결과로 돌려준다</a:t>
            </a:r>
            <a:endParaRPr lang="en-US" altLang="ko-KR" sz="1400" b="1" u="sng" dirty="0" smtClean="0"/>
          </a:p>
        </p:txBody>
      </p:sp>
      <p:sp>
        <p:nvSpPr>
          <p:cNvPr id="15" name="타원 14"/>
          <p:cNvSpPr/>
          <p:nvPr/>
        </p:nvSpPr>
        <p:spPr>
          <a:xfrm>
            <a:off x="595652" y="1742672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1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95652" y="2320173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Courier Std" panose="02070409020205020404" pitchFamily="49" charset="0"/>
              </a:rPr>
              <a:t>2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95652" y="2975393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3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595652" y="3195094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4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8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/>
              <a:t>4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워드클라우드</a:t>
            </a:r>
            <a:r>
              <a:rPr lang="ko-KR" altLang="en-US" sz="2400" b="1" dirty="0" smtClean="0"/>
              <a:t> 그리기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en-US" altLang="ko-KR" sz="1600" b="1" dirty="0" err="1" smtClean="0"/>
              <a:t>wordcloud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생성에 필요한 함수 정의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77662" y="2908255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pytagcloud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모듈의 </a:t>
            </a:r>
            <a:r>
              <a:rPr lang="en-US" altLang="ko-KR" sz="1400" b="1" dirty="0" err="1" smtClean="0"/>
              <a:t>create_tag_image</a:t>
            </a:r>
            <a:r>
              <a:rPr lang="en-US" altLang="ko-KR" sz="1400" b="1" dirty="0" smtClean="0"/>
              <a:t>() </a:t>
            </a:r>
            <a:r>
              <a:rPr lang="ko-KR" altLang="en-US" sz="1400" b="1" dirty="0" smtClean="0"/>
              <a:t>함수를 불러와 </a:t>
            </a:r>
            <a:r>
              <a:rPr lang="ko-KR" altLang="en-US" sz="1400" b="1" dirty="0" err="1" smtClean="0"/>
              <a:t>워드클라우드를</a:t>
            </a:r>
            <a:r>
              <a:rPr lang="ko-KR" altLang="en-US" sz="1400" b="1" dirty="0" smtClean="0"/>
              <a:t> 그린다</a:t>
            </a:r>
            <a:endParaRPr lang="en-US" altLang="ko-KR" sz="1400" b="1" u="sng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77662" y="3412403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webbrowser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모듈의 </a:t>
            </a:r>
            <a:r>
              <a:rPr lang="en-US" altLang="ko-KR" sz="1400" b="1" dirty="0" smtClean="0"/>
              <a:t>open() </a:t>
            </a:r>
            <a:r>
              <a:rPr lang="ko-KR" altLang="en-US" sz="1400" b="1" dirty="0" smtClean="0"/>
              <a:t>함수를 통해 </a:t>
            </a:r>
            <a:r>
              <a:rPr lang="ko-KR" altLang="en-US" sz="1400" b="1" dirty="0" err="1" smtClean="0"/>
              <a:t>워드클라우드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이미지 파일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을 연다</a:t>
            </a:r>
            <a:endParaRPr lang="en-US" altLang="ko-KR" sz="1400" b="1" u="sng" dirty="0" smtClean="0"/>
          </a:p>
        </p:txBody>
      </p:sp>
      <p:sp>
        <p:nvSpPr>
          <p:cNvPr id="15" name="타원 14"/>
          <p:cNvSpPr/>
          <p:nvPr/>
        </p:nvSpPr>
        <p:spPr>
          <a:xfrm>
            <a:off x="595652" y="1690420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1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95652" y="1929895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Courier Std" panose="02070409020205020404" pitchFamily="49" charset="0"/>
              </a:rPr>
              <a:t>2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594045" y="2151779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3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38" y="1704301"/>
            <a:ext cx="7225962" cy="65836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67544" y="4322435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단어 구분을 위한 색</a:t>
            </a:r>
            <a:r>
              <a:rPr lang="en-US" altLang="ko-KR" sz="1600" b="1" dirty="0" smtClean="0"/>
              <a:t>(color) </a:t>
            </a:r>
            <a:r>
              <a:rPr lang="ko-KR" altLang="en-US" sz="1600" b="1" dirty="0" smtClean="0"/>
              <a:t>추출</a:t>
            </a:r>
            <a:endParaRPr lang="ko-KR" altLang="en-US" sz="1600" b="1" dirty="0"/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38" y="4834241"/>
            <a:ext cx="7225962" cy="590487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617195" y="4844625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Courier Std" panose="02070409020205020404" pitchFamily="49" charset="0"/>
              </a:rPr>
              <a:t>4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17195" y="5151332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5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95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/>
              <a:t>4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워드클라우드</a:t>
            </a:r>
            <a:r>
              <a:rPr lang="ko-KR" altLang="en-US" sz="2400" b="1" dirty="0" smtClean="0"/>
              <a:t> 그리기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데이터를 불러와 </a:t>
            </a:r>
            <a:r>
              <a:rPr lang="ko-KR" altLang="en-US" sz="1600" b="1" dirty="0" err="1" smtClean="0"/>
              <a:t>워드클라우드</a:t>
            </a:r>
            <a:r>
              <a:rPr lang="ko-KR" altLang="en-US" sz="1600" b="1" dirty="0" smtClean="0"/>
              <a:t> 그리기</a:t>
            </a:r>
            <a:endParaRPr lang="ko-KR" altLang="en-US" sz="1600" b="1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37" y="1632573"/>
            <a:ext cx="7452545" cy="2084459"/>
          </a:xfrm>
          <a:prstGeom prst="rect">
            <a:avLst/>
          </a:prstGeom>
        </p:spPr>
      </p:pic>
      <p:sp>
        <p:nvSpPr>
          <p:cNvPr id="18" name="타원 17"/>
          <p:cNvSpPr/>
          <p:nvPr/>
        </p:nvSpPr>
        <p:spPr>
          <a:xfrm>
            <a:off x="617195" y="2974489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1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617195" y="3196373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Courier Std" panose="02070409020205020404" pitchFamily="49" charset="0"/>
              </a:rPr>
              <a:t>2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74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/>
              <a:t>4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워드클라우드</a:t>
            </a:r>
            <a:r>
              <a:rPr lang="ko-KR" altLang="en-US" sz="2400" b="1" dirty="0" smtClean="0"/>
              <a:t> 그리기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전체 코드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706308" y="1556792"/>
            <a:ext cx="787539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Std" panose="02070409020205020404" pitchFamily="49" charset="0"/>
              </a:rPr>
              <a:t>#-*- coding: utf-8 </a:t>
            </a:r>
            <a:r>
              <a:rPr lang="en-US" altLang="ko-KR" sz="1400" dirty="0" smtClean="0">
                <a:latin typeface="Courier Std" panose="02070409020205020404" pitchFamily="49" charset="0"/>
              </a:rPr>
              <a:t>-*-</a:t>
            </a:r>
            <a:endParaRPr lang="en-US" altLang="ko-KR" sz="1400" dirty="0">
              <a:latin typeface="Courier Std" panose="02070409020205020404" pitchFamily="49" charset="0"/>
            </a:endParaRPr>
          </a:p>
          <a:p>
            <a:r>
              <a:rPr lang="en-US" altLang="ko-KR" sz="1400" dirty="0">
                <a:latin typeface="Courier Std" panose="02070409020205020404" pitchFamily="49" charset="0"/>
              </a:rPr>
              <a:t>import </a:t>
            </a:r>
            <a:r>
              <a:rPr lang="en-US" altLang="ko-KR" sz="1400" dirty="0" err="1">
                <a:latin typeface="Courier Std" panose="02070409020205020404" pitchFamily="49" charset="0"/>
              </a:rPr>
              <a:t>pytagcloud</a:t>
            </a:r>
            <a:r>
              <a:rPr lang="en-US" altLang="ko-KR" sz="1400" dirty="0">
                <a:latin typeface="Courier Std" panose="02070409020205020404" pitchFamily="49" charset="0"/>
              </a:rPr>
              <a:t>, random, </a:t>
            </a:r>
            <a:r>
              <a:rPr lang="en-US" altLang="ko-KR" sz="1400" dirty="0" err="1">
                <a:latin typeface="Courier Std" panose="02070409020205020404" pitchFamily="49" charset="0"/>
              </a:rPr>
              <a:t>webbrowser</a:t>
            </a:r>
            <a:r>
              <a:rPr lang="en-US" altLang="ko-KR" sz="1400" dirty="0">
                <a:latin typeface="Courier Std" panose="02070409020205020404" pitchFamily="49" charset="0"/>
              </a:rPr>
              <a:t>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from </a:t>
            </a:r>
            <a:r>
              <a:rPr lang="en-US" altLang="ko-KR" sz="1400" dirty="0" err="1">
                <a:latin typeface="Courier Std" panose="02070409020205020404" pitchFamily="49" charset="0"/>
              </a:rPr>
              <a:t>konlpy.tag</a:t>
            </a:r>
            <a:r>
              <a:rPr lang="en-US" altLang="ko-KR" sz="1400" dirty="0">
                <a:latin typeface="Courier Std" panose="02070409020205020404" pitchFamily="49" charset="0"/>
              </a:rPr>
              <a:t> import </a:t>
            </a:r>
            <a:r>
              <a:rPr lang="en-US" altLang="ko-KR" sz="1400" dirty="0" err="1" smtClean="0">
                <a:latin typeface="Courier Std" panose="02070409020205020404" pitchFamily="49" charset="0"/>
              </a:rPr>
              <a:t>Hannanum</a:t>
            </a:r>
            <a:endParaRPr lang="ko-KR" altLang="en-US" sz="1400" dirty="0">
              <a:latin typeface="Courier Std" panose="02070409020205020404" pitchFamily="49" charset="0"/>
            </a:endParaRPr>
          </a:p>
          <a:p>
            <a:r>
              <a:rPr lang="en-US" altLang="ko-KR" sz="1400" dirty="0">
                <a:latin typeface="Courier Std" panose="02070409020205020404" pitchFamily="49" charset="0"/>
              </a:rPr>
              <a:t>from collections import Counter</a:t>
            </a:r>
          </a:p>
          <a:p>
            <a:endParaRPr lang="en-US" altLang="ko-KR" sz="1400" dirty="0">
              <a:latin typeface="Courier Std" panose="02070409020205020404" pitchFamily="49" charset="0"/>
            </a:endParaRPr>
          </a:p>
          <a:p>
            <a:r>
              <a:rPr lang="en-US" altLang="ko-KR" sz="1400" dirty="0" err="1" smtClean="0">
                <a:latin typeface="Courier Std" panose="02070409020205020404" pitchFamily="49" charset="0"/>
              </a:rPr>
              <a:t>def</a:t>
            </a:r>
            <a:r>
              <a:rPr lang="en-US" altLang="ko-KR" sz="1400" dirty="0" smtClean="0">
                <a:latin typeface="Courier Std" panose="02070409020205020404" pitchFamily="49" charset="0"/>
              </a:rPr>
              <a:t> </a:t>
            </a:r>
            <a:r>
              <a:rPr lang="en-US" altLang="ko-KR" sz="1400" dirty="0" err="1">
                <a:latin typeface="Courier Std" panose="02070409020205020404" pitchFamily="49" charset="0"/>
              </a:rPr>
              <a:t>get_tags</a:t>
            </a:r>
            <a:r>
              <a:rPr lang="en-US" altLang="ko-KR" sz="1400" dirty="0">
                <a:latin typeface="Courier Std" panose="02070409020205020404" pitchFamily="49" charset="0"/>
              </a:rPr>
              <a:t>(text, </a:t>
            </a:r>
            <a:r>
              <a:rPr lang="en-US" altLang="ko-KR" sz="1400" dirty="0" err="1">
                <a:latin typeface="Courier Std" panose="02070409020205020404" pitchFamily="49" charset="0"/>
              </a:rPr>
              <a:t>ntags</a:t>
            </a:r>
            <a:r>
              <a:rPr lang="en-US" altLang="ko-KR" sz="1400" dirty="0">
                <a:latin typeface="Courier Std" panose="02070409020205020404" pitchFamily="49" charset="0"/>
              </a:rPr>
              <a:t>=50, multiplier=10):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    h = </a:t>
            </a:r>
            <a:r>
              <a:rPr lang="en-US" altLang="ko-KR" sz="1400" dirty="0" err="1">
                <a:latin typeface="Courier Std" panose="02070409020205020404" pitchFamily="49" charset="0"/>
              </a:rPr>
              <a:t>Hannanum</a:t>
            </a:r>
            <a:r>
              <a:rPr lang="en-US" altLang="ko-KR" sz="1400" dirty="0">
                <a:latin typeface="Courier Std" panose="02070409020205020404" pitchFamily="49" charset="0"/>
              </a:rPr>
              <a:t>()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    nouns = []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    for sentence in text: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    	for noun in </a:t>
            </a:r>
            <a:r>
              <a:rPr lang="en-US" altLang="ko-KR" sz="1400" dirty="0" err="1">
                <a:latin typeface="Courier Std" panose="02070409020205020404" pitchFamily="49" charset="0"/>
              </a:rPr>
              <a:t>h.nouns</a:t>
            </a:r>
            <a:r>
              <a:rPr lang="en-US" altLang="ko-KR" sz="1400" dirty="0">
                <a:latin typeface="Courier Std" panose="02070409020205020404" pitchFamily="49" charset="0"/>
              </a:rPr>
              <a:t>(sentence):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    		</a:t>
            </a:r>
            <a:r>
              <a:rPr lang="en-US" altLang="ko-KR" sz="1400" dirty="0" err="1">
                <a:latin typeface="Courier Std" panose="02070409020205020404" pitchFamily="49" charset="0"/>
              </a:rPr>
              <a:t>nouns.append</a:t>
            </a:r>
            <a:r>
              <a:rPr lang="en-US" altLang="ko-KR" sz="1400" dirty="0">
                <a:latin typeface="Courier Std" panose="02070409020205020404" pitchFamily="49" charset="0"/>
              </a:rPr>
              <a:t>(noun)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    count = Counter(nouns)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    return [{ 'color': color(), 'tag': n, 'size': c*multiplier }\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                for n, c in </a:t>
            </a:r>
            <a:r>
              <a:rPr lang="en-US" altLang="ko-KR" sz="1400" dirty="0" err="1">
                <a:latin typeface="Courier Std" panose="02070409020205020404" pitchFamily="49" charset="0"/>
              </a:rPr>
              <a:t>count.most_common</a:t>
            </a:r>
            <a:r>
              <a:rPr lang="en-US" altLang="ko-KR" sz="1400" dirty="0">
                <a:latin typeface="Courier Std" panose="02070409020205020404" pitchFamily="49" charset="0"/>
              </a:rPr>
              <a:t>(</a:t>
            </a:r>
            <a:r>
              <a:rPr lang="en-US" altLang="ko-KR" sz="1400" dirty="0" err="1">
                <a:latin typeface="Courier Std" panose="02070409020205020404" pitchFamily="49" charset="0"/>
              </a:rPr>
              <a:t>ntags</a:t>
            </a:r>
            <a:r>
              <a:rPr lang="en-US" altLang="ko-KR" sz="1400" dirty="0" smtClean="0">
                <a:latin typeface="Courier Std" panose="02070409020205020404" pitchFamily="49" charset="0"/>
              </a:rPr>
              <a:t>)]</a:t>
            </a:r>
          </a:p>
          <a:p>
            <a:endParaRPr lang="en-US" altLang="ko-KR" sz="1400" dirty="0">
              <a:latin typeface="Courier Std" panose="02070409020205020404" pitchFamily="49" charset="0"/>
            </a:endParaRPr>
          </a:p>
          <a:p>
            <a:r>
              <a:rPr lang="en-US" altLang="ko-KR" sz="1400" dirty="0" err="1">
                <a:latin typeface="Courier Std" panose="02070409020205020404" pitchFamily="49" charset="0"/>
              </a:rPr>
              <a:t>def</a:t>
            </a:r>
            <a:r>
              <a:rPr lang="en-US" altLang="ko-KR" sz="1400" dirty="0">
                <a:latin typeface="Courier Std" panose="02070409020205020404" pitchFamily="49" charset="0"/>
              </a:rPr>
              <a:t> </a:t>
            </a:r>
            <a:r>
              <a:rPr lang="en-US" altLang="ko-KR" sz="1400" dirty="0" err="1">
                <a:latin typeface="Courier Std" panose="02070409020205020404" pitchFamily="49" charset="0"/>
              </a:rPr>
              <a:t>draw_cloud</a:t>
            </a:r>
            <a:r>
              <a:rPr lang="en-US" altLang="ko-KR" sz="1400" dirty="0">
                <a:latin typeface="Courier Std" panose="02070409020205020404" pitchFamily="49" charset="0"/>
              </a:rPr>
              <a:t>(tags, filename, </a:t>
            </a:r>
            <a:r>
              <a:rPr lang="en-US" altLang="ko-KR" sz="1400" dirty="0" err="1">
                <a:latin typeface="Courier Std" panose="02070409020205020404" pitchFamily="49" charset="0"/>
              </a:rPr>
              <a:t>fontname</a:t>
            </a:r>
            <a:r>
              <a:rPr lang="en-US" altLang="ko-KR" sz="1400" dirty="0">
                <a:latin typeface="Courier Std" panose="02070409020205020404" pitchFamily="49" charset="0"/>
              </a:rPr>
              <a:t>='Korean', size=(800, 600)):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    </a:t>
            </a:r>
            <a:r>
              <a:rPr lang="en-US" altLang="ko-KR" sz="1400" dirty="0" err="1">
                <a:latin typeface="Courier Std" panose="02070409020205020404" pitchFamily="49" charset="0"/>
              </a:rPr>
              <a:t>pytagcloud.create_tag_image</a:t>
            </a:r>
            <a:r>
              <a:rPr lang="en-US" altLang="ko-KR" sz="1400" dirty="0">
                <a:latin typeface="Courier Std" panose="02070409020205020404" pitchFamily="49" charset="0"/>
              </a:rPr>
              <a:t>(tags, filename, </a:t>
            </a:r>
            <a:r>
              <a:rPr lang="en-US" altLang="ko-KR" sz="1400" dirty="0" err="1">
                <a:latin typeface="Courier Std" panose="02070409020205020404" pitchFamily="49" charset="0"/>
              </a:rPr>
              <a:t>fontname</a:t>
            </a:r>
            <a:r>
              <a:rPr lang="en-US" altLang="ko-KR" sz="1400" dirty="0">
                <a:latin typeface="Courier Std" panose="02070409020205020404" pitchFamily="49" charset="0"/>
              </a:rPr>
              <a:t>=</a:t>
            </a:r>
            <a:r>
              <a:rPr lang="en-US" altLang="ko-KR" sz="1400" dirty="0" err="1">
                <a:latin typeface="Courier Std" panose="02070409020205020404" pitchFamily="49" charset="0"/>
              </a:rPr>
              <a:t>fontname</a:t>
            </a:r>
            <a:r>
              <a:rPr lang="en-US" altLang="ko-KR" sz="1400" dirty="0">
                <a:latin typeface="Courier Std" panose="02070409020205020404" pitchFamily="49" charset="0"/>
              </a:rPr>
              <a:t>, size=size)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    </a:t>
            </a:r>
            <a:r>
              <a:rPr lang="en-US" altLang="ko-KR" sz="1400" dirty="0" err="1">
                <a:latin typeface="Courier Std" panose="02070409020205020404" pitchFamily="49" charset="0"/>
              </a:rPr>
              <a:t>webbrowser.open</a:t>
            </a:r>
            <a:r>
              <a:rPr lang="en-US" altLang="ko-KR" sz="1400" dirty="0">
                <a:latin typeface="Courier Std" panose="02070409020205020404" pitchFamily="49" charset="0"/>
              </a:rPr>
              <a:t>(filename)</a:t>
            </a:r>
          </a:p>
          <a:p>
            <a:endParaRPr lang="en-US" altLang="ko-KR" sz="1400" dirty="0"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0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/>
              <a:t>4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워드클라우드</a:t>
            </a:r>
            <a:r>
              <a:rPr lang="ko-KR" altLang="en-US" sz="2400" b="1" dirty="0" smtClean="0"/>
              <a:t> 그리기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전체 코드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/>
        </p:nvSpPr>
        <p:spPr>
          <a:xfrm>
            <a:off x="706308" y="1556792"/>
            <a:ext cx="78753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Std" panose="02070409020205020404" pitchFamily="49" charset="0"/>
              </a:rPr>
              <a:t>r = lambda: </a:t>
            </a:r>
            <a:r>
              <a:rPr lang="en-US" altLang="ko-KR" sz="1400" dirty="0" err="1">
                <a:latin typeface="Courier Std" panose="02070409020205020404" pitchFamily="49" charset="0"/>
              </a:rPr>
              <a:t>random.randint</a:t>
            </a:r>
            <a:r>
              <a:rPr lang="en-US" altLang="ko-KR" sz="1400" dirty="0">
                <a:latin typeface="Courier Std" panose="02070409020205020404" pitchFamily="49" charset="0"/>
              </a:rPr>
              <a:t>(0,255)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color = lambda: (r(), r(), r</a:t>
            </a:r>
            <a:r>
              <a:rPr lang="en-US" altLang="ko-KR" sz="1400" dirty="0" smtClean="0">
                <a:latin typeface="Courier Std" panose="02070409020205020404" pitchFamily="49" charset="0"/>
              </a:rPr>
              <a:t>())</a:t>
            </a:r>
          </a:p>
          <a:p>
            <a:endParaRPr lang="en-US" altLang="ko-KR" sz="1400" dirty="0">
              <a:latin typeface="Courier Std" panose="02070409020205020404" pitchFamily="49" charset="0"/>
            </a:endParaRPr>
          </a:p>
          <a:p>
            <a:r>
              <a:rPr lang="en-US" altLang="ko-KR" sz="1400" dirty="0">
                <a:latin typeface="Courier Std" panose="02070409020205020404" pitchFamily="49" charset="0"/>
              </a:rPr>
              <a:t>data = </a:t>
            </a:r>
            <a:r>
              <a:rPr lang="en-US" altLang="ko-KR" sz="1400" dirty="0" smtClean="0">
                <a:latin typeface="Courier Std" panose="02070409020205020404" pitchFamily="49" charset="0"/>
              </a:rPr>
              <a:t>[]</a:t>
            </a: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file </a:t>
            </a:r>
            <a:r>
              <a:rPr lang="en-US" altLang="ko-KR" sz="1400" dirty="0">
                <a:latin typeface="Courier Std" panose="02070409020205020404" pitchFamily="49" charset="0"/>
              </a:rPr>
              <a:t>= open("data.txt", "r")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lines </a:t>
            </a:r>
            <a:r>
              <a:rPr lang="en-US" altLang="ko-KR" sz="1400" dirty="0">
                <a:latin typeface="Courier Std" panose="02070409020205020404" pitchFamily="49" charset="0"/>
              </a:rPr>
              <a:t>= </a:t>
            </a:r>
            <a:r>
              <a:rPr lang="en-US" altLang="ko-KR" sz="1400" dirty="0" err="1">
                <a:latin typeface="Courier Std" panose="02070409020205020404" pitchFamily="49" charset="0"/>
              </a:rPr>
              <a:t>file.readlines</a:t>
            </a:r>
            <a:r>
              <a:rPr lang="en-US" altLang="ko-KR" sz="1400" dirty="0" smtClean="0">
                <a:latin typeface="Courier Std" panose="02070409020205020404" pitchFamily="49" charset="0"/>
              </a:rPr>
              <a:t>()</a:t>
            </a:r>
            <a:endParaRPr lang="ko-KR" altLang="en-US" sz="1400" dirty="0">
              <a:latin typeface="Courier Std" panose="02070409020205020404" pitchFamily="49" charset="0"/>
            </a:endParaRPr>
          </a:p>
          <a:p>
            <a:r>
              <a:rPr lang="en-US" altLang="ko-KR" sz="1400" dirty="0">
                <a:latin typeface="Courier Std" panose="02070409020205020404" pitchFamily="49" charset="0"/>
              </a:rPr>
              <a:t>for line in lines: 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	</a:t>
            </a:r>
            <a:r>
              <a:rPr lang="en-US" altLang="ko-KR" sz="1400" dirty="0" err="1">
                <a:latin typeface="Courier Std" panose="02070409020205020404" pitchFamily="49" charset="0"/>
              </a:rPr>
              <a:t>data.append</a:t>
            </a:r>
            <a:r>
              <a:rPr lang="en-US" altLang="ko-KR" sz="1400" dirty="0">
                <a:latin typeface="Courier Std" panose="02070409020205020404" pitchFamily="49" charset="0"/>
              </a:rPr>
              <a:t>(line) # </a:t>
            </a:r>
            <a:r>
              <a:rPr lang="ko-KR" altLang="en-US" sz="1400" dirty="0">
                <a:latin typeface="Courier Std" panose="02070409020205020404" pitchFamily="49" charset="0"/>
              </a:rPr>
              <a:t>리스트에 각 라인의 내용 입력하기</a:t>
            </a:r>
          </a:p>
          <a:p>
            <a:r>
              <a:rPr lang="en-US" altLang="ko-KR" sz="1400" dirty="0" err="1">
                <a:latin typeface="Courier Std" panose="02070409020205020404" pitchFamily="49" charset="0"/>
              </a:rPr>
              <a:t>file.close</a:t>
            </a:r>
            <a:r>
              <a:rPr lang="en-US" altLang="ko-KR" sz="1400" dirty="0" smtClean="0">
                <a:latin typeface="Courier Std" panose="02070409020205020404" pitchFamily="49" charset="0"/>
              </a:rPr>
              <a:t>()</a:t>
            </a:r>
          </a:p>
          <a:p>
            <a:endParaRPr lang="ko-KR" altLang="en-US" sz="1400" dirty="0">
              <a:latin typeface="Courier Std" panose="02070409020205020404" pitchFamily="49" charset="0"/>
            </a:endParaRPr>
          </a:p>
          <a:p>
            <a:r>
              <a:rPr lang="en-US" altLang="ko-KR" sz="1400" dirty="0">
                <a:latin typeface="Courier Std" panose="02070409020205020404" pitchFamily="49" charset="0"/>
              </a:rPr>
              <a:t>tags = </a:t>
            </a:r>
            <a:r>
              <a:rPr lang="en-US" altLang="ko-KR" sz="1400" dirty="0" err="1">
                <a:latin typeface="Courier Std" panose="02070409020205020404" pitchFamily="49" charset="0"/>
              </a:rPr>
              <a:t>get_tags</a:t>
            </a:r>
            <a:r>
              <a:rPr lang="en-US" altLang="ko-KR" sz="1400" dirty="0">
                <a:latin typeface="Courier Std" panose="02070409020205020404" pitchFamily="49" charset="0"/>
              </a:rPr>
              <a:t>(data) </a:t>
            </a:r>
          </a:p>
          <a:p>
            <a:r>
              <a:rPr lang="en-US" altLang="ko-KR" sz="1400" dirty="0" err="1">
                <a:latin typeface="Courier Std" panose="02070409020205020404" pitchFamily="49" charset="0"/>
              </a:rPr>
              <a:t>draw_cloud</a:t>
            </a:r>
            <a:r>
              <a:rPr lang="en-US" altLang="ko-KR" sz="1400" dirty="0">
                <a:latin typeface="Courier Std" panose="02070409020205020404" pitchFamily="49" charset="0"/>
              </a:rPr>
              <a:t>(tags, 'wordcloud.png') </a:t>
            </a:r>
          </a:p>
        </p:txBody>
      </p:sp>
    </p:spTree>
    <p:extLst>
      <p:ext uri="{BB962C8B-B14F-4D97-AF65-F5344CB8AC3E}">
        <p14:creationId xmlns:p14="http://schemas.microsoft.com/office/powerpoint/2010/main" val="16268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04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/>
              <a:t>4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워드클라우드</a:t>
            </a:r>
            <a:r>
              <a:rPr lang="ko-KR" altLang="en-US" sz="2400" b="1" dirty="0" smtClean="0"/>
              <a:t> 그리기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결과물</a:t>
            </a:r>
            <a:endParaRPr lang="ko-KR" altLang="en-US" sz="1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96161"/>
            <a:ext cx="76104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1774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References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77662" y="1196752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‘</a:t>
            </a:r>
            <a:r>
              <a:rPr lang="ko-KR" altLang="en-US" sz="1400" b="1" dirty="0" smtClean="0"/>
              <a:t>점프 투 </a:t>
            </a:r>
            <a:r>
              <a:rPr lang="ko-KR" altLang="en-US" sz="1400" b="1" dirty="0" err="1" smtClean="0"/>
              <a:t>파이썬</a:t>
            </a:r>
            <a:r>
              <a:rPr lang="en-US" altLang="ko-KR" sz="1400" b="1" dirty="0" smtClean="0"/>
              <a:t>‘: </a:t>
            </a:r>
            <a:r>
              <a:rPr lang="en-US" altLang="ko-KR" sz="1400" b="1" u="sng" dirty="0" smtClean="0"/>
              <a:t>https</a:t>
            </a:r>
            <a:r>
              <a:rPr lang="en-US" altLang="ko-KR" sz="1400" b="1" u="sng" dirty="0"/>
              <a:t>://wikidocs.net/book/1</a:t>
            </a:r>
            <a:endParaRPr lang="en-US" altLang="ko-KR" sz="1400" b="1" u="sng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77662" y="1775323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KoNLPy</a:t>
            </a:r>
            <a:r>
              <a:rPr lang="en-US" altLang="ko-KR" sz="1400" b="1" dirty="0"/>
              <a:t> documentation: </a:t>
            </a:r>
            <a:r>
              <a:rPr lang="en-US" altLang="ko-KR" sz="1400" b="1" u="sng" dirty="0"/>
              <a:t>http://konlpy-ko.readthedocs.io/ko/v0.4.3/</a:t>
            </a:r>
            <a:endParaRPr lang="en-US" altLang="ko-KR" sz="1400" b="1" u="sng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77662" y="2353895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박은정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조성준</a:t>
            </a:r>
            <a:r>
              <a:rPr lang="en-US" altLang="ko-KR" sz="1400" b="1" dirty="0" smtClean="0"/>
              <a:t>(2014), </a:t>
            </a:r>
            <a:r>
              <a:rPr lang="en-US" altLang="ko-KR" sz="1400" b="1" dirty="0" err="1" smtClean="0"/>
              <a:t>KoNLPy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쉽고 간결한 한국어 정보처리 </a:t>
            </a:r>
            <a:r>
              <a:rPr lang="ko-KR" altLang="en-US" sz="1400" b="1" dirty="0" err="1" smtClean="0"/>
              <a:t>파이썬</a:t>
            </a:r>
            <a:r>
              <a:rPr lang="ko-KR" altLang="en-US" sz="1400" b="1" dirty="0" smtClean="0"/>
              <a:t> 패키지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제 </a:t>
            </a:r>
            <a:r>
              <a:rPr lang="en-US" altLang="ko-KR" sz="1400" b="1" dirty="0" smtClean="0"/>
              <a:t>26</a:t>
            </a:r>
            <a:r>
              <a:rPr lang="ko-KR" altLang="en-US" sz="1400" b="1" dirty="0" smtClean="0"/>
              <a:t>회 한글 및 한국어 정보처리 학술대회 논문집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27522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형태소 분석기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en-US" altLang="ko-KR" dirty="0"/>
              <a:t>◆ </a:t>
            </a:r>
            <a:r>
              <a:rPr lang="ko-KR" altLang="en-US" dirty="0"/>
              <a:t>형태소 분석이란 형태소를 비롯하여 어근</a:t>
            </a:r>
            <a:r>
              <a:rPr lang="en-US" altLang="ko-KR" dirty="0"/>
              <a:t>, </a:t>
            </a:r>
            <a:r>
              <a:rPr lang="ko-KR" altLang="en-US" dirty="0"/>
              <a:t>접두사</a:t>
            </a:r>
            <a:r>
              <a:rPr lang="en-US" altLang="ko-KR" dirty="0"/>
              <a:t>/</a:t>
            </a:r>
            <a:r>
              <a:rPr lang="ko-KR" altLang="en-US" dirty="0"/>
              <a:t>접미사</a:t>
            </a:r>
            <a:r>
              <a:rPr lang="en-US" altLang="ko-KR" dirty="0"/>
              <a:t>, </a:t>
            </a:r>
            <a:r>
              <a:rPr lang="ko-KR" altLang="en-US" dirty="0"/>
              <a:t>품사</a:t>
            </a:r>
            <a:r>
              <a:rPr lang="en-US" altLang="ko-KR" dirty="0"/>
              <a:t>(POS, part-of-speech) </a:t>
            </a:r>
            <a:r>
              <a:rPr lang="ko-KR" altLang="en-US" dirty="0"/>
              <a:t>등 다양한 언어적 속성의 구조를 파악하는 </a:t>
            </a:r>
            <a:r>
              <a:rPr lang="ko-KR" altLang="en-US" dirty="0" smtClean="0"/>
              <a:t>것이다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7662" y="2967645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한나눔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Hannanum</a:t>
            </a:r>
            <a:r>
              <a:rPr lang="en-US" altLang="ko-KR" sz="1400" b="1" dirty="0" smtClean="0"/>
              <a:t>), </a:t>
            </a:r>
            <a:r>
              <a:rPr lang="ko-KR" altLang="en-US" sz="1400" b="1" dirty="0" err="1" smtClean="0"/>
              <a:t>꼬꼬마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Kkma</a:t>
            </a:r>
            <a:r>
              <a:rPr lang="en-US" altLang="ko-KR" sz="1400" b="1" dirty="0" smtClean="0"/>
              <a:t>), </a:t>
            </a:r>
            <a:r>
              <a:rPr lang="ko-KR" altLang="en-US" sz="1400" b="1" dirty="0" err="1" smtClean="0"/>
              <a:t>트위터</a:t>
            </a:r>
            <a:r>
              <a:rPr lang="en-US" altLang="ko-KR" sz="1400" b="1" dirty="0" smtClean="0"/>
              <a:t>(Twitter), </a:t>
            </a:r>
            <a:r>
              <a:rPr lang="ko-KR" altLang="en-US" sz="1400" b="1" dirty="0" err="1" smtClean="0"/>
              <a:t>코모란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Komoran</a:t>
            </a:r>
            <a:r>
              <a:rPr lang="en-US" altLang="ko-KR" sz="1400" b="1" dirty="0" smtClean="0"/>
              <a:t>), </a:t>
            </a:r>
            <a:r>
              <a:rPr lang="ko-KR" altLang="en-US" sz="1400" b="1" dirty="0" err="1" smtClean="0"/>
              <a:t>메캅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Mecab</a:t>
            </a:r>
            <a:r>
              <a:rPr lang="en-US" altLang="ko-KR" sz="1400" b="1" dirty="0" smtClean="0"/>
              <a:t>)</a:t>
            </a:r>
            <a:endParaRPr lang="en-US" altLang="ko-KR" sz="1400" b="1" u="sng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67544" y="2223583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 b="1"/>
            </a:lvl1pPr>
          </a:lstStyle>
          <a:p>
            <a:r>
              <a:rPr lang="en-US" altLang="ko-KR" dirty="0"/>
              <a:t>◆ </a:t>
            </a:r>
            <a:r>
              <a:rPr lang="en-US" altLang="ko-KR" dirty="0" err="1"/>
              <a:t>KoNLPy</a:t>
            </a:r>
            <a:r>
              <a:rPr lang="ko-KR" altLang="en-US" dirty="0" smtClean="0"/>
              <a:t>에는 다섯 가지 형태소 분석기가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이들은 </a:t>
            </a:r>
            <a:r>
              <a:rPr lang="ko-KR" altLang="en-US" dirty="0"/>
              <a:t>모두 문구</a:t>
            </a:r>
            <a:r>
              <a:rPr lang="en-US" altLang="ko-KR" dirty="0"/>
              <a:t>(phrase)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</a:t>
            </a:r>
            <a:r>
              <a:rPr lang="ko-KR" altLang="en-US" dirty="0" err="1"/>
              <a:t>태깅된</a:t>
            </a:r>
            <a:r>
              <a:rPr lang="ko-KR" altLang="en-US" dirty="0"/>
              <a:t> 형태소를 출력하는 동일한 입출력 구조를 가집니다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7544" y="4060555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품사 </a:t>
            </a:r>
            <a:r>
              <a:rPr lang="ko-KR" altLang="en-US" sz="1600" b="1" dirty="0" err="1" smtClean="0"/>
              <a:t>태깅</a:t>
            </a:r>
            <a:r>
              <a:rPr lang="en-US" altLang="ko-KR" sz="1600" b="1" dirty="0" smtClean="0"/>
              <a:t>(POS tagging): </a:t>
            </a:r>
            <a:r>
              <a:rPr lang="ko-KR" altLang="en-US" sz="1600" b="1" dirty="0" smtClean="0"/>
              <a:t>형태소의 뜻과 문맥을 고려하여 그것에 </a:t>
            </a:r>
            <a:r>
              <a:rPr lang="ko-KR" altLang="en-US" sz="1600" b="1" dirty="0" err="1" smtClean="0"/>
              <a:t>마크업을</a:t>
            </a:r>
            <a:r>
              <a:rPr lang="ko-KR" altLang="en-US" sz="1600" b="1" dirty="0" smtClean="0"/>
              <a:t> 하는 일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7662" y="4787104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예</a:t>
            </a:r>
            <a:r>
              <a:rPr lang="en-US" altLang="ko-KR" sz="1400" b="1" dirty="0" smtClean="0"/>
              <a:t>) </a:t>
            </a:r>
            <a:r>
              <a:rPr lang="ko-KR" altLang="en-US" sz="1400" b="1" dirty="0" smtClean="0"/>
              <a:t>가방에 들어가신다 </a:t>
            </a:r>
            <a:r>
              <a:rPr lang="en-US" altLang="ko-KR" sz="1400" b="1" dirty="0" smtClean="0"/>
              <a:t>-&gt; </a:t>
            </a:r>
            <a:r>
              <a:rPr lang="ko-KR" altLang="en-US" sz="1400" b="1" dirty="0" smtClean="0"/>
              <a:t>가방</a:t>
            </a:r>
            <a:r>
              <a:rPr lang="en-US" altLang="ko-KR" sz="1400" b="1" dirty="0" smtClean="0"/>
              <a:t>/NNG + </a:t>
            </a:r>
            <a:r>
              <a:rPr lang="ko-KR" altLang="en-US" sz="1400" b="1" dirty="0" smtClean="0"/>
              <a:t>에</a:t>
            </a:r>
            <a:r>
              <a:rPr lang="en-US" altLang="ko-KR" sz="1400" b="1" dirty="0" smtClean="0"/>
              <a:t>/JKM + </a:t>
            </a:r>
            <a:r>
              <a:rPr lang="ko-KR" altLang="en-US" sz="1400" b="1" dirty="0" smtClean="0"/>
              <a:t>들어가</a:t>
            </a:r>
            <a:r>
              <a:rPr lang="en-US" altLang="ko-KR" sz="1400" b="1" dirty="0" smtClean="0"/>
              <a:t>/VV + </a:t>
            </a:r>
            <a:r>
              <a:rPr lang="ko-KR" altLang="en-US" sz="1400" b="1" dirty="0" smtClean="0"/>
              <a:t>시</a:t>
            </a:r>
            <a:r>
              <a:rPr lang="en-US" altLang="ko-KR" sz="1400" b="1" dirty="0" smtClean="0"/>
              <a:t>/EPH + </a:t>
            </a:r>
            <a:r>
              <a:rPr lang="ko-KR" altLang="en-US" sz="1400" b="1" dirty="0" err="1" smtClean="0"/>
              <a:t>ㄴ다</a:t>
            </a:r>
            <a:r>
              <a:rPr lang="en-US" altLang="ko-KR" sz="1400" b="1" dirty="0" smtClean="0"/>
              <a:t>/EFN</a:t>
            </a:r>
            <a:endParaRPr lang="en-US" altLang="ko-KR" sz="1400" b="1" u="sng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77662" y="526806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한국어 품사 태그 비교표</a:t>
            </a:r>
            <a:r>
              <a:rPr lang="en-US" altLang="ko-KR" sz="1400" b="1" dirty="0"/>
              <a:t>: </a:t>
            </a:r>
            <a:r>
              <a:rPr lang="en-US" altLang="ko-KR" sz="1400" b="1" dirty="0">
                <a:hlinkClick r:id="rId3"/>
              </a:rPr>
              <a:t>https://docs.google.com/spreadsheets/d/1OGAjUvalBuX-oZvZ_-</a:t>
            </a:r>
            <a:r>
              <a:rPr lang="en-US" altLang="ko-KR" sz="1400" b="1" dirty="0" smtClean="0">
                <a:hlinkClick r:id="rId3"/>
              </a:rPr>
              <a:t>9tEfYD2gQe7hTGsgUpiiBSXI8/edit#gid=0</a:t>
            </a:r>
            <a:r>
              <a:rPr lang="en-US" altLang="ko-KR" sz="1400" b="1" dirty="0" smtClean="0"/>
              <a:t> </a:t>
            </a:r>
            <a:endParaRPr lang="en-US" altLang="ko-KR" sz="14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56665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간단한 텍스트 분석하기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Session 0</a:t>
            </a:r>
            <a:r>
              <a:rPr lang="ko-KR" altLang="en-US" sz="1600" b="1" dirty="0" smtClean="0"/>
              <a:t>에서 설치했던 모듈을 불러온다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295494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from ~ import ~ </a:t>
            </a:r>
            <a:r>
              <a:rPr lang="ko-KR" altLang="en-US" sz="1400" b="1" dirty="0" smtClean="0"/>
              <a:t>형식을 통해 모듈에서 특정 형태소 분석기를 불러올 수 있다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377771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형태소 분석기</a:t>
            </a:r>
            <a:r>
              <a:rPr lang="en-US" altLang="ko-KR" sz="1400" b="1" dirty="0" smtClean="0"/>
              <a:t>(</a:t>
            </a:r>
            <a:r>
              <a:rPr lang="en-US" altLang="ko-KR" sz="1400" b="1" dirty="0" err="1" smtClean="0"/>
              <a:t>Kkma</a:t>
            </a:r>
            <a:r>
              <a:rPr lang="en-US" altLang="ko-KR" sz="1400" b="1" dirty="0" smtClean="0"/>
              <a:t>)</a:t>
            </a:r>
            <a:r>
              <a:rPr lang="ko-KR" altLang="en-US" sz="1400" b="1" dirty="0" smtClean="0"/>
              <a:t>는 일종의 함수처럼 활용될 수 있다</a:t>
            </a:r>
            <a:endParaRPr lang="en-US" altLang="ko-KR" sz="1400" b="1" u="sng" dirty="0" smtClean="0"/>
          </a:p>
        </p:txBody>
      </p:sp>
      <p:sp>
        <p:nvSpPr>
          <p:cNvPr id="5" name="타원 4"/>
          <p:cNvSpPr/>
          <p:nvPr/>
        </p:nvSpPr>
        <p:spPr>
          <a:xfrm>
            <a:off x="543740" y="1789024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1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662" y="4600488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일반적으로 형태소 분석기 </a:t>
            </a:r>
            <a:r>
              <a:rPr lang="ko-KR" altLang="en-US" sz="1400" b="1" dirty="0" err="1" smtClean="0"/>
              <a:t>인스턴스를</a:t>
            </a:r>
            <a:r>
              <a:rPr lang="ko-KR" altLang="en-US" sz="1400" b="1" dirty="0" smtClean="0"/>
              <a:t> 생성한 후 이를 통해 접근한다</a:t>
            </a:r>
            <a:endParaRPr lang="en-US" altLang="ko-KR" sz="1400" b="1" u="sng" dirty="0" smtClean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56992"/>
            <a:ext cx="5832238" cy="605150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543740" y="2034472"/>
            <a:ext cx="221884" cy="2218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Courier Std" panose="02070409020205020404" pitchFamily="49" charset="0"/>
              </a:rPr>
              <a:t>2</a:t>
            </a:r>
            <a:endParaRPr lang="ko-KR" altLang="en-US" sz="1200" b="1" dirty="0"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6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간단한 텍스트 분석하기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텍스트를 문장으로 </a:t>
            </a:r>
            <a:r>
              <a:rPr lang="ko-KR" altLang="en-US" sz="1600" b="1" dirty="0" err="1" smtClean="0"/>
              <a:t>슬라이싱하기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295494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분석하는 텍스트는 일반적으로 두 개 이상의 문장으로 이루어진 말뭉치</a:t>
            </a:r>
            <a:r>
              <a:rPr lang="en-US" altLang="ko-KR" sz="1400" b="1" dirty="0" smtClean="0"/>
              <a:t>(corpus)</a:t>
            </a:r>
            <a:r>
              <a:rPr lang="ko-KR" altLang="en-US" sz="1400" b="1" dirty="0" smtClean="0"/>
              <a:t>이다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377771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sentences() </a:t>
            </a:r>
            <a:r>
              <a:rPr lang="ko-KR" altLang="en-US" sz="1400" b="1" dirty="0" smtClean="0"/>
              <a:t>함수는 텍스트를 문장 단위로 끊어 리스트로 반환해준다</a:t>
            </a:r>
            <a:endParaRPr lang="en-US" altLang="ko-KR" sz="1400" b="1" u="sng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77662" y="4600488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결과물</a:t>
            </a:r>
            <a:endParaRPr lang="en-US" altLang="ko-KR" sz="1400" b="1" u="sng" dirty="0" smtClean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69" y="1789024"/>
            <a:ext cx="7563215" cy="696159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91"/>
          <a:stretch/>
        </p:blipFill>
        <p:spPr>
          <a:xfrm>
            <a:off x="887168" y="5072043"/>
            <a:ext cx="7563215" cy="48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1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간단한 텍스트 분석하기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텍스트에서 명사 추출하기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2954949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한국어에서 명사는 가장 중요한 품사이다</a:t>
            </a:r>
            <a:r>
              <a:rPr lang="en-US" altLang="ko-KR" sz="1400" b="1" dirty="0" smtClean="0"/>
              <a:t>. </a:t>
            </a:r>
            <a:r>
              <a:rPr lang="en-US" altLang="ko-KR" sz="1400" b="1" dirty="0" err="1" smtClean="0"/>
              <a:t>KoNLPy</a:t>
            </a:r>
            <a:r>
              <a:rPr lang="ko-KR" altLang="en-US" sz="1400" b="1" dirty="0" smtClean="0"/>
              <a:t>는 텍스트에서 명사만 추출하는 </a:t>
            </a:r>
            <a:r>
              <a:rPr lang="ko-KR" altLang="en-US" sz="1400" b="1" dirty="0" err="1" smtClean="0"/>
              <a:t>메소드를</a:t>
            </a:r>
            <a:r>
              <a:rPr lang="ko-KR" altLang="en-US" sz="1400" b="1" dirty="0" smtClean="0"/>
              <a:t> 제공한다</a:t>
            </a:r>
            <a:endParaRPr lang="en-US" altLang="ko-KR" sz="1400" b="1" u="sng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77662" y="377771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nouns() </a:t>
            </a:r>
            <a:r>
              <a:rPr lang="ko-KR" altLang="en-US" sz="1400" b="1" dirty="0" smtClean="0"/>
              <a:t>함수는 텍스트에서 명사만 추출해 리스트로 반환해준다</a:t>
            </a:r>
            <a:endParaRPr lang="en-US" altLang="ko-KR" sz="1400" b="1" u="sng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77662" y="4600488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결과물</a:t>
            </a:r>
            <a:endParaRPr lang="en-US" altLang="ko-KR" sz="1400" b="1" u="sng" dirty="0" smtClean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628856"/>
            <a:ext cx="6624737" cy="698941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5185863"/>
            <a:ext cx="5202032" cy="4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8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간단한 텍스트 분석하기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형태소 분석하기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295494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morphs() </a:t>
            </a:r>
            <a:r>
              <a:rPr lang="ko-KR" altLang="en-US" sz="1400" b="1" dirty="0" smtClean="0"/>
              <a:t>함수는 텍스트를 형태소 분석해 모든 형태소를 리스트 형태로 반환한다</a:t>
            </a:r>
            <a:endParaRPr lang="en-US" altLang="ko-KR" sz="1400" b="1" u="sng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77662" y="377591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결과물</a:t>
            </a:r>
            <a:endParaRPr lang="en-US" altLang="ko-KR" sz="1400" b="1" u="sng" dirty="0" smtClean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594950"/>
            <a:ext cx="5832649" cy="690586"/>
          </a:xfrm>
          <a:prstGeom prst="rect">
            <a:avLst/>
          </a:prstGeom>
        </p:spPr>
      </p:pic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0" y="4476639"/>
            <a:ext cx="7369179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예제</a:t>
            </a:r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간단한 텍스트 분석하기</a:t>
            </a:r>
            <a:endParaRPr lang="ko-KR" altLang="en-US" sz="24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품사 </a:t>
            </a:r>
            <a:r>
              <a:rPr lang="ko-KR" altLang="en-US" sz="1600" b="1" dirty="0" err="1" smtClean="0"/>
              <a:t>태깅</a:t>
            </a:r>
            <a:r>
              <a:rPr lang="en-US" altLang="ko-KR" sz="1600" b="1" dirty="0" smtClean="0"/>
              <a:t>(</a:t>
            </a:r>
            <a:r>
              <a:rPr lang="en-US" altLang="ko-KR" sz="1600" b="1" dirty="0" err="1" smtClean="0"/>
              <a:t>pos</a:t>
            </a:r>
            <a:r>
              <a:rPr lang="en-US" altLang="ko-KR" sz="1600" b="1" dirty="0" smtClean="0"/>
              <a:t> tagging)</a:t>
            </a:r>
            <a:r>
              <a:rPr lang="ko-KR" altLang="en-US" sz="1600" b="1" dirty="0" smtClean="0"/>
              <a:t>하기</a:t>
            </a:r>
            <a:endParaRPr lang="ko-KR" altLang="en-US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7662" y="2954949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en-US" altLang="ko-KR" sz="1400" b="1" dirty="0" err="1" smtClean="0"/>
              <a:t>pos</a:t>
            </a:r>
            <a:r>
              <a:rPr lang="en-US" altLang="ko-KR" sz="1400" b="1" dirty="0" smtClean="0"/>
              <a:t>() </a:t>
            </a:r>
            <a:r>
              <a:rPr lang="ko-KR" altLang="en-US" sz="1400" b="1" dirty="0" smtClean="0"/>
              <a:t>함수는 텍스트의 모든 형태소를 품사 </a:t>
            </a:r>
            <a:r>
              <a:rPr lang="ko-KR" altLang="en-US" sz="1400" b="1" dirty="0" err="1" smtClean="0"/>
              <a:t>태깅해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형태소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태그</a:t>
            </a:r>
            <a:r>
              <a:rPr lang="en-US" altLang="ko-KR" sz="1400" b="1" dirty="0" smtClean="0"/>
              <a:t>) </a:t>
            </a:r>
            <a:r>
              <a:rPr lang="ko-KR" altLang="en-US" sz="1400" b="1" dirty="0" err="1" smtClean="0"/>
              <a:t>튜플로</a:t>
            </a:r>
            <a:r>
              <a:rPr lang="ko-KR" altLang="en-US" sz="1400" b="1" dirty="0" smtClean="0"/>
              <a:t> 이루어진 리스트를 반환한다</a:t>
            </a:r>
            <a:endParaRPr lang="en-US" altLang="ko-KR" sz="1400" b="1" u="sng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77662" y="3775919"/>
            <a:ext cx="835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•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결과물</a:t>
            </a:r>
            <a:endParaRPr lang="en-US" altLang="ko-KR" sz="1400" b="1" u="sng" dirty="0" smtClean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1" y="1631432"/>
            <a:ext cx="6636918" cy="608986"/>
          </a:xfrm>
          <a:prstGeom prst="rect">
            <a:avLst/>
          </a:prstGeom>
        </p:spPr>
      </p:pic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1" y="4343156"/>
            <a:ext cx="7308213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434" y="205563"/>
            <a:ext cx="4463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예제</a:t>
            </a:r>
            <a:r>
              <a:rPr lang="en-US" altLang="ko-KR" sz="2400" b="1" dirty="0"/>
              <a:t>1. </a:t>
            </a:r>
            <a:r>
              <a:rPr lang="ko-KR" altLang="en-US" sz="2400" b="1" dirty="0"/>
              <a:t>간단한 텍스트 분석하기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323528" y="764704"/>
            <a:ext cx="453059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12C4-0C53-49A4-A45B-3AD6F0B0293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67544" y="1124744"/>
            <a:ext cx="8352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◆ </a:t>
            </a:r>
            <a:r>
              <a:rPr lang="ko-KR" altLang="en-US" sz="1600" b="1" dirty="0" smtClean="0"/>
              <a:t>전체 코드</a:t>
            </a:r>
            <a:endParaRPr lang="ko-KR" altLang="en-US" sz="1600" b="1" dirty="0"/>
          </a:p>
        </p:txBody>
      </p:sp>
      <p:sp>
        <p:nvSpPr>
          <p:cNvPr id="14" name="직사각형 13"/>
          <p:cNvSpPr/>
          <p:nvPr/>
        </p:nvSpPr>
        <p:spPr>
          <a:xfrm>
            <a:off x="438944" y="1559482"/>
            <a:ext cx="860572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urier Std" panose="02070409020205020404" pitchFamily="49" charset="0"/>
              </a:rPr>
              <a:t>#-*- coding: utf-8 </a:t>
            </a:r>
            <a:r>
              <a:rPr lang="en-US" altLang="ko-KR" sz="1400" dirty="0" smtClean="0">
                <a:latin typeface="Courier Std" panose="02070409020205020404" pitchFamily="49" charset="0"/>
              </a:rPr>
              <a:t>-*-</a:t>
            </a:r>
            <a:endParaRPr lang="en-US" altLang="ko-KR" sz="1400" dirty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from </a:t>
            </a:r>
            <a:r>
              <a:rPr lang="en-US" altLang="ko-KR" sz="1400" dirty="0" err="1">
                <a:latin typeface="Courier Std" panose="02070409020205020404" pitchFamily="49" charset="0"/>
              </a:rPr>
              <a:t>konlpy.tag</a:t>
            </a:r>
            <a:r>
              <a:rPr lang="en-US" altLang="ko-KR" sz="1400" dirty="0">
                <a:latin typeface="Courier Std" panose="02070409020205020404" pitchFamily="49" charset="0"/>
              </a:rPr>
              <a:t> import </a:t>
            </a:r>
            <a:r>
              <a:rPr lang="en-US" altLang="ko-KR" sz="1400" dirty="0" err="1">
                <a:latin typeface="Courier Std" panose="02070409020205020404" pitchFamily="49" charset="0"/>
              </a:rPr>
              <a:t>Kkma</a:t>
            </a:r>
            <a:r>
              <a:rPr lang="en-US" altLang="ko-KR" sz="1400" dirty="0">
                <a:latin typeface="Courier Std" panose="02070409020205020404" pitchFamily="49" charset="0"/>
              </a:rPr>
              <a:t> </a:t>
            </a:r>
            <a:endParaRPr lang="ko-KR" altLang="en-US" sz="1400" dirty="0">
              <a:latin typeface="Courier Std" panose="02070409020205020404" pitchFamily="49" charset="0"/>
            </a:endParaRPr>
          </a:p>
          <a:p>
            <a:r>
              <a:rPr lang="en-US" altLang="ko-KR" sz="1400" dirty="0" err="1">
                <a:latin typeface="Courier Std" panose="02070409020205020404" pitchFamily="49" charset="0"/>
              </a:rPr>
              <a:t>kkma</a:t>
            </a:r>
            <a:r>
              <a:rPr lang="en-US" altLang="ko-KR" sz="1400" dirty="0">
                <a:latin typeface="Courier Std" panose="02070409020205020404" pitchFamily="49" charset="0"/>
              </a:rPr>
              <a:t> = </a:t>
            </a:r>
            <a:r>
              <a:rPr lang="en-US" altLang="ko-KR" sz="1400" dirty="0" err="1">
                <a:latin typeface="Courier Std" panose="02070409020205020404" pitchFamily="49" charset="0"/>
              </a:rPr>
              <a:t>Kkma</a:t>
            </a:r>
            <a:r>
              <a:rPr lang="en-US" altLang="ko-KR" sz="1400" dirty="0" smtClean="0">
                <a:latin typeface="Courier Std" panose="02070409020205020404" pitchFamily="49" charset="0"/>
              </a:rPr>
              <a:t>()</a:t>
            </a:r>
          </a:p>
          <a:p>
            <a:endParaRPr lang="ko-KR" altLang="en-US" sz="1400" dirty="0">
              <a:latin typeface="Courier Std" panose="02070409020205020404" pitchFamily="49" charset="0"/>
            </a:endParaRPr>
          </a:p>
          <a:p>
            <a:r>
              <a:rPr lang="en-US" altLang="ko-KR" sz="1400" dirty="0">
                <a:latin typeface="Courier Std" panose="02070409020205020404" pitchFamily="49" charset="0"/>
              </a:rPr>
              <a:t>text = "</a:t>
            </a:r>
            <a:r>
              <a:rPr lang="ko-KR" altLang="en-US" sz="1400" dirty="0">
                <a:latin typeface="Courier Std" panose="02070409020205020404" pitchFamily="49" charset="0"/>
              </a:rPr>
              <a:t>오늘 날씨가 따뜻합니다</a:t>
            </a:r>
            <a:r>
              <a:rPr lang="en-US" altLang="ko-KR" sz="1400" dirty="0">
                <a:latin typeface="Courier Std" panose="02070409020205020404" pitchFamily="49" charset="0"/>
              </a:rPr>
              <a:t>. </a:t>
            </a:r>
            <a:r>
              <a:rPr lang="ko-KR" altLang="en-US" sz="1400" dirty="0">
                <a:latin typeface="Courier Std" panose="02070409020205020404" pitchFamily="49" charset="0"/>
              </a:rPr>
              <a:t>내일은 눈이 온다고 합니다</a:t>
            </a:r>
            <a:r>
              <a:rPr lang="en-US" altLang="ko-KR" sz="1400" dirty="0">
                <a:latin typeface="Courier Std" panose="02070409020205020404" pitchFamily="49" charset="0"/>
              </a:rPr>
              <a:t>. </a:t>
            </a:r>
            <a:r>
              <a:rPr lang="ko-KR" altLang="en-US" sz="1400" dirty="0">
                <a:latin typeface="Courier Std" panose="02070409020205020404" pitchFamily="49" charset="0"/>
              </a:rPr>
              <a:t>모레는 오늘보다 춥습니다</a:t>
            </a:r>
            <a:r>
              <a:rPr lang="en-US" altLang="ko-KR" sz="1400" dirty="0">
                <a:latin typeface="Courier Std" panose="02070409020205020404" pitchFamily="49" charset="0"/>
              </a:rPr>
              <a:t>." </a:t>
            </a:r>
            <a:r>
              <a:rPr lang="en-US" altLang="ko-KR" sz="1400" dirty="0" smtClean="0">
                <a:latin typeface="Courier Std" panose="02070409020205020404" pitchFamily="49" charset="0"/>
              </a:rPr>
              <a:t>sentences </a:t>
            </a:r>
            <a:r>
              <a:rPr lang="en-US" altLang="ko-KR" sz="1400" dirty="0">
                <a:latin typeface="Courier Std" panose="02070409020205020404" pitchFamily="49" charset="0"/>
              </a:rPr>
              <a:t>= </a:t>
            </a:r>
            <a:r>
              <a:rPr lang="en-US" altLang="ko-KR" sz="1400" dirty="0" err="1">
                <a:latin typeface="Courier Std" panose="02070409020205020404" pitchFamily="49" charset="0"/>
              </a:rPr>
              <a:t>kkma.sentences</a:t>
            </a:r>
            <a:r>
              <a:rPr lang="en-US" altLang="ko-KR" sz="1400" dirty="0">
                <a:latin typeface="Courier Std" panose="02070409020205020404" pitchFamily="49" charset="0"/>
              </a:rPr>
              <a:t>(text)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print(sentences</a:t>
            </a:r>
            <a:r>
              <a:rPr lang="en-US" altLang="ko-KR" sz="1400" dirty="0">
                <a:latin typeface="Courier Std" panose="02070409020205020404" pitchFamily="49" charset="0"/>
              </a:rPr>
              <a:t>)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print</a:t>
            </a:r>
            <a:r>
              <a:rPr lang="en-US" altLang="ko-KR" sz="1400" dirty="0">
                <a:latin typeface="Courier Std" panose="02070409020205020404" pitchFamily="49" charset="0"/>
              </a:rPr>
              <a:t>('-'*30)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nouns = </a:t>
            </a:r>
            <a:r>
              <a:rPr lang="en-US" altLang="ko-KR" sz="1400" dirty="0" err="1">
                <a:latin typeface="Courier Std" panose="02070409020205020404" pitchFamily="49" charset="0"/>
              </a:rPr>
              <a:t>kkma.nouns</a:t>
            </a:r>
            <a:r>
              <a:rPr lang="en-US" altLang="ko-KR" sz="1400" dirty="0">
                <a:latin typeface="Courier Std" panose="02070409020205020404" pitchFamily="49" charset="0"/>
              </a:rPr>
              <a:t>(text)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print(nouns</a:t>
            </a:r>
            <a:r>
              <a:rPr lang="en-US" altLang="ko-KR" sz="1400" dirty="0">
                <a:latin typeface="Courier Std" panose="020704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print('-'*30)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morphs = </a:t>
            </a:r>
            <a:r>
              <a:rPr lang="en-US" altLang="ko-KR" sz="1400" dirty="0" err="1">
                <a:latin typeface="Courier Std" panose="02070409020205020404" pitchFamily="49" charset="0"/>
              </a:rPr>
              <a:t>kkma.morphs</a:t>
            </a:r>
            <a:r>
              <a:rPr lang="en-US" altLang="ko-KR" sz="1400" dirty="0">
                <a:latin typeface="Courier Std" panose="02070409020205020404" pitchFamily="49" charset="0"/>
              </a:rPr>
              <a:t>(text) </a:t>
            </a:r>
            <a:endParaRPr lang="en-US" altLang="ko-KR" sz="1400" dirty="0" smtClean="0">
              <a:latin typeface="Courier Std" panose="02070409020205020404" pitchFamily="49" charset="0"/>
            </a:endParaRPr>
          </a:p>
          <a:p>
            <a:r>
              <a:rPr lang="en-US" altLang="ko-KR" sz="1400" dirty="0" smtClean="0">
                <a:latin typeface="Courier Std" panose="02070409020205020404" pitchFamily="49" charset="0"/>
              </a:rPr>
              <a:t>print(morphs</a:t>
            </a:r>
            <a:r>
              <a:rPr lang="en-US" altLang="ko-KR" sz="1400" dirty="0">
                <a:latin typeface="Courier Std" panose="02070409020205020404" pitchFamily="49" charset="0"/>
              </a:rPr>
              <a:t>)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print('-'*30)</a:t>
            </a:r>
          </a:p>
          <a:p>
            <a:r>
              <a:rPr lang="en-US" altLang="ko-KR" sz="1400" dirty="0">
                <a:latin typeface="Courier Std" panose="02070409020205020404" pitchFamily="49" charset="0"/>
              </a:rPr>
              <a:t>tags = </a:t>
            </a:r>
            <a:r>
              <a:rPr lang="en-US" altLang="ko-KR" sz="1400" dirty="0" err="1">
                <a:latin typeface="Courier Std" panose="02070409020205020404" pitchFamily="49" charset="0"/>
              </a:rPr>
              <a:t>kkma.pos</a:t>
            </a:r>
            <a:r>
              <a:rPr lang="en-US" altLang="ko-KR" sz="1400" dirty="0">
                <a:latin typeface="Courier Std" panose="02070409020205020404" pitchFamily="49" charset="0"/>
              </a:rPr>
              <a:t>(text</a:t>
            </a:r>
            <a:r>
              <a:rPr lang="en-US" altLang="ko-KR" sz="1400" dirty="0" smtClean="0">
                <a:latin typeface="Courier Std" panose="02070409020205020404" pitchFamily="49" charset="0"/>
              </a:rPr>
              <a:t>)</a:t>
            </a:r>
            <a:endParaRPr lang="ko-KR" altLang="en-US" sz="1400" dirty="0">
              <a:latin typeface="Courier Std" panose="02070409020205020404" pitchFamily="49" charset="0"/>
            </a:endParaRPr>
          </a:p>
          <a:p>
            <a:r>
              <a:rPr lang="en-US" altLang="ko-KR" sz="1400" dirty="0">
                <a:latin typeface="Courier Std" panose="02070409020205020404" pitchFamily="49" charset="0"/>
              </a:rPr>
              <a:t>print(tags)</a:t>
            </a:r>
            <a:endParaRPr lang="ko-KR" altLang="en-US" sz="1400" dirty="0">
              <a:latin typeface="Courier Std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1773</Words>
  <Application>Microsoft Office PowerPoint</Application>
  <PresentationFormat>화면 슬라이드 쇼(4:3)</PresentationFormat>
  <Paragraphs>323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Courier New</vt:lpstr>
      <vt:lpstr>Courier Std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Kim Buomsoo</cp:lastModifiedBy>
  <cp:revision>404</cp:revision>
  <dcterms:created xsi:type="dcterms:W3CDTF">2016-08-10T08:36:15Z</dcterms:created>
  <dcterms:modified xsi:type="dcterms:W3CDTF">2016-12-28T05:54:39Z</dcterms:modified>
</cp:coreProperties>
</file>