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352" r:id="rId3"/>
    <p:sldId id="365" r:id="rId4"/>
    <p:sldId id="378" r:id="rId5"/>
    <p:sldId id="379" r:id="rId6"/>
    <p:sldId id="380" r:id="rId7"/>
    <p:sldId id="381" r:id="rId8"/>
    <p:sldId id="38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0A7"/>
    <a:srgbClr val="96A7B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55" autoAdjust="0"/>
  </p:normalViewPr>
  <p:slideViewPr>
    <p:cSldViewPr>
      <p:cViewPr varScale="1">
        <p:scale>
          <a:sx n="68" d="100"/>
          <a:sy n="68" d="100"/>
        </p:scale>
        <p:origin x="1882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11CB9-5C58-4754-9031-89B36A8484B3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8A3D7-00A1-4EEC-B9E3-C0F904FF8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7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gartner.com/doug-laney/files/2012/01/ad949-3D-Data-Management-Controlling-Data-Volume-Velocity-and-Variety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아래 예시 설명</a:t>
            </a:r>
            <a:r>
              <a:rPr lang="en-US" altLang="ko-KR" dirty="0" smtClean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왼쪽은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영화의 평점과 제작비를 비교한 표로 우리가 일반적으로 많이 볼 수 있는</a:t>
            </a:r>
            <a:r>
              <a:rPr lang="en-US" altLang="ko-KR" baseline="0" dirty="0" smtClean="0"/>
              <a:t>(ex.</a:t>
            </a:r>
            <a:r>
              <a:rPr lang="ko-KR" altLang="en-US" baseline="0" dirty="0" smtClean="0"/>
              <a:t>엑셀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표 형식의 데이터입니다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dirty="0" smtClean="0"/>
              <a:t>이는 전통적인 열과 행으로 이루어진 데이터베이스로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전형적인 정형 데이터의 범주에 들어가는 데이터 형식입니다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반면에 오른쪽의 그림은 </a:t>
            </a:r>
            <a:r>
              <a:rPr lang="en-US" altLang="ko-KR" dirty="0" smtClean="0"/>
              <a:t>Whiplash </a:t>
            </a:r>
            <a:r>
              <a:rPr lang="ko-KR" altLang="en-US" dirty="0" smtClean="0"/>
              <a:t>영화에 대한 리뷰의 일부로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비정형 데이터 중 텍스트 데이터에 속합니다</a:t>
            </a:r>
            <a:r>
              <a:rPr lang="en-US" altLang="ko-KR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dirty="0" smtClean="0"/>
              <a:t>이와 같은 데이터의 경우 기계가 이해할 수 있는 정형화된 형식을 갖추고 있지 않으므로 이를 기계가 이해할 수 있는 언어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기계어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변환해 주는 작업이 필수적입니다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 수업에서 주로 다룰 내용은 이와 같은 텍스트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처리해 분석하고</a:t>
            </a:r>
            <a:r>
              <a:rPr lang="ko-KR" altLang="en-US" baseline="0" dirty="0" smtClean="0"/>
              <a:t> 비즈니스에 유의미한 정보를 추출하는</a:t>
            </a:r>
            <a:r>
              <a:rPr lang="ko-KR" altLang="en-US" dirty="0" smtClean="0"/>
              <a:t> 과정입니다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2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 smtClean="0"/>
              <a:t>빅</a:t>
            </a:r>
            <a:r>
              <a:rPr lang="ko-KR" altLang="en-US" dirty="0" smtClean="0"/>
              <a:t> 데이터를 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축인 </a:t>
            </a:r>
            <a:r>
              <a:rPr lang="en-US" altLang="ko-KR" dirty="0" smtClean="0"/>
              <a:t>3V</a:t>
            </a:r>
            <a:r>
              <a:rPr lang="ko-KR" altLang="en-US" dirty="0" smtClean="0"/>
              <a:t>에서</a:t>
            </a:r>
            <a:r>
              <a:rPr lang="en-US" altLang="ko-KR" baseline="0" dirty="0" smtClean="0"/>
              <a:t> ‘variety(</a:t>
            </a:r>
            <a:r>
              <a:rPr lang="ko-KR" altLang="en-US" baseline="0" dirty="0" smtClean="0"/>
              <a:t>다양성</a:t>
            </a:r>
            <a:r>
              <a:rPr lang="en-US" altLang="ko-KR" baseline="0" dirty="0" smtClean="0"/>
              <a:t>)’</a:t>
            </a:r>
            <a:r>
              <a:rPr lang="ko-KR" altLang="en-US" baseline="0" dirty="0" smtClean="0"/>
              <a:t>을 통해 </a:t>
            </a:r>
            <a:r>
              <a:rPr lang="ko-KR" altLang="en-US" baseline="0" dirty="0" err="1" smtClean="0"/>
              <a:t>빅</a:t>
            </a:r>
            <a:r>
              <a:rPr lang="ko-KR" altLang="en-US" baseline="0" dirty="0" smtClean="0"/>
              <a:t> 데이터의 미래는 비정형 데이터 분석과 함께 할 것이라는 것을 예고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Laney, Douglas. </a:t>
            </a:r>
            <a:r>
              <a:rPr lang="en-US" altLang="ko-K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“3D Data Management: Controlling Data Volume, Velocity and Variety”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(PDF). Gartner.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5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2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출처</a:t>
            </a:r>
            <a:r>
              <a:rPr lang="en-US" altLang="ko-KR" dirty="0" smtClean="0"/>
              <a:t>: https://www.youtube.com/watch?v=kMMbW96nMW8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3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https://www.youtube.com/watch?v=P18EdAKuC1U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4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출처</a:t>
            </a:r>
            <a:r>
              <a:rPr lang="en-US" altLang="ko-KR" dirty="0" smtClean="0"/>
              <a:t>(echo): https://www.youtube.com/watch?v=KkOCeAtKHIc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음성인식 기술은 과거에 비해 굉장히 많이 진보해 </a:t>
            </a:r>
            <a:r>
              <a:rPr lang="en-US" altLang="ko-KR" dirty="0" err="1" smtClean="0"/>
              <a:t>siri</a:t>
            </a:r>
            <a:r>
              <a:rPr lang="ko-KR" altLang="en-US" dirty="0" smtClean="0"/>
              <a:t>의 경우 이제는 한국어 음성인식도 높은 수준으로 달성한 상태임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8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3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A93-E4E5-40ED-8F4E-08F58D11B44A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C7DF-8A9A-4D52-A9D1-1443BCCB48BD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382B-07A1-4511-8058-8AFED5F0A1BB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8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A9F8-8790-41B2-AFBD-BBA21CD1C4E7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BF12-6960-4A54-B454-430E6EE2A7B6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719C-73F4-47DC-9F0F-5D6F4158B38D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7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ACFF-71E5-4C19-B6D8-48FDA09A9E17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6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5571-FA92-435C-B15A-AF2F1A8DCE2E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9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0805-24BD-4421-9A5E-30046C9D465F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6C5-C364-444F-A625-DD020EFD0CBA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1E9D-C45B-4BA8-8A75-028261FBA9C0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544F-4A89-401F-A6EA-780E9A19509C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451" y="2216998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/>
              <a:t>SNU </a:t>
            </a:r>
            <a:r>
              <a:rPr lang="ko-KR" altLang="en-US" sz="3200" b="1" spc="-150" dirty="0" err="1" smtClean="0"/>
              <a:t>빅데이터</a:t>
            </a:r>
            <a:r>
              <a:rPr lang="ko-KR" altLang="en-US" sz="3200" b="1" spc="-150" dirty="0" smtClean="0"/>
              <a:t> 아카데미</a:t>
            </a:r>
            <a:endParaRPr lang="ko-KR" altLang="en-US" sz="3200" b="1" spc="-1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86554" y="3933056"/>
            <a:ext cx="258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Session 0. </a:t>
            </a:r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8390" y="3136419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비정형 데이터 분석을 통한 효율적인 의사결정</a:t>
            </a:r>
          </a:p>
        </p:txBody>
      </p:sp>
    </p:spTree>
    <p:extLst>
      <p:ext uri="{BB962C8B-B14F-4D97-AF65-F5344CB8AC3E}">
        <p14:creationId xmlns:p14="http://schemas.microsoft.com/office/powerpoint/2010/main" val="42262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07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비정형 데이터</a:t>
            </a:r>
            <a:r>
              <a:rPr lang="en-US" altLang="ko-KR" sz="2400" b="1" dirty="0" smtClean="0"/>
              <a:t>(Unstructured Data)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비정형 데이터란</a:t>
            </a:r>
            <a:r>
              <a:rPr lang="en-US" altLang="ko-KR" sz="1600" b="1" dirty="0"/>
              <a:t>? </a:t>
            </a:r>
            <a:r>
              <a:rPr lang="en-US" altLang="ko-KR" sz="1000" b="1" dirty="0" smtClean="0"/>
              <a:t>(source: http</a:t>
            </a:r>
            <a:r>
              <a:rPr lang="en-US" altLang="ko-KR" sz="1000" b="1" dirty="0"/>
              <a:t>://</a:t>
            </a:r>
            <a:r>
              <a:rPr lang="en-US" altLang="ko-KR" sz="1000" b="1" dirty="0" smtClean="0"/>
              <a:t>www.webopedia.com/TERM/U/unstructured_data.html)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전통적인 열과 행</a:t>
            </a:r>
            <a:r>
              <a:rPr lang="en-US" altLang="ko-KR" sz="1400" b="1" dirty="0" smtClean="0"/>
              <a:t>(row-column)</a:t>
            </a:r>
            <a:r>
              <a:rPr lang="ko-KR" altLang="en-US" sz="1400" b="1" dirty="0" smtClean="0"/>
              <a:t>으로 이루어진 데이터베이스에 맞지 않는 데이터 형식</a:t>
            </a:r>
            <a:endParaRPr lang="en-US" altLang="ko-KR" sz="1400" b="1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7662" y="226853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텍스트와 멀티미디어 </a:t>
            </a:r>
            <a:r>
              <a:rPr lang="ko-KR" altLang="en-US" sz="1400" b="1" dirty="0" err="1" smtClean="0"/>
              <a:t>컨텐츠를</a:t>
            </a:r>
            <a:r>
              <a:rPr lang="ko-KR" altLang="en-US" sz="1400" b="1" dirty="0" smtClean="0"/>
              <a:t> 포함한 광범위한 개념</a:t>
            </a:r>
            <a:r>
              <a:rPr lang="en-US" altLang="ko-KR" sz="1400" b="1" dirty="0" smtClean="0"/>
              <a:t>(e-mail messages, videos, photos, instant messages, audio files, presentations, etc.)</a:t>
            </a:r>
            <a:endParaRPr lang="en-US" altLang="ko-KR" sz="1400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7662" y="3098451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최근 </a:t>
            </a:r>
            <a:r>
              <a:rPr lang="ko-KR" altLang="en-US" sz="1400" b="1" dirty="0" err="1" smtClean="0"/>
              <a:t>소셜</a:t>
            </a:r>
            <a:r>
              <a:rPr lang="ko-KR" altLang="en-US" sz="1400" b="1" dirty="0" smtClean="0"/>
              <a:t> 네트워크 서비스</a:t>
            </a:r>
            <a:r>
              <a:rPr lang="en-US" altLang="ko-KR" sz="1400" b="1" dirty="0" smtClean="0"/>
              <a:t>(SNS)</a:t>
            </a:r>
            <a:r>
              <a:rPr lang="ko-KR" altLang="en-US" sz="1400" b="1" dirty="0" smtClean="0"/>
              <a:t>와 온라인 커뮤니티 등의 발달로 인해 비정형 데이터의 양이 급격히 늘어나고 그 중요성이 커지고 있는 추세임</a:t>
            </a:r>
            <a:endParaRPr lang="en-US" altLang="ko-KR" sz="1400" b="1" u="sng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34474"/>
              </p:ext>
            </p:extLst>
          </p:nvPr>
        </p:nvGraphicFramePr>
        <p:xfrm>
          <a:off x="827585" y="4502150"/>
          <a:ext cx="2952327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109"/>
                <a:gridCol w="984109"/>
                <a:gridCol w="9841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영화이름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평점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제작비</a:t>
                      </a:r>
                      <a:r>
                        <a:rPr lang="en-US" altLang="ko-KR" sz="1100" dirty="0" smtClean="0"/>
                        <a:t>($)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Inception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8.8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160,000,000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The</a:t>
                      </a:r>
                      <a:r>
                        <a:rPr lang="en-US" altLang="ko-KR" sz="1100" baseline="0" dirty="0" smtClean="0"/>
                        <a:t> Martian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108,000,000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Interstellar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8.6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165,000,000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Whiplash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8.5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3,300,000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31968" y="4077072"/>
            <a:ext cx="2563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Structured Data</a:t>
            </a:r>
            <a:endParaRPr lang="en-US" altLang="ko-KR" sz="1400" b="1" u="sng" dirty="0" smtClean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726" y="4614738"/>
            <a:ext cx="3093682" cy="16290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2975" y="4077072"/>
            <a:ext cx="2563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Unstructured Data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247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빅</a:t>
            </a:r>
            <a:r>
              <a:rPr lang="ko-KR" altLang="en-US" sz="2400" b="1" dirty="0" smtClean="0"/>
              <a:t> 데이터와 비정형 데이터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err="1" smtClean="0"/>
              <a:t>빅</a:t>
            </a:r>
            <a:r>
              <a:rPr lang="ko-KR" altLang="en-US" sz="1600" b="1" dirty="0" smtClean="0"/>
              <a:t> 데이터의 정의</a:t>
            </a:r>
            <a:r>
              <a:rPr lang="en-US" altLang="ko-KR" sz="1600" b="1" dirty="0" smtClean="0"/>
              <a:t>: 3V </a:t>
            </a:r>
            <a:r>
              <a:rPr lang="en-US" altLang="ko-KR" sz="1000" b="1" dirty="0" smtClean="0"/>
              <a:t>(source: </a:t>
            </a:r>
            <a:r>
              <a:rPr lang="en-US" altLang="ko-KR" sz="1000" b="1" dirty="0" smtClean="0"/>
              <a:t>Laney 2001)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Volume(</a:t>
            </a:r>
            <a:r>
              <a:rPr lang="ko-KR" altLang="en-US" sz="1400" b="1" dirty="0" smtClean="0"/>
              <a:t>양</a:t>
            </a:r>
            <a:r>
              <a:rPr lang="en-US" altLang="ko-KR" sz="1400" b="1" dirty="0" smtClean="0"/>
              <a:t>): </a:t>
            </a:r>
            <a:r>
              <a:rPr lang="ko-KR" altLang="en-US" sz="1400" b="1" dirty="0" smtClean="0"/>
              <a:t>만들어지고 </a:t>
            </a:r>
            <a:r>
              <a:rPr lang="ko-KR" altLang="en-US" sz="1400" b="1" dirty="0" err="1" smtClean="0"/>
              <a:t>프로세싱</a:t>
            </a:r>
            <a:r>
              <a:rPr lang="ko-KR" altLang="en-US" sz="1400" b="1" dirty="0" smtClean="0"/>
              <a:t> 되는 데이터의 양이 기하급수적으로 늘어남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2253498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Velocity(</a:t>
            </a:r>
            <a:r>
              <a:rPr lang="ko-KR" altLang="en-US" sz="1400" b="1" dirty="0" smtClean="0"/>
              <a:t>속도</a:t>
            </a:r>
            <a:r>
              <a:rPr lang="en-US" altLang="ko-KR" sz="1400" b="1" dirty="0" smtClean="0"/>
              <a:t>): </a:t>
            </a:r>
            <a:r>
              <a:rPr lang="ko-KR" altLang="en-US" sz="1400" b="1" dirty="0" smtClean="0"/>
              <a:t>데이터 입출력의 속도가 과거와는 다르게 굉장히 빨라짐</a:t>
            </a:r>
            <a:endParaRPr lang="en-US" altLang="ko-KR" sz="1400" b="1" u="sng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7662" y="28529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Variety(</a:t>
            </a:r>
            <a:r>
              <a:rPr lang="ko-KR" altLang="en-US" sz="1400" b="1" dirty="0" smtClean="0"/>
              <a:t>다양성</a:t>
            </a:r>
            <a:r>
              <a:rPr lang="en-US" altLang="ko-KR" sz="1400" b="1" dirty="0" smtClean="0"/>
              <a:t>): </a:t>
            </a:r>
            <a:r>
              <a:rPr lang="ko-KR" altLang="en-US" sz="1400" b="1" dirty="0" smtClean="0"/>
              <a:t>정형화된 데이터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수치형</a:t>
            </a:r>
            <a:r>
              <a:rPr lang="ko-KR" altLang="en-US" sz="1400" b="1" dirty="0" smtClean="0"/>
              <a:t> 데이터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뿐만 아니라 다양한 종류의 비정형 데이터가 분석의 대상으로 등장함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9859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빅</a:t>
            </a:r>
            <a:r>
              <a:rPr lang="ko-KR" altLang="en-US" sz="2400" b="1" dirty="0"/>
              <a:t> 데이터와 비정형 데이터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err="1" smtClean="0"/>
              <a:t>빅</a:t>
            </a:r>
            <a:r>
              <a:rPr lang="ko-KR" altLang="en-US" sz="1600" b="1" dirty="0" smtClean="0"/>
              <a:t> 데이터와 기회</a:t>
            </a:r>
            <a:r>
              <a:rPr lang="en-US" altLang="ko-KR" sz="1600" b="1" dirty="0" smtClean="0"/>
              <a:t> </a:t>
            </a:r>
            <a:r>
              <a:rPr lang="en-US" altLang="ko-KR" sz="1000" b="1" dirty="0" smtClean="0"/>
              <a:t>(source: </a:t>
            </a:r>
            <a:r>
              <a:rPr lang="en-US" altLang="ko-KR" sz="1000" b="1" dirty="0" err="1" smtClean="0"/>
              <a:t>Pasi</a:t>
            </a:r>
            <a:r>
              <a:rPr lang="en-US" altLang="ko-KR" sz="1000" b="1" dirty="0" smtClean="0"/>
              <a:t> 2013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IDC(International Data Corporation)</a:t>
            </a:r>
            <a:r>
              <a:rPr lang="ko-KR" altLang="en-US" sz="1400" b="1" dirty="0" smtClean="0"/>
              <a:t>에 따르면</a:t>
            </a:r>
            <a:r>
              <a:rPr lang="en-US" altLang="ko-KR" sz="1400" b="1" dirty="0" smtClean="0"/>
              <a:t>, 2020</a:t>
            </a:r>
            <a:r>
              <a:rPr lang="ko-KR" altLang="en-US" sz="1400" b="1" dirty="0" smtClean="0"/>
              <a:t>년에는 </a:t>
            </a:r>
            <a:r>
              <a:rPr lang="en-US" altLang="ko-KR" sz="1400" b="1" dirty="0" smtClean="0"/>
              <a:t>40 </a:t>
            </a:r>
            <a:r>
              <a:rPr lang="en-US" altLang="ko-KR" sz="1400" b="1" dirty="0" err="1" smtClean="0"/>
              <a:t>zetabytes</a:t>
            </a:r>
            <a:r>
              <a:rPr lang="ko-KR" altLang="en-US" sz="1400" b="1" dirty="0" smtClean="0"/>
              <a:t>의 데이터가 디지털 세계에 존재할 것으로 예상됨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246404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나아가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그 중 대부분은 그 자체만으로는 의미를 알기 힘든 비정형 데이터일 것으로 예상됨</a:t>
            </a:r>
            <a:endParaRPr lang="en-US" altLang="ko-KR" sz="1400" b="1" u="sng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7662" y="305859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하지만 그 중 약 </a:t>
            </a:r>
            <a:r>
              <a:rPr lang="en-US" altLang="ko-KR" sz="1400" b="1" dirty="0" smtClean="0"/>
              <a:t>1/3 (13 ZB)</a:t>
            </a:r>
            <a:r>
              <a:rPr lang="ko-KR" altLang="en-US" sz="1400" b="1" dirty="0" smtClean="0"/>
              <a:t>은 가공되고 분석될 경우 가치를 가지는 데이터</a:t>
            </a:r>
            <a:r>
              <a:rPr lang="en-US" altLang="ko-KR" sz="1400" b="1" dirty="0" smtClean="0"/>
              <a:t>(Big Data Value)</a:t>
            </a:r>
            <a:r>
              <a:rPr lang="ko-KR" altLang="en-US" sz="1400" b="1" dirty="0" smtClean="0"/>
              <a:t>일 것으로 예상됨</a:t>
            </a:r>
            <a:endParaRPr lang="en-US" altLang="ko-KR" sz="1400" b="1" u="sng" dirty="0" smtClean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46" y="3763491"/>
            <a:ext cx="4177186" cy="29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비정형 데이터 활용 예시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자율주행자동차 </a:t>
            </a:r>
            <a:r>
              <a:rPr lang="en-US" altLang="ko-KR" sz="1600" b="1" dirty="0" smtClean="0"/>
              <a:t>(Autonomous Vehicles)</a:t>
            </a:r>
            <a:endParaRPr lang="ko-KR" altLang="en-US" sz="1000" b="1" dirty="0"/>
          </a:p>
        </p:txBody>
      </p:sp>
      <p:pic>
        <p:nvPicPr>
          <p:cNvPr id="1026" name="Picture 2" descr="deep learning autonomous vehicl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3891924" cy="218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r="7562"/>
          <a:stretch/>
        </p:blipFill>
        <p:spPr>
          <a:xfrm>
            <a:off x="4832175" y="1844824"/>
            <a:ext cx="3613797" cy="2189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7662" y="450912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딥</a:t>
            </a:r>
            <a:r>
              <a:rPr lang="ko-KR" altLang="en-US" sz="1400" b="1" dirty="0" smtClean="0"/>
              <a:t> 러닝</a:t>
            </a:r>
            <a:r>
              <a:rPr lang="en-US" altLang="ko-KR" sz="1400" b="1" dirty="0" smtClean="0"/>
              <a:t>(Deep Learning)</a:t>
            </a:r>
            <a:r>
              <a:rPr lang="ko-KR" altLang="en-US" sz="1400" b="1" dirty="0" smtClean="0"/>
              <a:t>을 활용한 이미지 분석을 통해 실시간으로 주변 환경을 탐색해 자동차 </a:t>
            </a:r>
            <a:r>
              <a:rPr lang="ko-KR" altLang="en-US" sz="1400" b="1" dirty="0" err="1" smtClean="0"/>
              <a:t>주행애</a:t>
            </a:r>
            <a:r>
              <a:rPr lang="ko-KR" altLang="en-US" sz="1400" b="1" dirty="0" smtClean="0"/>
              <a:t> 필요한 정보를 입력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631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비정형 데이터 활용 예시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IBM Watson in Jeopardy! (</a:t>
            </a:r>
            <a:r>
              <a:rPr lang="ko-KR" altLang="en-US" sz="1600" b="1" dirty="0" smtClean="0"/>
              <a:t>인공지능의 </a:t>
            </a:r>
            <a:r>
              <a:rPr lang="ko-KR" altLang="en-US" sz="1600" b="1" dirty="0" err="1" smtClean="0"/>
              <a:t>퀴즈쇼</a:t>
            </a:r>
            <a:r>
              <a:rPr lang="ko-KR" altLang="en-US" sz="1600" b="1" dirty="0" smtClean="0"/>
              <a:t> 등장</a:t>
            </a:r>
            <a:r>
              <a:rPr lang="en-US" altLang="ko-KR" sz="1600" b="1" dirty="0" smtClean="0"/>
              <a:t>)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662" y="5197796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IBM</a:t>
            </a:r>
            <a:r>
              <a:rPr lang="ko-KR" altLang="en-US" sz="1400" b="1" dirty="0" smtClean="0"/>
              <a:t>의 인공지능 </a:t>
            </a:r>
            <a:r>
              <a:rPr lang="ko-KR" altLang="en-US" sz="1400" b="1" dirty="0" err="1" smtClean="0"/>
              <a:t>왓슨</a:t>
            </a:r>
            <a:r>
              <a:rPr lang="en-US" altLang="ko-KR" sz="1400" b="1" dirty="0" smtClean="0"/>
              <a:t>(Watson)</a:t>
            </a:r>
            <a:r>
              <a:rPr lang="ko-KR" altLang="en-US" sz="1400" b="1" dirty="0" smtClean="0"/>
              <a:t>이 </a:t>
            </a:r>
            <a:r>
              <a:rPr lang="ko-KR" altLang="en-US" sz="1400" b="1" dirty="0" err="1" smtClean="0"/>
              <a:t>퀴즈쇼에서</a:t>
            </a:r>
            <a:r>
              <a:rPr lang="ko-KR" altLang="en-US" sz="1400" b="1" dirty="0" smtClean="0"/>
              <a:t> 쟁쟁한 인간 경쟁자들을 무찌를 수 있었던 기반이 되는 기술이 바로 텍스트 데이터를 통해 유의미한 정보를 뽑아내는 자연어처리</a:t>
            </a:r>
            <a:r>
              <a:rPr lang="en-US" altLang="ko-KR" sz="1400" b="1" dirty="0" smtClean="0"/>
              <a:t>(Natural Language Processing)</a:t>
            </a:r>
            <a:r>
              <a:rPr lang="ko-KR" altLang="en-US" sz="1400" b="1" dirty="0" smtClean="0"/>
              <a:t>임</a:t>
            </a:r>
            <a:endParaRPr lang="en-US" altLang="ko-KR" sz="1400" b="1" u="sng" dirty="0" smtClean="0"/>
          </a:p>
        </p:txBody>
      </p:sp>
      <p:pic>
        <p:nvPicPr>
          <p:cNvPr id="2050" name="Picture 2" descr="watson jeopardy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14" y="1679293"/>
            <a:ext cx="5663276" cy="31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비정형 데이터 활용 예시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음성인식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siri</a:t>
            </a:r>
            <a:r>
              <a:rPr lang="en-US" altLang="ko-KR" sz="1600" b="1" dirty="0" smtClean="0"/>
              <a:t> &amp; echo)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662" y="519779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Apple</a:t>
            </a:r>
            <a:r>
              <a:rPr lang="ko-KR" altLang="en-US" sz="1400" b="1" dirty="0" smtClean="0"/>
              <a:t>의 </a:t>
            </a:r>
            <a:r>
              <a:rPr lang="en-US" altLang="ko-KR" sz="1400" b="1" dirty="0" err="1" smtClean="0"/>
              <a:t>siri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Amazon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echo </a:t>
            </a:r>
            <a:r>
              <a:rPr lang="ko-KR" altLang="en-US" sz="1400" b="1" dirty="0" smtClean="0"/>
              <a:t>둘 다 사람이 말하는 음성 데이터를 분석해 일상에 도움을 주는 인공지능 기술임</a:t>
            </a:r>
            <a:endParaRPr lang="en-US" altLang="ko-KR" sz="1400" b="1" u="sng" dirty="0" smtClean="0"/>
          </a:p>
        </p:txBody>
      </p:sp>
      <p:pic>
        <p:nvPicPr>
          <p:cNvPr id="3074" name="Picture 2" descr="siri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39" y="1885429"/>
            <a:ext cx="3470518" cy="23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azon echo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29" y="1883188"/>
            <a:ext cx="4022743" cy="231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1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774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References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2306328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 err="1"/>
              <a:t>Pasi</a:t>
            </a:r>
            <a:r>
              <a:rPr lang="en-US" altLang="ko-KR" sz="1600" b="1" dirty="0"/>
              <a:t>, Gabriella. "Human-Computer Interaction and Knowledge Discovery in Complex, Unstructured, Big Data." (2013).</a:t>
            </a:r>
            <a:endParaRPr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25086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/>
              <a:t>Laney, Doug. "3D data management: Controlling data volume, velocity and variety." </a:t>
            </a:r>
            <a:r>
              <a:rPr lang="en-US" altLang="ko-KR" sz="1600" b="1" i="1" dirty="0"/>
              <a:t>META Group Research Note</a:t>
            </a:r>
            <a:r>
              <a:rPr lang="en-US" altLang="ko-KR" sz="1600" b="1" dirty="0"/>
              <a:t> 6 (2001): 70.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022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585</Words>
  <Application>Microsoft Office PowerPoint</Application>
  <PresentationFormat>화면 슬라이드 쇼(4:3)</PresentationFormat>
  <Paragraphs>73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 Buomsoo</cp:lastModifiedBy>
  <cp:revision>356</cp:revision>
  <dcterms:created xsi:type="dcterms:W3CDTF">2016-08-10T08:36:15Z</dcterms:created>
  <dcterms:modified xsi:type="dcterms:W3CDTF">2017-02-08T11:58:03Z</dcterms:modified>
</cp:coreProperties>
</file>